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87" r:id="rId5"/>
    <p:sldId id="288" r:id="rId6"/>
    <p:sldId id="289" r:id="rId7"/>
    <p:sldId id="290" r:id="rId8"/>
    <p:sldId id="291" r:id="rId9"/>
    <p:sldId id="292" r:id="rId10"/>
    <p:sldId id="259" r:id="rId11"/>
    <p:sldId id="293" r:id="rId12"/>
    <p:sldId id="294" r:id="rId13"/>
    <p:sldId id="295" r:id="rId14"/>
    <p:sldId id="260" r:id="rId15"/>
    <p:sldId id="296" r:id="rId16"/>
    <p:sldId id="297" r:id="rId17"/>
    <p:sldId id="298" r:id="rId18"/>
    <p:sldId id="299" r:id="rId19"/>
    <p:sldId id="300" r:id="rId20"/>
    <p:sldId id="301" r:id="rId21"/>
    <p:sldId id="261" r:id="rId22"/>
    <p:sldId id="302" r:id="rId23"/>
    <p:sldId id="303" r:id="rId24"/>
    <p:sldId id="304" r:id="rId25"/>
    <p:sldId id="305" r:id="rId26"/>
    <p:sldId id="262" r:id="rId27"/>
    <p:sldId id="306" r:id="rId28"/>
    <p:sldId id="307" r:id="rId29"/>
    <p:sldId id="308" r:id="rId30"/>
    <p:sldId id="312" r:id="rId31"/>
    <p:sldId id="313" r:id="rId32"/>
    <p:sldId id="314" r:id="rId33"/>
    <p:sldId id="263" r:id="rId34"/>
    <p:sldId id="265" r:id="rId35"/>
    <p:sldId id="311" r:id="rId36"/>
    <p:sldId id="264" r:id="rId37"/>
    <p:sldId id="26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7B0D0-65F4-4931-AF08-3F7446F8DF8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0F8000-E371-44E3-BEDC-A64E16CC6493}">
      <dgm:prSet custT="1"/>
      <dgm:spPr/>
      <dgm:t>
        <a:bodyPr/>
        <a:lstStyle/>
        <a:p>
          <a:pPr>
            <a:lnSpc>
              <a:spcPct val="100000"/>
            </a:lnSpc>
          </a:pPr>
          <a:r>
            <a:rPr lang="tr-TR" sz="2000" b="1" dirty="0">
              <a:solidFill>
                <a:schemeClr val="bg1"/>
              </a:solidFill>
            </a:rPr>
            <a:t>Problemin Tanımı</a:t>
          </a:r>
          <a:endParaRPr lang="en-US" sz="2000" dirty="0">
            <a:solidFill>
              <a:schemeClr val="bg1"/>
            </a:solidFill>
          </a:endParaRPr>
        </a:p>
      </dgm:t>
    </dgm:pt>
    <dgm:pt modelId="{44CD770D-C044-4027-BC99-AF0D40959E7C}" type="parTrans" cxnId="{E45CF090-CCEC-4EA8-941D-331BA1C5E182}">
      <dgm:prSet/>
      <dgm:spPr/>
      <dgm:t>
        <a:bodyPr/>
        <a:lstStyle/>
        <a:p>
          <a:endParaRPr lang="en-US"/>
        </a:p>
      </dgm:t>
    </dgm:pt>
    <dgm:pt modelId="{5775B13E-3538-4472-A606-75E5D81888D9}" type="sibTrans" cxnId="{E45CF090-CCEC-4EA8-941D-331BA1C5E182}">
      <dgm:prSet/>
      <dgm:spPr/>
      <dgm:t>
        <a:bodyPr/>
        <a:lstStyle/>
        <a:p>
          <a:pPr>
            <a:lnSpc>
              <a:spcPct val="100000"/>
            </a:lnSpc>
          </a:pPr>
          <a:endParaRPr lang="en-US"/>
        </a:p>
      </dgm:t>
    </dgm:pt>
    <dgm:pt modelId="{F3A87C81-EDC1-4A9F-A8B4-52F406CEB445}">
      <dgm:prSet custT="1"/>
      <dgm:spPr/>
      <dgm:t>
        <a:bodyPr/>
        <a:lstStyle/>
        <a:p>
          <a:pPr>
            <a:lnSpc>
              <a:spcPct val="100000"/>
            </a:lnSpc>
          </a:pPr>
          <a:endParaRPr lang="tr-TR" sz="2000" dirty="0">
            <a:solidFill>
              <a:schemeClr val="bg1"/>
            </a:solidFill>
          </a:endParaRPr>
        </a:p>
        <a:p>
          <a:pPr>
            <a:lnSpc>
              <a:spcPct val="100000"/>
            </a:lnSpc>
          </a:pPr>
          <a:endParaRPr lang="tr-TR" sz="2000" dirty="0">
            <a:solidFill>
              <a:schemeClr val="bg1"/>
            </a:solidFill>
          </a:endParaRPr>
        </a:p>
        <a:p>
          <a:pPr>
            <a:lnSpc>
              <a:spcPct val="100000"/>
            </a:lnSpc>
          </a:pPr>
          <a:endParaRPr lang="tr-TR" sz="2000" dirty="0">
            <a:solidFill>
              <a:schemeClr val="bg1"/>
            </a:solidFill>
          </a:endParaRPr>
        </a:p>
        <a:p>
          <a:pPr>
            <a:lnSpc>
              <a:spcPct val="100000"/>
            </a:lnSpc>
          </a:pPr>
          <a:endParaRPr lang="tr-TR" sz="2000" dirty="0">
            <a:solidFill>
              <a:schemeClr val="bg1"/>
            </a:solidFill>
          </a:endParaRPr>
        </a:p>
        <a:p>
          <a:pPr>
            <a:lnSpc>
              <a:spcPct val="100000"/>
            </a:lnSpc>
          </a:pPr>
          <a:r>
            <a:rPr lang="tr-TR" sz="2000" dirty="0">
              <a:solidFill>
                <a:schemeClr val="bg1"/>
              </a:solidFill>
            </a:rPr>
            <a:t>Bir araba, bir vadi içerisinde ileri ve geri hareket eder. Hedef, vadinin sağ tarafındaki tepeye tırmanıp bayrağa ulaşmaktır. Ancak motoru yeterince güçlü değildir, bu yüzden sadece ileri hareket ederek tepeyi aşması mümkün değildir. Bunun yerine, önce sola giderek momentum kazanması, ardından doğru zamanda sağa doğru hızlanması gerekir.</a:t>
          </a:r>
          <a:endParaRPr lang="en-US" sz="2000" dirty="0">
            <a:solidFill>
              <a:schemeClr val="bg1"/>
            </a:solidFill>
          </a:endParaRPr>
        </a:p>
      </dgm:t>
    </dgm:pt>
    <dgm:pt modelId="{F1099677-9F2D-4B4D-BEA9-76AB5D343D02}" type="parTrans" cxnId="{8F47B67D-238E-4203-B666-FCA4DD236F4A}">
      <dgm:prSet/>
      <dgm:spPr/>
      <dgm:t>
        <a:bodyPr/>
        <a:lstStyle/>
        <a:p>
          <a:endParaRPr lang="en-US"/>
        </a:p>
      </dgm:t>
    </dgm:pt>
    <dgm:pt modelId="{D42B8A9C-36D6-416E-B936-6C6479675759}" type="sibTrans" cxnId="{8F47B67D-238E-4203-B666-FCA4DD236F4A}">
      <dgm:prSet/>
      <dgm:spPr/>
      <dgm:t>
        <a:bodyPr/>
        <a:lstStyle/>
        <a:p>
          <a:endParaRPr lang="en-US"/>
        </a:p>
      </dgm:t>
    </dgm:pt>
    <dgm:pt modelId="{814A6F9B-8EDA-4089-8D19-B32B3C224D47}" type="pres">
      <dgm:prSet presAssocID="{FF27B0D0-65F4-4931-AF08-3F7446F8DF81}" presName="root" presStyleCnt="0">
        <dgm:presLayoutVars>
          <dgm:dir/>
          <dgm:resizeHandles val="exact"/>
        </dgm:presLayoutVars>
      </dgm:prSet>
      <dgm:spPr/>
    </dgm:pt>
    <dgm:pt modelId="{F513BEC9-590D-498D-9A4A-B270105B5CFA}" type="pres">
      <dgm:prSet presAssocID="{FF27B0D0-65F4-4931-AF08-3F7446F8DF81}" presName="container" presStyleCnt="0">
        <dgm:presLayoutVars>
          <dgm:dir/>
          <dgm:resizeHandles val="exact"/>
        </dgm:presLayoutVars>
      </dgm:prSet>
      <dgm:spPr/>
    </dgm:pt>
    <dgm:pt modelId="{749B89DE-DB50-4223-AA3E-DD8628C3EBC3}" type="pres">
      <dgm:prSet presAssocID="{C80F8000-E371-44E3-BEDC-A64E16CC6493}" presName="compNode" presStyleCnt="0"/>
      <dgm:spPr/>
    </dgm:pt>
    <dgm:pt modelId="{B5513B75-AF6A-47CA-9570-4F65317EBDC2}" type="pres">
      <dgm:prSet presAssocID="{C80F8000-E371-44E3-BEDC-A64E16CC6493}" presName="iconBgRect" presStyleLbl="bgShp" presStyleIdx="0" presStyleCnt="2" custLinFactY="-45104" custLinFactNeighborX="-12463" custLinFactNeighborY="-100000"/>
      <dgm:spPr/>
    </dgm:pt>
    <dgm:pt modelId="{9E4AB385-162B-432C-9FE6-6F57F9A0DE47}" type="pres">
      <dgm:prSet presAssocID="{C80F8000-E371-44E3-BEDC-A64E16CC6493}" presName="iconRect" presStyleLbl="node1" presStyleIdx="0" presStyleCnt="2" custLinFactY="-100000" custLinFactNeighborX="-21488" custLinFactNeighborY="-1519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689CE3DA-A017-4ABA-81D9-C8F249916C35}" type="pres">
      <dgm:prSet presAssocID="{C80F8000-E371-44E3-BEDC-A64E16CC6493}" presName="spaceRect" presStyleCnt="0"/>
      <dgm:spPr/>
    </dgm:pt>
    <dgm:pt modelId="{C9138374-76C0-43A1-AE58-D0C5180B7C97}" type="pres">
      <dgm:prSet presAssocID="{C80F8000-E371-44E3-BEDC-A64E16CC6493}" presName="textRect" presStyleLbl="revTx" presStyleIdx="0" presStyleCnt="2" custLinFactY="-45104" custLinFactNeighborX="-3986" custLinFactNeighborY="-100000">
        <dgm:presLayoutVars>
          <dgm:chMax val="1"/>
          <dgm:chPref val="1"/>
        </dgm:presLayoutVars>
      </dgm:prSet>
      <dgm:spPr/>
    </dgm:pt>
    <dgm:pt modelId="{6AFC1C71-1A0C-4374-BD9E-D19820ADC751}" type="pres">
      <dgm:prSet presAssocID="{5775B13E-3538-4472-A606-75E5D81888D9}" presName="sibTrans" presStyleLbl="sibTrans2D1" presStyleIdx="0" presStyleCnt="0"/>
      <dgm:spPr/>
    </dgm:pt>
    <dgm:pt modelId="{1B7653CC-AD84-48E1-9C40-BF5D38FF29D2}" type="pres">
      <dgm:prSet presAssocID="{F3A87C81-EDC1-4A9F-A8B4-52F406CEB445}" presName="compNode" presStyleCnt="0"/>
      <dgm:spPr/>
    </dgm:pt>
    <dgm:pt modelId="{7484DD4A-D6B6-442D-A019-8756AB56B5EA}" type="pres">
      <dgm:prSet presAssocID="{F3A87C81-EDC1-4A9F-A8B4-52F406CEB445}" presName="iconBgRect" presStyleLbl="bgShp" presStyleIdx="1" presStyleCnt="2" custLinFactY="-52956" custLinFactNeighborX="-12463" custLinFactNeighborY="-100000"/>
      <dgm:spPr/>
    </dgm:pt>
    <dgm:pt modelId="{2CBB33F2-4C23-46E4-AD5C-2215C96A7343}" type="pres">
      <dgm:prSet presAssocID="{F3A87C81-EDC1-4A9F-A8B4-52F406CEB445}" presName="iconRect" presStyleLbl="node1" presStyleIdx="1" presStyleCnt="2" custLinFactY="-100000" custLinFactNeighborX="-19534" custLinFactNeighborY="-1637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vron Arrows"/>
        </a:ext>
      </dgm:extLst>
    </dgm:pt>
    <dgm:pt modelId="{469CBE58-DEA0-4EDD-A3C7-6A22B1B42336}" type="pres">
      <dgm:prSet presAssocID="{F3A87C81-EDC1-4A9F-A8B4-52F406CEB445}" presName="spaceRect" presStyleCnt="0"/>
      <dgm:spPr/>
    </dgm:pt>
    <dgm:pt modelId="{0F50A025-E106-4201-B046-3EC04EFFF81F}" type="pres">
      <dgm:prSet presAssocID="{F3A87C81-EDC1-4A9F-A8B4-52F406CEB445}" presName="textRect" presStyleLbl="revTx" presStyleIdx="1" presStyleCnt="2" custScaleX="204258" custLinFactY="-1602" custLinFactNeighborX="83543" custLinFactNeighborY="-100000">
        <dgm:presLayoutVars>
          <dgm:chMax val="1"/>
          <dgm:chPref val="1"/>
        </dgm:presLayoutVars>
      </dgm:prSet>
      <dgm:spPr/>
    </dgm:pt>
  </dgm:ptLst>
  <dgm:cxnLst>
    <dgm:cxn modelId="{63D28706-687B-45C0-BA66-C0CD80F358CB}" type="presOf" srcId="{C80F8000-E371-44E3-BEDC-A64E16CC6493}" destId="{C9138374-76C0-43A1-AE58-D0C5180B7C97}" srcOrd="0" destOrd="0" presId="urn:microsoft.com/office/officeart/2018/2/layout/IconCircleList"/>
    <dgm:cxn modelId="{DC6F0324-CFF0-430E-86D1-70B9C0CA0480}" type="presOf" srcId="{FF27B0D0-65F4-4931-AF08-3F7446F8DF81}" destId="{814A6F9B-8EDA-4089-8D19-B32B3C224D47}" srcOrd="0" destOrd="0" presId="urn:microsoft.com/office/officeart/2018/2/layout/IconCircleList"/>
    <dgm:cxn modelId="{8F47B67D-238E-4203-B666-FCA4DD236F4A}" srcId="{FF27B0D0-65F4-4931-AF08-3F7446F8DF81}" destId="{F3A87C81-EDC1-4A9F-A8B4-52F406CEB445}" srcOrd="1" destOrd="0" parTransId="{F1099677-9F2D-4B4D-BEA9-76AB5D343D02}" sibTransId="{D42B8A9C-36D6-416E-B936-6C6479675759}"/>
    <dgm:cxn modelId="{E45CF090-CCEC-4EA8-941D-331BA1C5E182}" srcId="{FF27B0D0-65F4-4931-AF08-3F7446F8DF81}" destId="{C80F8000-E371-44E3-BEDC-A64E16CC6493}" srcOrd="0" destOrd="0" parTransId="{44CD770D-C044-4027-BC99-AF0D40959E7C}" sibTransId="{5775B13E-3538-4472-A606-75E5D81888D9}"/>
    <dgm:cxn modelId="{54B7E9A8-750C-49A4-8313-7CC8679A28EB}" type="presOf" srcId="{5775B13E-3538-4472-A606-75E5D81888D9}" destId="{6AFC1C71-1A0C-4374-BD9E-D19820ADC751}" srcOrd="0" destOrd="0" presId="urn:microsoft.com/office/officeart/2018/2/layout/IconCircleList"/>
    <dgm:cxn modelId="{95B35CDB-B8B5-4CD7-AA9C-38E1134F2F3D}" type="presOf" srcId="{F3A87C81-EDC1-4A9F-A8B4-52F406CEB445}" destId="{0F50A025-E106-4201-B046-3EC04EFFF81F}" srcOrd="0" destOrd="0" presId="urn:microsoft.com/office/officeart/2018/2/layout/IconCircleList"/>
    <dgm:cxn modelId="{0D3CD1EB-E170-47BF-9EA7-BBD496BEE61F}" type="presParOf" srcId="{814A6F9B-8EDA-4089-8D19-B32B3C224D47}" destId="{F513BEC9-590D-498D-9A4A-B270105B5CFA}" srcOrd="0" destOrd="0" presId="urn:microsoft.com/office/officeart/2018/2/layout/IconCircleList"/>
    <dgm:cxn modelId="{DD744B40-B9AE-4DD9-8159-0928CE8F9E28}" type="presParOf" srcId="{F513BEC9-590D-498D-9A4A-B270105B5CFA}" destId="{749B89DE-DB50-4223-AA3E-DD8628C3EBC3}" srcOrd="0" destOrd="0" presId="urn:microsoft.com/office/officeart/2018/2/layout/IconCircleList"/>
    <dgm:cxn modelId="{95BC0BF7-6BE6-424D-9FDC-C82BA668E309}" type="presParOf" srcId="{749B89DE-DB50-4223-AA3E-DD8628C3EBC3}" destId="{B5513B75-AF6A-47CA-9570-4F65317EBDC2}" srcOrd="0" destOrd="0" presId="urn:microsoft.com/office/officeart/2018/2/layout/IconCircleList"/>
    <dgm:cxn modelId="{3ECDC3E4-32D5-4332-BB85-5EC174F1E534}" type="presParOf" srcId="{749B89DE-DB50-4223-AA3E-DD8628C3EBC3}" destId="{9E4AB385-162B-432C-9FE6-6F57F9A0DE47}" srcOrd="1" destOrd="0" presId="urn:microsoft.com/office/officeart/2018/2/layout/IconCircleList"/>
    <dgm:cxn modelId="{9863A6B1-764D-418B-8A8B-1326D463AD26}" type="presParOf" srcId="{749B89DE-DB50-4223-AA3E-DD8628C3EBC3}" destId="{689CE3DA-A017-4ABA-81D9-C8F249916C35}" srcOrd="2" destOrd="0" presId="urn:microsoft.com/office/officeart/2018/2/layout/IconCircleList"/>
    <dgm:cxn modelId="{ADA562B0-51B6-44FE-8CF3-06BE89ADC46E}" type="presParOf" srcId="{749B89DE-DB50-4223-AA3E-DD8628C3EBC3}" destId="{C9138374-76C0-43A1-AE58-D0C5180B7C97}" srcOrd="3" destOrd="0" presId="urn:microsoft.com/office/officeart/2018/2/layout/IconCircleList"/>
    <dgm:cxn modelId="{3111D4EE-A436-48B3-98A3-0BDEED5BF921}" type="presParOf" srcId="{F513BEC9-590D-498D-9A4A-B270105B5CFA}" destId="{6AFC1C71-1A0C-4374-BD9E-D19820ADC751}" srcOrd="1" destOrd="0" presId="urn:microsoft.com/office/officeart/2018/2/layout/IconCircleList"/>
    <dgm:cxn modelId="{DCB98F65-A8E8-486E-8462-2BEC5915EEC7}" type="presParOf" srcId="{F513BEC9-590D-498D-9A4A-B270105B5CFA}" destId="{1B7653CC-AD84-48E1-9C40-BF5D38FF29D2}" srcOrd="2" destOrd="0" presId="urn:microsoft.com/office/officeart/2018/2/layout/IconCircleList"/>
    <dgm:cxn modelId="{E3C5D9E2-9F3E-4F31-A5B0-C93FFBFB70B4}" type="presParOf" srcId="{1B7653CC-AD84-48E1-9C40-BF5D38FF29D2}" destId="{7484DD4A-D6B6-442D-A019-8756AB56B5EA}" srcOrd="0" destOrd="0" presId="urn:microsoft.com/office/officeart/2018/2/layout/IconCircleList"/>
    <dgm:cxn modelId="{DE98E785-2466-49C2-BA51-DBF8003FDA01}" type="presParOf" srcId="{1B7653CC-AD84-48E1-9C40-BF5D38FF29D2}" destId="{2CBB33F2-4C23-46E4-AD5C-2215C96A7343}" srcOrd="1" destOrd="0" presId="urn:microsoft.com/office/officeart/2018/2/layout/IconCircleList"/>
    <dgm:cxn modelId="{58F0D9CB-C2CC-40A4-B836-1B0A6E627EB2}" type="presParOf" srcId="{1B7653CC-AD84-48E1-9C40-BF5D38FF29D2}" destId="{469CBE58-DEA0-4EDD-A3C7-6A22B1B42336}" srcOrd="2" destOrd="0" presId="urn:microsoft.com/office/officeart/2018/2/layout/IconCircleList"/>
    <dgm:cxn modelId="{25FED9A5-43F4-482D-A7E5-49FE9DC0B98E}" type="presParOf" srcId="{1B7653CC-AD84-48E1-9C40-BF5D38FF29D2}" destId="{0F50A025-E106-4201-B046-3EC04EFFF81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13B75-AF6A-47CA-9570-4F65317EBDC2}">
      <dsp:nvSpPr>
        <dsp:cNvPr id="0" name=""/>
        <dsp:cNvSpPr/>
      </dsp:nvSpPr>
      <dsp:spPr>
        <a:xfrm>
          <a:off x="888464" y="382307"/>
          <a:ext cx="842718" cy="8427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AB385-162B-432C-9FE6-6F57F9A0DE47}">
      <dsp:nvSpPr>
        <dsp:cNvPr id="0" name=""/>
        <dsp:cNvSpPr/>
      </dsp:nvSpPr>
      <dsp:spPr>
        <a:xfrm>
          <a:off x="1065434" y="550399"/>
          <a:ext cx="488776" cy="488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38374-76C0-43A1-AE58-D0C5180B7C97}">
      <dsp:nvSpPr>
        <dsp:cNvPr id="0" name=""/>
        <dsp:cNvSpPr/>
      </dsp:nvSpPr>
      <dsp:spPr>
        <a:xfrm>
          <a:off x="1937614" y="382307"/>
          <a:ext cx="1986407" cy="84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tr-TR" sz="2000" b="1" kern="1200" dirty="0">
              <a:solidFill>
                <a:schemeClr val="bg1"/>
              </a:solidFill>
            </a:rPr>
            <a:t>Problemin Tanımı</a:t>
          </a:r>
          <a:endParaRPr lang="en-US" sz="2000" kern="1200" dirty="0">
            <a:solidFill>
              <a:schemeClr val="bg1"/>
            </a:solidFill>
          </a:endParaRPr>
        </a:p>
      </dsp:txBody>
      <dsp:txXfrm>
        <a:off x="1937614" y="382307"/>
        <a:ext cx="1986407" cy="842718"/>
      </dsp:txXfrm>
    </dsp:sp>
    <dsp:sp modelId="{7484DD4A-D6B6-442D-A019-8756AB56B5EA}">
      <dsp:nvSpPr>
        <dsp:cNvPr id="0" name=""/>
        <dsp:cNvSpPr/>
      </dsp:nvSpPr>
      <dsp:spPr>
        <a:xfrm>
          <a:off x="900657" y="1516051"/>
          <a:ext cx="842718" cy="8427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B33F2-4C23-46E4-AD5C-2215C96A7343}">
      <dsp:nvSpPr>
        <dsp:cNvPr id="0" name=""/>
        <dsp:cNvSpPr/>
      </dsp:nvSpPr>
      <dsp:spPr>
        <a:xfrm>
          <a:off x="1087178" y="1693023"/>
          <a:ext cx="488776" cy="488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0A025-E106-4201-B046-3EC04EFFF81F}">
      <dsp:nvSpPr>
        <dsp:cNvPr id="0" name=""/>
        <dsp:cNvSpPr/>
      </dsp:nvSpPr>
      <dsp:spPr>
        <a:xfrm>
          <a:off x="1986984" y="1948821"/>
          <a:ext cx="4057395" cy="84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endParaRPr lang="tr-TR" sz="2000" kern="1200" dirty="0">
            <a:solidFill>
              <a:schemeClr val="bg1"/>
            </a:solidFill>
          </a:endParaRPr>
        </a:p>
        <a:p>
          <a:pPr marL="0" lvl="0" indent="0" algn="l" defTabSz="889000">
            <a:lnSpc>
              <a:spcPct val="100000"/>
            </a:lnSpc>
            <a:spcBef>
              <a:spcPct val="0"/>
            </a:spcBef>
            <a:spcAft>
              <a:spcPct val="35000"/>
            </a:spcAft>
            <a:buNone/>
          </a:pPr>
          <a:endParaRPr lang="tr-TR" sz="2000" kern="1200" dirty="0">
            <a:solidFill>
              <a:schemeClr val="bg1"/>
            </a:solidFill>
          </a:endParaRPr>
        </a:p>
        <a:p>
          <a:pPr marL="0" lvl="0" indent="0" algn="l" defTabSz="889000">
            <a:lnSpc>
              <a:spcPct val="100000"/>
            </a:lnSpc>
            <a:spcBef>
              <a:spcPct val="0"/>
            </a:spcBef>
            <a:spcAft>
              <a:spcPct val="35000"/>
            </a:spcAft>
            <a:buNone/>
          </a:pPr>
          <a:endParaRPr lang="tr-TR" sz="2000" kern="1200" dirty="0">
            <a:solidFill>
              <a:schemeClr val="bg1"/>
            </a:solidFill>
          </a:endParaRPr>
        </a:p>
        <a:p>
          <a:pPr marL="0" lvl="0" indent="0" algn="l" defTabSz="889000">
            <a:lnSpc>
              <a:spcPct val="100000"/>
            </a:lnSpc>
            <a:spcBef>
              <a:spcPct val="0"/>
            </a:spcBef>
            <a:spcAft>
              <a:spcPct val="35000"/>
            </a:spcAft>
            <a:buNone/>
          </a:pPr>
          <a:endParaRPr lang="tr-TR" sz="2000" kern="1200" dirty="0">
            <a:solidFill>
              <a:schemeClr val="bg1"/>
            </a:solidFill>
          </a:endParaRPr>
        </a:p>
        <a:p>
          <a:pPr marL="0" lvl="0" indent="0" algn="l" defTabSz="889000">
            <a:lnSpc>
              <a:spcPct val="100000"/>
            </a:lnSpc>
            <a:spcBef>
              <a:spcPct val="0"/>
            </a:spcBef>
            <a:spcAft>
              <a:spcPct val="35000"/>
            </a:spcAft>
            <a:buNone/>
          </a:pPr>
          <a:r>
            <a:rPr lang="tr-TR" sz="2000" kern="1200" dirty="0">
              <a:solidFill>
                <a:schemeClr val="bg1"/>
              </a:solidFill>
            </a:rPr>
            <a:t>Bir araba, bir vadi içerisinde ileri ve geri hareket eder. Hedef, vadinin sağ tarafındaki tepeye tırmanıp bayrağa ulaşmaktır. Ancak motoru yeterince güçlü değildir, bu yüzden sadece ileri hareket ederek tepeyi aşması mümkün değildir. Bunun yerine, önce sola giderek momentum kazanması, ardından doğru zamanda sağa doğru hızlanması gerekir.</a:t>
          </a:r>
          <a:endParaRPr lang="en-US" sz="2000" kern="1200" dirty="0">
            <a:solidFill>
              <a:schemeClr val="bg1"/>
            </a:solidFill>
          </a:endParaRPr>
        </a:p>
      </dsp:txBody>
      <dsp:txXfrm>
        <a:off x="1986984" y="1948821"/>
        <a:ext cx="4057395" cy="8427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DD47C7-E1A2-4B6F-BDF3-65EB609F2765}" type="datetimeFigureOut">
              <a:rPr lang="tr-TR" smtClean="0"/>
              <a:t>20.12.2024</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344176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370729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18957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593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648025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DDD47C7-E1A2-4B6F-BDF3-65EB609F2765}" type="datetimeFigureOut">
              <a:rPr lang="tr-TR" smtClean="0"/>
              <a:t>20.12.2024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75594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DDD47C7-E1A2-4B6F-BDF3-65EB609F2765}" type="datetimeFigureOut">
              <a:rPr lang="tr-TR" smtClean="0"/>
              <a:t>20.12.2024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863312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DDD47C7-E1A2-4B6F-BDF3-65EB609F2765}" type="datetimeFigureOut">
              <a:rPr lang="tr-TR" smtClean="0"/>
              <a:t>20.12.2024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36170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DDD47C7-E1A2-4B6F-BDF3-65EB609F2765}" type="datetimeFigureOut">
              <a:rPr lang="tr-TR" smtClean="0"/>
              <a:t>20.12.2024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54514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DDD47C7-E1A2-4B6F-BDF3-65EB609F2765}" type="datetimeFigureOut">
              <a:rPr lang="tr-TR" smtClean="0"/>
              <a:t>20.12.2024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346269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DDD47C7-E1A2-4B6F-BDF3-65EB609F2765}" type="datetimeFigureOut">
              <a:rPr lang="tr-TR" smtClean="0"/>
              <a:t>20.12.2024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00966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175567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DDD47C7-E1A2-4B6F-BDF3-65EB609F2765}" type="datetimeFigureOut">
              <a:rPr lang="tr-TR" smtClean="0"/>
              <a:t>20.12.2024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42414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DDD47C7-E1A2-4B6F-BDF3-65EB609F2765}" type="datetimeFigureOut">
              <a:rPr lang="tr-TR" smtClean="0"/>
              <a:t>20.12.2024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290458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D47C7-E1A2-4B6F-BDF3-65EB609F2765}" type="datetimeFigureOut">
              <a:rPr lang="tr-TR" smtClean="0"/>
              <a:t>20.12.2024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352079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281660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DD47C7-E1A2-4B6F-BDF3-65EB609F2765}" type="datetimeFigureOut">
              <a:rPr lang="tr-TR" smtClean="0"/>
              <a:t>20.12.2024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27F41F-0450-4879-B317-18D001871BE4}" type="slidenum">
              <a:rPr lang="tr-TR" smtClean="0"/>
              <a:t>‹#›</a:t>
            </a:fld>
            <a:endParaRPr lang="tr-TR"/>
          </a:p>
        </p:txBody>
      </p:sp>
    </p:spTree>
    <p:extLst>
      <p:ext uri="{BB962C8B-B14F-4D97-AF65-F5344CB8AC3E}">
        <p14:creationId xmlns:p14="http://schemas.microsoft.com/office/powerpoint/2010/main" val="236369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DD47C7-E1A2-4B6F-BDF3-65EB609F2765}" type="datetimeFigureOut">
              <a:rPr lang="tr-TR" smtClean="0"/>
              <a:t>20.12.2024</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27F41F-0450-4879-B317-18D001871BE4}" type="slidenum">
              <a:rPr lang="tr-TR" smtClean="0"/>
              <a:t>‹#›</a:t>
            </a:fld>
            <a:endParaRPr lang="tr-TR"/>
          </a:p>
        </p:txBody>
      </p:sp>
    </p:spTree>
    <p:extLst>
      <p:ext uri="{BB962C8B-B14F-4D97-AF65-F5344CB8AC3E}">
        <p14:creationId xmlns:p14="http://schemas.microsoft.com/office/powerpoint/2010/main" val="354128351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afael1s/Deep-Reinforcement-Learning-Algorithms/blob/master/MountainCarContinuous_PPO/README.md" TargetMode="External"/><Relationship Id="rId2" Type="http://schemas.openxmlformats.org/officeDocument/2006/relationships/hyperlink" Target="https://github.com/IgnacioCarlucho/DDPG_MountainCar" TargetMode="External"/><Relationship Id="rId1" Type="http://schemas.openxmlformats.org/officeDocument/2006/relationships/slideLayout" Target="../slideLayouts/slideLayout2.xml"/><Relationship Id="rId5" Type="http://schemas.openxmlformats.org/officeDocument/2006/relationships/hyperlink" Target="https://github.com/mandrakedrink/PPO-pytorch/tree/master" TargetMode="External"/><Relationship Id="rId4" Type="http://schemas.openxmlformats.org/officeDocument/2006/relationships/hyperlink" Target="https://github.com/seolhokim/ddpg-mountain-car-continuou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193E83-2271-25A9-00BB-6E19D521D163}"/>
              </a:ext>
            </a:extLst>
          </p:cNvPr>
          <p:cNvSpPr>
            <a:spLocks noGrp="1"/>
          </p:cNvSpPr>
          <p:nvPr>
            <p:ph type="ctrTitle"/>
          </p:nvPr>
        </p:nvSpPr>
        <p:spPr>
          <a:xfrm>
            <a:off x="1876425" y="1113282"/>
            <a:ext cx="3734941" cy="2396681"/>
          </a:xfrm>
        </p:spPr>
        <p:txBody>
          <a:bodyPr>
            <a:normAutofit/>
          </a:bodyPr>
          <a:lstStyle/>
          <a:p>
            <a:r>
              <a:rPr lang="tr-TR" sz="3700" b="1" dirty="0"/>
              <a:t>ROBOT TASARIMI VE UYGULAMALARI PROJESİ</a:t>
            </a:r>
          </a:p>
        </p:txBody>
      </p:sp>
      <p:sp>
        <p:nvSpPr>
          <p:cNvPr id="3" name="Alt Başlık 2">
            <a:extLst>
              <a:ext uri="{FF2B5EF4-FFF2-40B4-BE49-F238E27FC236}">
                <a16:creationId xmlns:a16="http://schemas.microsoft.com/office/drawing/2014/main" id="{E09F7B47-EA1C-436A-CBD2-12C3BBBC3EFD}"/>
              </a:ext>
            </a:extLst>
          </p:cNvPr>
          <p:cNvSpPr>
            <a:spLocks noGrp="1"/>
          </p:cNvSpPr>
          <p:nvPr>
            <p:ph type="subTitle" idx="1"/>
          </p:nvPr>
        </p:nvSpPr>
        <p:spPr>
          <a:xfrm>
            <a:off x="1876424" y="3704510"/>
            <a:ext cx="3734942" cy="2052720"/>
          </a:xfrm>
        </p:spPr>
        <p:txBody>
          <a:bodyPr>
            <a:normAutofit/>
          </a:bodyPr>
          <a:lstStyle/>
          <a:p>
            <a:pPr marL="342900" indent="-342900">
              <a:buFont typeface="Wingdings" panose="05000000000000000000" pitchFamily="2" charset="2"/>
              <a:buChar char="§"/>
            </a:pPr>
            <a:r>
              <a:rPr lang="tr-TR" sz="1900" dirty="0">
                <a:solidFill>
                  <a:schemeClr val="tx1"/>
                </a:solidFill>
              </a:rPr>
              <a:t>032190009 – İrem </a:t>
            </a:r>
            <a:r>
              <a:rPr lang="tr-TR" sz="1900" dirty="0" err="1">
                <a:solidFill>
                  <a:schemeClr val="tx1"/>
                </a:solidFill>
              </a:rPr>
              <a:t>içöz</a:t>
            </a:r>
            <a:endParaRPr lang="tr-TR" sz="1900" dirty="0">
              <a:solidFill>
                <a:schemeClr val="tx1"/>
              </a:solidFill>
            </a:endParaRPr>
          </a:p>
          <a:p>
            <a:pPr marL="342900" indent="-342900">
              <a:buFont typeface="Wingdings" panose="05000000000000000000" pitchFamily="2" charset="2"/>
              <a:buChar char="§"/>
            </a:pPr>
            <a:r>
              <a:rPr lang="tr-TR" sz="1900" dirty="0">
                <a:solidFill>
                  <a:schemeClr val="tx1"/>
                </a:solidFill>
              </a:rPr>
              <a:t>032190013 – sevim Ulusoy</a:t>
            </a:r>
          </a:p>
          <a:p>
            <a:pPr marL="342900" indent="-342900">
              <a:buFont typeface="Wingdings" panose="05000000000000000000" pitchFamily="2" charset="2"/>
              <a:buChar char="§"/>
            </a:pPr>
            <a:r>
              <a:rPr lang="tr-TR" sz="1900" dirty="0">
                <a:solidFill>
                  <a:schemeClr val="tx1"/>
                </a:solidFill>
              </a:rPr>
              <a:t>032190059 – damla soydan</a:t>
            </a:r>
          </a:p>
          <a:p>
            <a:pPr marL="342900" indent="-342900">
              <a:buFont typeface="Wingdings" panose="05000000000000000000" pitchFamily="2" charset="2"/>
              <a:buChar char="§"/>
            </a:pPr>
            <a:r>
              <a:rPr lang="tr-TR" sz="1900" dirty="0">
                <a:solidFill>
                  <a:schemeClr val="tx1"/>
                </a:solidFill>
              </a:rPr>
              <a:t>032190074 – Zeynep </a:t>
            </a:r>
            <a:r>
              <a:rPr lang="tr-TR" sz="1900" dirty="0" err="1">
                <a:solidFill>
                  <a:schemeClr val="tx1"/>
                </a:solidFill>
              </a:rPr>
              <a:t>kılınçer</a:t>
            </a:r>
            <a:endParaRPr lang="tr-TR" sz="1900" dirty="0">
              <a:solidFill>
                <a:schemeClr val="tx1"/>
              </a:solidFill>
            </a:endParaRPr>
          </a:p>
        </p:txBody>
      </p:sp>
      <p:sp>
        <p:nvSpPr>
          <p:cNvPr id="10"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kırpıntı çizim, çizgi film, taslak, çizim içeren bir resim&#10;&#10;Açıklama otomatik olarak oluşturuldu">
            <a:extLst>
              <a:ext uri="{FF2B5EF4-FFF2-40B4-BE49-F238E27FC236}">
                <a16:creationId xmlns:a16="http://schemas.microsoft.com/office/drawing/2014/main" id="{0AB639ED-1ABC-43D9-D533-2917297EA12B}"/>
              </a:ext>
            </a:extLst>
          </p:cNvPr>
          <p:cNvPicPr>
            <a:picLocks noChangeAspect="1"/>
          </p:cNvPicPr>
          <p:nvPr/>
        </p:nvPicPr>
        <p:blipFill>
          <a:blip r:embed="rId3">
            <a:extLst>
              <a:ext uri="{28A0092B-C50C-407E-A947-70E740481C1C}">
                <a14:useLocalDpi xmlns:a14="http://schemas.microsoft.com/office/drawing/2010/main" val="0"/>
              </a:ext>
            </a:extLst>
          </a:blip>
          <a:srcRect b="1258"/>
          <a:stretch/>
        </p:blipFill>
        <p:spPr>
          <a:xfrm>
            <a:off x="6421396" y="1136606"/>
            <a:ext cx="4635583" cy="4577297"/>
          </a:xfrm>
          <a:prstGeom prst="rect">
            <a:avLst/>
          </a:prstGeom>
        </p:spPr>
      </p:pic>
    </p:spTree>
    <p:extLst>
      <p:ext uri="{BB962C8B-B14F-4D97-AF65-F5344CB8AC3E}">
        <p14:creationId xmlns:p14="http://schemas.microsoft.com/office/powerpoint/2010/main" val="329407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26"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7"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8"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9"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0"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1"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2"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3"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4"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5"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6"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7"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8"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9"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0"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1"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42"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3"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4"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5"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grpSp>
        <p:grpSp>
          <p:nvGrpSpPr>
            <p:cNvPr id="14" name="Group 13">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6"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8"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9"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0"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1"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2"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3"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4"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grpSp>
      </p:grpSp>
      <p:pic>
        <p:nvPicPr>
          <p:cNvPr id="5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798B7CE7-6FEB-59B8-DA7C-1F149AEF65B4}"/>
              </a:ext>
            </a:extLst>
          </p:cNvPr>
          <p:cNvSpPr>
            <a:spLocks noGrp="1"/>
          </p:cNvSpPr>
          <p:nvPr>
            <p:ph type="title"/>
          </p:nvPr>
        </p:nvSpPr>
        <p:spPr>
          <a:xfrm>
            <a:off x="6569957" y="618518"/>
            <a:ext cx="4747088" cy="1478570"/>
          </a:xfrm>
        </p:spPr>
        <p:txBody>
          <a:bodyPr>
            <a:normAutofit/>
          </a:bodyPr>
          <a:lstStyle/>
          <a:p>
            <a:pPr algn="ctr"/>
            <a:r>
              <a:rPr lang="tr-TR" b="1" dirty="0" err="1"/>
              <a:t>acrobot</a:t>
            </a:r>
            <a:endParaRPr lang="tr-TR" b="1" dirty="0"/>
          </a:p>
        </p:txBody>
      </p:sp>
      <p:sp useBgFill="1">
        <p:nvSpPr>
          <p:cNvPr id="5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0959254-4C5E-F1C6-8379-9D57AC8ED2D5}"/>
              </a:ext>
            </a:extLst>
          </p:cNvPr>
          <p:cNvSpPr>
            <a:spLocks noGrp="1"/>
          </p:cNvSpPr>
          <p:nvPr>
            <p:ph idx="1"/>
          </p:nvPr>
        </p:nvSpPr>
        <p:spPr>
          <a:xfrm>
            <a:off x="6589007" y="1970227"/>
            <a:ext cx="4747087" cy="3541714"/>
          </a:xfrm>
        </p:spPr>
        <p:txBody>
          <a:bodyPr>
            <a:normAutofit/>
          </a:bodyPr>
          <a:lstStyle/>
          <a:p>
            <a:r>
              <a:rPr lang="tr-TR" sz="2200" dirty="0" err="1"/>
              <a:t>Acrobot</a:t>
            </a:r>
            <a:r>
              <a:rPr lang="tr-TR" sz="2200" dirty="0"/>
              <a:t> terimi, "akrobat" ve "robot" kelimelerinden türetilmiştir; yani, dengesini koruyarak kontrollü hareketler gerçekleştirebilen bir robot yapısını ifade eder.</a:t>
            </a:r>
          </a:p>
          <a:p>
            <a:r>
              <a:rPr lang="tr-TR" sz="2200" dirty="0"/>
              <a:t>Robotun dengesini sağlayarak istenilen konuma ulaşmayı öğrenmesi için bir ödül-puan sistemi kullanılmaktadır.</a:t>
            </a:r>
          </a:p>
          <a:p>
            <a:endParaRPr lang="tr-TR" sz="2200" dirty="0">
              <a:solidFill>
                <a:srgbClr val="FFFFFF"/>
              </a:solidFill>
            </a:endParaRPr>
          </a:p>
        </p:txBody>
      </p:sp>
      <p:pic>
        <p:nvPicPr>
          <p:cNvPr id="6" name="Resim 5" descr="çizgi, renklilik, ekran görüntüsü, tasarım içeren bir resim&#10;&#10;Açıklama otomatik olarak oluşturuldu">
            <a:extLst>
              <a:ext uri="{FF2B5EF4-FFF2-40B4-BE49-F238E27FC236}">
                <a16:creationId xmlns:a16="http://schemas.microsoft.com/office/drawing/2014/main" id="{22D3AC74-8DA8-0FC1-5234-49B4B3258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99" y="1211263"/>
            <a:ext cx="4629150" cy="4648200"/>
          </a:xfrm>
          <a:prstGeom prst="rect">
            <a:avLst/>
          </a:prstGeom>
        </p:spPr>
      </p:pic>
    </p:spTree>
    <p:extLst>
      <p:ext uri="{BB962C8B-B14F-4D97-AF65-F5344CB8AC3E}">
        <p14:creationId xmlns:p14="http://schemas.microsoft.com/office/powerpoint/2010/main" val="33499408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CD6A58-B27D-B597-6E07-24026B034888}"/>
              </a:ext>
            </a:extLst>
          </p:cNvPr>
          <p:cNvSpPr>
            <a:spLocks noGrp="1"/>
          </p:cNvSpPr>
          <p:nvPr>
            <p:ph idx="1"/>
          </p:nvPr>
        </p:nvSpPr>
        <p:spPr>
          <a:xfrm>
            <a:off x="1141413" y="1282079"/>
            <a:ext cx="5676830" cy="4678018"/>
          </a:xfrm>
        </p:spPr>
        <p:txBody>
          <a:bodyPr>
            <a:normAutofit/>
          </a:bodyPr>
          <a:lstStyle/>
          <a:p>
            <a:r>
              <a:rPr lang="tr-TR" sz="2200" b="1" dirty="0">
                <a:solidFill>
                  <a:schemeClr val="bg1"/>
                </a:solidFill>
              </a:rPr>
              <a:t>2 Bağlantı (Link)</a:t>
            </a:r>
            <a:r>
              <a:rPr lang="tr-TR" sz="2200" dirty="0">
                <a:solidFill>
                  <a:schemeClr val="bg1"/>
                </a:solidFill>
              </a:rPr>
              <a:t>: </a:t>
            </a:r>
            <a:r>
              <a:rPr lang="tr-TR" sz="2000" dirty="0">
                <a:solidFill>
                  <a:schemeClr val="bg1"/>
                </a:solidFill>
              </a:rPr>
              <a:t>Robot, genellikle iki bağlantıdan oluşur ve bu bağlantılar mafsallar aracılığıyla birbirine bağlıdır.</a:t>
            </a:r>
          </a:p>
          <a:p>
            <a:pPr marL="742950" lvl="1" indent="-285750">
              <a:buFont typeface="Arial" panose="020B0604020202020204" pitchFamily="34" charset="0"/>
              <a:buChar char="•"/>
            </a:pPr>
            <a:r>
              <a:rPr lang="tr-TR" b="1" dirty="0">
                <a:solidFill>
                  <a:schemeClr val="bg1"/>
                </a:solidFill>
              </a:rPr>
              <a:t>Birinci bağlantı</a:t>
            </a:r>
            <a:r>
              <a:rPr lang="tr-TR" dirty="0">
                <a:solidFill>
                  <a:schemeClr val="bg1"/>
                </a:solidFill>
              </a:rPr>
              <a:t> sabit bir pivot noktasına bağlıdır ve bir eksen etrafında serbestçe dönebilir.</a:t>
            </a:r>
          </a:p>
          <a:p>
            <a:pPr marL="742950" lvl="1" indent="-285750">
              <a:buFont typeface="Arial" panose="020B0604020202020204" pitchFamily="34" charset="0"/>
              <a:buChar char="•"/>
            </a:pPr>
            <a:r>
              <a:rPr lang="tr-TR" b="1" dirty="0">
                <a:solidFill>
                  <a:schemeClr val="bg1"/>
                </a:solidFill>
              </a:rPr>
              <a:t>İkinci bağlantı</a:t>
            </a:r>
            <a:r>
              <a:rPr lang="tr-TR" dirty="0">
                <a:solidFill>
                  <a:schemeClr val="bg1"/>
                </a:solidFill>
              </a:rPr>
              <a:t> birinciye bağlıdır ve kendi ekseni etrafında döner.</a:t>
            </a:r>
          </a:p>
          <a:p>
            <a:pPr>
              <a:buFont typeface="Arial" panose="020B0604020202020204" pitchFamily="34" charset="0"/>
              <a:buChar char="•"/>
            </a:pPr>
            <a:r>
              <a:rPr lang="tr-TR" sz="2200" b="1" dirty="0">
                <a:solidFill>
                  <a:schemeClr val="bg1"/>
                </a:solidFill>
              </a:rPr>
              <a:t>Kontrol Edilen Eklemler</a:t>
            </a:r>
            <a:r>
              <a:rPr lang="tr-TR" sz="2200" dirty="0">
                <a:solidFill>
                  <a:schemeClr val="bg1"/>
                </a:solidFill>
              </a:rPr>
              <a:t>: </a:t>
            </a:r>
            <a:r>
              <a:rPr lang="tr-TR" sz="2000" dirty="0" err="1">
                <a:solidFill>
                  <a:schemeClr val="bg1"/>
                </a:solidFill>
              </a:rPr>
              <a:t>Acrobot’un</a:t>
            </a:r>
            <a:r>
              <a:rPr lang="tr-TR" sz="2000" dirty="0">
                <a:solidFill>
                  <a:schemeClr val="bg1"/>
                </a:solidFill>
              </a:rPr>
              <a:t> bir eklemi genellikle serbest hareket ederken, diğer eklemi motor veya başka bir aktüatör ile kontrol edilir.</a:t>
            </a:r>
          </a:p>
          <a:p>
            <a:endParaRPr lang="tr-TR" dirty="0"/>
          </a:p>
        </p:txBody>
      </p:sp>
      <p:sp>
        <p:nvSpPr>
          <p:cNvPr id="4" name="Başlık 1">
            <a:extLst>
              <a:ext uri="{FF2B5EF4-FFF2-40B4-BE49-F238E27FC236}">
                <a16:creationId xmlns:a16="http://schemas.microsoft.com/office/drawing/2014/main" id="{AC789C59-018F-ABBE-8D86-B9D3D78A7FDD}"/>
              </a:ext>
            </a:extLst>
          </p:cNvPr>
          <p:cNvSpPr>
            <a:spLocks noGrp="1"/>
          </p:cNvSpPr>
          <p:nvPr>
            <p:ph type="title"/>
          </p:nvPr>
        </p:nvSpPr>
        <p:spPr>
          <a:xfrm>
            <a:off x="1141412" y="-195884"/>
            <a:ext cx="9906000" cy="1477963"/>
          </a:xfrm>
        </p:spPr>
        <p:txBody>
          <a:bodyPr>
            <a:normAutofit/>
          </a:bodyPr>
          <a:lstStyle/>
          <a:p>
            <a:pPr algn="ctr"/>
            <a:r>
              <a:rPr lang="tr-TR" b="1" dirty="0" err="1">
                <a:solidFill>
                  <a:schemeClr val="bg1"/>
                </a:solidFill>
              </a:rPr>
              <a:t>acrobot</a:t>
            </a:r>
            <a:endParaRPr lang="tr-TR" b="1" dirty="0">
              <a:solidFill>
                <a:schemeClr val="bg1"/>
              </a:solidFill>
            </a:endParaRPr>
          </a:p>
        </p:txBody>
      </p:sp>
      <p:sp>
        <p:nvSpPr>
          <p:cNvPr id="6" name="Metin kutusu 5">
            <a:extLst>
              <a:ext uri="{FF2B5EF4-FFF2-40B4-BE49-F238E27FC236}">
                <a16:creationId xmlns:a16="http://schemas.microsoft.com/office/drawing/2014/main" id="{9BAF1A7A-80EE-42D0-73CF-0E0242B10878}"/>
              </a:ext>
            </a:extLst>
          </p:cNvPr>
          <p:cNvSpPr txBox="1"/>
          <p:nvPr/>
        </p:nvSpPr>
        <p:spPr>
          <a:xfrm>
            <a:off x="1141412" y="805025"/>
            <a:ext cx="6102626" cy="477054"/>
          </a:xfrm>
          <a:prstGeom prst="rect">
            <a:avLst/>
          </a:prstGeom>
          <a:noFill/>
        </p:spPr>
        <p:txBody>
          <a:bodyPr wrap="square">
            <a:spAutoFit/>
          </a:bodyPr>
          <a:lstStyle/>
          <a:p>
            <a:pPr marL="0" indent="0">
              <a:buNone/>
            </a:pPr>
            <a:r>
              <a:rPr lang="tr-TR" sz="2500" b="1" dirty="0">
                <a:solidFill>
                  <a:schemeClr val="bg1"/>
                </a:solidFill>
              </a:rPr>
              <a:t>FİZİKSEL YAPI</a:t>
            </a:r>
            <a:endParaRPr lang="tr-TR" sz="2500" dirty="0">
              <a:solidFill>
                <a:schemeClr val="bg1"/>
              </a:solidFill>
            </a:endParaRPr>
          </a:p>
        </p:txBody>
      </p:sp>
      <p:sp>
        <p:nvSpPr>
          <p:cNvPr id="10" name="İçerik Yer Tutucusu 2">
            <a:extLst>
              <a:ext uri="{FF2B5EF4-FFF2-40B4-BE49-F238E27FC236}">
                <a16:creationId xmlns:a16="http://schemas.microsoft.com/office/drawing/2014/main" id="{F782FC4B-55A6-77EC-C38B-5CB5EBAE05D8}"/>
              </a:ext>
            </a:extLst>
          </p:cNvPr>
          <p:cNvSpPr txBox="1">
            <a:spLocks/>
          </p:cNvSpPr>
          <p:nvPr/>
        </p:nvSpPr>
        <p:spPr>
          <a:xfrm>
            <a:off x="6707327" y="1282079"/>
            <a:ext cx="5020847" cy="46780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SzTx/>
              <a:buFont typeface="Arial" panose="020B0604020202020204" pitchFamily="34" charset="0"/>
              <a:buNone/>
            </a:pPr>
            <a:r>
              <a:rPr lang="tr-TR" altLang="tr-TR" sz="2200" b="1">
                <a:solidFill>
                  <a:schemeClr val="bg1"/>
                </a:solidFill>
                <a:latin typeface="Tw Cen MT (Gövde)"/>
              </a:rPr>
              <a:t>Kütle Dağılımı ve Boyutlar</a:t>
            </a:r>
            <a:r>
              <a:rPr lang="tr-TR" altLang="tr-TR" sz="2200">
                <a:solidFill>
                  <a:schemeClr val="bg1"/>
                </a:solidFill>
                <a:latin typeface="Tw Cen MT (Gövde)"/>
              </a:rPr>
              <a:t>:</a:t>
            </a:r>
          </a:p>
          <a:p>
            <a:pPr marL="0" indent="0" eaLnBrk="0" fontAlgn="base" hangingPunct="0">
              <a:lnSpc>
                <a:spcPct val="100000"/>
              </a:lnSpc>
              <a:spcBef>
                <a:spcPct val="0"/>
              </a:spcBef>
              <a:spcAft>
                <a:spcPct val="0"/>
              </a:spcAft>
              <a:buSzTx/>
              <a:buFontTx/>
              <a:buChar char="•"/>
            </a:pPr>
            <a:r>
              <a:rPr lang="tr-TR" altLang="tr-TR" sz="2200">
                <a:solidFill>
                  <a:schemeClr val="bg1"/>
                </a:solidFill>
                <a:latin typeface="Tw Cen MT (Gövde)"/>
              </a:rPr>
              <a:t> Bağlantıların farklı uzunluk, kütle ve eylemsizlik momentine sahip olabilir. Bu parametreler robotun dinamiğini etkiler.</a:t>
            </a:r>
          </a:p>
          <a:p>
            <a:pPr marL="0" indent="0" eaLnBrk="0" fontAlgn="base" hangingPunct="0">
              <a:lnSpc>
                <a:spcPct val="100000"/>
              </a:lnSpc>
              <a:spcBef>
                <a:spcPct val="0"/>
              </a:spcBef>
              <a:spcAft>
                <a:spcPct val="0"/>
              </a:spcAft>
              <a:buSzTx/>
              <a:buFontTx/>
              <a:buChar char="•"/>
            </a:pPr>
            <a:endParaRPr lang="tr-TR" altLang="tr-TR">
              <a:solidFill>
                <a:schemeClr val="bg1"/>
              </a:solidFill>
              <a:latin typeface="Tw Cen MT (Gövde)"/>
            </a:endParaRPr>
          </a:p>
          <a:p>
            <a:pPr marL="0" indent="0" eaLnBrk="0" fontAlgn="base" hangingPunct="0">
              <a:lnSpc>
                <a:spcPct val="100000"/>
              </a:lnSpc>
              <a:spcBef>
                <a:spcPct val="0"/>
              </a:spcBef>
              <a:spcAft>
                <a:spcPct val="0"/>
              </a:spcAft>
              <a:buSzTx/>
              <a:buFont typeface="Arial" panose="020B0604020202020204" pitchFamily="34" charset="0"/>
              <a:buNone/>
            </a:pPr>
            <a:r>
              <a:rPr lang="tr-TR" altLang="tr-TR" sz="2200" b="1">
                <a:solidFill>
                  <a:schemeClr val="bg1"/>
                </a:solidFill>
                <a:latin typeface="Tw Cen MT (Gövde)"/>
              </a:rPr>
              <a:t>Yer Çekimi Etkisi</a:t>
            </a:r>
            <a:r>
              <a:rPr lang="tr-TR" altLang="tr-TR" sz="2200">
                <a:solidFill>
                  <a:schemeClr val="bg1"/>
                </a:solidFill>
                <a:latin typeface="Tw Cen MT (Gövde)"/>
              </a:rPr>
              <a:t>:</a:t>
            </a:r>
          </a:p>
          <a:p>
            <a:pPr marL="0" indent="0" eaLnBrk="0" fontAlgn="base" hangingPunct="0">
              <a:lnSpc>
                <a:spcPct val="100000"/>
              </a:lnSpc>
              <a:spcBef>
                <a:spcPct val="0"/>
              </a:spcBef>
              <a:spcAft>
                <a:spcPct val="0"/>
              </a:spcAft>
              <a:buSzTx/>
              <a:buFontTx/>
              <a:buChar char="•"/>
            </a:pPr>
            <a:r>
              <a:rPr lang="tr-TR" altLang="tr-TR">
                <a:solidFill>
                  <a:schemeClr val="bg1"/>
                </a:solidFill>
                <a:latin typeface="Tw Cen MT (Gövde)"/>
              </a:rPr>
              <a:t> </a:t>
            </a:r>
            <a:r>
              <a:rPr lang="tr-TR" altLang="tr-TR" sz="2200">
                <a:solidFill>
                  <a:schemeClr val="bg1"/>
                </a:solidFill>
                <a:latin typeface="Tw Cen MT (Gövde)"/>
              </a:rPr>
              <a:t>Acrobot yerçekimi etkisi altındadır ve stabilize edilebilmesi için yer çekimine karşı uygun hareketlerin yapılması gerekir.</a:t>
            </a:r>
          </a:p>
          <a:p>
            <a:endParaRPr lang="tr-TR" dirty="0"/>
          </a:p>
        </p:txBody>
      </p:sp>
    </p:spTree>
    <p:extLst>
      <p:ext uri="{BB962C8B-B14F-4D97-AF65-F5344CB8AC3E}">
        <p14:creationId xmlns:p14="http://schemas.microsoft.com/office/powerpoint/2010/main" val="19067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1">
            <a:extLst>
              <a:ext uri="{FF2B5EF4-FFF2-40B4-BE49-F238E27FC236}">
                <a16:creationId xmlns:a16="http://schemas.microsoft.com/office/drawing/2014/main" id="{AC869A55-B736-8712-A490-D72624091DA0}"/>
              </a:ext>
            </a:extLst>
          </p:cNvPr>
          <p:cNvSpPr>
            <a:spLocks noGrp="1"/>
          </p:cNvSpPr>
          <p:nvPr>
            <p:ph type="title"/>
          </p:nvPr>
        </p:nvSpPr>
        <p:spPr>
          <a:xfrm>
            <a:off x="1250950" y="-197471"/>
            <a:ext cx="9906000" cy="1479550"/>
          </a:xfrm>
        </p:spPr>
        <p:txBody>
          <a:bodyPr>
            <a:normAutofit/>
          </a:bodyPr>
          <a:lstStyle/>
          <a:p>
            <a:pPr algn="ctr"/>
            <a:r>
              <a:rPr lang="tr-TR" b="1" dirty="0" err="1">
                <a:solidFill>
                  <a:schemeClr val="bg1"/>
                </a:solidFill>
              </a:rPr>
              <a:t>acrobot</a:t>
            </a:r>
            <a:endParaRPr lang="tr-TR" b="1" dirty="0">
              <a:solidFill>
                <a:schemeClr val="bg1"/>
              </a:solidFill>
            </a:endParaRPr>
          </a:p>
        </p:txBody>
      </p:sp>
      <p:pic>
        <p:nvPicPr>
          <p:cNvPr id="12" name="Resim 11">
            <a:extLst>
              <a:ext uri="{FF2B5EF4-FFF2-40B4-BE49-F238E27FC236}">
                <a16:creationId xmlns:a16="http://schemas.microsoft.com/office/drawing/2014/main" id="{C3D00D67-1EA0-846E-8E07-A98E2A08C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967" y="3131372"/>
            <a:ext cx="6102626" cy="3432727"/>
          </a:xfrm>
          <a:prstGeom prst="rect">
            <a:avLst/>
          </a:prstGeom>
        </p:spPr>
      </p:pic>
      <p:sp>
        <p:nvSpPr>
          <p:cNvPr id="15" name="Metin kutusu 14">
            <a:extLst>
              <a:ext uri="{FF2B5EF4-FFF2-40B4-BE49-F238E27FC236}">
                <a16:creationId xmlns:a16="http://schemas.microsoft.com/office/drawing/2014/main" id="{39273D7F-62A5-EE93-0FD8-AA4875390410}"/>
              </a:ext>
            </a:extLst>
          </p:cNvPr>
          <p:cNvSpPr txBox="1"/>
          <p:nvPr/>
        </p:nvSpPr>
        <p:spPr>
          <a:xfrm>
            <a:off x="1035050" y="606990"/>
            <a:ext cx="4444172" cy="430887"/>
          </a:xfrm>
          <a:prstGeom prst="rect">
            <a:avLst/>
          </a:prstGeom>
          <a:noFill/>
        </p:spPr>
        <p:txBody>
          <a:bodyPr wrap="square" rtlCol="0">
            <a:spAutoFit/>
          </a:bodyPr>
          <a:lstStyle/>
          <a:p>
            <a:r>
              <a:rPr lang="tr-TR" sz="2200" b="1" dirty="0">
                <a:solidFill>
                  <a:schemeClr val="bg1"/>
                </a:solidFill>
              </a:rPr>
              <a:t>ACROBOT’UN KONTROL EDİLMESİ</a:t>
            </a:r>
          </a:p>
        </p:txBody>
      </p:sp>
      <p:sp>
        <p:nvSpPr>
          <p:cNvPr id="16" name="Rectangle 5">
            <a:extLst>
              <a:ext uri="{FF2B5EF4-FFF2-40B4-BE49-F238E27FC236}">
                <a16:creationId xmlns:a16="http://schemas.microsoft.com/office/drawing/2014/main" id="{797E0A67-C3B4-37DF-CDE2-9ED15B01374A}"/>
              </a:ext>
            </a:extLst>
          </p:cNvPr>
          <p:cNvSpPr>
            <a:spLocks noGrp="1" noChangeArrowheads="1"/>
          </p:cNvSpPr>
          <p:nvPr>
            <p:ph idx="1"/>
          </p:nvPr>
        </p:nvSpPr>
        <p:spPr bwMode="auto">
          <a:xfrm>
            <a:off x="757442" y="1031294"/>
            <a:ext cx="499938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bg1"/>
                </a:solidFill>
                <a:effectLst/>
              </a:rPr>
              <a:t>Hedef</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latin typeface="Arial" panose="020B0604020202020204" pitchFamily="34" charset="0"/>
              </a:rPr>
              <a:t> </a:t>
            </a:r>
            <a:r>
              <a:rPr kumimoji="0" lang="tr-TR" altLang="tr-TR" sz="2000" b="0" i="0" u="none" strike="noStrike" cap="none" normalizeH="0" baseline="0" dirty="0">
                <a:ln>
                  <a:noFill/>
                </a:ln>
                <a:solidFill>
                  <a:schemeClr val="bg1"/>
                </a:solidFill>
                <a:effectLst/>
              </a:rPr>
              <a:t>Sistemin </a:t>
            </a:r>
            <a:r>
              <a:rPr kumimoji="0" lang="tr-TR" altLang="tr-TR" sz="2000" i="0" u="none" strike="noStrike" cap="none" normalizeH="0" baseline="0" dirty="0">
                <a:ln>
                  <a:noFill/>
                </a:ln>
                <a:solidFill>
                  <a:schemeClr val="bg1"/>
                </a:solidFill>
                <a:effectLst/>
              </a:rPr>
              <a:t>genellikle hedefi, dikey denge konumuna ulaşmak </a:t>
            </a:r>
            <a:r>
              <a:rPr kumimoji="0" lang="tr-TR" altLang="tr-TR" sz="2000" b="0" i="0" u="none" strike="noStrike" cap="none" normalizeH="0" baseline="0" dirty="0">
                <a:ln>
                  <a:noFill/>
                </a:ln>
                <a:solidFill>
                  <a:schemeClr val="bg1"/>
                </a:solidFill>
                <a:effectLst/>
              </a:rPr>
              <a:t>veya belirli bir hareketi gerçekleştirmektir.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İkinci bağlantının ucu ile hedef bir noktaya ulaşması sağlanır.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7" name="Metin kutusu 16">
            <a:extLst>
              <a:ext uri="{FF2B5EF4-FFF2-40B4-BE49-F238E27FC236}">
                <a16:creationId xmlns:a16="http://schemas.microsoft.com/office/drawing/2014/main" id="{4D34B96F-AF41-94B4-B4A3-68E98B13CCF5}"/>
              </a:ext>
            </a:extLst>
          </p:cNvPr>
          <p:cNvSpPr txBox="1"/>
          <p:nvPr/>
        </p:nvSpPr>
        <p:spPr>
          <a:xfrm>
            <a:off x="693105" y="3089000"/>
            <a:ext cx="5128057"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rPr>
              <a:t>Kontrol Sistemi</a:t>
            </a:r>
            <a:r>
              <a:rPr kumimoji="0" lang="tr-TR" altLang="tr-TR"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 Kontrol sistemleri, genelde robotik dengeleme problemlerinde sıkça kullanılan yöntemlerden faydalanır: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rPr>
              <a:t>Güçlendirme Öğrenmesi (</a:t>
            </a:r>
            <a:r>
              <a:rPr kumimoji="0" lang="tr-TR" altLang="tr-TR" sz="1800" b="1" i="0" u="none" strike="noStrike" cap="none" normalizeH="0" baseline="0" dirty="0" err="1">
                <a:ln>
                  <a:noFill/>
                </a:ln>
                <a:solidFill>
                  <a:schemeClr val="bg1"/>
                </a:solidFill>
                <a:effectLst/>
              </a:rPr>
              <a:t>Reinforcement</a:t>
            </a:r>
            <a:r>
              <a:rPr kumimoji="0" lang="tr-TR" altLang="tr-TR" sz="1800" b="1" i="0" u="none" strike="noStrike" cap="none" normalizeH="0" baseline="0" dirty="0">
                <a:ln>
                  <a:noFill/>
                </a:ln>
                <a:solidFill>
                  <a:schemeClr val="bg1"/>
                </a:solidFill>
                <a:effectLst/>
              </a:rPr>
              <a:t> Learning)</a:t>
            </a:r>
            <a:r>
              <a:rPr kumimoji="0" lang="tr-TR" altLang="tr-TR" sz="1800" b="0" i="0" u="none" strike="noStrike" cap="none" normalizeH="0" baseline="0" dirty="0">
                <a:ln>
                  <a:noFill/>
                </a:ln>
                <a:solidFill>
                  <a:schemeClr val="bg1"/>
                </a:solidFill>
                <a:effectLst/>
              </a:rPr>
              <a:t>: Robotun kendi davranışlarını deneme-yanılma yoluyla öğrenmesini sağlar.</a:t>
            </a:r>
          </a:p>
          <a:p>
            <a:endParaRPr lang="tr-TR" dirty="0"/>
          </a:p>
        </p:txBody>
      </p:sp>
      <p:sp>
        <p:nvSpPr>
          <p:cNvPr id="18" name="Metin kutusu 17">
            <a:extLst>
              <a:ext uri="{FF2B5EF4-FFF2-40B4-BE49-F238E27FC236}">
                <a16:creationId xmlns:a16="http://schemas.microsoft.com/office/drawing/2014/main" id="{A18C9457-EA5C-3B1B-1674-3DA11FFD385F}"/>
              </a:ext>
            </a:extLst>
          </p:cNvPr>
          <p:cNvSpPr txBox="1"/>
          <p:nvPr/>
        </p:nvSpPr>
        <p:spPr>
          <a:xfrm>
            <a:off x="6202633" y="1037877"/>
            <a:ext cx="4786111" cy="252376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2000" b="1" i="0" u="none" strike="noStrike" cap="none" normalizeH="0" baseline="0" dirty="0">
                <a:ln>
                  <a:noFill/>
                </a:ln>
                <a:solidFill>
                  <a:schemeClr val="bg1"/>
                </a:solidFill>
                <a:effectLst/>
              </a:rPr>
              <a:t>Dengeleme (</a:t>
            </a:r>
            <a:r>
              <a:rPr kumimoji="0" lang="tr-TR" altLang="tr-TR" sz="2000" b="1" i="0" u="none" strike="noStrike" cap="none" normalizeH="0" baseline="0" dirty="0" err="1">
                <a:ln>
                  <a:noFill/>
                </a:ln>
                <a:solidFill>
                  <a:schemeClr val="bg1"/>
                </a:solidFill>
                <a:effectLst/>
              </a:rPr>
              <a:t>Swing-up</a:t>
            </a:r>
            <a:r>
              <a:rPr kumimoji="0" lang="tr-TR" altLang="tr-TR" sz="2000" b="1" i="0" u="none" strike="noStrike" cap="none" normalizeH="0" baseline="0" dirty="0">
                <a:ln>
                  <a:noFill/>
                </a:ln>
                <a:solidFill>
                  <a:schemeClr val="bg1"/>
                </a:solidFill>
                <a:effectLst/>
              </a:rPr>
              <a:t> Motion)</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Başlangıç pozisyonunda dengeyi sağlamak için gereken dönme momenti üretilir.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Robot kontrol edilmediğinde, genellikle yere doğru sarkar. Kontrol algoritması, bu sarkma hareketinden faydalanarak robotu dikey denge pozisyonuna getirir.</a:t>
            </a:r>
          </a:p>
          <a:p>
            <a:endParaRPr lang="tr-TR" dirty="0"/>
          </a:p>
        </p:txBody>
      </p:sp>
    </p:spTree>
    <p:extLst>
      <p:ext uri="{BB962C8B-B14F-4D97-AF65-F5344CB8AC3E}">
        <p14:creationId xmlns:p14="http://schemas.microsoft.com/office/powerpoint/2010/main" val="29172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C76F9B84-C6C9-4AA6-B392-118A387B4C9C}"/>
              </a:ext>
            </a:extLst>
          </p:cNvPr>
          <p:cNvSpPr>
            <a:spLocks noGrp="1"/>
          </p:cNvSpPr>
          <p:nvPr>
            <p:ph type="title"/>
          </p:nvPr>
        </p:nvSpPr>
        <p:spPr>
          <a:xfrm>
            <a:off x="1141412" y="-295275"/>
            <a:ext cx="9906000" cy="1477963"/>
          </a:xfrm>
        </p:spPr>
        <p:txBody>
          <a:bodyPr>
            <a:normAutofit/>
          </a:bodyPr>
          <a:lstStyle/>
          <a:p>
            <a:pPr algn="ctr"/>
            <a:r>
              <a:rPr lang="tr-TR" b="1" dirty="0" err="1">
                <a:solidFill>
                  <a:schemeClr val="bg1"/>
                </a:solidFill>
              </a:rPr>
              <a:t>acrobot</a:t>
            </a:r>
            <a:endParaRPr lang="tr-TR" b="1" dirty="0">
              <a:solidFill>
                <a:schemeClr val="bg1"/>
              </a:solidFill>
            </a:endParaRPr>
          </a:p>
        </p:txBody>
      </p:sp>
      <p:sp>
        <p:nvSpPr>
          <p:cNvPr id="5" name="Metin kutusu 4">
            <a:extLst>
              <a:ext uri="{FF2B5EF4-FFF2-40B4-BE49-F238E27FC236}">
                <a16:creationId xmlns:a16="http://schemas.microsoft.com/office/drawing/2014/main" id="{9C32CF33-3EA8-0412-30D4-4659D122B921}"/>
              </a:ext>
            </a:extLst>
          </p:cNvPr>
          <p:cNvSpPr txBox="1"/>
          <p:nvPr/>
        </p:nvSpPr>
        <p:spPr>
          <a:xfrm>
            <a:off x="3977450" y="763052"/>
            <a:ext cx="4265475" cy="430887"/>
          </a:xfrm>
          <a:prstGeom prst="rect">
            <a:avLst/>
          </a:prstGeom>
          <a:noFill/>
        </p:spPr>
        <p:txBody>
          <a:bodyPr wrap="square" rtlCol="0">
            <a:spAutoFit/>
          </a:bodyPr>
          <a:lstStyle/>
          <a:p>
            <a:r>
              <a:rPr lang="tr-TR" sz="2200" b="1" dirty="0">
                <a:solidFill>
                  <a:schemeClr val="bg1"/>
                </a:solidFill>
              </a:rPr>
              <a:t>Simülasyon ve Ödül-Puan Sistemi</a:t>
            </a:r>
          </a:p>
        </p:txBody>
      </p:sp>
      <p:sp>
        <p:nvSpPr>
          <p:cNvPr id="6" name="Rectangle 1">
            <a:extLst>
              <a:ext uri="{FF2B5EF4-FFF2-40B4-BE49-F238E27FC236}">
                <a16:creationId xmlns:a16="http://schemas.microsoft.com/office/drawing/2014/main" id="{732583C4-FC46-D46B-22B1-6D01DF5895FE}"/>
              </a:ext>
            </a:extLst>
          </p:cNvPr>
          <p:cNvSpPr>
            <a:spLocks noGrp="1" noChangeArrowheads="1"/>
          </p:cNvSpPr>
          <p:nvPr>
            <p:ph idx="1"/>
          </p:nvPr>
        </p:nvSpPr>
        <p:spPr bwMode="auto">
          <a:xfrm>
            <a:off x="1053752" y="1397674"/>
            <a:ext cx="459346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bg1"/>
                </a:solidFill>
                <a:effectLst/>
              </a:rPr>
              <a:t>Ödül Fonksiyonu</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a:t>
            </a:r>
            <a:r>
              <a:rPr kumimoji="0" lang="tr-TR" altLang="tr-TR" sz="2000" b="0" i="0" u="none" strike="noStrike" cap="none" normalizeH="0" baseline="0" dirty="0" err="1">
                <a:ln>
                  <a:noFill/>
                </a:ln>
                <a:solidFill>
                  <a:schemeClr val="bg1"/>
                </a:solidFill>
                <a:effectLst/>
              </a:rPr>
              <a:t>Acrobot</a:t>
            </a:r>
            <a:r>
              <a:rPr kumimoji="0" lang="tr-TR" altLang="tr-TR" sz="2000" b="0" i="0" u="none" strike="noStrike" cap="none" normalizeH="0" baseline="0" dirty="0">
                <a:ln>
                  <a:noFill/>
                </a:ln>
                <a:solidFill>
                  <a:schemeClr val="bg1"/>
                </a:solidFill>
                <a:effectLst/>
              </a:rPr>
              <a:t>, doğru hedeflere yaklaştığında pozitif ödül alır.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Hatalar veya istenmeyen durumlar (örneğin yere düşme) negatif ödüle yol açar.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Amaç, toplam ödülü maksimize etmektir.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bg1"/>
                </a:solidFill>
                <a:effectLst/>
              </a:rPr>
              <a:t>Durum Alanı</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Robotun her iki bağlantısının açısal pozisyonları ve hızları (</a:t>
            </a:r>
            <a:r>
              <a:rPr kumimoji="0" lang="tr-TR" altLang="tr-TR" sz="2000" b="0" i="0" u="none" strike="noStrike" cap="none" normalizeH="0" baseline="0" dirty="0" err="1">
                <a:ln>
                  <a:noFill/>
                </a:ln>
                <a:solidFill>
                  <a:schemeClr val="bg1"/>
                </a:solidFill>
                <a:effectLst/>
              </a:rPr>
              <a:t>state</a:t>
            </a:r>
            <a:r>
              <a:rPr kumimoji="0" lang="tr-TR" altLang="tr-TR" sz="2000" b="0" i="0" u="none" strike="noStrike" cap="none" normalizeH="0" baseline="0" dirty="0">
                <a:ln>
                  <a:noFill/>
                </a:ln>
                <a:solidFill>
                  <a:schemeClr val="bg1"/>
                </a:solidFill>
                <a:effectLst/>
              </a:rPr>
              <a:t> </a:t>
            </a:r>
            <a:r>
              <a:rPr kumimoji="0" lang="tr-TR" altLang="tr-TR" sz="2000" b="0" i="0" u="none" strike="noStrike" cap="none" normalizeH="0" baseline="0" dirty="0" err="1">
                <a:ln>
                  <a:noFill/>
                </a:ln>
                <a:solidFill>
                  <a:schemeClr val="bg1"/>
                </a:solidFill>
                <a:effectLst/>
              </a:rPr>
              <a:t>space</a:t>
            </a:r>
            <a:r>
              <a:rPr kumimoji="0" lang="tr-TR" altLang="tr-TR" sz="2000" b="0" i="0" u="none" strike="noStrike" cap="none" normalizeH="0" baseline="0" dirty="0">
                <a:ln>
                  <a:noFill/>
                </a:ln>
                <a:solidFill>
                  <a:schemeClr val="bg1"/>
                </a:solidFill>
                <a:effectLst/>
              </a:rPr>
              <a:t>) kullanılır.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Metin kutusu 6">
            <a:extLst>
              <a:ext uri="{FF2B5EF4-FFF2-40B4-BE49-F238E27FC236}">
                <a16:creationId xmlns:a16="http://schemas.microsoft.com/office/drawing/2014/main" id="{AACDBCCA-ED5B-C936-05AD-DEDF9627447B}"/>
              </a:ext>
            </a:extLst>
          </p:cNvPr>
          <p:cNvSpPr txBox="1"/>
          <p:nvPr/>
        </p:nvSpPr>
        <p:spPr>
          <a:xfrm>
            <a:off x="6110188" y="1397674"/>
            <a:ext cx="4937224" cy="437042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2000" b="1" i="0" u="none" strike="noStrike" cap="none" normalizeH="0" baseline="0" dirty="0">
                <a:ln>
                  <a:noFill/>
                </a:ln>
                <a:solidFill>
                  <a:schemeClr val="bg1"/>
                </a:solidFill>
                <a:effectLst/>
              </a:rPr>
              <a:t>Eylem Alanı</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Aktüatör üzerindeki tork değerleri veya kuvvetler değişkenler olarak alınır.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Kontrol algoritması, bu eylemlerle dengenin sağlanması için çözümler üretir.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2000" b="1" i="0" u="none" strike="noStrike" cap="none" normalizeH="0" baseline="0" dirty="0">
                <a:ln>
                  <a:noFill/>
                </a:ln>
                <a:solidFill>
                  <a:schemeClr val="bg1"/>
                </a:solidFill>
                <a:effectLst/>
              </a:rPr>
              <a:t>Model Temsili</a:t>
            </a:r>
            <a:r>
              <a:rPr kumimoji="0" lang="tr-TR" altLang="tr-TR" sz="20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a:t>
            </a:r>
            <a:r>
              <a:rPr kumimoji="0" lang="tr-TR" altLang="tr-TR" sz="2000" b="0" i="0" u="none" strike="noStrike" cap="none" normalizeH="0" baseline="0" dirty="0" err="1">
                <a:ln>
                  <a:noFill/>
                </a:ln>
                <a:solidFill>
                  <a:schemeClr val="bg1"/>
                </a:solidFill>
                <a:effectLst/>
              </a:rPr>
              <a:t>Acrobot’un</a:t>
            </a:r>
            <a:r>
              <a:rPr kumimoji="0" lang="tr-TR" altLang="tr-TR" sz="2000" b="0" i="0" u="none" strike="noStrike" cap="none" normalizeH="0" baseline="0" dirty="0">
                <a:ln>
                  <a:noFill/>
                </a:ln>
                <a:solidFill>
                  <a:schemeClr val="bg1"/>
                </a:solidFill>
                <a:effectLst/>
              </a:rPr>
              <a:t> hareket dinamiği denklemlerle modellenir (Newton veya Lagrange yöntemleriyle).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rPr>
              <a:t> Çoğu zaman, bu modeller bir simülasyon yazılımına (ör. Python'da </a:t>
            </a:r>
            <a:r>
              <a:rPr kumimoji="0" lang="tr-TR" altLang="tr-TR" sz="2000" b="0" i="0" u="none" strike="noStrike" cap="none" normalizeH="0" baseline="0" dirty="0" err="1">
                <a:ln>
                  <a:noFill/>
                </a:ln>
                <a:solidFill>
                  <a:schemeClr val="bg1"/>
                </a:solidFill>
                <a:effectLst/>
              </a:rPr>
              <a:t>OpenAI</a:t>
            </a:r>
            <a:r>
              <a:rPr kumimoji="0" lang="tr-TR" altLang="tr-TR" sz="2000" b="0" i="0" u="none" strike="noStrike" cap="none" normalizeH="0" baseline="0" dirty="0">
                <a:ln>
                  <a:noFill/>
                </a:ln>
                <a:solidFill>
                  <a:schemeClr val="bg1"/>
                </a:solidFill>
                <a:effectLst/>
              </a:rPr>
              <a:t> </a:t>
            </a:r>
            <a:r>
              <a:rPr kumimoji="0" lang="tr-TR" altLang="tr-TR" sz="2000" b="0" i="0" u="none" strike="noStrike" cap="none" normalizeH="0" baseline="0" dirty="0" err="1">
                <a:ln>
                  <a:noFill/>
                </a:ln>
                <a:solidFill>
                  <a:schemeClr val="bg1"/>
                </a:solidFill>
                <a:effectLst/>
              </a:rPr>
              <a:t>Gym</a:t>
            </a:r>
            <a:r>
              <a:rPr kumimoji="0" lang="tr-TR" altLang="tr-TR" sz="2000" b="0" i="0" u="none" strike="noStrike" cap="none" normalizeH="0" baseline="0" dirty="0">
                <a:ln>
                  <a:noFill/>
                </a:ln>
                <a:solidFill>
                  <a:schemeClr val="bg1"/>
                </a:solidFill>
                <a:effectLst/>
              </a:rPr>
              <a:t>, MATLAB vb.) entegre edilir.</a:t>
            </a:r>
          </a:p>
          <a:p>
            <a:endParaRPr lang="tr-TR" dirty="0"/>
          </a:p>
        </p:txBody>
      </p:sp>
    </p:spTree>
    <p:extLst>
      <p:ext uri="{BB962C8B-B14F-4D97-AF65-F5344CB8AC3E}">
        <p14:creationId xmlns:p14="http://schemas.microsoft.com/office/powerpoint/2010/main" val="275789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B112E-D2C9-9230-C315-E0DA9872BFB3}"/>
              </a:ext>
            </a:extLst>
          </p:cNvPr>
          <p:cNvSpPr>
            <a:spLocks noGrp="1"/>
          </p:cNvSpPr>
          <p:nvPr>
            <p:ph type="title"/>
          </p:nvPr>
        </p:nvSpPr>
        <p:spPr>
          <a:xfrm>
            <a:off x="2001079" y="-139148"/>
            <a:ext cx="8189841" cy="1478570"/>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pic>
        <p:nvPicPr>
          <p:cNvPr id="5" name="Resim 4" descr="metin, ekran görüntüsü, diyagram, daire içeren bir resim&#10;&#10;Açıklama otomatik olarak oluşturuldu">
            <a:extLst>
              <a:ext uri="{FF2B5EF4-FFF2-40B4-BE49-F238E27FC236}">
                <a16:creationId xmlns:a16="http://schemas.microsoft.com/office/drawing/2014/main" id="{D42976E9-39AB-B421-09A7-AA65C05DE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491" y="1721530"/>
            <a:ext cx="5265095" cy="318538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a16="http://schemas.microsoft.com/office/drawing/2014/main" id="{C2384551-BC22-F455-FAEC-968D44618741}"/>
              </a:ext>
            </a:extLst>
          </p:cNvPr>
          <p:cNvSpPr>
            <a:spLocks noGrp="1"/>
          </p:cNvSpPr>
          <p:nvPr>
            <p:ph idx="1"/>
          </p:nvPr>
        </p:nvSpPr>
        <p:spPr>
          <a:xfrm>
            <a:off x="935414" y="1355868"/>
            <a:ext cx="4710683" cy="4538036"/>
          </a:xfrm>
        </p:spPr>
        <p:txBody>
          <a:bodyPr>
            <a:normAutofit fontScale="92500"/>
          </a:bodyPr>
          <a:lstStyle/>
          <a:p>
            <a:r>
              <a:rPr lang="tr-TR" dirty="0" err="1">
                <a:solidFill>
                  <a:schemeClr val="bg1"/>
                </a:solidFill>
              </a:rPr>
              <a:t>Reinforcement</a:t>
            </a:r>
            <a:r>
              <a:rPr lang="tr-TR" dirty="0">
                <a:solidFill>
                  <a:schemeClr val="bg1"/>
                </a:solidFill>
              </a:rPr>
              <a:t> Learning (RL) alanında kullanılan ve </a:t>
            </a:r>
            <a:r>
              <a:rPr lang="tr-TR" b="1" dirty="0" err="1">
                <a:solidFill>
                  <a:schemeClr val="bg1"/>
                </a:solidFill>
              </a:rPr>
              <a:t>OpenAI</a:t>
            </a:r>
            <a:r>
              <a:rPr lang="tr-TR" dirty="0">
                <a:solidFill>
                  <a:schemeClr val="bg1"/>
                </a:solidFill>
              </a:rPr>
              <a:t> tarafından geliştirilen, etkili ve uygulaması kolay bir politika optimizasyon yöntemidir. </a:t>
            </a:r>
          </a:p>
          <a:p>
            <a:r>
              <a:rPr lang="tr-TR" dirty="0">
                <a:solidFill>
                  <a:schemeClr val="bg1"/>
                </a:solidFill>
              </a:rPr>
              <a:t>Politika tabanlı (</a:t>
            </a:r>
            <a:r>
              <a:rPr lang="tr-TR" dirty="0" err="1">
                <a:solidFill>
                  <a:schemeClr val="bg1"/>
                </a:solidFill>
              </a:rPr>
              <a:t>policy-based</a:t>
            </a:r>
            <a:r>
              <a:rPr lang="tr-TR" dirty="0">
                <a:solidFill>
                  <a:schemeClr val="bg1"/>
                </a:solidFill>
              </a:rPr>
              <a:t>) bir algoritmadır. </a:t>
            </a:r>
          </a:p>
          <a:p>
            <a:r>
              <a:rPr lang="tr-TR" dirty="0">
                <a:solidFill>
                  <a:schemeClr val="bg1"/>
                </a:solidFill>
              </a:rPr>
              <a:t>Kararlı ve verimli bir şekilde öğrenme sağlayarak, karmaşık ortamlarda başarılı sonuçlar elde etmiştir.</a:t>
            </a:r>
          </a:p>
          <a:p>
            <a:endParaRPr lang="tr-TR" dirty="0">
              <a:solidFill>
                <a:schemeClr val="bg1"/>
              </a:solidFill>
            </a:endParaRPr>
          </a:p>
          <a:p>
            <a:endParaRPr lang="tr-TR" dirty="0"/>
          </a:p>
        </p:txBody>
      </p:sp>
    </p:spTree>
    <p:extLst>
      <p:ext uri="{BB962C8B-B14F-4D97-AF65-F5344CB8AC3E}">
        <p14:creationId xmlns:p14="http://schemas.microsoft.com/office/powerpoint/2010/main" val="297428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B069909-B03B-C0E7-4A8E-1158757EDE61}"/>
              </a:ext>
            </a:extLst>
          </p:cNvPr>
          <p:cNvSpPr>
            <a:spLocks noGrp="1"/>
          </p:cNvSpPr>
          <p:nvPr>
            <p:ph idx="1"/>
          </p:nvPr>
        </p:nvSpPr>
        <p:spPr>
          <a:xfrm>
            <a:off x="1151350" y="2224069"/>
            <a:ext cx="3152293" cy="2409862"/>
          </a:xfrm>
        </p:spPr>
        <p:txBody>
          <a:bodyPr>
            <a:normAutofit/>
          </a:bodyPr>
          <a:lstStyle/>
          <a:p>
            <a:pPr marL="0" indent="0">
              <a:buNone/>
            </a:pPr>
            <a:r>
              <a:rPr lang="tr-TR" sz="2000" dirty="0">
                <a:solidFill>
                  <a:schemeClr val="bg1"/>
                </a:solidFill>
              </a:rPr>
              <a:t>Politika tabanlı yöntemler, bir çevrede (</a:t>
            </a:r>
            <a:r>
              <a:rPr lang="tr-TR" sz="2000" dirty="0" err="1">
                <a:solidFill>
                  <a:schemeClr val="bg1"/>
                </a:solidFill>
              </a:rPr>
              <a:t>environment</a:t>
            </a:r>
            <a:r>
              <a:rPr lang="tr-TR" sz="2000" dirty="0">
                <a:solidFill>
                  <a:schemeClr val="bg1"/>
                </a:solidFill>
              </a:rPr>
              <a:t>) hangi eylemlerin (</a:t>
            </a:r>
            <a:r>
              <a:rPr lang="tr-TR" sz="2000" dirty="0" err="1">
                <a:solidFill>
                  <a:schemeClr val="bg1"/>
                </a:solidFill>
              </a:rPr>
              <a:t>action</a:t>
            </a:r>
            <a:r>
              <a:rPr lang="tr-TR" sz="2000" dirty="0">
                <a:solidFill>
                  <a:schemeClr val="bg1"/>
                </a:solidFill>
              </a:rPr>
              <a:t>) gerçekleştirilmesi gerektiğini belirlemek için bir politika (</a:t>
            </a:r>
            <a:r>
              <a:rPr lang="el-GR" sz="2000" dirty="0">
                <a:solidFill>
                  <a:schemeClr val="bg1"/>
                </a:solidFill>
              </a:rPr>
              <a:t>π) </a:t>
            </a:r>
            <a:r>
              <a:rPr lang="tr-TR" sz="2000" dirty="0">
                <a:solidFill>
                  <a:schemeClr val="bg1"/>
                </a:solidFill>
              </a:rPr>
              <a:t>öğrenmektedir.</a:t>
            </a:r>
          </a:p>
        </p:txBody>
      </p:sp>
      <p:sp>
        <p:nvSpPr>
          <p:cNvPr id="4" name="Başlık 1">
            <a:extLst>
              <a:ext uri="{FF2B5EF4-FFF2-40B4-BE49-F238E27FC236}">
                <a16:creationId xmlns:a16="http://schemas.microsoft.com/office/drawing/2014/main" id="{83040348-5572-BE4C-4115-87D1F9A80824}"/>
              </a:ext>
            </a:extLst>
          </p:cNvPr>
          <p:cNvSpPr>
            <a:spLocks noGrp="1"/>
          </p:cNvSpPr>
          <p:nvPr>
            <p:ph type="title"/>
          </p:nvPr>
        </p:nvSpPr>
        <p:spPr>
          <a:xfrm>
            <a:off x="1970036" y="250007"/>
            <a:ext cx="8251928" cy="1477963"/>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sp>
        <p:nvSpPr>
          <p:cNvPr id="5" name="Metin kutusu 4">
            <a:extLst>
              <a:ext uri="{FF2B5EF4-FFF2-40B4-BE49-F238E27FC236}">
                <a16:creationId xmlns:a16="http://schemas.microsoft.com/office/drawing/2014/main" id="{1027200E-EF58-B37E-6CF7-C4F3A83FF7F2}"/>
              </a:ext>
            </a:extLst>
          </p:cNvPr>
          <p:cNvSpPr txBox="1"/>
          <p:nvPr/>
        </p:nvSpPr>
        <p:spPr>
          <a:xfrm>
            <a:off x="1151350" y="1760576"/>
            <a:ext cx="3967302" cy="430887"/>
          </a:xfrm>
          <a:prstGeom prst="rect">
            <a:avLst/>
          </a:prstGeom>
          <a:noFill/>
        </p:spPr>
        <p:txBody>
          <a:bodyPr wrap="square" rtlCol="0">
            <a:spAutoFit/>
          </a:bodyPr>
          <a:lstStyle/>
          <a:p>
            <a:r>
              <a:rPr lang="tr-TR" sz="2200" b="1" dirty="0" err="1">
                <a:solidFill>
                  <a:schemeClr val="bg1"/>
                </a:solidFill>
              </a:rPr>
              <a:t>PPO'nun</a:t>
            </a:r>
            <a:r>
              <a:rPr lang="tr-TR" sz="2200" b="1" dirty="0">
                <a:solidFill>
                  <a:schemeClr val="bg1"/>
                </a:solidFill>
              </a:rPr>
              <a:t> Temel Yapısı nasıldır?</a:t>
            </a:r>
          </a:p>
        </p:txBody>
      </p:sp>
      <p:sp>
        <p:nvSpPr>
          <p:cNvPr id="6" name="İçerik Yer Tutucusu 2">
            <a:extLst>
              <a:ext uri="{FF2B5EF4-FFF2-40B4-BE49-F238E27FC236}">
                <a16:creationId xmlns:a16="http://schemas.microsoft.com/office/drawing/2014/main" id="{B5A798D2-A6D5-5F50-5B15-7DF7F48512B8}"/>
              </a:ext>
            </a:extLst>
          </p:cNvPr>
          <p:cNvSpPr txBox="1">
            <a:spLocks/>
          </p:cNvSpPr>
          <p:nvPr/>
        </p:nvSpPr>
        <p:spPr>
          <a:xfrm>
            <a:off x="6270007" y="1760576"/>
            <a:ext cx="4619972" cy="43088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2200" b="1" dirty="0" err="1">
                <a:solidFill>
                  <a:schemeClr val="bg1"/>
                </a:solidFill>
              </a:rPr>
              <a:t>PPO'nun</a:t>
            </a:r>
            <a:r>
              <a:rPr lang="tr-TR" sz="2200" b="1" dirty="0">
                <a:solidFill>
                  <a:schemeClr val="bg1"/>
                </a:solidFill>
              </a:rPr>
              <a:t> temel unsurları nelerdir?</a:t>
            </a:r>
          </a:p>
        </p:txBody>
      </p:sp>
      <p:sp>
        <p:nvSpPr>
          <p:cNvPr id="8" name="İçerik Yer Tutucusu 2">
            <a:extLst>
              <a:ext uri="{FF2B5EF4-FFF2-40B4-BE49-F238E27FC236}">
                <a16:creationId xmlns:a16="http://schemas.microsoft.com/office/drawing/2014/main" id="{0186C15C-3ACE-E7C6-06B6-FF3F8E690265}"/>
              </a:ext>
            </a:extLst>
          </p:cNvPr>
          <p:cNvSpPr txBox="1">
            <a:spLocks/>
          </p:cNvSpPr>
          <p:nvPr/>
        </p:nvSpPr>
        <p:spPr>
          <a:xfrm>
            <a:off x="6270007" y="2224069"/>
            <a:ext cx="3152293" cy="16660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sz="2000" dirty="0">
                <a:solidFill>
                  <a:schemeClr val="bg1"/>
                </a:solidFill>
              </a:rPr>
              <a:t>Politika</a:t>
            </a:r>
          </a:p>
          <a:p>
            <a:r>
              <a:rPr lang="tr-TR" sz="2000" dirty="0" err="1">
                <a:solidFill>
                  <a:schemeClr val="bg1"/>
                </a:solidFill>
              </a:rPr>
              <a:t>Actor-Critic</a:t>
            </a:r>
            <a:r>
              <a:rPr lang="tr-TR" sz="2000" dirty="0">
                <a:solidFill>
                  <a:schemeClr val="bg1"/>
                </a:solidFill>
              </a:rPr>
              <a:t> Yaklaşımı</a:t>
            </a:r>
          </a:p>
          <a:p>
            <a:r>
              <a:rPr lang="tr-TR" sz="2000" dirty="0">
                <a:solidFill>
                  <a:schemeClr val="bg1"/>
                </a:solidFill>
              </a:rPr>
              <a:t>Avantaj Fonksiyonu</a:t>
            </a:r>
          </a:p>
          <a:p>
            <a:endParaRPr lang="tr-TR" sz="2000" dirty="0">
              <a:solidFill>
                <a:schemeClr val="bg1"/>
              </a:solidFill>
            </a:endParaRPr>
          </a:p>
          <a:p>
            <a:endParaRPr lang="tr-TR" sz="2000" dirty="0">
              <a:solidFill>
                <a:schemeClr val="bg1"/>
              </a:solidFill>
            </a:endParaRPr>
          </a:p>
        </p:txBody>
      </p:sp>
    </p:spTree>
    <p:extLst>
      <p:ext uri="{BB962C8B-B14F-4D97-AF65-F5344CB8AC3E}">
        <p14:creationId xmlns:p14="http://schemas.microsoft.com/office/powerpoint/2010/main" val="307407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C9F052-5C4A-A3C3-6524-4FF3C212C560}"/>
              </a:ext>
            </a:extLst>
          </p:cNvPr>
          <p:cNvSpPr>
            <a:spLocks noGrp="1"/>
          </p:cNvSpPr>
          <p:nvPr>
            <p:ph idx="1"/>
          </p:nvPr>
        </p:nvSpPr>
        <p:spPr>
          <a:xfrm>
            <a:off x="1085757" y="1500216"/>
            <a:ext cx="2703000" cy="4732631"/>
          </a:xfrm>
        </p:spPr>
        <p:txBody>
          <a:bodyPr>
            <a:normAutofit lnSpcReduction="10000"/>
          </a:bodyPr>
          <a:lstStyle/>
          <a:p>
            <a:pPr marL="0" indent="0">
              <a:buNone/>
            </a:pPr>
            <a:r>
              <a:rPr lang="tr-TR" sz="2200" b="1" dirty="0">
                <a:solidFill>
                  <a:schemeClr val="bg1"/>
                </a:solidFill>
              </a:rPr>
              <a:t>Politika (</a:t>
            </a:r>
            <a:r>
              <a:rPr lang="el-GR" sz="2200" b="1" dirty="0">
                <a:solidFill>
                  <a:schemeClr val="bg1"/>
                </a:solidFill>
              </a:rPr>
              <a:t>π)</a:t>
            </a:r>
            <a:r>
              <a:rPr lang="tr-TR" sz="2200" b="1" dirty="0">
                <a:solidFill>
                  <a:schemeClr val="bg1"/>
                </a:solidFill>
              </a:rPr>
              <a:t>:</a:t>
            </a:r>
          </a:p>
          <a:p>
            <a:r>
              <a:rPr lang="tr-TR" sz="2200" dirty="0">
                <a:solidFill>
                  <a:schemeClr val="bg1"/>
                </a:solidFill>
              </a:rPr>
              <a:t>Politika, bir duruma (s) bağlı olarak, hangi eylemin (a) seçileceğini belirleyen olasılıksal bir fonksiyondur </a:t>
            </a:r>
            <a:r>
              <a:rPr lang="el-GR" sz="2200" dirty="0">
                <a:solidFill>
                  <a:schemeClr val="bg1"/>
                </a:solidFill>
              </a:rPr>
              <a:t>(π(</a:t>
            </a:r>
            <a:r>
              <a:rPr lang="tr-TR" sz="2200" dirty="0" err="1">
                <a:solidFill>
                  <a:schemeClr val="bg1"/>
                </a:solidFill>
              </a:rPr>
              <a:t>a∣s</a:t>
            </a:r>
            <a:r>
              <a:rPr lang="tr-TR" sz="2200" dirty="0">
                <a:solidFill>
                  <a:schemeClr val="bg1"/>
                </a:solidFill>
              </a:rPr>
              <a:t>). </a:t>
            </a:r>
          </a:p>
          <a:p>
            <a:r>
              <a:rPr lang="tr-TR" sz="2200" dirty="0">
                <a:solidFill>
                  <a:schemeClr val="bg1"/>
                </a:solidFill>
              </a:rPr>
              <a:t>PPO, genellikle bir sinir ağı kullanarak bu politikayı öğrenir.</a:t>
            </a:r>
          </a:p>
        </p:txBody>
      </p:sp>
      <p:sp>
        <p:nvSpPr>
          <p:cNvPr id="4" name="Başlık 1">
            <a:extLst>
              <a:ext uri="{FF2B5EF4-FFF2-40B4-BE49-F238E27FC236}">
                <a16:creationId xmlns:a16="http://schemas.microsoft.com/office/drawing/2014/main" id="{B3C6EC37-315C-7E16-10FC-33F350605C94}"/>
              </a:ext>
            </a:extLst>
          </p:cNvPr>
          <p:cNvSpPr>
            <a:spLocks noGrp="1"/>
          </p:cNvSpPr>
          <p:nvPr>
            <p:ph type="title"/>
          </p:nvPr>
        </p:nvSpPr>
        <p:spPr>
          <a:xfrm>
            <a:off x="2013604" y="-321713"/>
            <a:ext cx="8161614" cy="1477963"/>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sp>
        <p:nvSpPr>
          <p:cNvPr id="5" name="İçerik Yer Tutucusu 2">
            <a:extLst>
              <a:ext uri="{FF2B5EF4-FFF2-40B4-BE49-F238E27FC236}">
                <a16:creationId xmlns:a16="http://schemas.microsoft.com/office/drawing/2014/main" id="{22DF95A9-1EFE-8E55-D655-F58A35E6D66D}"/>
              </a:ext>
            </a:extLst>
          </p:cNvPr>
          <p:cNvSpPr txBox="1">
            <a:spLocks/>
          </p:cNvSpPr>
          <p:nvPr/>
        </p:nvSpPr>
        <p:spPr>
          <a:xfrm>
            <a:off x="4090219" y="562171"/>
            <a:ext cx="4619972" cy="43088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2200" b="1" dirty="0">
                <a:solidFill>
                  <a:schemeClr val="bg1"/>
                </a:solidFill>
              </a:rPr>
              <a:t>PPO'NUN TEMEL UNSURLARI</a:t>
            </a:r>
          </a:p>
        </p:txBody>
      </p:sp>
      <p:sp>
        <p:nvSpPr>
          <p:cNvPr id="7" name="İçerik Yer Tutucusu 2">
            <a:extLst>
              <a:ext uri="{FF2B5EF4-FFF2-40B4-BE49-F238E27FC236}">
                <a16:creationId xmlns:a16="http://schemas.microsoft.com/office/drawing/2014/main" id="{75328020-FCE4-863F-D122-028ED7481E00}"/>
              </a:ext>
            </a:extLst>
          </p:cNvPr>
          <p:cNvSpPr txBox="1">
            <a:spLocks/>
          </p:cNvSpPr>
          <p:nvPr/>
        </p:nvSpPr>
        <p:spPr>
          <a:xfrm>
            <a:off x="4275832" y="1500216"/>
            <a:ext cx="3353048" cy="5136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2200" b="1" dirty="0" err="1">
                <a:solidFill>
                  <a:schemeClr val="bg1"/>
                </a:solidFill>
              </a:rPr>
              <a:t>Actor-Critic</a:t>
            </a:r>
            <a:r>
              <a:rPr lang="tr-TR" sz="2200" b="1" dirty="0">
                <a:solidFill>
                  <a:schemeClr val="bg1"/>
                </a:solidFill>
              </a:rPr>
              <a:t> Yaklaşımı:</a:t>
            </a:r>
            <a:br>
              <a:rPr lang="tr-TR" sz="2000" dirty="0">
                <a:solidFill>
                  <a:schemeClr val="bg1"/>
                </a:solidFill>
              </a:rPr>
            </a:br>
            <a:r>
              <a:rPr lang="tr-TR" sz="2000" dirty="0">
                <a:solidFill>
                  <a:schemeClr val="bg1"/>
                </a:solidFill>
              </a:rPr>
              <a:t>PPO, iki ağ kullanır:</a:t>
            </a:r>
          </a:p>
          <a:p>
            <a:pPr>
              <a:buFont typeface="Arial" panose="020B0604020202020204" pitchFamily="34" charset="0"/>
              <a:buChar char="•"/>
            </a:pPr>
            <a:r>
              <a:rPr lang="tr-TR" sz="2000" b="1" dirty="0" err="1">
                <a:solidFill>
                  <a:schemeClr val="bg1"/>
                </a:solidFill>
              </a:rPr>
              <a:t>Actor</a:t>
            </a:r>
            <a:r>
              <a:rPr lang="tr-TR" sz="2000" b="1" dirty="0">
                <a:solidFill>
                  <a:schemeClr val="bg1"/>
                </a:solidFill>
              </a:rPr>
              <a:t> (Aktör):</a:t>
            </a:r>
            <a:r>
              <a:rPr lang="tr-TR" sz="2000" dirty="0">
                <a:solidFill>
                  <a:schemeClr val="bg1"/>
                </a:solidFill>
              </a:rPr>
              <a:t> Eylemleri seçen ve politika (</a:t>
            </a:r>
            <a:r>
              <a:rPr lang="el-GR" sz="2000" dirty="0">
                <a:solidFill>
                  <a:schemeClr val="bg1"/>
                </a:solidFill>
              </a:rPr>
              <a:t>πθ​) </a:t>
            </a:r>
            <a:r>
              <a:rPr lang="tr-TR" sz="2000" dirty="0">
                <a:solidFill>
                  <a:schemeClr val="bg1"/>
                </a:solidFill>
              </a:rPr>
              <a:t>parametrelerini güncelleyen ağdır.</a:t>
            </a:r>
          </a:p>
          <a:p>
            <a:pPr>
              <a:buFont typeface="Arial" panose="020B0604020202020204" pitchFamily="34" charset="0"/>
              <a:buChar char="•"/>
            </a:pPr>
            <a:r>
              <a:rPr lang="tr-TR" sz="2000" b="1" dirty="0" err="1">
                <a:solidFill>
                  <a:schemeClr val="bg1"/>
                </a:solidFill>
              </a:rPr>
              <a:t>Critic</a:t>
            </a:r>
            <a:r>
              <a:rPr lang="tr-TR" sz="2000" b="1" dirty="0">
                <a:solidFill>
                  <a:schemeClr val="bg1"/>
                </a:solidFill>
              </a:rPr>
              <a:t> (Eleştirmen):</a:t>
            </a:r>
            <a:r>
              <a:rPr lang="tr-TR" sz="2000" dirty="0">
                <a:solidFill>
                  <a:schemeClr val="bg1"/>
                </a:solidFill>
              </a:rPr>
              <a:t> Verilen bir durum için tahmini ödül (</a:t>
            </a:r>
            <a:r>
              <a:rPr lang="tr-TR" sz="2000" dirty="0" err="1">
                <a:solidFill>
                  <a:schemeClr val="bg1"/>
                </a:solidFill>
              </a:rPr>
              <a:t>value</a:t>
            </a:r>
            <a:r>
              <a:rPr lang="tr-TR" sz="2000" dirty="0">
                <a:solidFill>
                  <a:schemeClr val="bg1"/>
                </a:solidFill>
              </a:rPr>
              <a:t> </a:t>
            </a:r>
            <a:r>
              <a:rPr lang="tr-TR" sz="2000" dirty="0" err="1">
                <a:solidFill>
                  <a:schemeClr val="bg1"/>
                </a:solidFill>
              </a:rPr>
              <a:t>function</a:t>
            </a:r>
            <a:r>
              <a:rPr lang="tr-TR" sz="2000" dirty="0">
                <a:solidFill>
                  <a:schemeClr val="bg1"/>
                </a:solidFill>
              </a:rPr>
              <a:t>, V^</a:t>
            </a:r>
            <a:r>
              <a:rPr lang="el-GR" sz="2000" dirty="0">
                <a:solidFill>
                  <a:schemeClr val="bg1"/>
                </a:solidFill>
              </a:rPr>
              <a:t>π(</a:t>
            </a:r>
            <a:r>
              <a:rPr lang="tr-TR" sz="2000" dirty="0">
                <a:solidFill>
                  <a:schemeClr val="bg1"/>
                </a:solidFill>
              </a:rPr>
              <a:t>s) üretir. Eleştirmenin tahmini, aktörün politikasını güncellemesinde rehberlik eder.</a:t>
            </a:r>
          </a:p>
        </p:txBody>
      </p:sp>
      <p:sp>
        <p:nvSpPr>
          <p:cNvPr id="8" name="İçerik Yer Tutucusu 2">
            <a:extLst>
              <a:ext uri="{FF2B5EF4-FFF2-40B4-BE49-F238E27FC236}">
                <a16:creationId xmlns:a16="http://schemas.microsoft.com/office/drawing/2014/main" id="{F0A3EB17-B850-442B-74AD-ECA233053FBE}"/>
              </a:ext>
            </a:extLst>
          </p:cNvPr>
          <p:cNvSpPr txBox="1">
            <a:spLocks/>
          </p:cNvSpPr>
          <p:nvPr/>
        </p:nvSpPr>
        <p:spPr>
          <a:xfrm>
            <a:off x="7815945" y="1489152"/>
            <a:ext cx="3767624" cy="5136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2000" b="1" dirty="0">
                <a:solidFill>
                  <a:schemeClr val="bg1"/>
                </a:solidFill>
              </a:rPr>
              <a:t>Avantaj Fonksiyonu (A^π(s,a)</a:t>
            </a:r>
            <a:r>
              <a:rPr lang="tr-TR" sz="2000" b="1" dirty="0">
                <a:solidFill>
                  <a:schemeClr val="bg1"/>
                </a:solidFill>
              </a:rPr>
              <a:t>):</a:t>
            </a:r>
          </a:p>
          <a:p>
            <a:r>
              <a:rPr lang="tr-TR" sz="2000" dirty="0">
                <a:solidFill>
                  <a:schemeClr val="bg1"/>
                </a:solidFill>
              </a:rPr>
              <a:t>Avantaj fonksiyonu, bir eylemin ne kadar iyi olduğunu ölçmek için kullanılır:</a:t>
            </a:r>
          </a:p>
          <a:p>
            <a:pPr marL="0" indent="0">
              <a:buNone/>
            </a:pPr>
            <a:r>
              <a:rPr lang="tr-TR" sz="2000" dirty="0">
                <a:solidFill>
                  <a:schemeClr val="bg1"/>
                </a:solidFill>
              </a:rPr>
              <a:t>A^</a:t>
            </a:r>
            <a:r>
              <a:rPr lang="el-GR" sz="2000" dirty="0">
                <a:solidFill>
                  <a:schemeClr val="bg1"/>
                </a:solidFill>
              </a:rPr>
              <a:t>π(</a:t>
            </a:r>
            <a:r>
              <a:rPr lang="tr-TR" sz="2000" dirty="0" err="1">
                <a:solidFill>
                  <a:schemeClr val="bg1"/>
                </a:solidFill>
              </a:rPr>
              <a:t>s,a</a:t>
            </a:r>
            <a:r>
              <a:rPr lang="tr-TR" sz="2000" dirty="0">
                <a:solidFill>
                  <a:schemeClr val="bg1"/>
                </a:solidFill>
              </a:rPr>
              <a:t>)= Q^</a:t>
            </a:r>
            <a:r>
              <a:rPr lang="el-GR" sz="2000" dirty="0">
                <a:solidFill>
                  <a:schemeClr val="bg1"/>
                </a:solidFill>
              </a:rPr>
              <a:t>π(</a:t>
            </a:r>
            <a:r>
              <a:rPr lang="tr-TR" sz="2000" dirty="0" err="1">
                <a:solidFill>
                  <a:schemeClr val="bg1"/>
                </a:solidFill>
              </a:rPr>
              <a:t>s,a</a:t>
            </a:r>
            <a:r>
              <a:rPr lang="tr-TR" sz="2000" dirty="0">
                <a:solidFill>
                  <a:schemeClr val="bg1"/>
                </a:solidFill>
              </a:rPr>
              <a:t>) −V^</a:t>
            </a:r>
            <a:r>
              <a:rPr lang="el-GR" sz="2000" dirty="0">
                <a:solidFill>
                  <a:schemeClr val="bg1"/>
                </a:solidFill>
              </a:rPr>
              <a:t>π(</a:t>
            </a:r>
            <a:r>
              <a:rPr lang="tr-TR" sz="2000" dirty="0">
                <a:solidFill>
                  <a:schemeClr val="bg1"/>
                </a:solidFill>
              </a:rPr>
              <a:t>s)</a:t>
            </a:r>
          </a:p>
          <a:p>
            <a:r>
              <a:rPr lang="tr-TR" sz="2000" dirty="0">
                <a:solidFill>
                  <a:schemeClr val="bg1"/>
                </a:solidFill>
              </a:rPr>
              <a:t>Q^</a:t>
            </a:r>
            <a:r>
              <a:rPr lang="el-GR" sz="2000" dirty="0">
                <a:solidFill>
                  <a:schemeClr val="bg1"/>
                </a:solidFill>
              </a:rPr>
              <a:t>π(</a:t>
            </a:r>
            <a:r>
              <a:rPr lang="tr-TR" sz="2000" dirty="0" err="1">
                <a:solidFill>
                  <a:schemeClr val="bg1"/>
                </a:solidFill>
              </a:rPr>
              <a:t>s,a</a:t>
            </a:r>
            <a:r>
              <a:rPr lang="tr-TR" sz="2000" dirty="0">
                <a:solidFill>
                  <a:schemeClr val="bg1"/>
                </a:solidFill>
              </a:rPr>
              <a:t>) : Bir durum-eylem çiftinden itibaren alınabilecek toplam ödüldür.</a:t>
            </a:r>
          </a:p>
          <a:p>
            <a:r>
              <a:rPr lang="tr-TR" sz="2000" dirty="0">
                <a:solidFill>
                  <a:schemeClr val="bg1"/>
                </a:solidFill>
              </a:rPr>
              <a:t> V^</a:t>
            </a:r>
            <a:r>
              <a:rPr lang="el-GR" sz="2000" dirty="0">
                <a:solidFill>
                  <a:schemeClr val="bg1"/>
                </a:solidFill>
              </a:rPr>
              <a:t>π(</a:t>
            </a:r>
            <a:r>
              <a:rPr lang="tr-TR" sz="2000" dirty="0">
                <a:solidFill>
                  <a:schemeClr val="bg1"/>
                </a:solidFill>
              </a:rPr>
              <a:t>s): Belirli bir durum için tahmini ödüldür.</a:t>
            </a:r>
          </a:p>
        </p:txBody>
      </p:sp>
      <p:cxnSp>
        <p:nvCxnSpPr>
          <p:cNvPr id="10" name="Düz Ok Bağlayıcısı 9">
            <a:extLst>
              <a:ext uri="{FF2B5EF4-FFF2-40B4-BE49-F238E27FC236}">
                <a16:creationId xmlns:a16="http://schemas.microsoft.com/office/drawing/2014/main" id="{EAC4198D-0F1E-36F1-17FF-232337C97663}"/>
              </a:ext>
            </a:extLst>
          </p:cNvPr>
          <p:cNvCxnSpPr/>
          <p:nvPr/>
        </p:nvCxnSpPr>
        <p:spPr>
          <a:xfrm flipH="1">
            <a:off x="2625213" y="993058"/>
            <a:ext cx="1465006" cy="422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Düz Ok Bağlayıcısı 10">
            <a:extLst>
              <a:ext uri="{FF2B5EF4-FFF2-40B4-BE49-F238E27FC236}">
                <a16:creationId xmlns:a16="http://schemas.microsoft.com/office/drawing/2014/main" id="{12D3857D-6B7A-F682-FBC1-EE7852EC41BD}"/>
              </a:ext>
            </a:extLst>
          </p:cNvPr>
          <p:cNvCxnSpPr>
            <a:cxnSpLocks/>
          </p:cNvCxnSpPr>
          <p:nvPr/>
        </p:nvCxnSpPr>
        <p:spPr>
          <a:xfrm>
            <a:off x="5952356" y="1009563"/>
            <a:ext cx="0" cy="490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Düz Ok Bağlayıcısı 13">
            <a:extLst>
              <a:ext uri="{FF2B5EF4-FFF2-40B4-BE49-F238E27FC236}">
                <a16:creationId xmlns:a16="http://schemas.microsoft.com/office/drawing/2014/main" id="{1B433ECF-ACE7-306E-3523-407FCCD6F25D}"/>
              </a:ext>
            </a:extLst>
          </p:cNvPr>
          <p:cNvCxnSpPr>
            <a:cxnSpLocks/>
          </p:cNvCxnSpPr>
          <p:nvPr/>
        </p:nvCxnSpPr>
        <p:spPr>
          <a:xfrm>
            <a:off x="7628880" y="1017204"/>
            <a:ext cx="1408275" cy="441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042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4DA091-2F5A-036A-6C3C-0C448A02B6E0}"/>
              </a:ext>
            </a:extLst>
          </p:cNvPr>
          <p:cNvSpPr>
            <a:spLocks noGrp="1"/>
          </p:cNvSpPr>
          <p:nvPr>
            <p:ph idx="1"/>
          </p:nvPr>
        </p:nvSpPr>
        <p:spPr>
          <a:xfrm>
            <a:off x="1141411" y="1066799"/>
            <a:ext cx="2919311" cy="4685071"/>
          </a:xfrm>
        </p:spPr>
        <p:txBody>
          <a:bodyPr>
            <a:normAutofit/>
          </a:bodyPr>
          <a:lstStyle/>
          <a:p>
            <a:r>
              <a:rPr lang="tr-TR" sz="2000" b="1" dirty="0">
                <a:solidFill>
                  <a:schemeClr val="bg1"/>
                </a:solidFill>
              </a:rPr>
              <a:t>Deneyim Toplama (</a:t>
            </a:r>
            <a:r>
              <a:rPr lang="tr-TR" sz="2000" b="1" dirty="0" err="1">
                <a:solidFill>
                  <a:schemeClr val="bg1"/>
                </a:solidFill>
              </a:rPr>
              <a:t>Rollout</a:t>
            </a:r>
            <a:r>
              <a:rPr lang="tr-TR" sz="2000" b="1" dirty="0">
                <a:solidFill>
                  <a:schemeClr val="bg1"/>
                </a:solidFill>
              </a:rPr>
              <a:t> Collection)</a:t>
            </a:r>
            <a:br>
              <a:rPr lang="tr-TR" sz="2000" dirty="0">
                <a:solidFill>
                  <a:schemeClr val="bg1"/>
                </a:solidFill>
              </a:rPr>
            </a:br>
            <a:r>
              <a:rPr lang="tr-TR" sz="2000" dirty="0">
                <a:solidFill>
                  <a:schemeClr val="bg1"/>
                </a:solidFill>
              </a:rPr>
              <a:t>PPO, mevcut politikayı (</a:t>
            </a:r>
            <a:r>
              <a:rPr lang="el-GR" sz="2000" dirty="0">
                <a:solidFill>
                  <a:schemeClr val="bg1"/>
                </a:solidFill>
              </a:rPr>
              <a:t>πθ​) </a:t>
            </a:r>
            <a:r>
              <a:rPr lang="tr-TR" sz="2000" dirty="0">
                <a:solidFill>
                  <a:schemeClr val="bg1"/>
                </a:solidFill>
              </a:rPr>
              <a:t>kullanarak çevreden veri toplar. Bu veri, durum, eylem, ödül ve sonraki durumu içerir. </a:t>
            </a:r>
            <a:r>
              <a:rPr lang="en-US" sz="2000" dirty="0">
                <a:solidFill>
                  <a:schemeClr val="bg1"/>
                </a:solidFill>
              </a:rPr>
              <a:t>(</a:t>
            </a:r>
            <a:r>
              <a:rPr lang="en-US" sz="2000" dirty="0" err="1">
                <a:solidFill>
                  <a:schemeClr val="bg1"/>
                </a:solidFill>
              </a:rPr>
              <a:t>st</a:t>
            </a:r>
            <a:r>
              <a:rPr lang="en-US" sz="2000" dirty="0">
                <a:solidFill>
                  <a:schemeClr val="bg1"/>
                </a:solidFill>
              </a:rPr>
              <a:t>​,at​,rt​,st+1​)</a:t>
            </a:r>
            <a:endParaRPr lang="tr-TR" sz="2000" dirty="0">
              <a:solidFill>
                <a:schemeClr val="bg1"/>
              </a:solidFill>
            </a:endParaRPr>
          </a:p>
          <a:p>
            <a:endParaRPr lang="tr-TR" sz="2000" b="1" dirty="0">
              <a:solidFill>
                <a:schemeClr val="bg1"/>
              </a:solidFill>
            </a:endParaRPr>
          </a:p>
        </p:txBody>
      </p:sp>
      <p:sp>
        <p:nvSpPr>
          <p:cNvPr id="4" name="Başlık 1">
            <a:extLst>
              <a:ext uri="{FF2B5EF4-FFF2-40B4-BE49-F238E27FC236}">
                <a16:creationId xmlns:a16="http://schemas.microsoft.com/office/drawing/2014/main" id="{0D67FF19-5840-B686-65B4-BA1A0B0F577D}"/>
              </a:ext>
            </a:extLst>
          </p:cNvPr>
          <p:cNvSpPr>
            <a:spLocks noGrp="1"/>
          </p:cNvSpPr>
          <p:nvPr>
            <p:ph type="title"/>
          </p:nvPr>
        </p:nvSpPr>
        <p:spPr>
          <a:xfrm>
            <a:off x="2029208" y="-305106"/>
            <a:ext cx="8130406" cy="1371906"/>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sp>
        <p:nvSpPr>
          <p:cNvPr id="5" name="Metin kutusu 4">
            <a:extLst>
              <a:ext uri="{FF2B5EF4-FFF2-40B4-BE49-F238E27FC236}">
                <a16:creationId xmlns:a16="http://schemas.microsoft.com/office/drawing/2014/main" id="{1E9E8807-F19E-ABF1-651D-2230ABD7DD11}"/>
              </a:ext>
            </a:extLst>
          </p:cNvPr>
          <p:cNvSpPr txBox="1"/>
          <p:nvPr/>
        </p:nvSpPr>
        <p:spPr>
          <a:xfrm>
            <a:off x="1141412" y="587514"/>
            <a:ext cx="2349908" cy="707886"/>
          </a:xfrm>
          <a:prstGeom prst="rect">
            <a:avLst/>
          </a:prstGeom>
          <a:noFill/>
        </p:spPr>
        <p:txBody>
          <a:bodyPr wrap="square" rtlCol="0">
            <a:spAutoFit/>
          </a:bodyPr>
          <a:lstStyle/>
          <a:p>
            <a:r>
              <a:rPr lang="tr-TR" sz="2200" b="1" dirty="0">
                <a:solidFill>
                  <a:schemeClr val="bg1"/>
                </a:solidFill>
              </a:rPr>
              <a:t>PPO Nasıl Çalışır?</a:t>
            </a:r>
          </a:p>
          <a:p>
            <a:endParaRPr lang="tr-TR" dirty="0"/>
          </a:p>
        </p:txBody>
      </p:sp>
      <p:sp>
        <p:nvSpPr>
          <p:cNvPr id="6" name="İçerik Yer Tutucusu 2">
            <a:extLst>
              <a:ext uri="{FF2B5EF4-FFF2-40B4-BE49-F238E27FC236}">
                <a16:creationId xmlns:a16="http://schemas.microsoft.com/office/drawing/2014/main" id="{8A8C0FB1-F997-7E62-5D0C-4BC6035D7DC4}"/>
              </a:ext>
            </a:extLst>
          </p:cNvPr>
          <p:cNvSpPr txBox="1">
            <a:spLocks/>
          </p:cNvSpPr>
          <p:nvPr/>
        </p:nvSpPr>
        <p:spPr>
          <a:xfrm>
            <a:off x="1141412" y="4065640"/>
            <a:ext cx="2919310" cy="15977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sz="2000" b="1" dirty="0">
                <a:solidFill>
                  <a:schemeClr val="bg1"/>
                </a:solidFill>
              </a:rPr>
              <a:t>Avantaj Hesaplama</a:t>
            </a:r>
            <a:br>
              <a:rPr lang="tr-TR" sz="2000" b="1" dirty="0">
                <a:solidFill>
                  <a:schemeClr val="bg1"/>
                </a:solidFill>
              </a:rPr>
            </a:br>
            <a:r>
              <a:rPr lang="tr-TR" sz="2000" dirty="0">
                <a:solidFill>
                  <a:schemeClr val="bg1"/>
                </a:solidFill>
              </a:rPr>
              <a:t>Toplanan verilerden, avantaj fonksiyonu (A^</a:t>
            </a:r>
            <a:r>
              <a:rPr lang="el-GR" sz="2000" dirty="0">
                <a:solidFill>
                  <a:schemeClr val="bg1"/>
                </a:solidFill>
              </a:rPr>
              <a:t>π(</a:t>
            </a:r>
            <a:r>
              <a:rPr lang="tr-TR" sz="2000" dirty="0" err="1">
                <a:solidFill>
                  <a:schemeClr val="bg1"/>
                </a:solidFill>
              </a:rPr>
              <a:t>st,at</a:t>
            </a:r>
            <a:r>
              <a:rPr lang="tr-TR" sz="2000" dirty="0">
                <a:solidFill>
                  <a:schemeClr val="bg1"/>
                </a:solidFill>
              </a:rPr>
              <a:t>)) hesaplanır.</a:t>
            </a:r>
            <a:endParaRPr lang="tr-TR" sz="2000" b="1" dirty="0">
              <a:solidFill>
                <a:schemeClr val="bg1"/>
              </a:solidFill>
            </a:endParaRPr>
          </a:p>
        </p:txBody>
      </p:sp>
      <p:sp>
        <p:nvSpPr>
          <p:cNvPr id="7" name="İçerik Yer Tutucusu 2">
            <a:extLst>
              <a:ext uri="{FF2B5EF4-FFF2-40B4-BE49-F238E27FC236}">
                <a16:creationId xmlns:a16="http://schemas.microsoft.com/office/drawing/2014/main" id="{5026BBD6-5AB0-2DFA-3115-4E442ED4369E}"/>
              </a:ext>
            </a:extLst>
          </p:cNvPr>
          <p:cNvSpPr txBox="1">
            <a:spLocks/>
          </p:cNvSpPr>
          <p:nvPr/>
        </p:nvSpPr>
        <p:spPr>
          <a:xfrm>
            <a:off x="4862920" y="1066799"/>
            <a:ext cx="6695768" cy="1612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sz="2000" b="1" dirty="0">
                <a:solidFill>
                  <a:schemeClr val="bg1"/>
                </a:solidFill>
              </a:rPr>
              <a:t>Politika Güncellemesi</a:t>
            </a:r>
          </a:p>
          <a:p>
            <a:pPr marL="0" indent="0">
              <a:buNone/>
            </a:pPr>
            <a:r>
              <a:rPr lang="tr-TR" sz="2000" dirty="0">
                <a:solidFill>
                  <a:schemeClr val="bg1"/>
                </a:solidFill>
              </a:rPr>
              <a:t>PPO, politikanın eski ve yeni versiyonlarını kıyaslayarak güncellemeler yapar. Politika güncellemesi için bir </a:t>
            </a:r>
            <a:r>
              <a:rPr lang="tr-TR" sz="2000" dirty="0" err="1">
                <a:solidFill>
                  <a:schemeClr val="bg1"/>
                </a:solidFill>
              </a:rPr>
              <a:t>Clipped</a:t>
            </a:r>
            <a:r>
              <a:rPr lang="tr-TR" sz="2000" dirty="0">
                <a:solidFill>
                  <a:schemeClr val="bg1"/>
                </a:solidFill>
              </a:rPr>
              <a:t> </a:t>
            </a:r>
            <a:r>
              <a:rPr lang="tr-TR" sz="2000" dirty="0" err="1">
                <a:solidFill>
                  <a:schemeClr val="bg1"/>
                </a:solidFill>
              </a:rPr>
              <a:t>Surrogate</a:t>
            </a:r>
            <a:r>
              <a:rPr lang="tr-TR" sz="2000" dirty="0">
                <a:solidFill>
                  <a:schemeClr val="bg1"/>
                </a:solidFill>
              </a:rPr>
              <a:t> </a:t>
            </a:r>
            <a:r>
              <a:rPr lang="tr-TR" sz="2000" dirty="0" err="1">
                <a:solidFill>
                  <a:schemeClr val="bg1"/>
                </a:solidFill>
              </a:rPr>
              <a:t>Objective</a:t>
            </a:r>
            <a:r>
              <a:rPr lang="tr-TR" sz="2000" dirty="0">
                <a:solidFill>
                  <a:schemeClr val="bg1"/>
                </a:solidFill>
              </a:rPr>
              <a:t> fonksiyonu kullanır:</a:t>
            </a:r>
          </a:p>
          <a:p>
            <a:pPr marL="0" indent="0">
              <a:buNone/>
            </a:pPr>
            <a:endParaRPr lang="tr-TR" sz="2000" dirty="0">
              <a:solidFill>
                <a:schemeClr val="bg1"/>
              </a:solidFill>
            </a:endParaRPr>
          </a:p>
          <a:p>
            <a:pPr marL="0" indent="0">
              <a:buNone/>
            </a:pPr>
            <a:endParaRPr lang="tr-TR" sz="2000" b="1" dirty="0">
              <a:solidFill>
                <a:schemeClr val="bg1"/>
              </a:solidFill>
            </a:endParaRPr>
          </a:p>
          <a:p>
            <a:pPr marL="0" indent="0">
              <a:buNone/>
            </a:pPr>
            <a:endParaRPr lang="tr-TR" sz="2000" b="1" dirty="0">
              <a:solidFill>
                <a:schemeClr val="bg1"/>
              </a:solidFill>
            </a:endParaRPr>
          </a:p>
          <a:p>
            <a:pPr marL="0" indent="0">
              <a:buNone/>
            </a:pPr>
            <a:endParaRPr lang="tr-TR" sz="2000" dirty="0">
              <a:solidFill>
                <a:schemeClr val="bg1"/>
              </a:solidFill>
            </a:endParaRPr>
          </a:p>
          <a:p>
            <a:pPr marL="0" indent="0">
              <a:buNone/>
            </a:pPr>
            <a:endParaRPr lang="tr-TR" sz="2000" dirty="0">
              <a:solidFill>
                <a:schemeClr val="bg1"/>
              </a:solidFill>
            </a:endParaRPr>
          </a:p>
          <a:p>
            <a:pPr marL="0" indent="0">
              <a:buNone/>
            </a:pPr>
            <a:endParaRPr lang="tr-TR" sz="2000" dirty="0">
              <a:solidFill>
                <a:schemeClr val="bg1"/>
              </a:solidFill>
            </a:endParaRPr>
          </a:p>
          <a:p>
            <a:pPr marL="0" indent="0">
              <a:buNone/>
            </a:pPr>
            <a:endParaRPr lang="tr-TR" sz="2000" dirty="0">
              <a:solidFill>
                <a:schemeClr val="tx1">
                  <a:lumMod val="95000"/>
                </a:schemeClr>
              </a:solidFill>
            </a:endParaRPr>
          </a:p>
          <a:p>
            <a:pPr marL="0" indent="0">
              <a:buNone/>
            </a:pPr>
            <a:endParaRPr lang="tr-TR" sz="2000" b="1" dirty="0">
              <a:solidFill>
                <a:schemeClr val="bg1"/>
              </a:solidFill>
            </a:endParaRPr>
          </a:p>
        </p:txBody>
      </p:sp>
      <p:pic>
        <p:nvPicPr>
          <p:cNvPr id="9" name="Resim 8">
            <a:extLst>
              <a:ext uri="{FF2B5EF4-FFF2-40B4-BE49-F238E27FC236}">
                <a16:creationId xmlns:a16="http://schemas.microsoft.com/office/drawing/2014/main" id="{D72C7095-427D-FC0D-5B09-5000405F9D52}"/>
              </a:ext>
            </a:extLst>
          </p:cNvPr>
          <p:cNvPicPr>
            <a:picLocks noChangeAspect="1"/>
          </p:cNvPicPr>
          <p:nvPr/>
        </p:nvPicPr>
        <p:blipFill>
          <a:blip r:embed="rId2"/>
          <a:stretch>
            <a:fillRect/>
          </a:stretch>
        </p:blipFill>
        <p:spPr>
          <a:xfrm>
            <a:off x="4971238" y="2679541"/>
            <a:ext cx="6400048" cy="486529"/>
          </a:xfrm>
          <a:prstGeom prst="rect">
            <a:avLst/>
          </a:prstGeom>
        </p:spPr>
      </p:pic>
      <p:pic>
        <p:nvPicPr>
          <p:cNvPr id="11" name="Resim 10">
            <a:extLst>
              <a:ext uri="{FF2B5EF4-FFF2-40B4-BE49-F238E27FC236}">
                <a16:creationId xmlns:a16="http://schemas.microsoft.com/office/drawing/2014/main" id="{719C2407-0328-0D79-E833-6401C87F7756}"/>
              </a:ext>
            </a:extLst>
          </p:cNvPr>
          <p:cNvPicPr>
            <a:picLocks noChangeAspect="1"/>
          </p:cNvPicPr>
          <p:nvPr/>
        </p:nvPicPr>
        <p:blipFill>
          <a:blip r:embed="rId3"/>
          <a:stretch>
            <a:fillRect/>
          </a:stretch>
        </p:blipFill>
        <p:spPr>
          <a:xfrm>
            <a:off x="5675494" y="3254558"/>
            <a:ext cx="4991535" cy="1003543"/>
          </a:xfrm>
          <a:prstGeom prst="rect">
            <a:avLst/>
          </a:prstGeom>
        </p:spPr>
      </p:pic>
      <p:pic>
        <p:nvPicPr>
          <p:cNvPr id="15" name="Resim 14">
            <a:extLst>
              <a:ext uri="{FF2B5EF4-FFF2-40B4-BE49-F238E27FC236}">
                <a16:creationId xmlns:a16="http://schemas.microsoft.com/office/drawing/2014/main" id="{655B74E5-CB85-90E8-7AFF-1C754ECE5676}"/>
              </a:ext>
            </a:extLst>
          </p:cNvPr>
          <p:cNvPicPr>
            <a:picLocks noChangeAspect="1"/>
          </p:cNvPicPr>
          <p:nvPr/>
        </p:nvPicPr>
        <p:blipFill>
          <a:blip r:embed="rId4"/>
          <a:stretch>
            <a:fillRect/>
          </a:stretch>
        </p:blipFill>
        <p:spPr>
          <a:xfrm>
            <a:off x="5675493" y="4346262"/>
            <a:ext cx="4991535" cy="719546"/>
          </a:xfrm>
          <a:prstGeom prst="rect">
            <a:avLst/>
          </a:prstGeom>
        </p:spPr>
      </p:pic>
      <p:sp>
        <p:nvSpPr>
          <p:cNvPr id="16" name="Dikdörtgen 15" descr="Onay işareti">
            <a:extLst>
              <a:ext uri="{FF2B5EF4-FFF2-40B4-BE49-F238E27FC236}">
                <a16:creationId xmlns:a16="http://schemas.microsoft.com/office/drawing/2014/main" id="{199837DD-C569-439F-2D28-17E9894F63E3}"/>
              </a:ext>
            </a:extLst>
          </p:cNvPr>
          <p:cNvSpPr/>
          <p:nvPr/>
        </p:nvSpPr>
        <p:spPr>
          <a:xfrm>
            <a:off x="1427096" y="5791201"/>
            <a:ext cx="488776" cy="48877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tr-TR"/>
          </a:p>
        </p:txBody>
      </p:sp>
      <p:sp>
        <p:nvSpPr>
          <p:cNvPr id="17" name="Metin kutusu 16">
            <a:extLst>
              <a:ext uri="{FF2B5EF4-FFF2-40B4-BE49-F238E27FC236}">
                <a16:creationId xmlns:a16="http://schemas.microsoft.com/office/drawing/2014/main" id="{883D6D0F-F27D-82F3-D027-2B6A17C4E0DD}"/>
              </a:ext>
            </a:extLst>
          </p:cNvPr>
          <p:cNvSpPr txBox="1"/>
          <p:nvPr/>
        </p:nvSpPr>
        <p:spPr>
          <a:xfrm>
            <a:off x="2029208" y="5751870"/>
            <a:ext cx="3646285" cy="923330"/>
          </a:xfrm>
          <a:prstGeom prst="rect">
            <a:avLst/>
          </a:prstGeom>
          <a:noFill/>
        </p:spPr>
        <p:txBody>
          <a:bodyPr wrap="square" rtlCol="0">
            <a:spAutoFit/>
          </a:bodyPr>
          <a:lstStyle/>
          <a:p>
            <a:r>
              <a:rPr lang="tr-TR" sz="1800" dirty="0" err="1">
                <a:solidFill>
                  <a:schemeClr val="tx1">
                    <a:lumMod val="95000"/>
                  </a:schemeClr>
                </a:solidFill>
              </a:rPr>
              <a:t>Clipping</a:t>
            </a:r>
            <a:r>
              <a:rPr lang="tr-TR" sz="1800" dirty="0">
                <a:solidFill>
                  <a:schemeClr val="tx1">
                    <a:lumMod val="95000"/>
                  </a:schemeClr>
                </a:solidFill>
              </a:rPr>
              <a:t> Mekanizması (</a:t>
            </a:r>
            <a:r>
              <a:rPr lang="el-GR" sz="1800" dirty="0">
                <a:solidFill>
                  <a:schemeClr val="tx1">
                    <a:lumMod val="95000"/>
                  </a:schemeClr>
                </a:solidFill>
              </a:rPr>
              <a:t>ϵ): </a:t>
            </a:r>
            <a:r>
              <a:rPr lang="tr-TR" sz="1800" dirty="0">
                <a:solidFill>
                  <a:schemeClr val="tx1">
                    <a:lumMod val="95000"/>
                  </a:schemeClr>
                </a:solidFill>
              </a:rPr>
              <a:t>Güncellemelerin aşırı büyük olmasını önlemek için bir sınır (0.1−0.3) koyar.</a:t>
            </a:r>
          </a:p>
        </p:txBody>
      </p:sp>
      <p:pic>
        <p:nvPicPr>
          <p:cNvPr id="19" name="Resim 18">
            <a:extLst>
              <a:ext uri="{FF2B5EF4-FFF2-40B4-BE49-F238E27FC236}">
                <a16:creationId xmlns:a16="http://schemas.microsoft.com/office/drawing/2014/main" id="{D7D1327B-F2F3-E604-ABE6-35FCE7C9C7F7}"/>
              </a:ext>
            </a:extLst>
          </p:cNvPr>
          <p:cNvPicPr>
            <a:picLocks noChangeAspect="1"/>
          </p:cNvPicPr>
          <p:nvPr/>
        </p:nvPicPr>
        <p:blipFill>
          <a:blip r:embed="rId7"/>
          <a:stretch>
            <a:fillRect/>
          </a:stretch>
        </p:blipFill>
        <p:spPr>
          <a:xfrm>
            <a:off x="5456546" y="5205855"/>
            <a:ext cx="5429427" cy="1003543"/>
          </a:xfrm>
          <a:prstGeom prst="rect">
            <a:avLst/>
          </a:prstGeom>
        </p:spPr>
      </p:pic>
    </p:spTree>
    <p:extLst>
      <p:ext uri="{BB962C8B-B14F-4D97-AF65-F5344CB8AC3E}">
        <p14:creationId xmlns:p14="http://schemas.microsoft.com/office/powerpoint/2010/main" val="360701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6BAF84-281F-94A1-EF4D-513851C0BAB2}"/>
              </a:ext>
            </a:extLst>
          </p:cNvPr>
          <p:cNvSpPr>
            <a:spLocks noGrp="1"/>
          </p:cNvSpPr>
          <p:nvPr>
            <p:ph idx="1"/>
          </p:nvPr>
        </p:nvSpPr>
        <p:spPr>
          <a:xfrm>
            <a:off x="829671" y="666200"/>
            <a:ext cx="2978304" cy="550606"/>
          </a:xfrm>
        </p:spPr>
        <p:txBody>
          <a:bodyPr/>
          <a:lstStyle/>
          <a:p>
            <a:pPr marL="0" indent="0">
              <a:buNone/>
            </a:pPr>
            <a:r>
              <a:rPr lang="tr-TR" b="1" dirty="0">
                <a:solidFill>
                  <a:schemeClr val="bg1"/>
                </a:solidFill>
              </a:rPr>
              <a:t>Avantaj Fonksiyonu</a:t>
            </a:r>
          </a:p>
        </p:txBody>
      </p:sp>
      <p:sp>
        <p:nvSpPr>
          <p:cNvPr id="5" name="Başlık 1">
            <a:extLst>
              <a:ext uri="{FF2B5EF4-FFF2-40B4-BE49-F238E27FC236}">
                <a16:creationId xmlns:a16="http://schemas.microsoft.com/office/drawing/2014/main" id="{C9BE73D2-AF47-0D32-9098-D474F27E98B9}"/>
              </a:ext>
            </a:extLst>
          </p:cNvPr>
          <p:cNvSpPr>
            <a:spLocks noGrp="1"/>
          </p:cNvSpPr>
          <p:nvPr>
            <p:ph type="title"/>
          </p:nvPr>
        </p:nvSpPr>
        <p:spPr>
          <a:xfrm>
            <a:off x="2009543" y="-313949"/>
            <a:ext cx="8169735" cy="1477963"/>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pic>
        <p:nvPicPr>
          <p:cNvPr id="7" name="Resim 6">
            <a:extLst>
              <a:ext uri="{FF2B5EF4-FFF2-40B4-BE49-F238E27FC236}">
                <a16:creationId xmlns:a16="http://schemas.microsoft.com/office/drawing/2014/main" id="{4DD43773-4C4A-04B8-CB7B-673BB37133A9}"/>
              </a:ext>
            </a:extLst>
          </p:cNvPr>
          <p:cNvPicPr>
            <a:picLocks noChangeAspect="1"/>
          </p:cNvPicPr>
          <p:nvPr/>
        </p:nvPicPr>
        <p:blipFill>
          <a:blip r:embed="rId2"/>
          <a:stretch>
            <a:fillRect/>
          </a:stretch>
        </p:blipFill>
        <p:spPr>
          <a:xfrm>
            <a:off x="829671" y="1216806"/>
            <a:ext cx="3656664" cy="509980"/>
          </a:xfrm>
          <a:prstGeom prst="rect">
            <a:avLst/>
          </a:prstGeom>
        </p:spPr>
      </p:pic>
      <p:pic>
        <p:nvPicPr>
          <p:cNvPr id="9" name="Resim 8">
            <a:extLst>
              <a:ext uri="{FF2B5EF4-FFF2-40B4-BE49-F238E27FC236}">
                <a16:creationId xmlns:a16="http://schemas.microsoft.com/office/drawing/2014/main" id="{01223611-B177-C9FF-FC8D-E4A634C24F57}"/>
              </a:ext>
            </a:extLst>
          </p:cNvPr>
          <p:cNvPicPr>
            <a:picLocks noChangeAspect="1"/>
          </p:cNvPicPr>
          <p:nvPr/>
        </p:nvPicPr>
        <p:blipFill>
          <a:blip r:embed="rId3"/>
          <a:stretch>
            <a:fillRect/>
          </a:stretch>
        </p:blipFill>
        <p:spPr>
          <a:xfrm>
            <a:off x="829671" y="1858858"/>
            <a:ext cx="4165872" cy="837068"/>
          </a:xfrm>
          <a:prstGeom prst="rect">
            <a:avLst/>
          </a:prstGeom>
        </p:spPr>
      </p:pic>
      <p:pic>
        <p:nvPicPr>
          <p:cNvPr id="11" name="Resim 10">
            <a:extLst>
              <a:ext uri="{FF2B5EF4-FFF2-40B4-BE49-F238E27FC236}">
                <a16:creationId xmlns:a16="http://schemas.microsoft.com/office/drawing/2014/main" id="{EF4B5D7B-244B-92BF-4973-8F50EAE1F9E1}"/>
              </a:ext>
            </a:extLst>
          </p:cNvPr>
          <p:cNvPicPr>
            <a:picLocks noChangeAspect="1"/>
          </p:cNvPicPr>
          <p:nvPr/>
        </p:nvPicPr>
        <p:blipFill>
          <a:blip r:embed="rId4"/>
          <a:stretch>
            <a:fillRect/>
          </a:stretch>
        </p:blipFill>
        <p:spPr>
          <a:xfrm>
            <a:off x="829671" y="2827997"/>
            <a:ext cx="3861948" cy="937757"/>
          </a:xfrm>
          <a:prstGeom prst="rect">
            <a:avLst/>
          </a:prstGeom>
        </p:spPr>
      </p:pic>
      <p:sp>
        <p:nvSpPr>
          <p:cNvPr id="13" name="Metin kutusu 12">
            <a:extLst>
              <a:ext uri="{FF2B5EF4-FFF2-40B4-BE49-F238E27FC236}">
                <a16:creationId xmlns:a16="http://schemas.microsoft.com/office/drawing/2014/main" id="{44915972-6401-8ED2-EFA1-C3176EC81432}"/>
              </a:ext>
            </a:extLst>
          </p:cNvPr>
          <p:cNvSpPr txBox="1"/>
          <p:nvPr/>
        </p:nvSpPr>
        <p:spPr>
          <a:xfrm>
            <a:off x="5179575" y="666200"/>
            <a:ext cx="6100916" cy="4770537"/>
          </a:xfrm>
          <a:prstGeom prst="rect">
            <a:avLst/>
          </a:prstGeom>
          <a:noFill/>
        </p:spPr>
        <p:txBody>
          <a:bodyPr wrap="square">
            <a:spAutoFit/>
          </a:bodyPr>
          <a:lstStyle/>
          <a:p>
            <a:r>
              <a:rPr lang="tr-TR" sz="2400" b="1" dirty="0" err="1">
                <a:solidFill>
                  <a:schemeClr val="bg1"/>
                </a:solidFill>
              </a:rPr>
              <a:t>Clipping</a:t>
            </a:r>
            <a:r>
              <a:rPr lang="tr-TR" sz="2400" b="1" dirty="0">
                <a:solidFill>
                  <a:schemeClr val="bg1"/>
                </a:solidFill>
              </a:rPr>
              <a:t> Mekanizması </a:t>
            </a:r>
            <a:r>
              <a:rPr lang="tr-TR" sz="2400" b="1" dirty="0" err="1">
                <a:solidFill>
                  <a:schemeClr val="bg1"/>
                </a:solidFill>
              </a:rPr>
              <a:t>clip</a:t>
            </a:r>
            <a:r>
              <a:rPr lang="tr-TR" sz="2400" b="1" dirty="0">
                <a:solidFill>
                  <a:schemeClr val="bg1"/>
                </a:solidFill>
              </a:rPr>
              <a:t>(</a:t>
            </a:r>
            <a:r>
              <a:rPr lang="tr-TR" sz="2400" b="1" dirty="0" err="1">
                <a:solidFill>
                  <a:schemeClr val="bg1"/>
                </a:solidFill>
              </a:rPr>
              <a:t>rt</a:t>
            </a:r>
            <a:r>
              <a:rPr lang="tr-TR" sz="2400" b="1" dirty="0">
                <a:solidFill>
                  <a:schemeClr val="bg1"/>
                </a:solidFill>
              </a:rPr>
              <a:t>(</a:t>
            </a:r>
            <a:r>
              <a:rPr lang="el-GR" sz="2400" b="1" dirty="0">
                <a:solidFill>
                  <a:schemeClr val="bg1"/>
                </a:solidFill>
              </a:rPr>
              <a:t>θ),1−ϵ,1+ϵ)</a:t>
            </a:r>
            <a:endParaRPr lang="tr-TR" sz="2400" b="1" dirty="0">
              <a:solidFill>
                <a:schemeClr val="bg1"/>
              </a:solidFill>
            </a:endParaRPr>
          </a:p>
          <a:p>
            <a:r>
              <a:rPr lang="tr-TR" sz="2000" dirty="0">
                <a:solidFill>
                  <a:schemeClr val="bg1"/>
                </a:solidFill>
              </a:rPr>
              <a:t>Bu mekanizma, politikaların bir iterasyonda aşırı değişmesini engeller.</a:t>
            </a:r>
          </a:p>
          <a:p>
            <a:endParaRPr lang="tr-TR" sz="2000" dirty="0">
              <a:solidFill>
                <a:schemeClr val="bg1"/>
              </a:solidFill>
            </a:endParaRPr>
          </a:p>
          <a:p>
            <a:endParaRPr lang="tr-TR" sz="2000" dirty="0">
              <a:solidFill>
                <a:schemeClr val="bg1"/>
              </a:solidFill>
            </a:endParaRPr>
          </a:p>
          <a:p>
            <a:endParaRPr lang="tr-TR" sz="2000" dirty="0">
              <a:solidFill>
                <a:schemeClr val="bg1"/>
              </a:solidFill>
            </a:endParaRPr>
          </a:p>
          <a:p>
            <a:endParaRPr lang="tr-TR" sz="2000" dirty="0">
              <a:solidFill>
                <a:schemeClr val="bg1"/>
              </a:solidFill>
            </a:endParaRPr>
          </a:p>
          <a:p>
            <a:endParaRPr lang="tr-TR" sz="2000" dirty="0">
              <a:solidFill>
                <a:schemeClr val="bg1"/>
              </a:solidFill>
            </a:endParaRPr>
          </a:p>
          <a:p>
            <a:endParaRPr lang="tr-TR" sz="2000" dirty="0">
              <a:solidFill>
                <a:schemeClr val="bg1"/>
              </a:solidFill>
            </a:endParaRPr>
          </a:p>
          <a:p>
            <a:r>
              <a:rPr lang="tr-TR" sz="2000" b="1" dirty="0">
                <a:solidFill>
                  <a:schemeClr val="bg1"/>
                </a:solidFill>
              </a:rPr>
              <a:t>Amaç:</a:t>
            </a:r>
            <a:br>
              <a:rPr lang="tr-TR" sz="2000" dirty="0">
                <a:solidFill>
                  <a:schemeClr val="bg1"/>
                </a:solidFill>
              </a:rPr>
            </a:br>
            <a:r>
              <a:rPr lang="tr-TR" sz="2000" dirty="0">
                <a:solidFill>
                  <a:schemeClr val="bg1"/>
                </a:solidFill>
              </a:rPr>
              <a:t>Politikanın eski ve yeni hali arasındaki değişiklik küçük tutulur, böylece:</a:t>
            </a:r>
          </a:p>
          <a:p>
            <a:pPr marL="342900" indent="-342900">
              <a:buFont typeface="Arial" panose="020B0604020202020204" pitchFamily="34" charset="0"/>
              <a:buChar char="•"/>
            </a:pPr>
            <a:r>
              <a:rPr lang="tr-TR" sz="2000" dirty="0">
                <a:solidFill>
                  <a:schemeClr val="bg1"/>
                </a:solidFill>
              </a:rPr>
              <a:t>Kararlılık korunur.</a:t>
            </a:r>
          </a:p>
          <a:p>
            <a:pPr marL="342900" indent="-342900">
              <a:buFont typeface="Arial" panose="020B0604020202020204" pitchFamily="34" charset="0"/>
              <a:buChar char="•"/>
            </a:pPr>
            <a:r>
              <a:rPr lang="tr-TR" sz="2000" dirty="0">
                <a:solidFill>
                  <a:schemeClr val="bg1"/>
                </a:solidFill>
              </a:rPr>
              <a:t>Aşırı optimizasyon sonucu performans kaybı engellenir.</a:t>
            </a:r>
          </a:p>
          <a:p>
            <a:endParaRPr lang="tr-TR" sz="2000" dirty="0">
              <a:solidFill>
                <a:schemeClr val="bg1"/>
              </a:solidFill>
            </a:endParaRPr>
          </a:p>
        </p:txBody>
      </p:sp>
      <p:pic>
        <p:nvPicPr>
          <p:cNvPr id="15" name="Resim 14">
            <a:extLst>
              <a:ext uri="{FF2B5EF4-FFF2-40B4-BE49-F238E27FC236}">
                <a16:creationId xmlns:a16="http://schemas.microsoft.com/office/drawing/2014/main" id="{7FE3626C-E485-DAAE-6143-A3D8BA4A7880}"/>
              </a:ext>
            </a:extLst>
          </p:cNvPr>
          <p:cNvPicPr>
            <a:picLocks noChangeAspect="1"/>
          </p:cNvPicPr>
          <p:nvPr/>
        </p:nvPicPr>
        <p:blipFill>
          <a:blip r:embed="rId5"/>
          <a:stretch>
            <a:fillRect/>
          </a:stretch>
        </p:blipFill>
        <p:spPr>
          <a:xfrm>
            <a:off x="6911324" y="1763775"/>
            <a:ext cx="2376121" cy="760775"/>
          </a:xfrm>
          <a:prstGeom prst="rect">
            <a:avLst/>
          </a:prstGeom>
        </p:spPr>
      </p:pic>
      <p:pic>
        <p:nvPicPr>
          <p:cNvPr id="17" name="Resim 16">
            <a:extLst>
              <a:ext uri="{FF2B5EF4-FFF2-40B4-BE49-F238E27FC236}">
                <a16:creationId xmlns:a16="http://schemas.microsoft.com/office/drawing/2014/main" id="{D1489F59-7CA9-463F-8C0D-0F95435159D1}"/>
              </a:ext>
            </a:extLst>
          </p:cNvPr>
          <p:cNvPicPr>
            <a:picLocks noChangeAspect="1"/>
          </p:cNvPicPr>
          <p:nvPr/>
        </p:nvPicPr>
        <p:blipFill>
          <a:blip r:embed="rId6"/>
          <a:stretch>
            <a:fillRect/>
          </a:stretch>
        </p:blipFill>
        <p:spPr>
          <a:xfrm>
            <a:off x="6122929" y="2578406"/>
            <a:ext cx="4214207" cy="837068"/>
          </a:xfrm>
          <a:prstGeom prst="rect">
            <a:avLst/>
          </a:prstGeom>
        </p:spPr>
      </p:pic>
    </p:spTree>
    <p:extLst>
      <p:ext uri="{BB962C8B-B14F-4D97-AF65-F5344CB8AC3E}">
        <p14:creationId xmlns:p14="http://schemas.microsoft.com/office/powerpoint/2010/main" val="383180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ACDE8A-C2F0-4D9D-E459-397B5EED4A2C}"/>
              </a:ext>
            </a:extLst>
          </p:cNvPr>
          <p:cNvSpPr>
            <a:spLocks noGrp="1"/>
          </p:cNvSpPr>
          <p:nvPr>
            <p:ph idx="1"/>
          </p:nvPr>
        </p:nvSpPr>
        <p:spPr>
          <a:xfrm>
            <a:off x="2474549" y="985683"/>
            <a:ext cx="7689981" cy="1700475"/>
          </a:xfrm>
        </p:spPr>
        <p:txBody>
          <a:bodyPr/>
          <a:lstStyle/>
          <a:p>
            <a:pPr marL="0" indent="0">
              <a:buNone/>
            </a:pPr>
            <a:r>
              <a:rPr lang="tr-TR" sz="2200" b="1" dirty="0">
                <a:solidFill>
                  <a:schemeClr val="bg1"/>
                </a:solidFill>
              </a:rPr>
              <a:t>Minimum (</a:t>
            </a:r>
            <a:r>
              <a:rPr lang="tr-TR" sz="2200" b="1" dirty="0" err="1">
                <a:solidFill>
                  <a:schemeClr val="bg1"/>
                </a:solidFill>
              </a:rPr>
              <a:t>min</a:t>
            </a:r>
            <a:r>
              <a:rPr lang="tr-TR" sz="2200" b="1" dirty="0">
                <a:solidFill>
                  <a:schemeClr val="bg1"/>
                </a:solidFill>
              </a:rPr>
              <a:t>) Fonksiyonu</a:t>
            </a:r>
          </a:p>
          <a:p>
            <a:pPr marL="0" indent="0">
              <a:buNone/>
            </a:pPr>
            <a:r>
              <a:rPr lang="tr-TR" sz="2000" dirty="0">
                <a:solidFill>
                  <a:schemeClr val="bg1"/>
                </a:solidFill>
              </a:rPr>
              <a:t>İki farklı değeri karşılaştırır ve daha küçük olanı seçer:</a:t>
            </a:r>
          </a:p>
          <a:p>
            <a:pPr marL="0" indent="0">
              <a:buNone/>
            </a:pPr>
            <a:endParaRPr lang="tr-TR" sz="2000" dirty="0"/>
          </a:p>
          <a:p>
            <a:pPr marL="0" indent="0">
              <a:buNone/>
            </a:pPr>
            <a:endParaRPr lang="tr-TR" sz="2000" b="1" dirty="0">
              <a:solidFill>
                <a:schemeClr val="bg1"/>
              </a:solidFill>
            </a:endParaRPr>
          </a:p>
          <a:p>
            <a:pPr marL="0" indent="0">
              <a:buNone/>
            </a:pPr>
            <a:endParaRPr lang="tr-TR" sz="2000" b="1" dirty="0">
              <a:solidFill>
                <a:schemeClr val="bg1"/>
              </a:solidFill>
            </a:endParaRPr>
          </a:p>
        </p:txBody>
      </p:sp>
      <p:sp>
        <p:nvSpPr>
          <p:cNvPr id="4" name="Başlık 1">
            <a:extLst>
              <a:ext uri="{FF2B5EF4-FFF2-40B4-BE49-F238E27FC236}">
                <a16:creationId xmlns:a16="http://schemas.microsoft.com/office/drawing/2014/main" id="{F4B2E54B-6DBD-A788-E568-B49BBA57B70A}"/>
              </a:ext>
            </a:extLst>
          </p:cNvPr>
          <p:cNvSpPr>
            <a:spLocks noGrp="1"/>
          </p:cNvSpPr>
          <p:nvPr>
            <p:ph type="title"/>
          </p:nvPr>
        </p:nvSpPr>
        <p:spPr>
          <a:xfrm>
            <a:off x="2024291" y="-295275"/>
            <a:ext cx="8140239" cy="1477963"/>
          </a:xfrm>
        </p:spPr>
        <p:txBody>
          <a:bodyPr>
            <a:normAutofit/>
          </a:bodyPr>
          <a:lstStyle/>
          <a:p>
            <a:r>
              <a:rPr lang="tr-TR" b="1" dirty="0" err="1">
                <a:solidFill>
                  <a:schemeClr val="bg1"/>
                </a:solidFill>
              </a:rPr>
              <a:t>Ppo</a:t>
            </a:r>
            <a:r>
              <a:rPr lang="tr-TR" b="1" dirty="0">
                <a:solidFill>
                  <a:schemeClr val="bg1"/>
                </a:solidFill>
              </a:rPr>
              <a:t> (</a:t>
            </a:r>
            <a:r>
              <a:rPr lang="tr-TR" b="1" dirty="0" err="1">
                <a:solidFill>
                  <a:schemeClr val="bg1"/>
                </a:solidFill>
              </a:rPr>
              <a:t>Proxımal</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Optımızatıon</a:t>
            </a:r>
            <a:r>
              <a:rPr lang="tr-TR" b="1" dirty="0">
                <a:solidFill>
                  <a:schemeClr val="bg1"/>
                </a:solidFill>
              </a:rPr>
              <a:t>)</a:t>
            </a:r>
          </a:p>
        </p:txBody>
      </p:sp>
      <p:pic>
        <p:nvPicPr>
          <p:cNvPr id="6" name="Resim 5">
            <a:extLst>
              <a:ext uri="{FF2B5EF4-FFF2-40B4-BE49-F238E27FC236}">
                <a16:creationId xmlns:a16="http://schemas.microsoft.com/office/drawing/2014/main" id="{6B47ADEA-4032-183C-14A5-CE817E39715C}"/>
              </a:ext>
            </a:extLst>
          </p:cNvPr>
          <p:cNvPicPr>
            <a:picLocks noChangeAspect="1"/>
          </p:cNvPicPr>
          <p:nvPr/>
        </p:nvPicPr>
        <p:blipFill>
          <a:blip r:embed="rId2"/>
          <a:stretch>
            <a:fillRect/>
          </a:stretch>
        </p:blipFill>
        <p:spPr>
          <a:xfrm>
            <a:off x="2474549" y="2038402"/>
            <a:ext cx="6706181" cy="647756"/>
          </a:xfrm>
          <a:prstGeom prst="rect">
            <a:avLst/>
          </a:prstGeom>
        </p:spPr>
      </p:pic>
      <p:sp>
        <p:nvSpPr>
          <p:cNvPr id="7" name="Metin kutusu 6">
            <a:extLst>
              <a:ext uri="{FF2B5EF4-FFF2-40B4-BE49-F238E27FC236}">
                <a16:creationId xmlns:a16="http://schemas.microsoft.com/office/drawing/2014/main" id="{FBA5BCF2-12CD-6913-4DEB-8B8CC399EE69}"/>
              </a:ext>
            </a:extLst>
          </p:cNvPr>
          <p:cNvSpPr txBox="1"/>
          <p:nvPr/>
        </p:nvSpPr>
        <p:spPr>
          <a:xfrm>
            <a:off x="2395891" y="2751891"/>
            <a:ext cx="8547412" cy="2923877"/>
          </a:xfrm>
          <a:prstGeom prst="rect">
            <a:avLst/>
          </a:prstGeom>
          <a:noFill/>
        </p:spPr>
        <p:txBody>
          <a:bodyPr wrap="square" rtlCol="0">
            <a:spAutoFit/>
          </a:bodyPr>
          <a:lstStyle/>
          <a:p>
            <a:r>
              <a:rPr lang="tr-TR" sz="2200" b="1" dirty="0">
                <a:solidFill>
                  <a:schemeClr val="bg1"/>
                </a:solidFill>
              </a:rPr>
              <a:t>Amaç:</a:t>
            </a:r>
            <a:br>
              <a:rPr lang="tr-TR" sz="2000" dirty="0">
                <a:solidFill>
                  <a:schemeClr val="bg1"/>
                </a:solidFill>
              </a:rPr>
            </a:br>
            <a:r>
              <a:rPr lang="tr-TR" sz="2000" dirty="0">
                <a:solidFill>
                  <a:schemeClr val="bg1"/>
                </a:solidFill>
              </a:rPr>
              <a:t>Politika güncellemesi sırasında:</a:t>
            </a:r>
          </a:p>
          <a:p>
            <a:pPr marL="342900" indent="-342900">
              <a:buFont typeface="Arial" panose="020B0604020202020204" pitchFamily="34" charset="0"/>
              <a:buChar char="•"/>
            </a:pPr>
            <a:r>
              <a:rPr lang="tr-TR" sz="2000" dirty="0" err="1">
                <a:solidFill>
                  <a:schemeClr val="bg1"/>
                </a:solidFill>
              </a:rPr>
              <a:t>rt</a:t>
            </a:r>
            <a:r>
              <a:rPr lang="tr-TR" sz="2000" dirty="0">
                <a:solidFill>
                  <a:schemeClr val="bg1"/>
                </a:solidFill>
              </a:rPr>
              <a:t>(</a:t>
            </a:r>
            <a:r>
              <a:rPr lang="el-GR" sz="2000" dirty="0">
                <a:solidFill>
                  <a:schemeClr val="bg1"/>
                </a:solidFill>
              </a:rPr>
              <a:t>θ)'</a:t>
            </a:r>
            <a:r>
              <a:rPr lang="tr-TR" sz="2000" dirty="0" err="1">
                <a:solidFill>
                  <a:schemeClr val="bg1"/>
                </a:solidFill>
              </a:rPr>
              <a:t>nın</a:t>
            </a:r>
            <a:r>
              <a:rPr lang="tr-TR" sz="2000" dirty="0">
                <a:solidFill>
                  <a:schemeClr val="bg1"/>
                </a:solidFill>
              </a:rPr>
              <a:t> 1 civarında kalmasını sağlamak.</a:t>
            </a:r>
          </a:p>
          <a:p>
            <a:pPr marL="342900" indent="-342900">
              <a:buFont typeface="Arial" panose="020B0604020202020204" pitchFamily="34" charset="0"/>
              <a:buChar char="•"/>
            </a:pPr>
            <a:r>
              <a:rPr lang="tr-TR" sz="2000" dirty="0">
                <a:solidFill>
                  <a:schemeClr val="bg1"/>
                </a:solidFill>
              </a:rPr>
              <a:t>Aşırı büyük avantaj güncellemelerine karşı sistemin dengesini korumak.</a:t>
            </a:r>
          </a:p>
          <a:p>
            <a:pPr>
              <a:buFont typeface="Arial" panose="020B0604020202020204" pitchFamily="34" charset="0"/>
              <a:buChar char="•"/>
            </a:pPr>
            <a:endParaRPr lang="tr-TR" sz="2000" dirty="0">
              <a:solidFill>
                <a:schemeClr val="bg1"/>
              </a:solidFill>
            </a:endParaRPr>
          </a:p>
          <a:p>
            <a:r>
              <a:rPr lang="tr-TR" sz="2200" b="1" dirty="0">
                <a:solidFill>
                  <a:schemeClr val="bg1"/>
                </a:solidFill>
              </a:rPr>
              <a:t>Beklenti Operatörü</a:t>
            </a:r>
          </a:p>
          <a:p>
            <a:pPr marL="342900" indent="-342900">
              <a:buFont typeface="Arial" panose="020B0604020202020204" pitchFamily="34" charset="0"/>
              <a:buChar char="•"/>
            </a:pPr>
            <a:r>
              <a:rPr lang="tr-TR" sz="2000" dirty="0">
                <a:solidFill>
                  <a:schemeClr val="bg1"/>
                </a:solidFill>
              </a:rPr>
              <a:t>Bu operatör, tüm durum ve aksiyonlar üzerinde kaybın ortalamasını alır.</a:t>
            </a:r>
          </a:p>
          <a:p>
            <a:pPr marL="342900" indent="-342900">
              <a:buFont typeface="Arial" panose="020B0604020202020204" pitchFamily="34" charset="0"/>
              <a:buChar char="•"/>
            </a:pPr>
            <a:r>
              <a:rPr lang="tr-TR" sz="2000" dirty="0">
                <a:solidFill>
                  <a:schemeClr val="bg1"/>
                </a:solidFill>
              </a:rPr>
              <a:t>Fonksiyonun her durumda iyi performans göstermesini sağlar.</a:t>
            </a:r>
          </a:p>
          <a:p>
            <a:pPr>
              <a:buFont typeface="Arial" panose="020B0604020202020204" pitchFamily="34" charset="0"/>
              <a:buChar char="•"/>
            </a:pPr>
            <a:endParaRPr lang="tr-TR" sz="2000" dirty="0">
              <a:solidFill>
                <a:schemeClr val="bg1"/>
              </a:solidFill>
            </a:endParaRPr>
          </a:p>
        </p:txBody>
      </p:sp>
    </p:spTree>
    <p:extLst>
      <p:ext uri="{BB962C8B-B14F-4D97-AF65-F5344CB8AC3E}">
        <p14:creationId xmlns:p14="http://schemas.microsoft.com/office/powerpoint/2010/main" val="143723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243631-690B-056C-4AC4-DAD161C8443A}"/>
              </a:ext>
            </a:extLst>
          </p:cNvPr>
          <p:cNvSpPr>
            <a:spLocks noGrp="1"/>
          </p:cNvSpPr>
          <p:nvPr>
            <p:ph type="title"/>
          </p:nvPr>
        </p:nvSpPr>
        <p:spPr>
          <a:xfrm>
            <a:off x="1143001" y="805331"/>
            <a:ext cx="9905998" cy="1478570"/>
          </a:xfrm>
        </p:spPr>
        <p:txBody>
          <a:bodyPr>
            <a:normAutofit/>
          </a:bodyPr>
          <a:lstStyle/>
          <a:p>
            <a:pPr algn="ctr"/>
            <a:r>
              <a:rPr lang="tr-TR" sz="4000" b="1" dirty="0" err="1">
                <a:solidFill>
                  <a:schemeClr val="bg1"/>
                </a:solidFill>
              </a:rPr>
              <a:t>Envıronment</a:t>
            </a:r>
            <a:r>
              <a:rPr lang="tr-TR" sz="4000" b="1" dirty="0">
                <a:solidFill>
                  <a:schemeClr val="bg1"/>
                </a:solidFill>
              </a:rPr>
              <a:t> ve </a:t>
            </a:r>
            <a:r>
              <a:rPr lang="tr-TR" sz="4000" b="1" dirty="0" err="1">
                <a:solidFill>
                  <a:schemeClr val="bg1"/>
                </a:solidFill>
              </a:rPr>
              <a:t>onlıne</a:t>
            </a:r>
            <a:r>
              <a:rPr lang="tr-TR" sz="4000" b="1" dirty="0">
                <a:solidFill>
                  <a:schemeClr val="bg1"/>
                </a:solidFill>
              </a:rPr>
              <a:t> </a:t>
            </a:r>
            <a:r>
              <a:rPr lang="tr-TR" sz="4000" b="1" dirty="0" err="1">
                <a:solidFill>
                  <a:schemeClr val="bg1"/>
                </a:solidFill>
              </a:rPr>
              <a:t>rl</a:t>
            </a:r>
            <a:r>
              <a:rPr lang="tr-TR" sz="4000" b="1" dirty="0">
                <a:solidFill>
                  <a:schemeClr val="bg1"/>
                </a:solidFill>
              </a:rPr>
              <a:t> seçimlerimiz</a:t>
            </a:r>
          </a:p>
        </p:txBody>
      </p:sp>
      <p:sp>
        <p:nvSpPr>
          <p:cNvPr id="3" name="İçerik Yer Tutucusu 2">
            <a:extLst>
              <a:ext uri="{FF2B5EF4-FFF2-40B4-BE49-F238E27FC236}">
                <a16:creationId xmlns:a16="http://schemas.microsoft.com/office/drawing/2014/main" id="{FD079DD9-0B59-2427-81CF-22706196333A}"/>
              </a:ext>
            </a:extLst>
          </p:cNvPr>
          <p:cNvSpPr>
            <a:spLocks noGrp="1"/>
          </p:cNvSpPr>
          <p:nvPr>
            <p:ph idx="1"/>
          </p:nvPr>
        </p:nvSpPr>
        <p:spPr>
          <a:xfrm>
            <a:off x="6271390" y="2688503"/>
            <a:ext cx="3078220" cy="2286620"/>
          </a:xfrm>
        </p:spPr>
        <p:txBody>
          <a:bodyPr/>
          <a:lstStyle/>
          <a:p>
            <a:pPr marL="0" indent="0" algn="ctr">
              <a:buNone/>
            </a:pPr>
            <a:r>
              <a:rPr lang="tr-TR" b="1" u="sng" dirty="0">
                <a:solidFill>
                  <a:schemeClr val="bg1"/>
                </a:solidFill>
              </a:rPr>
              <a:t>ONLINE RL</a:t>
            </a:r>
          </a:p>
          <a:p>
            <a:pPr algn="ctr"/>
            <a:r>
              <a:rPr lang="tr-TR" dirty="0">
                <a:solidFill>
                  <a:schemeClr val="bg1"/>
                </a:solidFill>
              </a:rPr>
              <a:t>PPO</a:t>
            </a:r>
          </a:p>
          <a:p>
            <a:pPr algn="ctr"/>
            <a:r>
              <a:rPr lang="tr-TR" dirty="0">
                <a:solidFill>
                  <a:schemeClr val="bg1"/>
                </a:solidFill>
              </a:rPr>
              <a:t>DDPG</a:t>
            </a:r>
          </a:p>
          <a:p>
            <a:pPr algn="ctr"/>
            <a:r>
              <a:rPr lang="tr-TR" dirty="0">
                <a:solidFill>
                  <a:schemeClr val="bg1"/>
                </a:solidFill>
              </a:rPr>
              <a:t>DQL</a:t>
            </a:r>
          </a:p>
        </p:txBody>
      </p:sp>
      <p:sp>
        <p:nvSpPr>
          <p:cNvPr id="4" name="İçerik Yer Tutucusu 2">
            <a:extLst>
              <a:ext uri="{FF2B5EF4-FFF2-40B4-BE49-F238E27FC236}">
                <a16:creationId xmlns:a16="http://schemas.microsoft.com/office/drawing/2014/main" id="{3B40BF21-CA9E-F533-5C20-6D9A5A3B4783}"/>
              </a:ext>
            </a:extLst>
          </p:cNvPr>
          <p:cNvSpPr txBox="1">
            <a:spLocks/>
          </p:cNvSpPr>
          <p:nvPr/>
        </p:nvSpPr>
        <p:spPr>
          <a:xfrm>
            <a:off x="1456044" y="2682967"/>
            <a:ext cx="4639956" cy="17360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tr-TR" b="1" u="sng" dirty="0">
                <a:solidFill>
                  <a:schemeClr val="bg1"/>
                </a:solidFill>
              </a:rPr>
              <a:t>ENVIRONMENT</a:t>
            </a:r>
          </a:p>
          <a:p>
            <a:pPr algn="ctr"/>
            <a:r>
              <a:rPr lang="tr-TR" dirty="0" err="1">
                <a:solidFill>
                  <a:schemeClr val="bg1"/>
                </a:solidFill>
              </a:rPr>
              <a:t>Mountain</a:t>
            </a:r>
            <a:r>
              <a:rPr lang="tr-TR" dirty="0">
                <a:solidFill>
                  <a:schemeClr val="bg1"/>
                </a:solidFill>
              </a:rPr>
              <a:t> Car </a:t>
            </a:r>
            <a:r>
              <a:rPr lang="tr-TR" dirty="0" err="1">
                <a:solidFill>
                  <a:schemeClr val="bg1"/>
                </a:solidFill>
              </a:rPr>
              <a:t>Continuous</a:t>
            </a:r>
            <a:endParaRPr lang="tr-TR" dirty="0">
              <a:solidFill>
                <a:schemeClr val="bg1"/>
              </a:solidFill>
            </a:endParaRPr>
          </a:p>
          <a:p>
            <a:pPr algn="ctr"/>
            <a:r>
              <a:rPr lang="tr-TR" dirty="0" err="1">
                <a:solidFill>
                  <a:schemeClr val="bg1"/>
                </a:solidFill>
              </a:rPr>
              <a:t>Acrobot</a:t>
            </a:r>
            <a:endParaRPr lang="tr-TR" dirty="0">
              <a:solidFill>
                <a:schemeClr val="bg1"/>
              </a:solidFill>
            </a:endParaRPr>
          </a:p>
        </p:txBody>
      </p:sp>
    </p:spTree>
    <p:extLst>
      <p:ext uri="{BB962C8B-B14F-4D97-AF65-F5344CB8AC3E}">
        <p14:creationId xmlns:p14="http://schemas.microsoft.com/office/powerpoint/2010/main" val="417854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Content Placeholder 8">
            <a:extLst>
              <a:ext uri="{FF2B5EF4-FFF2-40B4-BE49-F238E27FC236}">
                <a16:creationId xmlns:a16="http://schemas.microsoft.com/office/drawing/2014/main" id="{AE9E05E1-88EC-9D2F-77DC-C93CFE3466AF}"/>
              </a:ext>
            </a:extLst>
          </p:cNvPr>
          <p:cNvSpPr>
            <a:spLocks noGrp="1"/>
          </p:cNvSpPr>
          <p:nvPr>
            <p:ph idx="1"/>
          </p:nvPr>
        </p:nvSpPr>
        <p:spPr>
          <a:xfrm>
            <a:off x="710918" y="1098017"/>
            <a:ext cx="3442776" cy="5157486"/>
          </a:xfrm>
        </p:spPr>
        <p:txBody>
          <a:bodyPr>
            <a:noAutofit/>
          </a:bodyPr>
          <a:lstStyle/>
          <a:p>
            <a:pPr marL="0" indent="0">
              <a:buNone/>
            </a:pPr>
            <a:r>
              <a:rPr lang="tr-TR" sz="1600" dirty="0">
                <a:solidFill>
                  <a:schemeClr val="bg1"/>
                </a:solidFill>
              </a:rPr>
              <a:t>Bu diyagram, bir </a:t>
            </a:r>
            <a:r>
              <a:rPr lang="tr-TR" sz="1600" dirty="0" err="1">
                <a:solidFill>
                  <a:schemeClr val="bg1"/>
                </a:solidFill>
              </a:rPr>
              <a:t>Reinforcement</a:t>
            </a:r>
            <a:r>
              <a:rPr lang="tr-TR" sz="1600" dirty="0">
                <a:solidFill>
                  <a:schemeClr val="bg1"/>
                </a:solidFill>
              </a:rPr>
              <a:t> Learning (Pekiştirmeli Öğrenme) sisteminde bir ajanın çevreyle olan etkileşimlerini, deneyimlerini toplamasını ve bu deneyimler üzerinden bir sinir ağı eğitmesini özetler. Ajan, mevcut duruma göre bir eylem seçer ve çevrede bu eylemi gerçekleştirerek ödül ve yeni durum bilgilerini alır. Bu deneyimler, bir </a:t>
            </a:r>
            <a:r>
              <a:rPr lang="tr-TR" sz="1600" dirty="0" err="1">
                <a:solidFill>
                  <a:schemeClr val="bg1"/>
                </a:solidFill>
              </a:rPr>
              <a:t>replay</a:t>
            </a:r>
            <a:r>
              <a:rPr lang="tr-TR" sz="1600" dirty="0">
                <a:solidFill>
                  <a:schemeClr val="bg1"/>
                </a:solidFill>
              </a:rPr>
              <a:t> </a:t>
            </a:r>
            <a:r>
              <a:rPr lang="tr-TR" sz="1600" dirty="0" err="1">
                <a:solidFill>
                  <a:schemeClr val="bg1"/>
                </a:solidFill>
              </a:rPr>
              <a:t>buffer’da</a:t>
            </a:r>
            <a:r>
              <a:rPr lang="tr-TR" sz="1600" dirty="0">
                <a:solidFill>
                  <a:schemeClr val="bg1"/>
                </a:solidFill>
              </a:rPr>
              <a:t> saklanır ve ardından rastgele seçilen bir mini-</a:t>
            </a:r>
            <a:r>
              <a:rPr lang="tr-TR" sz="1600" dirty="0" err="1">
                <a:solidFill>
                  <a:schemeClr val="bg1"/>
                </a:solidFill>
              </a:rPr>
              <a:t>batch</a:t>
            </a:r>
            <a:r>
              <a:rPr lang="tr-TR" sz="1600" dirty="0">
                <a:solidFill>
                  <a:schemeClr val="bg1"/>
                </a:solidFill>
              </a:rPr>
              <a:t> ile sinir ağı eğitilerek daha iyi tahminler yapılır. Süreç, belirli bir iterasyon veya başarı kriteri tamamlanana kadar tekrarlanır ve her döngüde ajan, en iyi eylemleri öğrenerek çevredeki performansını optimize eder.</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grpSp>
      <p:pic>
        <p:nvPicPr>
          <p:cNvPr id="5" name="İçerik Yer Tutucusu 4" descr="diyagram, plan, teknik çizim, şematik içeren bir resim&#10;&#10;Açıklama otomatik olarak oluşturuldu">
            <a:extLst>
              <a:ext uri="{FF2B5EF4-FFF2-40B4-BE49-F238E27FC236}">
                <a16:creationId xmlns:a16="http://schemas.microsoft.com/office/drawing/2014/main" id="{412EBDCA-5767-BA47-D6EC-2A70A0C9B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624" y="32171"/>
            <a:ext cx="8059613" cy="4654425"/>
          </a:xfrm>
          <a:prstGeom prst="rect">
            <a:avLst/>
          </a:prstGeom>
        </p:spPr>
      </p:pic>
      <p:sp>
        <p:nvSpPr>
          <p:cNvPr id="8" name="Content Placeholder 8">
            <a:extLst>
              <a:ext uri="{FF2B5EF4-FFF2-40B4-BE49-F238E27FC236}">
                <a16:creationId xmlns:a16="http://schemas.microsoft.com/office/drawing/2014/main" id="{602D712C-60E3-C865-EC03-9EB104A9C8E1}"/>
              </a:ext>
            </a:extLst>
          </p:cNvPr>
          <p:cNvSpPr txBox="1">
            <a:spLocks/>
          </p:cNvSpPr>
          <p:nvPr/>
        </p:nvSpPr>
        <p:spPr>
          <a:xfrm>
            <a:off x="4238998" y="4659097"/>
            <a:ext cx="7802260" cy="17390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altLang="tr-TR" sz="1600" b="1" dirty="0">
                <a:latin typeface="Arial" panose="020B0604020202020204" pitchFamily="34" charset="0"/>
              </a:rPr>
              <a:t>Pekiştirmeli Öğrenme (</a:t>
            </a:r>
            <a:r>
              <a:rPr lang="tr-TR" altLang="tr-TR" sz="1600" b="1" dirty="0" err="1">
                <a:latin typeface="Arial" panose="020B0604020202020204" pitchFamily="34" charset="0"/>
              </a:rPr>
              <a:t>Reinforcement</a:t>
            </a:r>
            <a:r>
              <a:rPr lang="tr-TR" altLang="tr-TR" sz="1600" b="1" dirty="0">
                <a:latin typeface="Arial" panose="020B0604020202020204" pitchFamily="34" charset="0"/>
              </a:rPr>
              <a:t> Learning)</a:t>
            </a:r>
            <a:r>
              <a:rPr lang="tr-TR" altLang="tr-TR" sz="1600" dirty="0">
                <a:latin typeface="Arial" panose="020B0604020202020204" pitchFamily="34" charset="0"/>
              </a:rPr>
              <a:t>: Bir ajan, ortamla etkileşim kurarak ödüller toplar ve bu ödülleri maksimize edecek şekilde öğrenir.</a:t>
            </a:r>
          </a:p>
          <a:p>
            <a:pPr eaLnBrk="0" fontAlgn="base" hangingPunct="0">
              <a:lnSpc>
                <a:spcPct val="100000"/>
              </a:lnSpc>
              <a:spcBef>
                <a:spcPct val="0"/>
              </a:spcBef>
              <a:spcAft>
                <a:spcPct val="0"/>
              </a:spcAft>
              <a:buSzTx/>
            </a:pPr>
            <a:r>
              <a:rPr lang="tr-TR" altLang="tr-TR" sz="1600" b="1" dirty="0" err="1">
                <a:latin typeface="Arial" panose="020B0604020202020204" pitchFamily="34" charset="0"/>
              </a:rPr>
              <a:t>Proximal</a:t>
            </a:r>
            <a:r>
              <a:rPr lang="tr-TR" altLang="tr-TR" sz="1600" b="1" dirty="0">
                <a:latin typeface="Arial" panose="020B0604020202020204" pitchFamily="34" charset="0"/>
              </a:rPr>
              <a:t> </a:t>
            </a:r>
            <a:r>
              <a:rPr lang="tr-TR" altLang="tr-TR" sz="1600" b="1" dirty="0" err="1">
                <a:latin typeface="Arial" panose="020B0604020202020204" pitchFamily="34" charset="0"/>
              </a:rPr>
              <a:t>Policy</a:t>
            </a:r>
            <a:r>
              <a:rPr lang="tr-TR" altLang="tr-TR" sz="1600" b="1" dirty="0">
                <a:latin typeface="Arial" panose="020B0604020202020204" pitchFamily="34" charset="0"/>
              </a:rPr>
              <a:t> </a:t>
            </a:r>
            <a:r>
              <a:rPr lang="tr-TR" altLang="tr-TR" sz="1600" b="1" dirty="0" err="1">
                <a:latin typeface="Arial" panose="020B0604020202020204" pitchFamily="34" charset="0"/>
              </a:rPr>
              <a:t>Optimization</a:t>
            </a:r>
            <a:r>
              <a:rPr lang="tr-TR" altLang="tr-TR" sz="1600" b="1" dirty="0">
                <a:latin typeface="Arial" panose="020B0604020202020204" pitchFamily="34" charset="0"/>
              </a:rPr>
              <a:t> (PPO)</a:t>
            </a:r>
            <a:r>
              <a:rPr lang="tr-TR" altLang="tr-TR" sz="1600" dirty="0">
                <a:latin typeface="Arial" panose="020B0604020202020204" pitchFamily="34" charset="0"/>
              </a:rPr>
              <a:t>: Politikayı (</a:t>
            </a:r>
            <a:r>
              <a:rPr lang="tr-TR" altLang="tr-TR" sz="1600" dirty="0" err="1">
                <a:latin typeface="Arial" panose="020B0604020202020204" pitchFamily="34" charset="0"/>
              </a:rPr>
              <a:t>policy</a:t>
            </a:r>
            <a:r>
              <a:rPr lang="tr-TR" altLang="tr-TR" sz="1600" dirty="0">
                <a:latin typeface="Arial" panose="020B0604020202020204" pitchFamily="34" charset="0"/>
              </a:rPr>
              <a:t>) optimize etmek için kullanılan, kararlı güncellemeler sağlayan bir RL algoritmasıdır.</a:t>
            </a:r>
          </a:p>
          <a:p>
            <a:pPr eaLnBrk="0" fontAlgn="base" hangingPunct="0">
              <a:lnSpc>
                <a:spcPct val="100000"/>
              </a:lnSpc>
              <a:spcBef>
                <a:spcPct val="0"/>
              </a:spcBef>
              <a:spcAft>
                <a:spcPct val="0"/>
              </a:spcAft>
              <a:buSzTx/>
            </a:pPr>
            <a:r>
              <a:rPr lang="tr-TR" altLang="tr-TR" sz="1600" b="1" dirty="0">
                <a:latin typeface="Arial" panose="020B0604020202020204" pitchFamily="34" charset="0"/>
              </a:rPr>
              <a:t>Terminal Durum (Terminal </a:t>
            </a:r>
            <a:r>
              <a:rPr lang="tr-TR" altLang="tr-TR" sz="1600" b="1" dirty="0" err="1">
                <a:latin typeface="Arial" panose="020B0604020202020204" pitchFamily="34" charset="0"/>
              </a:rPr>
              <a:t>State</a:t>
            </a:r>
            <a:r>
              <a:rPr lang="tr-TR" altLang="tr-TR" sz="1600" b="1" dirty="0">
                <a:latin typeface="Arial" panose="020B0604020202020204" pitchFamily="34" charset="0"/>
              </a:rPr>
              <a:t>)</a:t>
            </a:r>
            <a:r>
              <a:rPr lang="tr-TR" altLang="tr-TR" sz="1600" dirty="0">
                <a:latin typeface="Arial" panose="020B0604020202020204" pitchFamily="34" charset="0"/>
              </a:rPr>
              <a:t>: Ortamda bir simülasyonun sona erdiği koşullar.</a:t>
            </a:r>
          </a:p>
          <a:p>
            <a:pPr eaLnBrk="0" fontAlgn="base" hangingPunct="0">
              <a:lnSpc>
                <a:spcPct val="100000"/>
              </a:lnSpc>
              <a:spcBef>
                <a:spcPct val="0"/>
              </a:spcBef>
              <a:spcAft>
                <a:spcPct val="0"/>
              </a:spcAft>
              <a:buSzTx/>
            </a:pPr>
            <a:r>
              <a:rPr lang="tr-TR" altLang="tr-TR" sz="1600" b="1" dirty="0" err="1">
                <a:latin typeface="Arial" panose="020B0604020202020204" pitchFamily="34" charset="0"/>
              </a:rPr>
              <a:t>Batch</a:t>
            </a:r>
            <a:r>
              <a:rPr lang="tr-TR" altLang="tr-TR" sz="1600" b="1" dirty="0">
                <a:latin typeface="Arial" panose="020B0604020202020204" pitchFamily="34" charset="0"/>
              </a:rPr>
              <a:t> &amp; </a:t>
            </a:r>
            <a:r>
              <a:rPr lang="tr-TR" altLang="tr-TR" sz="1600" b="1" dirty="0" err="1">
                <a:latin typeface="Arial" panose="020B0604020202020204" pitchFamily="34" charset="0"/>
              </a:rPr>
              <a:t>Minibatch</a:t>
            </a:r>
            <a:r>
              <a:rPr lang="tr-TR" altLang="tr-TR" sz="1600" dirty="0">
                <a:latin typeface="Arial" panose="020B0604020202020204" pitchFamily="34" charset="0"/>
              </a:rPr>
              <a:t>: Verilerin belirli bir grupta işlenmesi, özellikle eğitim işlemlerinde verimlilik sağlar.</a:t>
            </a:r>
            <a:endParaRPr lang="en-US" sz="1600" dirty="0">
              <a:solidFill>
                <a:schemeClr val="bg1"/>
              </a:solidFill>
            </a:endParaRPr>
          </a:p>
        </p:txBody>
      </p:sp>
      <p:sp>
        <p:nvSpPr>
          <p:cNvPr id="11" name="Başlık 1">
            <a:extLst>
              <a:ext uri="{FF2B5EF4-FFF2-40B4-BE49-F238E27FC236}">
                <a16:creationId xmlns:a16="http://schemas.microsoft.com/office/drawing/2014/main" id="{B0711575-07B3-B82D-CF0D-CA3788A995DE}"/>
              </a:ext>
            </a:extLst>
          </p:cNvPr>
          <p:cNvSpPr>
            <a:spLocks noGrp="1"/>
          </p:cNvSpPr>
          <p:nvPr>
            <p:ph type="title"/>
          </p:nvPr>
        </p:nvSpPr>
        <p:spPr>
          <a:xfrm>
            <a:off x="660400" y="248046"/>
            <a:ext cx="3428385" cy="1115221"/>
          </a:xfrm>
        </p:spPr>
        <p:txBody>
          <a:bodyPr>
            <a:normAutofit/>
          </a:bodyPr>
          <a:lstStyle/>
          <a:p>
            <a:r>
              <a:rPr lang="tr-TR" sz="2600" b="1" dirty="0" err="1"/>
              <a:t>Ppo</a:t>
            </a:r>
            <a:r>
              <a:rPr lang="tr-TR" sz="2600" b="1" dirty="0"/>
              <a:t> akış diyagramı</a:t>
            </a:r>
          </a:p>
        </p:txBody>
      </p:sp>
    </p:spTree>
    <p:extLst>
      <p:ext uri="{BB962C8B-B14F-4D97-AF65-F5344CB8AC3E}">
        <p14:creationId xmlns:p14="http://schemas.microsoft.com/office/powerpoint/2010/main" val="424483106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97586-1931-822F-1775-9EC15F1D4167}"/>
              </a:ext>
            </a:extLst>
          </p:cNvPr>
          <p:cNvSpPr>
            <a:spLocks noGrp="1"/>
          </p:cNvSpPr>
          <p:nvPr>
            <p:ph type="title"/>
          </p:nvPr>
        </p:nvSpPr>
        <p:spPr>
          <a:xfrm>
            <a:off x="1141413" y="-286049"/>
            <a:ext cx="9905998" cy="1478570"/>
          </a:xfrm>
        </p:spPr>
        <p:txBody>
          <a:bodyPr>
            <a:normAutofit/>
          </a:bodyPr>
          <a:lstStyle/>
          <a:p>
            <a:r>
              <a:rPr lang="tr-TR" b="1" dirty="0" err="1">
                <a:solidFill>
                  <a:schemeClr val="bg1"/>
                </a:solidFill>
              </a:rPr>
              <a:t>Ddpg</a:t>
            </a:r>
            <a:r>
              <a:rPr lang="tr-TR" b="1" dirty="0">
                <a:solidFill>
                  <a:schemeClr val="bg1"/>
                </a:solidFill>
              </a:rPr>
              <a:t> (</a:t>
            </a:r>
            <a:r>
              <a:rPr lang="tr-TR" b="1" dirty="0" err="1">
                <a:solidFill>
                  <a:schemeClr val="bg1"/>
                </a:solidFill>
              </a:rPr>
              <a:t>Deep</a:t>
            </a:r>
            <a:r>
              <a:rPr lang="tr-TR" b="1" dirty="0">
                <a:solidFill>
                  <a:schemeClr val="bg1"/>
                </a:solidFill>
              </a:rPr>
              <a:t> </a:t>
            </a:r>
            <a:r>
              <a:rPr lang="tr-TR" b="1" dirty="0" err="1">
                <a:solidFill>
                  <a:schemeClr val="bg1"/>
                </a:solidFill>
              </a:rPr>
              <a:t>Determınıstıc</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Gradıent</a:t>
            </a:r>
            <a:r>
              <a:rPr lang="tr-TR" b="1" dirty="0">
                <a:solidFill>
                  <a:schemeClr val="bg1"/>
                </a:solidFill>
              </a:rPr>
              <a:t>)</a:t>
            </a:r>
          </a:p>
        </p:txBody>
      </p:sp>
      <p:pic>
        <p:nvPicPr>
          <p:cNvPr id="5" name="Resim 4" descr="daire, ekran görüntüsü, diyagram, metin içeren bir resim&#10;&#10;Açıklama otomatik olarak oluşturuldu">
            <a:extLst>
              <a:ext uri="{FF2B5EF4-FFF2-40B4-BE49-F238E27FC236}">
                <a16:creationId xmlns:a16="http://schemas.microsoft.com/office/drawing/2014/main" id="{8D9F45C7-14D1-4909-8D26-74D199253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154" y="827272"/>
            <a:ext cx="435539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a16="http://schemas.microsoft.com/office/drawing/2014/main" id="{3CF081B4-E72D-31D3-4A29-09DB49217C09}"/>
              </a:ext>
            </a:extLst>
          </p:cNvPr>
          <p:cNvSpPr>
            <a:spLocks noGrp="1"/>
          </p:cNvSpPr>
          <p:nvPr>
            <p:ph idx="1"/>
          </p:nvPr>
        </p:nvSpPr>
        <p:spPr>
          <a:xfrm>
            <a:off x="1001303" y="964276"/>
            <a:ext cx="5458491" cy="2801479"/>
          </a:xfrm>
        </p:spPr>
        <p:txBody>
          <a:bodyPr>
            <a:normAutofit fontScale="92500"/>
          </a:bodyPr>
          <a:lstStyle/>
          <a:p>
            <a:r>
              <a:rPr lang="tr-TR" sz="2000" dirty="0">
                <a:solidFill>
                  <a:schemeClr val="bg1"/>
                </a:solidFill>
              </a:rPr>
              <a:t>Sürekli aksiyon alanına sahip olan problemler için geliştirilmiş, aktör-eleştirmen (</a:t>
            </a:r>
            <a:r>
              <a:rPr lang="tr-TR" sz="2000" dirty="0" err="1">
                <a:solidFill>
                  <a:schemeClr val="bg1"/>
                </a:solidFill>
              </a:rPr>
              <a:t>actor-critic</a:t>
            </a:r>
            <a:r>
              <a:rPr lang="tr-TR" sz="2000" dirty="0">
                <a:solidFill>
                  <a:schemeClr val="bg1"/>
                </a:solidFill>
              </a:rPr>
              <a:t>) temelli bir </a:t>
            </a:r>
            <a:r>
              <a:rPr lang="tr-TR" sz="2000" b="1" dirty="0" err="1">
                <a:solidFill>
                  <a:schemeClr val="bg1"/>
                </a:solidFill>
              </a:rPr>
              <a:t>off-policy</a:t>
            </a:r>
            <a:r>
              <a:rPr lang="tr-TR" sz="2000" b="1" dirty="0">
                <a:solidFill>
                  <a:schemeClr val="bg1"/>
                </a:solidFill>
              </a:rPr>
              <a:t> </a:t>
            </a:r>
            <a:r>
              <a:rPr lang="tr-TR" sz="2000" b="1" dirty="0" err="1">
                <a:solidFill>
                  <a:schemeClr val="bg1"/>
                </a:solidFill>
              </a:rPr>
              <a:t>reinforcement</a:t>
            </a:r>
            <a:r>
              <a:rPr lang="tr-TR" sz="2000" b="1" dirty="0">
                <a:solidFill>
                  <a:schemeClr val="bg1"/>
                </a:solidFill>
              </a:rPr>
              <a:t> </a:t>
            </a:r>
            <a:r>
              <a:rPr lang="tr-TR" sz="2000" b="1" dirty="0" err="1">
                <a:solidFill>
                  <a:schemeClr val="bg1"/>
                </a:solidFill>
              </a:rPr>
              <a:t>learning</a:t>
            </a:r>
            <a:r>
              <a:rPr lang="tr-TR" sz="2000" dirty="0">
                <a:solidFill>
                  <a:schemeClr val="bg1"/>
                </a:solidFill>
              </a:rPr>
              <a:t> algoritmasıdır.</a:t>
            </a:r>
          </a:p>
          <a:p>
            <a:r>
              <a:rPr lang="tr-TR" sz="2000" b="1" dirty="0" err="1">
                <a:solidFill>
                  <a:schemeClr val="bg1"/>
                </a:solidFill>
              </a:rPr>
              <a:t>Actor</a:t>
            </a:r>
            <a:r>
              <a:rPr lang="tr-TR" sz="2000" b="1" dirty="0">
                <a:solidFill>
                  <a:schemeClr val="bg1"/>
                </a:solidFill>
              </a:rPr>
              <a:t> (Aktör)</a:t>
            </a:r>
            <a:r>
              <a:rPr lang="tr-TR" sz="2000" dirty="0">
                <a:solidFill>
                  <a:schemeClr val="bg1"/>
                </a:solidFill>
              </a:rPr>
              <a:t>: Belirli bir duruma göre aksiyon üretir.</a:t>
            </a:r>
          </a:p>
          <a:p>
            <a:r>
              <a:rPr lang="tr-TR" sz="2000" b="1" dirty="0" err="1">
                <a:solidFill>
                  <a:schemeClr val="bg1"/>
                </a:solidFill>
              </a:rPr>
              <a:t>Critic</a:t>
            </a:r>
            <a:r>
              <a:rPr lang="tr-TR" sz="2000" b="1" dirty="0">
                <a:solidFill>
                  <a:schemeClr val="bg1"/>
                </a:solidFill>
              </a:rPr>
              <a:t> (Eleştirmen)</a:t>
            </a:r>
            <a:r>
              <a:rPr lang="tr-TR" sz="2000" dirty="0">
                <a:solidFill>
                  <a:schemeClr val="bg1"/>
                </a:solidFill>
              </a:rPr>
              <a:t>: Aktörün yaptığı aksiyonun değerini tahmin eder.</a:t>
            </a:r>
          </a:p>
        </p:txBody>
      </p:sp>
      <p:sp>
        <p:nvSpPr>
          <p:cNvPr id="6" name="Metin kutusu 5">
            <a:extLst>
              <a:ext uri="{FF2B5EF4-FFF2-40B4-BE49-F238E27FC236}">
                <a16:creationId xmlns:a16="http://schemas.microsoft.com/office/drawing/2014/main" id="{79591675-7B7B-EDB3-D29D-E55334D1D7C6}"/>
              </a:ext>
            </a:extLst>
          </p:cNvPr>
          <p:cNvSpPr txBox="1"/>
          <p:nvPr/>
        </p:nvSpPr>
        <p:spPr>
          <a:xfrm>
            <a:off x="885194" y="3291686"/>
            <a:ext cx="3130344" cy="1754326"/>
          </a:xfrm>
          <a:prstGeom prst="rect">
            <a:avLst/>
          </a:prstGeom>
          <a:noFill/>
        </p:spPr>
        <p:txBody>
          <a:bodyPr wrap="square">
            <a:spAutoFit/>
          </a:bodyPr>
          <a:lstStyle/>
          <a:p>
            <a:r>
              <a:rPr lang="tr-TR" dirty="0" err="1"/>
              <a:t>Off-policy</a:t>
            </a:r>
            <a:r>
              <a:rPr lang="tr-TR" dirty="0"/>
              <a:t>, bir ajan farklı bir politika (</a:t>
            </a:r>
            <a:r>
              <a:rPr lang="tr-TR" dirty="0" err="1"/>
              <a:t>behavior</a:t>
            </a:r>
            <a:r>
              <a:rPr lang="tr-TR" dirty="0"/>
              <a:t> </a:t>
            </a:r>
            <a:r>
              <a:rPr lang="tr-TR" dirty="0" err="1"/>
              <a:t>policy</a:t>
            </a:r>
            <a:r>
              <a:rPr lang="tr-TR" dirty="0"/>
              <a:t>) kullanarak veri toplarken, başka bir politika (</a:t>
            </a:r>
            <a:r>
              <a:rPr lang="tr-TR" dirty="0" err="1"/>
              <a:t>target</a:t>
            </a:r>
            <a:r>
              <a:rPr lang="tr-TR" dirty="0"/>
              <a:t> </a:t>
            </a:r>
            <a:r>
              <a:rPr lang="tr-TR" dirty="0" err="1"/>
              <a:t>policy</a:t>
            </a:r>
            <a:r>
              <a:rPr lang="tr-TR" dirty="0"/>
              <a:t>) öğrenme işlemini gerçekleştirir.</a:t>
            </a:r>
          </a:p>
        </p:txBody>
      </p:sp>
      <p:sp>
        <p:nvSpPr>
          <p:cNvPr id="8" name="Metin kutusu 7">
            <a:extLst>
              <a:ext uri="{FF2B5EF4-FFF2-40B4-BE49-F238E27FC236}">
                <a16:creationId xmlns:a16="http://schemas.microsoft.com/office/drawing/2014/main" id="{F6ABC682-38B7-A117-B611-4E8B23E0B961}"/>
              </a:ext>
            </a:extLst>
          </p:cNvPr>
          <p:cNvSpPr txBox="1"/>
          <p:nvPr/>
        </p:nvSpPr>
        <p:spPr>
          <a:xfrm>
            <a:off x="3807363" y="3291686"/>
            <a:ext cx="2976716" cy="1200329"/>
          </a:xfrm>
          <a:prstGeom prst="rect">
            <a:avLst/>
          </a:prstGeom>
          <a:noFill/>
        </p:spPr>
        <p:txBody>
          <a:bodyPr wrap="square">
            <a:spAutoFit/>
          </a:bodyPr>
          <a:lstStyle/>
          <a:p>
            <a:r>
              <a:rPr lang="tr-TR" dirty="0"/>
              <a:t>On-</a:t>
            </a:r>
            <a:r>
              <a:rPr lang="tr-TR" dirty="0" err="1"/>
              <a:t>policy</a:t>
            </a:r>
            <a:r>
              <a:rPr lang="tr-TR" dirty="0"/>
              <a:t>, bir ajan aynı politika ile veri toplayıp aynı politika üzerinde öğrenme yapar.</a:t>
            </a:r>
          </a:p>
        </p:txBody>
      </p:sp>
      <p:pic>
        <p:nvPicPr>
          <p:cNvPr id="10" name="Resim 9">
            <a:extLst>
              <a:ext uri="{FF2B5EF4-FFF2-40B4-BE49-F238E27FC236}">
                <a16:creationId xmlns:a16="http://schemas.microsoft.com/office/drawing/2014/main" id="{D562C0A8-5BF7-9DA1-000E-FAFB1CCF1F9C}"/>
              </a:ext>
            </a:extLst>
          </p:cNvPr>
          <p:cNvPicPr>
            <a:picLocks noChangeAspect="1"/>
          </p:cNvPicPr>
          <p:nvPr/>
        </p:nvPicPr>
        <p:blipFill>
          <a:blip r:embed="rId4"/>
          <a:stretch>
            <a:fillRect/>
          </a:stretch>
        </p:blipFill>
        <p:spPr>
          <a:xfrm>
            <a:off x="3350827" y="4636989"/>
            <a:ext cx="6450152" cy="2159746"/>
          </a:xfrm>
          <a:prstGeom prst="rect">
            <a:avLst/>
          </a:prstGeom>
        </p:spPr>
      </p:pic>
    </p:spTree>
    <p:extLst>
      <p:ext uri="{BB962C8B-B14F-4D97-AF65-F5344CB8AC3E}">
        <p14:creationId xmlns:p14="http://schemas.microsoft.com/office/powerpoint/2010/main" val="123442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9FCAB8-8D2A-0546-67EF-F44B4A49885E}"/>
              </a:ext>
            </a:extLst>
          </p:cNvPr>
          <p:cNvSpPr>
            <a:spLocks noGrp="1"/>
          </p:cNvSpPr>
          <p:nvPr>
            <p:ph idx="1"/>
          </p:nvPr>
        </p:nvSpPr>
        <p:spPr>
          <a:xfrm>
            <a:off x="1141412" y="863139"/>
            <a:ext cx="9905999" cy="1880060"/>
          </a:xfrm>
        </p:spPr>
        <p:txBody>
          <a:bodyPr>
            <a:normAutofit/>
          </a:bodyPr>
          <a:lstStyle/>
          <a:p>
            <a:pPr marL="0" indent="0">
              <a:buNone/>
            </a:pPr>
            <a:r>
              <a:rPr lang="tr-TR" sz="2200" b="1" dirty="0" err="1">
                <a:solidFill>
                  <a:schemeClr val="bg1"/>
                </a:solidFill>
              </a:rPr>
              <a:t>DDPG'nin</a:t>
            </a:r>
            <a:r>
              <a:rPr lang="tr-TR" sz="2200" b="1" dirty="0">
                <a:solidFill>
                  <a:schemeClr val="bg1"/>
                </a:solidFill>
              </a:rPr>
              <a:t> Temel Unsurları</a:t>
            </a:r>
          </a:p>
          <a:p>
            <a:pPr marL="0" indent="0">
              <a:buNone/>
            </a:pPr>
            <a:r>
              <a:rPr lang="tr-TR" sz="2000" dirty="0">
                <a:solidFill>
                  <a:schemeClr val="bg1"/>
                </a:solidFill>
              </a:rPr>
              <a:t>DDPG, hem politika (</a:t>
            </a:r>
            <a:r>
              <a:rPr lang="el-GR" sz="2000" dirty="0">
                <a:solidFill>
                  <a:schemeClr val="bg1"/>
                </a:solidFill>
              </a:rPr>
              <a:t>π) </a:t>
            </a:r>
            <a:r>
              <a:rPr lang="tr-TR" sz="2000" dirty="0">
                <a:solidFill>
                  <a:schemeClr val="bg1"/>
                </a:solidFill>
              </a:rPr>
              <a:t>hem de durum-değer (Q) fonksiyonlarını öğrenmek için sinir ağları kullanır. Ana bileşenleri şunlardır:</a:t>
            </a:r>
          </a:p>
          <a:p>
            <a:pPr marL="0" indent="0">
              <a:buNone/>
            </a:pPr>
            <a:r>
              <a:rPr lang="tr-TR" sz="2000" b="1" dirty="0">
                <a:solidFill>
                  <a:schemeClr val="bg1"/>
                </a:solidFill>
              </a:rPr>
              <a:t>AKTÖR-ELEŞTİRMEN MİMARİSİ: </a:t>
            </a:r>
            <a:r>
              <a:rPr lang="tr-TR" sz="2000" dirty="0" err="1">
                <a:solidFill>
                  <a:schemeClr val="bg1"/>
                </a:solidFill>
              </a:rPr>
              <a:t>DDPG'de</a:t>
            </a:r>
            <a:r>
              <a:rPr lang="tr-TR" sz="2000" dirty="0">
                <a:solidFill>
                  <a:schemeClr val="bg1"/>
                </a:solidFill>
              </a:rPr>
              <a:t> iki farklı sinir ağı bulunur.</a:t>
            </a:r>
          </a:p>
          <a:p>
            <a:pPr marL="0" indent="0">
              <a:buNone/>
            </a:pPr>
            <a:endParaRPr lang="tr-TR" sz="2000" b="1" dirty="0">
              <a:solidFill>
                <a:schemeClr val="bg1"/>
              </a:solidFill>
            </a:endParaRPr>
          </a:p>
          <a:p>
            <a:pPr marL="0" indent="0">
              <a:buNone/>
            </a:pPr>
            <a:endParaRPr lang="tr-TR" sz="2000" b="1" dirty="0">
              <a:solidFill>
                <a:schemeClr val="bg1"/>
              </a:solidFill>
            </a:endParaRPr>
          </a:p>
          <a:p>
            <a:endParaRPr lang="tr-TR" dirty="0"/>
          </a:p>
        </p:txBody>
      </p:sp>
      <p:sp>
        <p:nvSpPr>
          <p:cNvPr id="4" name="Başlık 1">
            <a:extLst>
              <a:ext uri="{FF2B5EF4-FFF2-40B4-BE49-F238E27FC236}">
                <a16:creationId xmlns:a16="http://schemas.microsoft.com/office/drawing/2014/main" id="{E67FBB6F-8EC8-8B27-B07E-23758718738C}"/>
              </a:ext>
            </a:extLst>
          </p:cNvPr>
          <p:cNvSpPr>
            <a:spLocks noGrp="1"/>
          </p:cNvSpPr>
          <p:nvPr>
            <p:ph type="title"/>
          </p:nvPr>
        </p:nvSpPr>
        <p:spPr>
          <a:xfrm>
            <a:off x="1141411" y="-2100"/>
            <a:ext cx="9906000" cy="1060091"/>
          </a:xfrm>
        </p:spPr>
        <p:txBody>
          <a:bodyPr>
            <a:normAutofit/>
          </a:bodyPr>
          <a:lstStyle/>
          <a:p>
            <a:r>
              <a:rPr lang="tr-TR" b="1" dirty="0" err="1">
                <a:solidFill>
                  <a:schemeClr val="bg1"/>
                </a:solidFill>
              </a:rPr>
              <a:t>Ddpg</a:t>
            </a:r>
            <a:r>
              <a:rPr lang="tr-TR" b="1" dirty="0">
                <a:solidFill>
                  <a:schemeClr val="bg1"/>
                </a:solidFill>
              </a:rPr>
              <a:t> (</a:t>
            </a:r>
            <a:r>
              <a:rPr lang="tr-TR" b="1" dirty="0" err="1">
                <a:solidFill>
                  <a:schemeClr val="bg1"/>
                </a:solidFill>
              </a:rPr>
              <a:t>Deep</a:t>
            </a:r>
            <a:r>
              <a:rPr lang="tr-TR" b="1" dirty="0">
                <a:solidFill>
                  <a:schemeClr val="bg1"/>
                </a:solidFill>
              </a:rPr>
              <a:t> </a:t>
            </a:r>
            <a:r>
              <a:rPr lang="tr-TR" b="1" dirty="0" err="1">
                <a:solidFill>
                  <a:schemeClr val="bg1"/>
                </a:solidFill>
              </a:rPr>
              <a:t>Determınıstıc</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Gradıent</a:t>
            </a:r>
            <a:r>
              <a:rPr lang="tr-TR" b="1" dirty="0">
                <a:solidFill>
                  <a:schemeClr val="bg1"/>
                </a:solidFill>
              </a:rPr>
              <a:t>)</a:t>
            </a:r>
          </a:p>
        </p:txBody>
      </p:sp>
      <p:pic>
        <p:nvPicPr>
          <p:cNvPr id="7" name="Resim 6">
            <a:extLst>
              <a:ext uri="{FF2B5EF4-FFF2-40B4-BE49-F238E27FC236}">
                <a16:creationId xmlns:a16="http://schemas.microsoft.com/office/drawing/2014/main" id="{331304CB-7446-E8FD-0C07-BD2170F5BC7F}"/>
              </a:ext>
            </a:extLst>
          </p:cNvPr>
          <p:cNvPicPr>
            <a:picLocks noChangeAspect="1"/>
          </p:cNvPicPr>
          <p:nvPr/>
        </p:nvPicPr>
        <p:blipFill>
          <a:blip r:embed="rId2"/>
          <a:stretch>
            <a:fillRect/>
          </a:stretch>
        </p:blipFill>
        <p:spPr>
          <a:xfrm>
            <a:off x="3147256" y="3113234"/>
            <a:ext cx="1798370" cy="307616"/>
          </a:xfrm>
          <a:prstGeom prst="rect">
            <a:avLst/>
          </a:prstGeom>
        </p:spPr>
      </p:pic>
      <p:cxnSp>
        <p:nvCxnSpPr>
          <p:cNvPr id="9" name="Düz Ok Bağlayıcısı 8">
            <a:extLst>
              <a:ext uri="{FF2B5EF4-FFF2-40B4-BE49-F238E27FC236}">
                <a16:creationId xmlns:a16="http://schemas.microsoft.com/office/drawing/2014/main" id="{546590EF-3CBD-EC49-DF66-55B516457A74}"/>
              </a:ext>
            </a:extLst>
          </p:cNvPr>
          <p:cNvCxnSpPr/>
          <p:nvPr/>
        </p:nvCxnSpPr>
        <p:spPr>
          <a:xfrm flipH="1">
            <a:off x="4129548" y="2743199"/>
            <a:ext cx="894735" cy="30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Düz Ok Bağlayıcısı 9">
            <a:extLst>
              <a:ext uri="{FF2B5EF4-FFF2-40B4-BE49-F238E27FC236}">
                <a16:creationId xmlns:a16="http://schemas.microsoft.com/office/drawing/2014/main" id="{4518E20C-5BCB-F002-77BA-5E058939965B}"/>
              </a:ext>
            </a:extLst>
          </p:cNvPr>
          <p:cNvCxnSpPr>
            <a:cxnSpLocks/>
          </p:cNvCxnSpPr>
          <p:nvPr/>
        </p:nvCxnSpPr>
        <p:spPr>
          <a:xfrm>
            <a:off x="6071479" y="2743199"/>
            <a:ext cx="791437" cy="30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Resim 13">
            <a:extLst>
              <a:ext uri="{FF2B5EF4-FFF2-40B4-BE49-F238E27FC236}">
                <a16:creationId xmlns:a16="http://schemas.microsoft.com/office/drawing/2014/main" id="{ECE3A2A3-CEEB-120A-5CC0-E6CA33AF8F11}"/>
              </a:ext>
            </a:extLst>
          </p:cNvPr>
          <p:cNvPicPr>
            <a:picLocks noChangeAspect="1"/>
          </p:cNvPicPr>
          <p:nvPr/>
        </p:nvPicPr>
        <p:blipFill>
          <a:blip r:embed="rId3"/>
          <a:stretch>
            <a:fillRect/>
          </a:stretch>
        </p:blipFill>
        <p:spPr>
          <a:xfrm>
            <a:off x="6361195" y="3106218"/>
            <a:ext cx="2340353" cy="370644"/>
          </a:xfrm>
          <a:prstGeom prst="rect">
            <a:avLst/>
          </a:prstGeom>
        </p:spPr>
      </p:pic>
      <p:sp>
        <p:nvSpPr>
          <p:cNvPr id="15" name="Metin kutusu 14">
            <a:extLst>
              <a:ext uri="{FF2B5EF4-FFF2-40B4-BE49-F238E27FC236}">
                <a16:creationId xmlns:a16="http://schemas.microsoft.com/office/drawing/2014/main" id="{42CC9475-AD33-D6DE-F300-39EF3358A529}"/>
              </a:ext>
            </a:extLst>
          </p:cNvPr>
          <p:cNvSpPr txBox="1"/>
          <p:nvPr/>
        </p:nvSpPr>
        <p:spPr>
          <a:xfrm>
            <a:off x="2492025" y="3437151"/>
            <a:ext cx="3275045" cy="1200329"/>
          </a:xfrm>
          <a:prstGeom prst="rect">
            <a:avLst/>
          </a:prstGeom>
          <a:noFill/>
        </p:spPr>
        <p:txBody>
          <a:bodyPr wrap="square" rtlCol="0">
            <a:spAutoFit/>
          </a:bodyPr>
          <a:lstStyle/>
          <a:p>
            <a:r>
              <a:rPr lang="tr-TR" dirty="0">
                <a:solidFill>
                  <a:schemeClr val="bg1"/>
                </a:solidFill>
              </a:rPr>
              <a:t>Verilen bir durumdan (s) deterministik bir şekilde aksiyon (a) seçmek için öğrenen ağı ifade eder.</a:t>
            </a:r>
          </a:p>
        </p:txBody>
      </p:sp>
      <p:sp>
        <p:nvSpPr>
          <p:cNvPr id="17" name="Metin kutusu 16">
            <a:extLst>
              <a:ext uri="{FF2B5EF4-FFF2-40B4-BE49-F238E27FC236}">
                <a16:creationId xmlns:a16="http://schemas.microsoft.com/office/drawing/2014/main" id="{A2A6106B-3F2C-8992-994F-1E8766619CC6}"/>
              </a:ext>
            </a:extLst>
          </p:cNvPr>
          <p:cNvSpPr txBox="1"/>
          <p:nvPr/>
        </p:nvSpPr>
        <p:spPr>
          <a:xfrm>
            <a:off x="6071479" y="3476862"/>
            <a:ext cx="3761021" cy="923330"/>
          </a:xfrm>
          <a:prstGeom prst="rect">
            <a:avLst/>
          </a:prstGeom>
          <a:noFill/>
        </p:spPr>
        <p:txBody>
          <a:bodyPr wrap="square">
            <a:spAutoFit/>
          </a:bodyPr>
          <a:lstStyle/>
          <a:p>
            <a:r>
              <a:rPr lang="tr-TR" dirty="0">
                <a:solidFill>
                  <a:schemeClr val="bg1"/>
                </a:solidFill>
              </a:rPr>
              <a:t>Eleştirmen, bir durum-eylem çiftinin (</a:t>
            </a:r>
            <a:r>
              <a:rPr lang="tr-TR" dirty="0" err="1">
                <a:solidFill>
                  <a:schemeClr val="bg1"/>
                </a:solidFill>
              </a:rPr>
              <a:t>state-action</a:t>
            </a:r>
            <a:r>
              <a:rPr lang="tr-TR" dirty="0">
                <a:solidFill>
                  <a:schemeClr val="bg1"/>
                </a:solidFill>
              </a:rPr>
              <a:t> </a:t>
            </a:r>
            <a:r>
              <a:rPr lang="tr-TR" dirty="0" err="1">
                <a:solidFill>
                  <a:schemeClr val="bg1"/>
                </a:solidFill>
              </a:rPr>
              <a:t>pair</a:t>
            </a:r>
            <a:r>
              <a:rPr lang="tr-TR" dirty="0">
                <a:solidFill>
                  <a:schemeClr val="bg1"/>
                </a:solidFill>
              </a:rPr>
              <a:t>) beklenen ödülünü (Q) tahmin eden bir ağdır.</a:t>
            </a:r>
          </a:p>
        </p:txBody>
      </p:sp>
      <p:sp>
        <p:nvSpPr>
          <p:cNvPr id="19" name="Metin kutusu 18">
            <a:extLst>
              <a:ext uri="{FF2B5EF4-FFF2-40B4-BE49-F238E27FC236}">
                <a16:creationId xmlns:a16="http://schemas.microsoft.com/office/drawing/2014/main" id="{6B80A156-F74B-91F0-E238-16FF3FD18B03}"/>
              </a:ext>
            </a:extLst>
          </p:cNvPr>
          <p:cNvSpPr txBox="1"/>
          <p:nvPr/>
        </p:nvSpPr>
        <p:spPr>
          <a:xfrm>
            <a:off x="1141411" y="4637479"/>
            <a:ext cx="9905998" cy="646331"/>
          </a:xfrm>
          <a:prstGeom prst="rect">
            <a:avLst/>
          </a:prstGeom>
          <a:noFill/>
        </p:spPr>
        <p:txBody>
          <a:bodyPr wrap="square">
            <a:spAutoFit/>
          </a:bodyPr>
          <a:lstStyle/>
          <a:p>
            <a:r>
              <a:rPr lang="tr-TR" b="1" dirty="0">
                <a:solidFill>
                  <a:schemeClr val="bg1"/>
                </a:solidFill>
              </a:rPr>
              <a:t>Deterministik Politika</a:t>
            </a:r>
          </a:p>
          <a:p>
            <a:r>
              <a:rPr lang="tr-TR" dirty="0">
                <a:solidFill>
                  <a:schemeClr val="bg1"/>
                </a:solidFill>
              </a:rPr>
              <a:t>DDPG, deterministik bir politika öğrenir, yani belirli bir durumdan verilen aksiyon her zaman aynıdır:</a:t>
            </a:r>
          </a:p>
        </p:txBody>
      </p:sp>
      <p:pic>
        <p:nvPicPr>
          <p:cNvPr id="21" name="Resim 20">
            <a:extLst>
              <a:ext uri="{FF2B5EF4-FFF2-40B4-BE49-F238E27FC236}">
                <a16:creationId xmlns:a16="http://schemas.microsoft.com/office/drawing/2014/main" id="{F10BE320-30E9-0FC4-B60B-9789EBA48CA3}"/>
              </a:ext>
            </a:extLst>
          </p:cNvPr>
          <p:cNvPicPr>
            <a:picLocks noChangeAspect="1"/>
          </p:cNvPicPr>
          <p:nvPr/>
        </p:nvPicPr>
        <p:blipFill>
          <a:blip r:embed="rId4"/>
          <a:stretch>
            <a:fillRect/>
          </a:stretch>
        </p:blipFill>
        <p:spPr>
          <a:xfrm>
            <a:off x="1229485" y="5338097"/>
            <a:ext cx="1234547" cy="342930"/>
          </a:xfrm>
          <a:prstGeom prst="rect">
            <a:avLst/>
          </a:prstGeom>
        </p:spPr>
      </p:pic>
      <p:sp>
        <p:nvSpPr>
          <p:cNvPr id="23" name="Metin kutusu 22">
            <a:extLst>
              <a:ext uri="{FF2B5EF4-FFF2-40B4-BE49-F238E27FC236}">
                <a16:creationId xmlns:a16="http://schemas.microsoft.com/office/drawing/2014/main" id="{96DEBCD1-E464-56C3-C770-1BCEEE3FAA93}"/>
              </a:ext>
            </a:extLst>
          </p:cNvPr>
          <p:cNvSpPr txBox="1"/>
          <p:nvPr/>
        </p:nvSpPr>
        <p:spPr>
          <a:xfrm>
            <a:off x="1141411" y="5735314"/>
            <a:ext cx="7657849" cy="369332"/>
          </a:xfrm>
          <a:prstGeom prst="rect">
            <a:avLst/>
          </a:prstGeom>
          <a:noFill/>
        </p:spPr>
        <p:txBody>
          <a:bodyPr wrap="square">
            <a:spAutoFit/>
          </a:bodyPr>
          <a:lstStyle/>
          <a:p>
            <a:r>
              <a:rPr lang="tr-TR" dirty="0"/>
              <a:t>Bu, aksiyonun olasılıksal değil, kesin (deterministik) olduğu anlamına gelir.</a:t>
            </a:r>
          </a:p>
        </p:txBody>
      </p:sp>
    </p:spTree>
    <p:extLst>
      <p:ext uri="{BB962C8B-B14F-4D97-AF65-F5344CB8AC3E}">
        <p14:creationId xmlns:p14="http://schemas.microsoft.com/office/powerpoint/2010/main" val="209973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610CBE5-442A-0A10-273F-976A7E386553}"/>
              </a:ext>
            </a:extLst>
          </p:cNvPr>
          <p:cNvSpPr>
            <a:spLocks noGrp="1"/>
          </p:cNvSpPr>
          <p:nvPr>
            <p:ph idx="1"/>
          </p:nvPr>
        </p:nvSpPr>
        <p:spPr>
          <a:xfrm>
            <a:off x="1141412" y="933061"/>
            <a:ext cx="9905999" cy="4858140"/>
          </a:xfrm>
        </p:spPr>
        <p:txBody>
          <a:bodyPr/>
          <a:lstStyle/>
          <a:p>
            <a:pPr marL="0" indent="0">
              <a:buNone/>
            </a:pPr>
            <a:r>
              <a:rPr lang="tr-TR" sz="2000" b="1" dirty="0" err="1">
                <a:solidFill>
                  <a:schemeClr val="bg1"/>
                </a:solidFill>
              </a:rPr>
              <a:t>Replay</a:t>
            </a:r>
            <a:r>
              <a:rPr lang="tr-TR" sz="2000" b="1" dirty="0">
                <a:solidFill>
                  <a:schemeClr val="bg1"/>
                </a:solidFill>
              </a:rPr>
              <a:t> </a:t>
            </a:r>
            <a:r>
              <a:rPr lang="tr-TR" sz="2000" b="1" dirty="0" err="1">
                <a:solidFill>
                  <a:schemeClr val="bg1"/>
                </a:solidFill>
              </a:rPr>
              <a:t>Buffer</a:t>
            </a:r>
            <a:r>
              <a:rPr lang="tr-TR" sz="2000" b="1" dirty="0">
                <a:solidFill>
                  <a:schemeClr val="bg1"/>
                </a:solidFill>
              </a:rPr>
              <a:t> (Deneyim Havuzu)</a:t>
            </a:r>
          </a:p>
          <a:p>
            <a:pPr marL="0" indent="0">
              <a:buNone/>
            </a:pPr>
            <a:r>
              <a:rPr lang="tr-TR" sz="2000" dirty="0">
                <a:solidFill>
                  <a:schemeClr val="bg1"/>
                </a:solidFill>
              </a:rPr>
              <a:t>DDPG, çevreden topladığı deneyimleri (</a:t>
            </a:r>
            <a:r>
              <a:rPr lang="tr-TR" sz="2000" dirty="0" err="1">
                <a:solidFill>
                  <a:schemeClr val="bg1"/>
                </a:solidFill>
              </a:rPr>
              <a:t>s,a,r,s′s</a:t>
            </a:r>
            <a:r>
              <a:rPr lang="tr-TR" sz="2000" dirty="0">
                <a:solidFill>
                  <a:schemeClr val="bg1"/>
                </a:solidFill>
              </a:rPr>
              <a:t>) bir </a:t>
            </a:r>
            <a:r>
              <a:rPr lang="tr-TR" sz="2000" dirty="0" err="1">
                <a:solidFill>
                  <a:schemeClr val="bg1"/>
                </a:solidFill>
              </a:rPr>
              <a:t>replay</a:t>
            </a:r>
            <a:r>
              <a:rPr lang="tr-TR" sz="2000" dirty="0">
                <a:solidFill>
                  <a:schemeClr val="bg1"/>
                </a:solidFill>
              </a:rPr>
              <a:t> </a:t>
            </a:r>
            <a:r>
              <a:rPr lang="tr-TR" sz="2000" dirty="0" err="1">
                <a:solidFill>
                  <a:schemeClr val="bg1"/>
                </a:solidFill>
              </a:rPr>
              <a:t>bufferda</a:t>
            </a:r>
            <a:r>
              <a:rPr lang="tr-TR" sz="2000" dirty="0">
                <a:solidFill>
                  <a:schemeClr val="bg1"/>
                </a:solidFill>
              </a:rPr>
              <a:t> saklar. Bu yaklaşım, verinin yeniden kullanımını sağlar ve zamanla oluşan korelasyonu (</a:t>
            </a:r>
            <a:r>
              <a:rPr lang="tr-TR" sz="2000" dirty="0" err="1">
                <a:solidFill>
                  <a:schemeClr val="bg1"/>
                </a:solidFill>
              </a:rPr>
              <a:t>correlation</a:t>
            </a:r>
            <a:r>
              <a:rPr lang="tr-TR" sz="2000" dirty="0">
                <a:solidFill>
                  <a:schemeClr val="bg1"/>
                </a:solidFill>
              </a:rPr>
              <a:t>) azaltır.</a:t>
            </a:r>
          </a:p>
          <a:p>
            <a:r>
              <a:rPr lang="tr-TR" sz="2000" dirty="0" err="1">
                <a:solidFill>
                  <a:schemeClr val="bg1"/>
                </a:solidFill>
              </a:rPr>
              <a:t>Replay</a:t>
            </a:r>
            <a:r>
              <a:rPr lang="tr-TR" sz="2000" dirty="0">
                <a:solidFill>
                  <a:schemeClr val="bg1"/>
                </a:solidFill>
              </a:rPr>
              <a:t> </a:t>
            </a:r>
            <a:r>
              <a:rPr lang="tr-TR" sz="2000" dirty="0" err="1">
                <a:solidFill>
                  <a:schemeClr val="bg1"/>
                </a:solidFill>
              </a:rPr>
              <a:t>Buffer</a:t>
            </a:r>
            <a:r>
              <a:rPr lang="tr-TR" sz="2000" dirty="0">
                <a:solidFill>
                  <a:schemeClr val="bg1"/>
                </a:solidFill>
              </a:rPr>
              <a:t>, ajan tarafından çevreden toplanan deneyim çiftlerini (</a:t>
            </a:r>
            <a:r>
              <a:rPr lang="tr-TR" sz="2000" dirty="0" err="1">
                <a:solidFill>
                  <a:schemeClr val="bg1"/>
                </a:solidFill>
              </a:rPr>
              <a:t>experience</a:t>
            </a:r>
            <a:r>
              <a:rPr lang="tr-TR" sz="2000" dirty="0">
                <a:solidFill>
                  <a:schemeClr val="bg1"/>
                </a:solidFill>
              </a:rPr>
              <a:t> </a:t>
            </a:r>
            <a:r>
              <a:rPr lang="tr-TR" sz="2000" dirty="0" err="1">
                <a:solidFill>
                  <a:schemeClr val="bg1"/>
                </a:solidFill>
              </a:rPr>
              <a:t>tuples</a:t>
            </a:r>
            <a:r>
              <a:rPr lang="tr-TR" sz="2000" dirty="0">
                <a:solidFill>
                  <a:schemeClr val="bg1"/>
                </a:solidFill>
              </a:rPr>
              <a:t>) tutmak için kullanılan bir depolama alanıdır. Her deneyim bir dizi halinde kaydedilir:</a:t>
            </a:r>
          </a:p>
          <a:p>
            <a:endParaRPr lang="tr-TR" sz="2000" dirty="0">
              <a:solidFill>
                <a:schemeClr val="bg1"/>
              </a:solidFill>
            </a:endParaRPr>
          </a:p>
          <a:p>
            <a:pPr marL="0" indent="0">
              <a:buNone/>
            </a:pPr>
            <a:r>
              <a:rPr lang="tr-TR" sz="1800" b="1" dirty="0">
                <a:solidFill>
                  <a:schemeClr val="bg1"/>
                </a:solidFill>
              </a:rPr>
              <a:t>Hedef Ağlar (</a:t>
            </a:r>
            <a:r>
              <a:rPr lang="tr-TR" sz="1800" b="1" dirty="0" err="1">
                <a:solidFill>
                  <a:schemeClr val="bg1"/>
                </a:solidFill>
              </a:rPr>
              <a:t>Target</a:t>
            </a:r>
            <a:r>
              <a:rPr lang="tr-TR" sz="1800" b="1" dirty="0">
                <a:solidFill>
                  <a:schemeClr val="bg1"/>
                </a:solidFill>
              </a:rPr>
              <a:t> Networks)</a:t>
            </a:r>
          </a:p>
          <a:p>
            <a:pPr marL="0" indent="0">
              <a:buNone/>
            </a:pPr>
            <a:r>
              <a:rPr lang="tr-TR" sz="1800" dirty="0">
                <a:solidFill>
                  <a:schemeClr val="bg1"/>
                </a:solidFill>
              </a:rPr>
              <a:t>İstikrarlı bir öğrenme süreci sağlamak için DDPG, hem aktör hem de eleştirmen için iki ayrı sinir ağı kullanır:</a:t>
            </a:r>
          </a:p>
          <a:p>
            <a:endParaRPr lang="tr-TR" sz="2000" dirty="0">
              <a:solidFill>
                <a:schemeClr val="bg1"/>
              </a:solidFill>
            </a:endParaRPr>
          </a:p>
        </p:txBody>
      </p:sp>
      <p:sp>
        <p:nvSpPr>
          <p:cNvPr id="4" name="Başlık 1">
            <a:extLst>
              <a:ext uri="{FF2B5EF4-FFF2-40B4-BE49-F238E27FC236}">
                <a16:creationId xmlns:a16="http://schemas.microsoft.com/office/drawing/2014/main" id="{0C346092-8F0B-79D3-DD94-8FA575676C6D}"/>
              </a:ext>
            </a:extLst>
          </p:cNvPr>
          <p:cNvSpPr>
            <a:spLocks noGrp="1"/>
          </p:cNvSpPr>
          <p:nvPr>
            <p:ph type="title"/>
          </p:nvPr>
        </p:nvSpPr>
        <p:spPr>
          <a:xfrm>
            <a:off x="1141412" y="-295275"/>
            <a:ext cx="9906000" cy="1477963"/>
          </a:xfrm>
        </p:spPr>
        <p:txBody>
          <a:bodyPr>
            <a:normAutofit/>
          </a:bodyPr>
          <a:lstStyle/>
          <a:p>
            <a:r>
              <a:rPr lang="tr-TR" b="1" dirty="0" err="1">
                <a:solidFill>
                  <a:schemeClr val="bg1"/>
                </a:solidFill>
              </a:rPr>
              <a:t>Ddpg</a:t>
            </a:r>
            <a:r>
              <a:rPr lang="tr-TR" b="1" dirty="0">
                <a:solidFill>
                  <a:schemeClr val="bg1"/>
                </a:solidFill>
              </a:rPr>
              <a:t> (</a:t>
            </a:r>
            <a:r>
              <a:rPr lang="tr-TR" b="1" dirty="0" err="1">
                <a:solidFill>
                  <a:schemeClr val="bg1"/>
                </a:solidFill>
              </a:rPr>
              <a:t>Deep</a:t>
            </a:r>
            <a:r>
              <a:rPr lang="tr-TR" b="1" dirty="0">
                <a:solidFill>
                  <a:schemeClr val="bg1"/>
                </a:solidFill>
              </a:rPr>
              <a:t> </a:t>
            </a:r>
            <a:r>
              <a:rPr lang="tr-TR" b="1" dirty="0" err="1">
                <a:solidFill>
                  <a:schemeClr val="bg1"/>
                </a:solidFill>
              </a:rPr>
              <a:t>Determınıstıc</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Gradıent</a:t>
            </a:r>
            <a:r>
              <a:rPr lang="tr-TR" b="1" dirty="0">
                <a:solidFill>
                  <a:schemeClr val="bg1"/>
                </a:solidFill>
              </a:rPr>
              <a:t>)</a:t>
            </a:r>
          </a:p>
        </p:txBody>
      </p:sp>
      <p:pic>
        <p:nvPicPr>
          <p:cNvPr id="6" name="Resim 5">
            <a:extLst>
              <a:ext uri="{FF2B5EF4-FFF2-40B4-BE49-F238E27FC236}">
                <a16:creationId xmlns:a16="http://schemas.microsoft.com/office/drawing/2014/main" id="{A0792D58-0B06-EA22-89E4-F742011009C6}"/>
              </a:ext>
            </a:extLst>
          </p:cNvPr>
          <p:cNvPicPr>
            <a:picLocks noChangeAspect="1"/>
          </p:cNvPicPr>
          <p:nvPr/>
        </p:nvPicPr>
        <p:blipFill>
          <a:blip r:embed="rId2"/>
          <a:stretch>
            <a:fillRect/>
          </a:stretch>
        </p:blipFill>
        <p:spPr>
          <a:xfrm>
            <a:off x="5045294" y="3089193"/>
            <a:ext cx="2101412" cy="447109"/>
          </a:xfrm>
          <a:prstGeom prst="rect">
            <a:avLst/>
          </a:prstGeom>
        </p:spPr>
      </p:pic>
      <p:sp>
        <p:nvSpPr>
          <p:cNvPr id="7" name="Rectangle 1">
            <a:extLst>
              <a:ext uri="{FF2B5EF4-FFF2-40B4-BE49-F238E27FC236}">
                <a16:creationId xmlns:a16="http://schemas.microsoft.com/office/drawing/2014/main" id="{9A22ADD1-EC4E-0831-0683-93EBF43F20FD}"/>
              </a:ext>
            </a:extLst>
          </p:cNvPr>
          <p:cNvSpPr>
            <a:spLocks noChangeArrowheads="1"/>
          </p:cNvSpPr>
          <p:nvPr/>
        </p:nvSpPr>
        <p:spPr bwMode="auto">
          <a:xfrm>
            <a:off x="681134" y="4396241"/>
            <a:ext cx="1068355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buFontTx/>
              <a:buChar char="•"/>
            </a:pPr>
            <a:r>
              <a:rPr kumimoji="0" lang="tr-TR" altLang="tr-TR" sz="2000" b="1" i="0" u="none" strike="noStrike" cap="none" normalizeH="0" baseline="0" dirty="0">
                <a:ln>
                  <a:noFill/>
                </a:ln>
                <a:solidFill>
                  <a:schemeClr val="bg1"/>
                </a:solidFill>
                <a:effectLst/>
              </a:rPr>
              <a:t> </a:t>
            </a:r>
            <a:r>
              <a:rPr kumimoji="0" lang="tr-TR" altLang="tr-TR" b="1" i="0" u="none" strike="noStrike" cap="none" normalizeH="0" baseline="0" dirty="0">
                <a:ln>
                  <a:noFill/>
                </a:ln>
                <a:solidFill>
                  <a:schemeClr val="bg1"/>
                </a:solidFill>
                <a:effectLst/>
              </a:rPr>
              <a:t>Ana ağ (Main Network):</a:t>
            </a:r>
            <a:r>
              <a:rPr kumimoji="0" lang="tr-TR" altLang="tr-TR" b="0" i="0" u="none" strike="noStrike" cap="none" normalizeH="0" baseline="0" dirty="0">
                <a:ln>
                  <a:noFill/>
                </a:ln>
                <a:solidFill>
                  <a:schemeClr val="bg1"/>
                </a:solidFill>
                <a:effectLst/>
              </a:rPr>
              <a:t> Eğitim sırasında güncellenen ana ağ.</a:t>
            </a:r>
          </a:p>
          <a:p>
            <a:pPr lvl="1" defTabSz="914400" eaLnBrk="0" fontAlgn="base" hangingPunct="0">
              <a:spcBef>
                <a:spcPct val="0"/>
              </a:spcBef>
              <a:spcAft>
                <a:spcPct val="0"/>
              </a:spcAft>
              <a:buFontTx/>
              <a:buChar char="•"/>
            </a:pPr>
            <a:r>
              <a:rPr kumimoji="0" lang="tr-TR" altLang="tr-TR" b="1" i="0" u="none" strike="noStrike" cap="none" normalizeH="0" baseline="0" dirty="0">
                <a:ln>
                  <a:noFill/>
                </a:ln>
                <a:solidFill>
                  <a:schemeClr val="bg1"/>
                </a:solidFill>
                <a:effectLst/>
              </a:rPr>
              <a:t> Hedef ağ (</a:t>
            </a:r>
            <a:r>
              <a:rPr kumimoji="0" lang="tr-TR" altLang="tr-TR" b="1" i="0" u="none" strike="noStrike" cap="none" normalizeH="0" baseline="0" dirty="0" err="1">
                <a:ln>
                  <a:noFill/>
                </a:ln>
                <a:solidFill>
                  <a:schemeClr val="bg1"/>
                </a:solidFill>
                <a:effectLst/>
              </a:rPr>
              <a:t>Target</a:t>
            </a:r>
            <a:r>
              <a:rPr kumimoji="0" lang="tr-TR" altLang="tr-TR" b="1" i="0" u="none" strike="noStrike" cap="none" normalizeH="0" baseline="0" dirty="0">
                <a:ln>
                  <a:noFill/>
                </a:ln>
                <a:solidFill>
                  <a:schemeClr val="bg1"/>
                </a:solidFill>
                <a:effectLst/>
              </a:rPr>
              <a:t> Network):</a:t>
            </a:r>
            <a:r>
              <a:rPr kumimoji="0" lang="tr-TR" altLang="tr-TR" b="0" i="0" u="none" strike="noStrike" cap="none" normalizeH="0" baseline="0" dirty="0">
                <a:ln>
                  <a:noFill/>
                </a:ln>
                <a:solidFill>
                  <a:schemeClr val="bg1"/>
                </a:solidFill>
                <a:effectLst/>
              </a:rPr>
              <a:t> Daha yavaş güncellenen ağ. Hedef ağ, hedef değerlerin hesaplanmasında kullanılır.</a:t>
            </a:r>
          </a:p>
          <a:p>
            <a:pPr lvl="1" defTabSz="914400" eaLnBrk="0" fontAlgn="base" hangingPunct="0">
              <a:spcBef>
                <a:spcPct val="0"/>
              </a:spcBef>
              <a:spcAft>
                <a:spcPct val="0"/>
              </a:spcAft>
            </a:pPr>
            <a:endParaRPr lang="tr-TR" altLang="tr-TR" dirty="0">
              <a:solidFill>
                <a:schemeClr val="bg1"/>
              </a:solidFill>
            </a:endParaRPr>
          </a:p>
          <a:p>
            <a:pPr lvl="1"/>
            <a:r>
              <a:rPr lang="tr-TR" b="1" dirty="0" err="1"/>
              <a:t>Noise</a:t>
            </a:r>
            <a:r>
              <a:rPr lang="tr-TR" b="1" dirty="0"/>
              <a:t> (Araştırma İçin Gürültü Ekleme)</a:t>
            </a:r>
          </a:p>
          <a:p>
            <a:pPr lvl="1"/>
            <a:r>
              <a:rPr lang="tr-TR" dirty="0"/>
              <a:t>Deterministik bir politika olduğundan dolayı DDPG, aksiyonların araştırılmasını (</a:t>
            </a:r>
            <a:r>
              <a:rPr lang="tr-TR" dirty="0" err="1"/>
              <a:t>exploration</a:t>
            </a:r>
            <a:r>
              <a:rPr lang="tr-TR" dirty="0"/>
              <a:t>) sağlamak için </a:t>
            </a:r>
            <a:r>
              <a:rPr lang="tr-TR" b="1" dirty="0"/>
              <a:t>gürültü (</a:t>
            </a:r>
            <a:r>
              <a:rPr lang="tr-TR" b="1" dirty="0" err="1"/>
              <a:t>noise</a:t>
            </a:r>
            <a:r>
              <a:rPr lang="tr-TR" b="1" dirty="0"/>
              <a:t>)</a:t>
            </a:r>
            <a:r>
              <a:rPr lang="tr-TR" dirty="0"/>
              <a:t> ekler. Genellikle </a:t>
            </a:r>
            <a:r>
              <a:rPr lang="tr-TR" b="1" dirty="0" err="1"/>
              <a:t>Ornstein-Uhlenbeck</a:t>
            </a:r>
            <a:r>
              <a:rPr lang="tr-TR" b="1" dirty="0"/>
              <a:t> (OU)</a:t>
            </a:r>
            <a:r>
              <a:rPr lang="tr-TR" dirty="0"/>
              <a:t> süreci bu amaçla kullanılır</a:t>
            </a:r>
            <a:r>
              <a:rPr lang="tr-TR" sz="2000" dirty="0"/>
              <a:t>.</a:t>
            </a:r>
          </a:p>
          <a:p>
            <a:pPr lvl="1" defTabSz="914400" eaLnBrk="0" fontAlgn="base" hangingPunct="0">
              <a:spcBef>
                <a:spcPct val="0"/>
              </a:spcBef>
              <a:spcAft>
                <a:spcPct val="0"/>
              </a:spcAft>
              <a:buFontTx/>
              <a:buChar char="•"/>
            </a:pPr>
            <a:endParaRPr kumimoji="0" lang="tr-TR" altLang="tr-TR" sz="2000" b="0" i="0" u="none" strike="noStrike" cap="none" normalizeH="0" baseline="0" dirty="0">
              <a:ln>
                <a:noFill/>
              </a:ln>
              <a:solidFill>
                <a:schemeClr val="bg1"/>
              </a:solidFill>
              <a:effectLst/>
            </a:endParaRPr>
          </a:p>
        </p:txBody>
      </p:sp>
      <p:pic>
        <p:nvPicPr>
          <p:cNvPr id="9" name="Resim 8">
            <a:extLst>
              <a:ext uri="{FF2B5EF4-FFF2-40B4-BE49-F238E27FC236}">
                <a16:creationId xmlns:a16="http://schemas.microsoft.com/office/drawing/2014/main" id="{F3D410C5-3C24-6DFE-B696-612DB2BDD799}"/>
              </a:ext>
            </a:extLst>
          </p:cNvPr>
          <p:cNvPicPr>
            <a:picLocks noChangeAspect="1"/>
          </p:cNvPicPr>
          <p:nvPr/>
        </p:nvPicPr>
        <p:blipFill>
          <a:blip r:embed="rId3"/>
          <a:stretch>
            <a:fillRect/>
          </a:stretch>
        </p:blipFill>
        <p:spPr>
          <a:xfrm>
            <a:off x="2259180" y="5083385"/>
            <a:ext cx="1945698" cy="315275"/>
          </a:xfrm>
          <a:prstGeom prst="rect">
            <a:avLst/>
          </a:prstGeom>
        </p:spPr>
      </p:pic>
    </p:spTree>
    <p:extLst>
      <p:ext uri="{BB962C8B-B14F-4D97-AF65-F5344CB8AC3E}">
        <p14:creationId xmlns:p14="http://schemas.microsoft.com/office/powerpoint/2010/main" val="110510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82D04C-4ECA-5E7F-040D-08DF45035CC9}"/>
              </a:ext>
            </a:extLst>
          </p:cNvPr>
          <p:cNvSpPr>
            <a:spLocks noGrp="1"/>
          </p:cNvSpPr>
          <p:nvPr>
            <p:ph idx="1"/>
          </p:nvPr>
        </p:nvSpPr>
        <p:spPr>
          <a:xfrm>
            <a:off x="1299482" y="939249"/>
            <a:ext cx="4372980" cy="5284269"/>
          </a:xfrm>
        </p:spPr>
        <p:txBody>
          <a:bodyPr>
            <a:normAutofit fontScale="77500" lnSpcReduction="20000"/>
          </a:bodyPr>
          <a:lstStyle/>
          <a:p>
            <a:pPr marL="0" indent="0">
              <a:buNone/>
            </a:pPr>
            <a:r>
              <a:rPr lang="tr-TR" sz="3100" b="1" dirty="0" err="1">
                <a:solidFill>
                  <a:schemeClr val="bg1"/>
                </a:solidFill>
              </a:rPr>
              <a:t>DDPG'nin</a:t>
            </a:r>
            <a:r>
              <a:rPr lang="tr-TR" sz="3100" b="1" dirty="0">
                <a:solidFill>
                  <a:schemeClr val="bg1"/>
                </a:solidFill>
              </a:rPr>
              <a:t> Avantajları</a:t>
            </a:r>
          </a:p>
          <a:p>
            <a:pPr>
              <a:buFont typeface="+mj-lt"/>
              <a:buAutoNum type="arabicPeriod"/>
            </a:pPr>
            <a:r>
              <a:rPr lang="tr-TR" b="1" dirty="0">
                <a:solidFill>
                  <a:schemeClr val="bg1"/>
                </a:solidFill>
              </a:rPr>
              <a:t>Sürekli Eylem Alanları İçin Uygun</a:t>
            </a:r>
            <a:br>
              <a:rPr lang="tr-TR" dirty="0">
                <a:solidFill>
                  <a:schemeClr val="bg1"/>
                </a:solidFill>
              </a:rPr>
            </a:br>
            <a:r>
              <a:rPr lang="tr-TR" dirty="0">
                <a:solidFill>
                  <a:schemeClr val="bg1"/>
                </a:solidFill>
              </a:rPr>
              <a:t>DDPG, sürekli aksiyon alanına sahip problemlerde etkili bir çözüm sunar.</a:t>
            </a:r>
          </a:p>
          <a:p>
            <a:pPr>
              <a:buFont typeface="+mj-lt"/>
              <a:buAutoNum type="arabicPeriod"/>
            </a:pPr>
            <a:r>
              <a:rPr lang="tr-TR" b="1" dirty="0">
                <a:solidFill>
                  <a:schemeClr val="bg1"/>
                </a:solidFill>
              </a:rPr>
              <a:t>Yüksek Ödül Performansı</a:t>
            </a:r>
            <a:br>
              <a:rPr lang="tr-TR" dirty="0">
                <a:solidFill>
                  <a:schemeClr val="bg1"/>
                </a:solidFill>
              </a:rPr>
            </a:br>
            <a:r>
              <a:rPr lang="tr-TR" dirty="0">
                <a:solidFill>
                  <a:schemeClr val="bg1"/>
                </a:solidFill>
              </a:rPr>
              <a:t>DDPG, akıllı araştırma stratejileriyle çevreden yüksek ödül toplayabilir.</a:t>
            </a:r>
          </a:p>
          <a:p>
            <a:pPr>
              <a:buFont typeface="+mj-lt"/>
              <a:buAutoNum type="arabicPeriod"/>
            </a:pPr>
            <a:r>
              <a:rPr lang="tr-TR" b="1" dirty="0">
                <a:solidFill>
                  <a:schemeClr val="bg1"/>
                </a:solidFill>
              </a:rPr>
              <a:t>Hedef Ağlar ile Kararlılık</a:t>
            </a:r>
            <a:br>
              <a:rPr lang="tr-TR" dirty="0">
                <a:solidFill>
                  <a:schemeClr val="bg1"/>
                </a:solidFill>
              </a:rPr>
            </a:br>
            <a:r>
              <a:rPr lang="tr-TR" dirty="0">
                <a:solidFill>
                  <a:schemeClr val="bg1"/>
                </a:solidFill>
              </a:rPr>
              <a:t>Hedef ağların kullanılması, eğitim sırasında öğrenmenin kararlılığını artırır.</a:t>
            </a:r>
          </a:p>
          <a:p>
            <a:pPr>
              <a:buFont typeface="+mj-lt"/>
              <a:buAutoNum type="arabicPeriod"/>
            </a:pPr>
            <a:r>
              <a:rPr lang="tr-TR" b="1" dirty="0">
                <a:solidFill>
                  <a:schemeClr val="bg1"/>
                </a:solidFill>
              </a:rPr>
              <a:t>Derin Sinir Ağları İle Güçlü Fonksiyon Yaklaşımı</a:t>
            </a:r>
            <a:br>
              <a:rPr lang="tr-TR" dirty="0">
                <a:solidFill>
                  <a:schemeClr val="bg1"/>
                </a:solidFill>
              </a:rPr>
            </a:br>
            <a:r>
              <a:rPr lang="tr-TR" dirty="0">
                <a:solidFill>
                  <a:schemeClr val="bg1"/>
                </a:solidFill>
              </a:rPr>
              <a:t>Derin öğrenme, karmaşık ve yüksek boyutlu durum-alanlarında politikanın öğrenilmesine olanak tanır.</a:t>
            </a:r>
          </a:p>
          <a:p>
            <a:endParaRPr lang="tr-TR" dirty="0"/>
          </a:p>
        </p:txBody>
      </p:sp>
      <p:sp>
        <p:nvSpPr>
          <p:cNvPr id="4" name="Başlık 1">
            <a:extLst>
              <a:ext uri="{FF2B5EF4-FFF2-40B4-BE49-F238E27FC236}">
                <a16:creationId xmlns:a16="http://schemas.microsoft.com/office/drawing/2014/main" id="{787B2246-7C04-9A86-C27B-C5809330082E}"/>
              </a:ext>
            </a:extLst>
          </p:cNvPr>
          <p:cNvSpPr>
            <a:spLocks noGrp="1"/>
          </p:cNvSpPr>
          <p:nvPr>
            <p:ph type="title"/>
          </p:nvPr>
        </p:nvSpPr>
        <p:spPr>
          <a:xfrm>
            <a:off x="1143000" y="-257953"/>
            <a:ext cx="9906000" cy="1477963"/>
          </a:xfrm>
        </p:spPr>
        <p:txBody>
          <a:bodyPr>
            <a:normAutofit/>
          </a:bodyPr>
          <a:lstStyle/>
          <a:p>
            <a:r>
              <a:rPr lang="tr-TR" b="1" dirty="0" err="1">
                <a:solidFill>
                  <a:schemeClr val="bg1"/>
                </a:solidFill>
              </a:rPr>
              <a:t>Ddpg</a:t>
            </a:r>
            <a:r>
              <a:rPr lang="tr-TR" b="1" dirty="0">
                <a:solidFill>
                  <a:schemeClr val="bg1"/>
                </a:solidFill>
              </a:rPr>
              <a:t> (</a:t>
            </a:r>
            <a:r>
              <a:rPr lang="tr-TR" b="1" dirty="0" err="1">
                <a:solidFill>
                  <a:schemeClr val="bg1"/>
                </a:solidFill>
              </a:rPr>
              <a:t>Deep</a:t>
            </a:r>
            <a:r>
              <a:rPr lang="tr-TR" b="1" dirty="0">
                <a:solidFill>
                  <a:schemeClr val="bg1"/>
                </a:solidFill>
              </a:rPr>
              <a:t> </a:t>
            </a:r>
            <a:r>
              <a:rPr lang="tr-TR" b="1" dirty="0" err="1">
                <a:solidFill>
                  <a:schemeClr val="bg1"/>
                </a:solidFill>
              </a:rPr>
              <a:t>Determınıstıc</a:t>
            </a:r>
            <a:r>
              <a:rPr lang="tr-TR" b="1" dirty="0">
                <a:solidFill>
                  <a:schemeClr val="bg1"/>
                </a:solidFill>
              </a:rPr>
              <a:t> </a:t>
            </a:r>
            <a:r>
              <a:rPr lang="tr-TR" b="1" dirty="0" err="1">
                <a:solidFill>
                  <a:schemeClr val="bg1"/>
                </a:solidFill>
              </a:rPr>
              <a:t>Polıcy</a:t>
            </a:r>
            <a:r>
              <a:rPr lang="tr-TR" b="1" dirty="0">
                <a:solidFill>
                  <a:schemeClr val="bg1"/>
                </a:solidFill>
              </a:rPr>
              <a:t> </a:t>
            </a:r>
            <a:r>
              <a:rPr lang="tr-TR" b="1" dirty="0" err="1">
                <a:solidFill>
                  <a:schemeClr val="bg1"/>
                </a:solidFill>
              </a:rPr>
              <a:t>Gradıent</a:t>
            </a:r>
            <a:r>
              <a:rPr lang="tr-TR" b="1" dirty="0">
                <a:solidFill>
                  <a:schemeClr val="bg1"/>
                </a:solidFill>
              </a:rPr>
              <a:t>)</a:t>
            </a:r>
          </a:p>
        </p:txBody>
      </p:sp>
      <p:sp>
        <p:nvSpPr>
          <p:cNvPr id="5" name="İçerik Yer Tutucusu 2">
            <a:extLst>
              <a:ext uri="{FF2B5EF4-FFF2-40B4-BE49-F238E27FC236}">
                <a16:creationId xmlns:a16="http://schemas.microsoft.com/office/drawing/2014/main" id="{DEE3357C-7588-BC41-66FC-E80E8C43E2C7}"/>
              </a:ext>
            </a:extLst>
          </p:cNvPr>
          <p:cNvSpPr txBox="1">
            <a:spLocks/>
          </p:cNvSpPr>
          <p:nvPr/>
        </p:nvSpPr>
        <p:spPr>
          <a:xfrm>
            <a:off x="5828944" y="836676"/>
            <a:ext cx="4372980" cy="49514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err="1">
                <a:solidFill>
                  <a:schemeClr val="bg1"/>
                </a:solidFill>
              </a:rPr>
              <a:t>DDPG'nin</a:t>
            </a:r>
            <a:r>
              <a:rPr lang="tr-TR" b="1" dirty="0">
                <a:solidFill>
                  <a:schemeClr val="bg1"/>
                </a:solidFill>
              </a:rPr>
              <a:t> Dezavantajları</a:t>
            </a:r>
          </a:p>
          <a:p>
            <a:endParaRPr lang="tr-TR" dirty="0"/>
          </a:p>
        </p:txBody>
      </p:sp>
      <p:sp>
        <p:nvSpPr>
          <p:cNvPr id="9" name="Rectangle 4">
            <a:extLst>
              <a:ext uri="{FF2B5EF4-FFF2-40B4-BE49-F238E27FC236}">
                <a16:creationId xmlns:a16="http://schemas.microsoft.com/office/drawing/2014/main" id="{57CCE660-DD65-47A6-2DD8-EC8F1A155B76}"/>
              </a:ext>
            </a:extLst>
          </p:cNvPr>
          <p:cNvSpPr>
            <a:spLocks noChangeArrowheads="1"/>
          </p:cNvSpPr>
          <p:nvPr/>
        </p:nvSpPr>
        <p:spPr bwMode="auto">
          <a:xfrm>
            <a:off x="5828944" y="1322647"/>
            <a:ext cx="53149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latin typeface="Arial" panose="020B0604020202020204" pitchFamily="34" charset="0"/>
              </a:rPr>
              <a:t>1.Araştırma (Exploration) Sorunu</a:t>
            </a:r>
            <a:br>
              <a:rPr kumimoji="0" lang="tr-TR" altLang="tr-TR" sz="1800" b="0" i="0" u="none" strike="noStrike" cap="none" normalizeH="0" baseline="0" dirty="0">
                <a:ln>
                  <a:noFill/>
                </a:ln>
                <a:solidFill>
                  <a:schemeClr val="bg1"/>
                </a:solidFill>
                <a:effectLst/>
                <a:latin typeface="Arial" panose="020B0604020202020204" pitchFamily="34" charset="0"/>
              </a:rPr>
            </a:br>
            <a:r>
              <a:rPr kumimoji="0" lang="tr-TR" altLang="tr-TR" sz="1800" b="0" i="0" u="none" strike="noStrike" cap="none" normalizeH="0" baseline="0" dirty="0">
                <a:ln>
                  <a:noFill/>
                </a:ln>
                <a:solidFill>
                  <a:schemeClr val="bg1"/>
                </a:solidFill>
                <a:effectLst/>
                <a:latin typeface="Arial" panose="020B0604020202020204" pitchFamily="34" charset="0"/>
              </a:rPr>
              <a:t>Deterministik bir politika kullandığı için DDPG, araştırma amacıyla gürültü eklenmesini gerektirir. Gürültü parametrelerinin yanlış ayarlanması, kötü bir politika öğrenimine yol açabilir.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latin typeface="Arial" panose="020B0604020202020204" pitchFamily="34" charset="0"/>
              </a:rPr>
              <a:t>2.Aşırı Duyarlılık</a:t>
            </a:r>
            <a:br>
              <a:rPr kumimoji="0" lang="tr-TR" altLang="tr-TR" sz="1800" b="0" i="0" u="none" strike="noStrike" cap="none" normalizeH="0" baseline="0" dirty="0">
                <a:ln>
                  <a:noFill/>
                </a:ln>
                <a:solidFill>
                  <a:schemeClr val="bg1"/>
                </a:solidFill>
                <a:effectLst/>
                <a:latin typeface="Arial" panose="020B0604020202020204" pitchFamily="34" charset="0"/>
              </a:rPr>
            </a:br>
            <a:r>
              <a:rPr kumimoji="0" lang="tr-TR" altLang="tr-TR" sz="1800" b="0" i="0" u="none" strike="noStrike" cap="none" normalizeH="0" baseline="0" dirty="0" err="1">
                <a:ln>
                  <a:noFill/>
                </a:ln>
                <a:solidFill>
                  <a:schemeClr val="bg1"/>
                </a:solidFill>
                <a:effectLst/>
                <a:latin typeface="Arial" panose="020B0604020202020204" pitchFamily="34" charset="0"/>
              </a:rPr>
              <a:t>Hiperparametre</a:t>
            </a:r>
            <a:r>
              <a:rPr kumimoji="0" lang="tr-TR" altLang="tr-TR" sz="1800" b="0" i="0" u="none" strike="noStrike" cap="none" normalizeH="0" baseline="0" dirty="0">
                <a:ln>
                  <a:noFill/>
                </a:ln>
                <a:solidFill>
                  <a:schemeClr val="bg1"/>
                </a:solidFill>
                <a:effectLst/>
                <a:latin typeface="Arial" panose="020B0604020202020204" pitchFamily="34" charset="0"/>
              </a:rPr>
              <a:t> ayarları (öğrenme oranı, gürültü, hedef ağ güncellemeleri) </a:t>
            </a:r>
            <a:r>
              <a:rPr kumimoji="0" lang="tr-TR" altLang="tr-TR" sz="1800" b="0" i="0" u="none" strike="noStrike" cap="none" normalizeH="0" baseline="0" dirty="0" err="1">
                <a:ln>
                  <a:noFill/>
                </a:ln>
                <a:solidFill>
                  <a:schemeClr val="bg1"/>
                </a:solidFill>
                <a:effectLst/>
                <a:latin typeface="Arial" panose="020B0604020202020204" pitchFamily="34" charset="0"/>
              </a:rPr>
              <a:t>DDPG'nin</a:t>
            </a:r>
            <a:r>
              <a:rPr kumimoji="0" lang="tr-TR" altLang="tr-TR" sz="1800" b="0" i="0" u="none" strike="noStrike" cap="none" normalizeH="0" baseline="0" dirty="0">
                <a:ln>
                  <a:noFill/>
                </a:ln>
                <a:solidFill>
                  <a:schemeClr val="bg1"/>
                </a:solidFill>
                <a:effectLst/>
                <a:latin typeface="Arial" panose="020B0604020202020204" pitchFamily="34" charset="0"/>
              </a:rPr>
              <a:t> başarısı üzerinde büyük bir etkiye sahiptir.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latin typeface="Arial" panose="020B0604020202020204" pitchFamily="34" charset="0"/>
              </a:rPr>
              <a:t>3.Deneyim Yetersizliği</a:t>
            </a:r>
            <a:br>
              <a:rPr kumimoji="0" lang="tr-TR" altLang="tr-TR" sz="1800" b="0" i="0" u="none" strike="noStrike" cap="none" normalizeH="0" baseline="0" dirty="0">
                <a:ln>
                  <a:noFill/>
                </a:ln>
                <a:solidFill>
                  <a:schemeClr val="bg1"/>
                </a:solidFill>
                <a:effectLst/>
                <a:latin typeface="Arial" panose="020B0604020202020204" pitchFamily="34" charset="0"/>
              </a:rPr>
            </a:br>
            <a:r>
              <a:rPr kumimoji="0" lang="tr-TR" altLang="tr-TR" sz="1800" b="0" i="0" u="none" strike="noStrike" cap="none" normalizeH="0" baseline="0" dirty="0">
                <a:ln>
                  <a:noFill/>
                </a:ln>
                <a:solidFill>
                  <a:schemeClr val="bg1"/>
                </a:solidFill>
                <a:effectLst/>
                <a:latin typeface="Arial" panose="020B0604020202020204" pitchFamily="34" charset="0"/>
              </a:rPr>
              <a:t>Özellikle yüksek boyutlu durum-eylem uzaylarında, yeterli deneyim olmadan öğrenme yetersiz kalabilir.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bg1"/>
                </a:solidFill>
                <a:effectLst/>
                <a:latin typeface="Arial" panose="020B0604020202020204" pitchFamily="34" charset="0"/>
              </a:rPr>
              <a:t>4.Küçük Ölçekli Sorunlarda Gereksiz Karmaşıklık</a:t>
            </a:r>
            <a:br>
              <a:rPr kumimoji="0" lang="tr-TR" altLang="tr-TR" sz="1800" b="0" i="0" u="none" strike="noStrike" cap="none" normalizeH="0" baseline="0" dirty="0">
                <a:ln>
                  <a:noFill/>
                </a:ln>
                <a:solidFill>
                  <a:schemeClr val="bg1"/>
                </a:solidFill>
                <a:effectLst/>
                <a:latin typeface="Arial" panose="020B0604020202020204" pitchFamily="34" charset="0"/>
              </a:rPr>
            </a:br>
            <a:r>
              <a:rPr kumimoji="0" lang="tr-TR" altLang="tr-TR" sz="1800" b="0" i="0" u="none" strike="noStrike" cap="none" normalizeH="0" baseline="0" dirty="0">
                <a:ln>
                  <a:noFill/>
                </a:ln>
                <a:solidFill>
                  <a:schemeClr val="bg1"/>
                </a:solidFill>
                <a:effectLst/>
                <a:latin typeface="Arial" panose="020B0604020202020204" pitchFamily="34" charset="0"/>
              </a:rPr>
              <a:t>Daha küçük ölçekli ya da basit sorunlar için DDPG aşırı karmaşık olabilir.</a:t>
            </a:r>
          </a:p>
        </p:txBody>
      </p:sp>
    </p:spTree>
    <p:extLst>
      <p:ext uri="{BB962C8B-B14F-4D97-AF65-F5344CB8AC3E}">
        <p14:creationId xmlns:p14="http://schemas.microsoft.com/office/powerpoint/2010/main" val="2455999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109" name="Rectangle 410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11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Başlık 1">
            <a:extLst>
              <a:ext uri="{FF2B5EF4-FFF2-40B4-BE49-F238E27FC236}">
                <a16:creationId xmlns:a16="http://schemas.microsoft.com/office/drawing/2014/main" id="{7E61F51B-DB37-9DA0-6035-F40110ABE3E5}"/>
              </a:ext>
            </a:extLst>
          </p:cNvPr>
          <p:cNvSpPr>
            <a:spLocks noGrp="1"/>
          </p:cNvSpPr>
          <p:nvPr>
            <p:ph type="title"/>
          </p:nvPr>
        </p:nvSpPr>
        <p:spPr>
          <a:xfrm>
            <a:off x="660400" y="21429"/>
            <a:ext cx="3860578" cy="1478570"/>
          </a:xfrm>
        </p:spPr>
        <p:txBody>
          <a:bodyPr>
            <a:normAutofit/>
          </a:bodyPr>
          <a:lstStyle/>
          <a:p>
            <a:r>
              <a:rPr lang="tr-TR" sz="2500" b="1" dirty="0" err="1"/>
              <a:t>Ddpg</a:t>
            </a:r>
            <a:r>
              <a:rPr lang="tr-TR" sz="2500" b="1" dirty="0"/>
              <a:t> </a:t>
            </a:r>
            <a:r>
              <a:rPr lang="tr-TR" sz="2400" b="1" dirty="0"/>
              <a:t>akış diyagramı</a:t>
            </a:r>
            <a:endParaRPr lang="tr-TR" sz="2500" b="1" dirty="0"/>
          </a:p>
        </p:txBody>
      </p:sp>
      <p:grpSp>
        <p:nvGrpSpPr>
          <p:cNvPr id="4113" name="Group 411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11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411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1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1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1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1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412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2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413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3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4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grpSp>
      <p:pic>
        <p:nvPicPr>
          <p:cNvPr id="4098" name="Picture 2" descr="Yüklenmiş görüntü">
            <a:extLst>
              <a:ext uri="{FF2B5EF4-FFF2-40B4-BE49-F238E27FC236}">
                <a16:creationId xmlns:a16="http://schemas.microsoft.com/office/drawing/2014/main" id="{1767A289-90AD-3A38-14FE-6E25CC9FC0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6584" y="1611313"/>
            <a:ext cx="7878133" cy="33285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D6D5CAF-0616-FCF0-D638-D5EE151CF2B2}"/>
              </a:ext>
            </a:extLst>
          </p:cNvPr>
          <p:cNvSpPr>
            <a:spLocks noGrp="1" noChangeArrowheads="1"/>
          </p:cNvSpPr>
          <p:nvPr>
            <p:ph idx="1"/>
          </p:nvPr>
        </p:nvSpPr>
        <p:spPr bwMode="auto">
          <a:xfrm>
            <a:off x="546843" y="1399965"/>
            <a:ext cx="363175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Başlangıç durumu </a:t>
            </a:r>
            <a:r>
              <a:rPr kumimoji="0" lang="tr-TR" altLang="tr-TR" sz="1800" b="0" i="0" u="none" strike="noStrike" cap="none" normalizeH="0" baseline="0" dirty="0" err="1">
                <a:ln>
                  <a:noFill/>
                </a:ln>
                <a:solidFill>
                  <a:schemeClr val="bg1"/>
                </a:solidFill>
                <a:effectLst/>
              </a:rPr>
              <a:t>st</a:t>
            </a:r>
            <a:r>
              <a:rPr kumimoji="0" lang="tr-TR" altLang="tr-TR" sz="1800" b="0" i="0" u="none" strike="noStrike" cap="none" normalizeH="0" baseline="0" dirty="0">
                <a:ln>
                  <a:noFill/>
                </a:ln>
                <a:solidFill>
                  <a:schemeClr val="bg1"/>
                </a:solidFill>
                <a:effectLst/>
              </a:rPr>
              <a:t>​ ile başlar.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bg1"/>
                </a:solidFill>
                <a:effectLst/>
              </a:rPr>
              <a:t>Actor</a:t>
            </a:r>
            <a:r>
              <a:rPr kumimoji="0" lang="tr-TR" altLang="tr-TR" sz="1800" b="0" i="0" u="none" strike="noStrike" cap="none" normalizeH="0" baseline="0" dirty="0">
                <a:ln>
                  <a:noFill/>
                </a:ln>
                <a:solidFill>
                  <a:schemeClr val="bg1"/>
                </a:solidFill>
                <a:effectLst/>
              </a:rPr>
              <a:t>, bir eylem önerir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Çevre bu eylemi yürütür ve yeni durumu (st+1) ve ödülü (</a:t>
            </a:r>
            <a:r>
              <a:rPr kumimoji="0" lang="tr-TR" altLang="tr-TR" sz="1800" b="0" i="0" u="none" strike="noStrike" cap="none" normalizeH="0" baseline="0" dirty="0" err="1">
                <a:ln>
                  <a:noFill/>
                </a:ln>
                <a:solidFill>
                  <a:schemeClr val="bg1"/>
                </a:solidFill>
                <a:effectLst/>
              </a:rPr>
              <a:t>rt</a:t>
            </a:r>
            <a:r>
              <a:rPr kumimoji="0" lang="tr-TR" altLang="tr-TR" sz="1800" b="0" i="0" u="none" strike="noStrike" cap="none" normalizeH="0" baseline="0" dirty="0">
                <a:ln>
                  <a:noFill/>
                </a:ln>
                <a:solidFill>
                  <a:schemeClr val="bg1"/>
                </a:solidFill>
                <a:effectLst/>
              </a:rPr>
              <a:t>​) döner.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Deneyim </a:t>
            </a:r>
            <a:r>
              <a:rPr kumimoji="0" lang="tr-TR" altLang="tr-TR" sz="1800" b="0" i="0" u="none" strike="noStrike" cap="none" normalizeH="0" baseline="0" dirty="0" err="1">
                <a:ln>
                  <a:noFill/>
                </a:ln>
                <a:solidFill>
                  <a:schemeClr val="bg1"/>
                </a:solidFill>
                <a:effectLst/>
              </a:rPr>
              <a:t>replay</a:t>
            </a:r>
            <a:r>
              <a:rPr kumimoji="0" lang="tr-TR" altLang="tr-TR" sz="1800" b="0" i="0" u="none" strike="noStrike" cap="none" normalizeH="0" baseline="0" dirty="0">
                <a:ln>
                  <a:noFill/>
                </a:ln>
                <a:solidFill>
                  <a:schemeClr val="bg1"/>
                </a:solidFill>
                <a:effectLst/>
              </a:rPr>
              <a:t> </a:t>
            </a:r>
            <a:r>
              <a:rPr kumimoji="0" lang="tr-TR" altLang="tr-TR" sz="1800" b="0" i="0" u="none" strike="noStrike" cap="none" normalizeH="0" baseline="0" dirty="0" err="1">
                <a:ln>
                  <a:noFill/>
                </a:ln>
                <a:solidFill>
                  <a:schemeClr val="bg1"/>
                </a:solidFill>
                <a:effectLst/>
              </a:rPr>
              <a:t>buffer'a</a:t>
            </a:r>
            <a:r>
              <a:rPr kumimoji="0" lang="tr-TR" altLang="tr-TR" sz="1800" b="0" i="0" u="none" strike="noStrike" cap="none" normalizeH="0" baseline="0" dirty="0">
                <a:ln>
                  <a:noFill/>
                </a:ln>
                <a:solidFill>
                  <a:schemeClr val="bg1"/>
                </a:solidFill>
                <a:effectLst/>
              </a:rPr>
              <a:t> eklenir: (st,at,rt,st+1​).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Mini-</a:t>
            </a:r>
            <a:r>
              <a:rPr kumimoji="0" lang="tr-TR" altLang="tr-TR" sz="1800" b="0" i="0" u="none" strike="noStrike" cap="none" normalizeH="0" baseline="0" dirty="0" err="1">
                <a:ln>
                  <a:noFill/>
                </a:ln>
                <a:solidFill>
                  <a:schemeClr val="bg1"/>
                </a:solidFill>
                <a:effectLst/>
              </a:rPr>
              <a:t>batch</a:t>
            </a:r>
            <a:r>
              <a:rPr kumimoji="0" lang="tr-TR" altLang="tr-TR" sz="1800" b="0" i="0" u="none" strike="noStrike" cap="none" normalizeH="0" baseline="0" dirty="0">
                <a:ln>
                  <a:noFill/>
                </a:ln>
                <a:solidFill>
                  <a:schemeClr val="bg1"/>
                </a:solidFill>
                <a:effectLst/>
              </a:rPr>
              <a:t> ile </a:t>
            </a:r>
            <a:r>
              <a:rPr kumimoji="0" lang="tr-TR" altLang="tr-TR" sz="1800" b="0" i="0" u="none" strike="noStrike" cap="none" normalizeH="0" baseline="0" dirty="0" err="1">
                <a:ln>
                  <a:noFill/>
                </a:ln>
                <a:solidFill>
                  <a:schemeClr val="bg1"/>
                </a:solidFill>
                <a:effectLst/>
              </a:rPr>
              <a:t>replay</a:t>
            </a:r>
            <a:r>
              <a:rPr kumimoji="0" lang="tr-TR" altLang="tr-TR" sz="1800" b="0" i="0" u="none" strike="noStrike" cap="none" normalizeH="0" baseline="0" dirty="0">
                <a:ln>
                  <a:noFill/>
                </a:ln>
                <a:solidFill>
                  <a:schemeClr val="bg1"/>
                </a:solidFill>
                <a:effectLst/>
              </a:rPr>
              <a:t> </a:t>
            </a:r>
            <a:r>
              <a:rPr kumimoji="0" lang="tr-TR" altLang="tr-TR" sz="1800" b="0" i="0" u="none" strike="noStrike" cap="none" normalizeH="0" baseline="0" dirty="0" err="1">
                <a:ln>
                  <a:noFill/>
                </a:ln>
                <a:solidFill>
                  <a:schemeClr val="bg1"/>
                </a:solidFill>
                <a:effectLst/>
              </a:rPr>
              <a:t>buffer'dan</a:t>
            </a:r>
            <a:r>
              <a:rPr kumimoji="0" lang="tr-TR" altLang="tr-TR" sz="1800" b="0" i="0" u="none" strike="noStrike" cap="none" normalizeH="0" baseline="0" dirty="0">
                <a:ln>
                  <a:noFill/>
                </a:ln>
                <a:solidFill>
                  <a:schemeClr val="bg1"/>
                </a:solidFill>
                <a:effectLst/>
              </a:rPr>
              <a:t> deneyim alınır.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bg1"/>
                </a:solidFill>
                <a:effectLst/>
              </a:rPr>
              <a:t>Critic</a:t>
            </a:r>
            <a:r>
              <a:rPr kumimoji="0" lang="tr-TR" altLang="tr-TR" sz="1800" b="0" i="0" u="none" strike="noStrike" cap="none" normalizeH="0" baseline="0" dirty="0">
                <a:ln>
                  <a:noFill/>
                </a:ln>
                <a:solidFill>
                  <a:schemeClr val="bg1"/>
                </a:solidFill>
                <a:effectLst/>
              </a:rPr>
              <a:t> kayıp fonksiyonu ile Q-fonksiyonu güncellenir.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bg1"/>
                </a:solidFill>
                <a:effectLst/>
              </a:rPr>
              <a:t>Actor</a:t>
            </a:r>
            <a:r>
              <a:rPr kumimoji="0" lang="tr-TR" altLang="tr-TR" sz="1800" b="0" i="0" u="none" strike="noStrike" cap="none" normalizeH="0" baseline="0" dirty="0">
                <a:ln>
                  <a:noFill/>
                </a:ln>
                <a:solidFill>
                  <a:schemeClr val="bg1"/>
                </a:solidFill>
                <a:effectLst/>
              </a:rPr>
              <a:t> ağı, </a:t>
            </a:r>
            <a:r>
              <a:rPr kumimoji="0" lang="tr-TR" altLang="tr-TR" sz="1800" b="0" i="0" u="none" strike="noStrike" cap="none" normalizeH="0" baseline="0" dirty="0" err="1">
                <a:ln>
                  <a:noFill/>
                </a:ln>
                <a:solidFill>
                  <a:schemeClr val="bg1"/>
                </a:solidFill>
                <a:effectLst/>
              </a:rPr>
              <a:t>Critic</a:t>
            </a:r>
            <a:r>
              <a:rPr kumimoji="0" lang="tr-TR" altLang="tr-TR" sz="1800" b="0" i="0" u="none" strike="noStrike" cap="none" normalizeH="0" baseline="0" dirty="0">
                <a:ln>
                  <a:noFill/>
                </a:ln>
                <a:solidFill>
                  <a:schemeClr val="bg1"/>
                </a:solidFill>
                <a:effectLst/>
              </a:rPr>
              <a:t> ağına göre optimize edilir.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bg1"/>
                </a:solidFill>
                <a:effectLst/>
              </a:rPr>
              <a:t>Soft</a:t>
            </a:r>
            <a:r>
              <a:rPr kumimoji="0" lang="tr-TR" altLang="tr-TR" sz="1800" b="0" i="0" u="none" strike="noStrike" cap="none" normalizeH="0" baseline="0" dirty="0">
                <a:ln>
                  <a:noFill/>
                </a:ln>
                <a:solidFill>
                  <a:schemeClr val="bg1"/>
                </a:solidFill>
                <a:effectLst/>
              </a:rPr>
              <a:t> güncelleme ile hedef ağlar güncellenir.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bg1"/>
                </a:solidFill>
                <a:effectLst/>
              </a:rPr>
              <a:t>Terminal duruma ulaşılmadığında döngü yeniden başlar. </a:t>
            </a:r>
          </a:p>
        </p:txBody>
      </p:sp>
    </p:spTree>
    <p:extLst>
      <p:ext uri="{BB962C8B-B14F-4D97-AF65-F5344CB8AC3E}">
        <p14:creationId xmlns:p14="http://schemas.microsoft.com/office/powerpoint/2010/main" val="349916950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168270-A72F-4E29-E645-9CFE040F5D93}"/>
              </a:ext>
            </a:extLst>
          </p:cNvPr>
          <p:cNvSpPr>
            <a:spLocks noGrp="1"/>
          </p:cNvSpPr>
          <p:nvPr>
            <p:ph type="title"/>
          </p:nvPr>
        </p:nvSpPr>
        <p:spPr>
          <a:xfrm>
            <a:off x="3720408" y="-162954"/>
            <a:ext cx="5054113" cy="1478570"/>
          </a:xfrm>
        </p:spPr>
        <p:txBody>
          <a:bodyPr>
            <a:normAutofit/>
          </a:bodyPr>
          <a:lstStyle/>
          <a:p>
            <a:r>
              <a:rPr lang="tr-TR" b="1" dirty="0" err="1">
                <a:solidFill>
                  <a:schemeClr val="bg1"/>
                </a:solidFill>
              </a:rPr>
              <a:t>Dql</a:t>
            </a:r>
            <a:r>
              <a:rPr lang="tr-TR" b="1" dirty="0">
                <a:solidFill>
                  <a:schemeClr val="bg1"/>
                </a:solidFill>
              </a:rPr>
              <a:t> (</a:t>
            </a:r>
            <a:r>
              <a:rPr lang="tr-TR" b="1" dirty="0" err="1">
                <a:solidFill>
                  <a:schemeClr val="bg1"/>
                </a:solidFill>
              </a:rPr>
              <a:t>Deep</a:t>
            </a:r>
            <a:r>
              <a:rPr lang="tr-TR" b="1" dirty="0">
                <a:solidFill>
                  <a:schemeClr val="bg1"/>
                </a:solidFill>
              </a:rPr>
              <a:t> Q-</a:t>
            </a:r>
            <a:r>
              <a:rPr lang="tr-TR" b="1" dirty="0" err="1">
                <a:solidFill>
                  <a:schemeClr val="bg1"/>
                </a:solidFill>
              </a:rPr>
              <a:t>Learnıng</a:t>
            </a:r>
            <a:r>
              <a:rPr lang="tr-TR" b="1" dirty="0">
                <a:solidFill>
                  <a:schemeClr val="bg1"/>
                </a:solidFill>
              </a:rPr>
              <a:t>)</a:t>
            </a:r>
          </a:p>
        </p:txBody>
      </p:sp>
      <p:pic>
        <p:nvPicPr>
          <p:cNvPr id="5" name="Resim 4" descr="metin, diyagram, çizgi, ekran görüntüsü içeren bir resim&#10;&#10;Açıklama otomatik olarak oluşturuldu">
            <a:extLst>
              <a:ext uri="{FF2B5EF4-FFF2-40B4-BE49-F238E27FC236}">
                <a16:creationId xmlns:a16="http://schemas.microsoft.com/office/drawing/2014/main" id="{C795ED77-14E0-4648-F83D-497A63DE5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934" y="865018"/>
            <a:ext cx="4689234" cy="34817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a16="http://schemas.microsoft.com/office/drawing/2014/main" id="{178E73A6-5AD3-1463-90FC-EEFD97AB566C}"/>
              </a:ext>
            </a:extLst>
          </p:cNvPr>
          <p:cNvSpPr>
            <a:spLocks noGrp="1"/>
          </p:cNvSpPr>
          <p:nvPr>
            <p:ph idx="1"/>
          </p:nvPr>
        </p:nvSpPr>
        <p:spPr>
          <a:xfrm>
            <a:off x="906311" y="796038"/>
            <a:ext cx="4710683" cy="3290770"/>
          </a:xfrm>
        </p:spPr>
        <p:txBody>
          <a:bodyPr>
            <a:normAutofit/>
          </a:bodyPr>
          <a:lstStyle/>
          <a:p>
            <a:r>
              <a:rPr lang="tr-TR" sz="2000" dirty="0">
                <a:solidFill>
                  <a:schemeClr val="bg1"/>
                </a:solidFill>
              </a:rPr>
              <a:t>Q-Learning, her durum-eylem çiftine karşılık gelen bir Q-değeri hesaplar ve bu değeri kullanarak en iyi eylemi seçer. </a:t>
            </a:r>
            <a:r>
              <a:rPr lang="tr-TR" sz="2000" dirty="0" err="1">
                <a:solidFill>
                  <a:schemeClr val="bg1"/>
                </a:solidFill>
              </a:rPr>
              <a:t>Deep</a:t>
            </a:r>
            <a:r>
              <a:rPr lang="tr-TR" sz="2000" dirty="0">
                <a:solidFill>
                  <a:schemeClr val="bg1"/>
                </a:solidFill>
              </a:rPr>
              <a:t> Q-Learning ise bu Q-değerlerini hesaplamak için sinir ağlarını kullanır. </a:t>
            </a:r>
          </a:p>
          <a:p>
            <a:r>
              <a:rPr lang="tr-TR" sz="2000" dirty="0">
                <a:solidFill>
                  <a:schemeClr val="bg1"/>
                </a:solidFill>
              </a:rPr>
              <a:t>DQL, Q-</a:t>
            </a:r>
            <a:r>
              <a:rPr lang="tr-TR" sz="2000" dirty="0" err="1">
                <a:solidFill>
                  <a:schemeClr val="bg1"/>
                </a:solidFill>
              </a:rPr>
              <a:t>Learning’in</a:t>
            </a:r>
            <a:r>
              <a:rPr lang="tr-TR" sz="2000" dirty="0">
                <a:solidFill>
                  <a:schemeClr val="bg1"/>
                </a:solidFill>
              </a:rPr>
              <a:t> </a:t>
            </a:r>
            <a:r>
              <a:rPr lang="tr-TR" sz="2000" dirty="0" err="1">
                <a:solidFill>
                  <a:schemeClr val="bg1"/>
                </a:solidFill>
              </a:rPr>
              <a:t>Bellman</a:t>
            </a:r>
            <a:r>
              <a:rPr lang="tr-TR" sz="2000" dirty="0">
                <a:solidFill>
                  <a:schemeClr val="bg1"/>
                </a:solidFill>
              </a:rPr>
              <a:t> </a:t>
            </a:r>
            <a:r>
              <a:rPr lang="tr-TR" sz="2000" dirty="0" err="1">
                <a:solidFill>
                  <a:schemeClr val="bg1"/>
                </a:solidFill>
              </a:rPr>
              <a:t>Eşitliği'ne</a:t>
            </a:r>
            <a:r>
              <a:rPr lang="tr-TR" sz="2000" dirty="0">
                <a:solidFill>
                  <a:schemeClr val="bg1"/>
                </a:solidFill>
              </a:rPr>
              <a:t> dayanır. Aksiyon politikasını iyileştirmek için aşağıdaki eşitlik kullanılır:</a:t>
            </a:r>
          </a:p>
        </p:txBody>
      </p:sp>
      <p:pic>
        <p:nvPicPr>
          <p:cNvPr id="6" name="Resim 5">
            <a:extLst>
              <a:ext uri="{FF2B5EF4-FFF2-40B4-BE49-F238E27FC236}">
                <a16:creationId xmlns:a16="http://schemas.microsoft.com/office/drawing/2014/main" id="{EC908CB1-852D-E465-B888-BC2F58C1DFF0}"/>
              </a:ext>
            </a:extLst>
          </p:cNvPr>
          <p:cNvPicPr>
            <a:picLocks noChangeAspect="1"/>
          </p:cNvPicPr>
          <p:nvPr/>
        </p:nvPicPr>
        <p:blipFill>
          <a:blip r:embed="rId4"/>
          <a:stretch>
            <a:fillRect/>
          </a:stretch>
        </p:blipFill>
        <p:spPr>
          <a:xfrm>
            <a:off x="1707166" y="3927481"/>
            <a:ext cx="2813581" cy="476567"/>
          </a:xfrm>
          <a:prstGeom prst="rect">
            <a:avLst/>
          </a:prstGeom>
        </p:spPr>
      </p:pic>
      <p:pic>
        <p:nvPicPr>
          <p:cNvPr id="8" name="Resim 7">
            <a:extLst>
              <a:ext uri="{FF2B5EF4-FFF2-40B4-BE49-F238E27FC236}">
                <a16:creationId xmlns:a16="http://schemas.microsoft.com/office/drawing/2014/main" id="{5699F859-5D04-BBBD-17D7-2118442A1C32}"/>
              </a:ext>
            </a:extLst>
          </p:cNvPr>
          <p:cNvPicPr>
            <a:picLocks noChangeAspect="1"/>
          </p:cNvPicPr>
          <p:nvPr/>
        </p:nvPicPr>
        <p:blipFill>
          <a:blip r:embed="rId5"/>
          <a:stretch>
            <a:fillRect/>
          </a:stretch>
        </p:blipFill>
        <p:spPr>
          <a:xfrm>
            <a:off x="980751" y="4479671"/>
            <a:ext cx="5897183" cy="1062713"/>
          </a:xfrm>
          <a:prstGeom prst="rect">
            <a:avLst/>
          </a:prstGeom>
        </p:spPr>
      </p:pic>
    </p:spTree>
    <p:extLst>
      <p:ext uri="{BB962C8B-B14F-4D97-AF65-F5344CB8AC3E}">
        <p14:creationId xmlns:p14="http://schemas.microsoft.com/office/powerpoint/2010/main" val="257890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9F80BA-0296-8EB6-0969-C818632E9C6E}"/>
              </a:ext>
            </a:extLst>
          </p:cNvPr>
          <p:cNvSpPr>
            <a:spLocks noGrp="1"/>
          </p:cNvSpPr>
          <p:nvPr>
            <p:ph idx="1"/>
          </p:nvPr>
        </p:nvSpPr>
        <p:spPr>
          <a:xfrm>
            <a:off x="1141410" y="784579"/>
            <a:ext cx="9905999" cy="5205673"/>
          </a:xfrm>
        </p:spPr>
        <p:txBody>
          <a:bodyPr>
            <a:normAutofit/>
          </a:bodyPr>
          <a:lstStyle/>
          <a:p>
            <a:pPr marL="0" indent="0">
              <a:buNone/>
            </a:pPr>
            <a:r>
              <a:rPr lang="tr-TR" sz="2000" b="1" dirty="0" err="1">
                <a:solidFill>
                  <a:schemeClr val="bg1"/>
                </a:solidFill>
              </a:rPr>
              <a:t>Deep</a:t>
            </a:r>
            <a:r>
              <a:rPr lang="tr-TR" sz="2000" b="1" dirty="0">
                <a:solidFill>
                  <a:schemeClr val="bg1"/>
                </a:solidFill>
              </a:rPr>
              <a:t> Q-Learning Algoritması</a:t>
            </a:r>
          </a:p>
          <a:p>
            <a:pPr>
              <a:buFont typeface="+mj-lt"/>
              <a:buAutoNum type="arabicPeriod"/>
            </a:pPr>
            <a:r>
              <a:rPr lang="tr-TR" sz="2000" dirty="0">
                <a:solidFill>
                  <a:schemeClr val="bg1"/>
                </a:solidFill>
              </a:rPr>
              <a:t>Belleği (</a:t>
            </a:r>
            <a:r>
              <a:rPr lang="tr-TR" sz="2000" dirty="0" err="1">
                <a:solidFill>
                  <a:schemeClr val="bg1"/>
                </a:solidFill>
              </a:rPr>
              <a:t>ReplayBufferReplay</a:t>
            </a:r>
            <a:r>
              <a:rPr lang="tr-TR" sz="2000" dirty="0">
                <a:solidFill>
                  <a:schemeClr val="bg1"/>
                </a:solidFill>
              </a:rPr>
              <a:t> </a:t>
            </a:r>
            <a:r>
              <a:rPr lang="tr-TR" sz="2000" dirty="0" err="1">
                <a:solidFill>
                  <a:schemeClr val="bg1"/>
                </a:solidFill>
              </a:rPr>
              <a:t>BufferReplayBuffer</a:t>
            </a:r>
            <a:r>
              <a:rPr lang="tr-TR" sz="2000" dirty="0">
                <a:solidFill>
                  <a:schemeClr val="bg1"/>
                </a:solidFill>
              </a:rPr>
              <a:t>) ve iki ağı (Ana ve Hedef Ağ) başlat.</a:t>
            </a:r>
          </a:p>
          <a:p>
            <a:pPr>
              <a:buFont typeface="+mj-lt"/>
              <a:buAutoNum type="arabicPeriod"/>
            </a:pPr>
            <a:r>
              <a:rPr lang="tr-TR" sz="2000" dirty="0">
                <a:solidFill>
                  <a:schemeClr val="bg1"/>
                </a:solidFill>
              </a:rPr>
              <a:t>Rastgele bir başlangıç durumu seç.</a:t>
            </a:r>
          </a:p>
          <a:p>
            <a:pPr>
              <a:buFont typeface="+mj-lt"/>
              <a:buAutoNum type="arabicPeriod"/>
            </a:pPr>
            <a:r>
              <a:rPr lang="tr-TR" sz="2000" dirty="0">
                <a:solidFill>
                  <a:schemeClr val="bg1"/>
                </a:solidFill>
              </a:rPr>
              <a:t>Belirli bir adım sayısı boyunca döngüye gir:</a:t>
            </a:r>
          </a:p>
          <a:p>
            <a:pPr lvl="1"/>
            <a:r>
              <a:rPr lang="tr-TR" dirty="0">
                <a:solidFill>
                  <a:schemeClr val="bg1"/>
                </a:solidFill>
              </a:rPr>
              <a:t>Mevcut duruma göre eylem seç (</a:t>
            </a:r>
            <a:r>
              <a:rPr lang="el-GR" dirty="0">
                <a:solidFill>
                  <a:schemeClr val="bg1"/>
                </a:solidFill>
              </a:rPr>
              <a:t>ϵ\</a:t>
            </a:r>
            <a:r>
              <a:rPr lang="tr-TR" dirty="0">
                <a:solidFill>
                  <a:schemeClr val="bg1"/>
                </a:solidFill>
              </a:rPr>
              <a:t>epsilon</a:t>
            </a:r>
            <a:r>
              <a:rPr lang="el-GR" dirty="0">
                <a:solidFill>
                  <a:schemeClr val="bg1"/>
                </a:solidFill>
              </a:rPr>
              <a:t>ϵ-</a:t>
            </a:r>
            <a:r>
              <a:rPr lang="tr-TR" dirty="0" err="1">
                <a:solidFill>
                  <a:schemeClr val="bg1"/>
                </a:solidFill>
              </a:rPr>
              <a:t>greedy</a:t>
            </a:r>
            <a:r>
              <a:rPr lang="tr-TR" dirty="0">
                <a:solidFill>
                  <a:schemeClr val="bg1"/>
                </a:solidFill>
              </a:rPr>
              <a:t>).</a:t>
            </a:r>
          </a:p>
          <a:p>
            <a:pPr lvl="1"/>
            <a:r>
              <a:rPr lang="tr-TR" dirty="0">
                <a:solidFill>
                  <a:schemeClr val="bg1"/>
                </a:solidFill>
              </a:rPr>
              <a:t>Eylemi gerçekleştir ve ödülü al.</a:t>
            </a:r>
          </a:p>
          <a:p>
            <a:pPr lvl="1"/>
            <a:r>
              <a:rPr lang="tr-TR" dirty="0">
                <a:solidFill>
                  <a:schemeClr val="bg1"/>
                </a:solidFill>
              </a:rPr>
              <a:t>Yeni deneyimi (</a:t>
            </a:r>
            <a:r>
              <a:rPr lang="tr-TR" dirty="0" err="1">
                <a:solidFill>
                  <a:schemeClr val="bg1"/>
                </a:solidFill>
              </a:rPr>
              <a:t>s,a,r,s</a:t>
            </a:r>
            <a:r>
              <a:rPr lang="tr-TR" dirty="0">
                <a:solidFill>
                  <a:schemeClr val="bg1"/>
                </a:solidFill>
              </a:rPr>
              <a:t>′) belleğe ekle.</a:t>
            </a:r>
          </a:p>
          <a:p>
            <a:pPr lvl="1"/>
            <a:r>
              <a:rPr lang="tr-TR" dirty="0">
                <a:solidFill>
                  <a:schemeClr val="bg1"/>
                </a:solidFill>
              </a:rPr>
              <a:t>Mini-</a:t>
            </a:r>
            <a:r>
              <a:rPr lang="tr-TR" dirty="0" err="1">
                <a:solidFill>
                  <a:schemeClr val="bg1"/>
                </a:solidFill>
              </a:rPr>
              <a:t>batch'leri</a:t>
            </a:r>
            <a:r>
              <a:rPr lang="tr-TR" dirty="0">
                <a:solidFill>
                  <a:schemeClr val="bg1"/>
                </a:solidFill>
              </a:rPr>
              <a:t> bellekte rastgele seç ve ağı eğit.</a:t>
            </a:r>
          </a:p>
          <a:p>
            <a:pPr lvl="1"/>
            <a:r>
              <a:rPr lang="tr-TR" dirty="0">
                <a:solidFill>
                  <a:schemeClr val="bg1"/>
                </a:solidFill>
              </a:rPr>
              <a:t>Hedef ağı belirli adımlarda güncelle.</a:t>
            </a:r>
          </a:p>
          <a:p>
            <a:pPr>
              <a:buFont typeface="+mj-lt"/>
              <a:buAutoNum type="arabicPeriod"/>
            </a:pPr>
            <a:r>
              <a:rPr lang="tr-TR" sz="2000" dirty="0">
                <a:solidFill>
                  <a:schemeClr val="bg1"/>
                </a:solidFill>
              </a:rPr>
              <a:t>Eğitim tamamlandığında, ağı kullanarak politika belirle.</a:t>
            </a:r>
          </a:p>
          <a:p>
            <a:endParaRPr lang="tr-TR" dirty="0"/>
          </a:p>
        </p:txBody>
      </p:sp>
      <p:sp>
        <p:nvSpPr>
          <p:cNvPr id="4" name="Başlık 1">
            <a:extLst>
              <a:ext uri="{FF2B5EF4-FFF2-40B4-BE49-F238E27FC236}">
                <a16:creationId xmlns:a16="http://schemas.microsoft.com/office/drawing/2014/main" id="{EB02E30D-877C-E852-5AA1-10A5EDE16DAF}"/>
              </a:ext>
            </a:extLst>
          </p:cNvPr>
          <p:cNvSpPr>
            <a:spLocks noGrp="1"/>
          </p:cNvSpPr>
          <p:nvPr>
            <p:ph type="title"/>
          </p:nvPr>
        </p:nvSpPr>
        <p:spPr>
          <a:xfrm>
            <a:off x="3553358" y="-248622"/>
            <a:ext cx="5082105" cy="1477963"/>
          </a:xfrm>
        </p:spPr>
        <p:txBody>
          <a:bodyPr>
            <a:normAutofit/>
          </a:bodyPr>
          <a:lstStyle/>
          <a:p>
            <a:r>
              <a:rPr lang="tr-TR" b="1" dirty="0" err="1">
                <a:solidFill>
                  <a:schemeClr val="bg1"/>
                </a:solidFill>
              </a:rPr>
              <a:t>Dql</a:t>
            </a:r>
            <a:r>
              <a:rPr lang="tr-TR" b="1" dirty="0">
                <a:solidFill>
                  <a:schemeClr val="bg1"/>
                </a:solidFill>
              </a:rPr>
              <a:t> (</a:t>
            </a:r>
            <a:r>
              <a:rPr lang="tr-TR" b="1" dirty="0" err="1">
                <a:solidFill>
                  <a:schemeClr val="bg1"/>
                </a:solidFill>
              </a:rPr>
              <a:t>Deep</a:t>
            </a:r>
            <a:r>
              <a:rPr lang="tr-TR" b="1" dirty="0">
                <a:solidFill>
                  <a:schemeClr val="bg1"/>
                </a:solidFill>
              </a:rPr>
              <a:t> Q-</a:t>
            </a:r>
            <a:r>
              <a:rPr lang="tr-TR" b="1" dirty="0" err="1">
                <a:solidFill>
                  <a:schemeClr val="bg1"/>
                </a:solidFill>
              </a:rPr>
              <a:t>Learnıng</a:t>
            </a:r>
            <a:r>
              <a:rPr lang="tr-TR" b="1" dirty="0">
                <a:solidFill>
                  <a:schemeClr val="bg1"/>
                </a:solidFill>
              </a:rPr>
              <a:t>)</a:t>
            </a:r>
          </a:p>
        </p:txBody>
      </p:sp>
    </p:spTree>
    <p:extLst>
      <p:ext uri="{BB962C8B-B14F-4D97-AF65-F5344CB8AC3E}">
        <p14:creationId xmlns:p14="http://schemas.microsoft.com/office/powerpoint/2010/main" val="127535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DB354B5-EB10-F470-02F6-303B5EFFE26D}"/>
              </a:ext>
            </a:extLst>
          </p:cNvPr>
          <p:cNvSpPr>
            <a:spLocks noGrp="1"/>
          </p:cNvSpPr>
          <p:nvPr>
            <p:ph idx="1"/>
          </p:nvPr>
        </p:nvSpPr>
        <p:spPr>
          <a:xfrm>
            <a:off x="1141410" y="1054359"/>
            <a:ext cx="9905999" cy="4708850"/>
          </a:xfrm>
        </p:spPr>
        <p:txBody>
          <a:bodyPr>
            <a:normAutofit fontScale="92500"/>
          </a:bodyPr>
          <a:lstStyle/>
          <a:p>
            <a:pPr marL="0" indent="0">
              <a:buNone/>
            </a:pPr>
            <a:r>
              <a:rPr lang="tr-TR" sz="2200" b="1" dirty="0" err="1">
                <a:solidFill>
                  <a:schemeClr val="bg1"/>
                </a:solidFill>
              </a:rPr>
              <a:t>DQL'in</a:t>
            </a:r>
            <a:r>
              <a:rPr lang="tr-TR" sz="2200" b="1" dirty="0">
                <a:solidFill>
                  <a:schemeClr val="bg1"/>
                </a:solidFill>
              </a:rPr>
              <a:t> Güçlü ve Zayıf Yönleri</a:t>
            </a:r>
          </a:p>
          <a:p>
            <a:pPr marL="0" indent="0">
              <a:buNone/>
            </a:pPr>
            <a:r>
              <a:rPr lang="tr-TR" sz="2200" b="1" dirty="0">
                <a:solidFill>
                  <a:schemeClr val="bg1"/>
                </a:solidFill>
              </a:rPr>
              <a:t>Güçlü Yönler:</a:t>
            </a:r>
          </a:p>
          <a:p>
            <a:pPr>
              <a:buFont typeface="Arial" panose="020B0604020202020204" pitchFamily="34" charset="0"/>
              <a:buChar char="•"/>
            </a:pPr>
            <a:r>
              <a:rPr lang="tr-TR" sz="2200" b="1" dirty="0">
                <a:solidFill>
                  <a:schemeClr val="bg1"/>
                </a:solidFill>
              </a:rPr>
              <a:t>Genelleme Yeteneği:</a:t>
            </a:r>
            <a:r>
              <a:rPr lang="tr-TR" sz="2200" dirty="0">
                <a:solidFill>
                  <a:schemeClr val="bg1"/>
                </a:solidFill>
              </a:rPr>
              <a:t> Sinir ağı sayesinde geniş durum uzaylarında çalışabilir.</a:t>
            </a:r>
          </a:p>
          <a:p>
            <a:pPr>
              <a:buFont typeface="Arial" panose="020B0604020202020204" pitchFamily="34" charset="0"/>
              <a:buChar char="•"/>
            </a:pPr>
            <a:r>
              <a:rPr lang="tr-TR" sz="2200" b="1" dirty="0">
                <a:solidFill>
                  <a:schemeClr val="bg1"/>
                </a:solidFill>
              </a:rPr>
              <a:t>Deneyim Tekrarı:</a:t>
            </a:r>
            <a:r>
              <a:rPr lang="tr-TR" sz="2200" dirty="0">
                <a:solidFill>
                  <a:schemeClr val="bg1"/>
                </a:solidFill>
              </a:rPr>
              <a:t> Verimli öğrenme ve stabilite sağlar.</a:t>
            </a:r>
          </a:p>
          <a:p>
            <a:pPr>
              <a:buFont typeface="Arial" panose="020B0604020202020204" pitchFamily="34" charset="0"/>
              <a:buChar char="•"/>
            </a:pPr>
            <a:r>
              <a:rPr lang="tr-TR" sz="2200" b="1" dirty="0">
                <a:solidFill>
                  <a:schemeClr val="bg1"/>
                </a:solidFill>
              </a:rPr>
              <a:t>Hedef Ağ:</a:t>
            </a:r>
            <a:r>
              <a:rPr lang="tr-TR" sz="2200" dirty="0">
                <a:solidFill>
                  <a:schemeClr val="bg1"/>
                </a:solidFill>
              </a:rPr>
              <a:t> Kararlılığı artırır.</a:t>
            </a:r>
          </a:p>
          <a:p>
            <a:pPr marL="0" indent="0">
              <a:buNone/>
            </a:pPr>
            <a:r>
              <a:rPr lang="tr-TR" sz="2200" b="1" dirty="0">
                <a:solidFill>
                  <a:schemeClr val="bg1"/>
                </a:solidFill>
              </a:rPr>
              <a:t>Zayıf Yönler:</a:t>
            </a:r>
          </a:p>
          <a:p>
            <a:pPr>
              <a:buFont typeface="Arial" panose="020B0604020202020204" pitchFamily="34" charset="0"/>
              <a:buChar char="•"/>
            </a:pPr>
            <a:r>
              <a:rPr lang="tr-TR" sz="2200" b="1" dirty="0">
                <a:solidFill>
                  <a:schemeClr val="bg1"/>
                </a:solidFill>
              </a:rPr>
              <a:t>Hesaplama Maliyeti:</a:t>
            </a:r>
            <a:r>
              <a:rPr lang="tr-TR" sz="2200" dirty="0">
                <a:solidFill>
                  <a:schemeClr val="bg1"/>
                </a:solidFill>
              </a:rPr>
              <a:t> Sinir ağı eğitimi çok fazla işlem gücü gerektirir.</a:t>
            </a:r>
          </a:p>
          <a:p>
            <a:pPr>
              <a:buFont typeface="Arial" panose="020B0604020202020204" pitchFamily="34" charset="0"/>
              <a:buChar char="•"/>
            </a:pPr>
            <a:r>
              <a:rPr lang="tr-TR" sz="2200" b="1" dirty="0">
                <a:solidFill>
                  <a:schemeClr val="bg1"/>
                </a:solidFill>
              </a:rPr>
              <a:t>Hafıza Gereksinimi:</a:t>
            </a:r>
            <a:r>
              <a:rPr lang="tr-TR" sz="2200" dirty="0">
                <a:solidFill>
                  <a:schemeClr val="bg1"/>
                </a:solidFill>
              </a:rPr>
              <a:t> </a:t>
            </a:r>
            <a:r>
              <a:rPr lang="tr-TR" sz="2200" dirty="0" err="1">
                <a:solidFill>
                  <a:schemeClr val="bg1"/>
                </a:solidFill>
              </a:rPr>
              <a:t>Replay</a:t>
            </a:r>
            <a:r>
              <a:rPr lang="tr-TR" sz="2200" dirty="0">
                <a:solidFill>
                  <a:schemeClr val="bg1"/>
                </a:solidFill>
              </a:rPr>
              <a:t> </a:t>
            </a:r>
            <a:r>
              <a:rPr lang="tr-TR" sz="2200" dirty="0" err="1">
                <a:solidFill>
                  <a:schemeClr val="bg1"/>
                </a:solidFill>
              </a:rPr>
              <a:t>Buffer</a:t>
            </a:r>
            <a:r>
              <a:rPr lang="tr-TR" sz="2200" dirty="0">
                <a:solidFill>
                  <a:schemeClr val="bg1"/>
                </a:solidFill>
              </a:rPr>
              <a:t> büyük bir bellek gerektirir.</a:t>
            </a:r>
          </a:p>
          <a:p>
            <a:pPr>
              <a:buFont typeface="Arial" panose="020B0604020202020204" pitchFamily="34" charset="0"/>
              <a:buChar char="•"/>
            </a:pPr>
            <a:r>
              <a:rPr lang="tr-TR" sz="2200" b="1" dirty="0">
                <a:solidFill>
                  <a:schemeClr val="bg1"/>
                </a:solidFill>
              </a:rPr>
              <a:t>Yavaş Öğrenme:</a:t>
            </a:r>
            <a:r>
              <a:rPr lang="tr-TR" sz="2200" dirty="0">
                <a:solidFill>
                  <a:schemeClr val="bg1"/>
                </a:solidFill>
              </a:rPr>
              <a:t> Geniş durum uzaylarında yeterli performansa ulaşması uzun sürebilir.</a:t>
            </a:r>
          </a:p>
          <a:p>
            <a:endParaRPr lang="tr-TR" dirty="0"/>
          </a:p>
        </p:txBody>
      </p:sp>
      <p:sp>
        <p:nvSpPr>
          <p:cNvPr id="4" name="Başlık 1">
            <a:extLst>
              <a:ext uri="{FF2B5EF4-FFF2-40B4-BE49-F238E27FC236}">
                <a16:creationId xmlns:a16="http://schemas.microsoft.com/office/drawing/2014/main" id="{F3BFE9E8-A194-806D-F20F-018C65B5B148}"/>
              </a:ext>
            </a:extLst>
          </p:cNvPr>
          <p:cNvSpPr>
            <a:spLocks noGrp="1"/>
          </p:cNvSpPr>
          <p:nvPr>
            <p:ph type="title"/>
          </p:nvPr>
        </p:nvSpPr>
        <p:spPr>
          <a:xfrm>
            <a:off x="3278105" y="-257953"/>
            <a:ext cx="5632611" cy="1477963"/>
          </a:xfrm>
        </p:spPr>
        <p:txBody>
          <a:bodyPr>
            <a:normAutofit/>
          </a:bodyPr>
          <a:lstStyle/>
          <a:p>
            <a:r>
              <a:rPr lang="tr-TR" b="1" dirty="0" err="1">
                <a:solidFill>
                  <a:schemeClr val="bg1"/>
                </a:solidFill>
              </a:rPr>
              <a:t>Dql</a:t>
            </a:r>
            <a:r>
              <a:rPr lang="tr-TR" b="1" dirty="0">
                <a:solidFill>
                  <a:schemeClr val="bg1"/>
                </a:solidFill>
              </a:rPr>
              <a:t> (</a:t>
            </a:r>
            <a:r>
              <a:rPr lang="tr-TR" b="1" dirty="0" err="1">
                <a:solidFill>
                  <a:schemeClr val="bg1"/>
                </a:solidFill>
              </a:rPr>
              <a:t>Deep</a:t>
            </a:r>
            <a:r>
              <a:rPr lang="tr-TR" b="1" dirty="0">
                <a:solidFill>
                  <a:schemeClr val="bg1"/>
                </a:solidFill>
              </a:rPr>
              <a:t> Q-</a:t>
            </a:r>
            <a:r>
              <a:rPr lang="tr-TR" b="1" dirty="0" err="1">
                <a:solidFill>
                  <a:schemeClr val="bg1"/>
                </a:solidFill>
              </a:rPr>
              <a:t>Learnıng</a:t>
            </a:r>
            <a:r>
              <a:rPr lang="tr-TR" b="1" dirty="0">
                <a:solidFill>
                  <a:schemeClr val="bg1"/>
                </a:solidFill>
              </a:rPr>
              <a:t>)</a:t>
            </a:r>
          </a:p>
        </p:txBody>
      </p:sp>
    </p:spTree>
    <p:extLst>
      <p:ext uri="{BB962C8B-B14F-4D97-AF65-F5344CB8AC3E}">
        <p14:creationId xmlns:p14="http://schemas.microsoft.com/office/powerpoint/2010/main" val="179338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Başlık 1">
            <a:extLst>
              <a:ext uri="{FF2B5EF4-FFF2-40B4-BE49-F238E27FC236}">
                <a16:creationId xmlns:a16="http://schemas.microsoft.com/office/drawing/2014/main" id="{728C345A-440E-A88D-C8D7-2B891E9F3CB5}"/>
              </a:ext>
            </a:extLst>
          </p:cNvPr>
          <p:cNvSpPr>
            <a:spLocks noGrp="1"/>
          </p:cNvSpPr>
          <p:nvPr>
            <p:ph type="title"/>
          </p:nvPr>
        </p:nvSpPr>
        <p:spPr>
          <a:xfrm>
            <a:off x="784225" y="-511292"/>
            <a:ext cx="3923169" cy="1478570"/>
          </a:xfrm>
        </p:spPr>
        <p:txBody>
          <a:bodyPr>
            <a:normAutofit/>
          </a:bodyPr>
          <a:lstStyle/>
          <a:p>
            <a:r>
              <a:rPr lang="tr-TR" sz="2600" b="1" dirty="0" err="1"/>
              <a:t>Dql</a:t>
            </a:r>
            <a:r>
              <a:rPr lang="tr-TR" sz="2600" b="1" dirty="0"/>
              <a:t> akış diyagramı</a:t>
            </a:r>
          </a:p>
        </p:txBody>
      </p:sp>
      <p:sp>
        <p:nvSpPr>
          <p:cNvPr id="10" name="Content Placeholder 9">
            <a:extLst>
              <a:ext uri="{FF2B5EF4-FFF2-40B4-BE49-F238E27FC236}">
                <a16:creationId xmlns:a16="http://schemas.microsoft.com/office/drawing/2014/main" id="{18C1976D-FEF2-DC90-474C-4F840B5C68BE}"/>
              </a:ext>
            </a:extLst>
          </p:cNvPr>
          <p:cNvSpPr>
            <a:spLocks noGrp="1"/>
          </p:cNvSpPr>
          <p:nvPr>
            <p:ph idx="1"/>
          </p:nvPr>
        </p:nvSpPr>
        <p:spPr>
          <a:xfrm>
            <a:off x="532253" y="454323"/>
            <a:ext cx="3619594" cy="6397096"/>
          </a:xfrm>
        </p:spPr>
        <p:txBody>
          <a:bodyPr>
            <a:noAutofit/>
          </a:bodyPr>
          <a:lstStyle/>
          <a:p>
            <a:r>
              <a:rPr lang="tr-TR" sz="1800" dirty="0">
                <a:solidFill>
                  <a:schemeClr val="bg1"/>
                </a:solidFill>
              </a:rPr>
              <a:t>Bir ortamın (</a:t>
            </a:r>
            <a:r>
              <a:rPr lang="tr-TR" sz="1800" dirty="0" err="1">
                <a:solidFill>
                  <a:schemeClr val="bg1"/>
                </a:solidFill>
              </a:rPr>
              <a:t>environment</a:t>
            </a:r>
            <a:r>
              <a:rPr lang="tr-TR" sz="1800" dirty="0">
                <a:solidFill>
                  <a:schemeClr val="bg1"/>
                </a:solidFill>
              </a:rPr>
              <a:t>) ve bir Q-ağının (Q-network) başlatılmasıyla başlar. Ajan (</a:t>
            </a:r>
            <a:r>
              <a:rPr lang="tr-TR" sz="1800" dirty="0" err="1">
                <a:solidFill>
                  <a:schemeClr val="bg1"/>
                </a:solidFill>
              </a:rPr>
              <a:t>agent</a:t>
            </a:r>
            <a:r>
              <a:rPr lang="tr-TR" sz="1800" dirty="0">
                <a:solidFill>
                  <a:schemeClr val="bg1"/>
                </a:solidFill>
              </a:rPr>
              <a:t>), belirli bir durumda s(t) bir eylem a(t) seçer ve bu eylemi gerçekleştirir. Bunun sonucunda bir ödül r(t) alır ve yeni bir duruma s′(t) geçer. Bu deneyim (s(t),a(t),r(t),s′(t)) bir </a:t>
            </a:r>
            <a:r>
              <a:rPr lang="tr-TR" sz="1800" b="1" dirty="0" err="1">
                <a:solidFill>
                  <a:schemeClr val="bg1"/>
                </a:solidFill>
              </a:rPr>
              <a:t>experience</a:t>
            </a:r>
            <a:r>
              <a:rPr lang="tr-TR" sz="1800" b="1" dirty="0">
                <a:solidFill>
                  <a:schemeClr val="bg1"/>
                </a:solidFill>
              </a:rPr>
              <a:t> </a:t>
            </a:r>
            <a:r>
              <a:rPr lang="tr-TR" sz="1800" b="1" dirty="0" err="1">
                <a:solidFill>
                  <a:schemeClr val="bg1"/>
                </a:solidFill>
              </a:rPr>
              <a:t>pool</a:t>
            </a:r>
            <a:r>
              <a:rPr lang="tr-TR" sz="1800" b="1" dirty="0">
                <a:solidFill>
                  <a:schemeClr val="bg1"/>
                </a:solidFill>
              </a:rPr>
              <a:t> (deneyim havuzu)</a:t>
            </a:r>
            <a:r>
              <a:rPr lang="tr-TR" sz="1800" dirty="0">
                <a:solidFill>
                  <a:schemeClr val="bg1"/>
                </a:solidFill>
              </a:rPr>
              <a:t> içine kaydedilir. Daha sonra, bu havuzdan rastgele mini-</a:t>
            </a:r>
            <a:r>
              <a:rPr lang="tr-TR" sz="1800" dirty="0" err="1">
                <a:solidFill>
                  <a:schemeClr val="bg1"/>
                </a:solidFill>
              </a:rPr>
              <a:t>batch</a:t>
            </a:r>
            <a:r>
              <a:rPr lang="tr-TR" sz="1800" dirty="0">
                <a:solidFill>
                  <a:schemeClr val="bg1"/>
                </a:solidFill>
              </a:rPr>
              <a:t> örnekler seçilerek sinir ağı eğitilir. Eğitimin bir parçası olarak, </a:t>
            </a:r>
            <a:r>
              <a:rPr lang="tr-TR" sz="1800" b="1" dirty="0" err="1">
                <a:solidFill>
                  <a:schemeClr val="bg1"/>
                </a:solidFill>
              </a:rPr>
              <a:t>stochastic</a:t>
            </a:r>
            <a:r>
              <a:rPr lang="tr-TR" sz="1800" b="1" dirty="0">
                <a:solidFill>
                  <a:schemeClr val="bg1"/>
                </a:solidFill>
              </a:rPr>
              <a:t> </a:t>
            </a:r>
            <a:r>
              <a:rPr lang="tr-TR" sz="1800" b="1" dirty="0" err="1">
                <a:solidFill>
                  <a:schemeClr val="bg1"/>
                </a:solidFill>
              </a:rPr>
              <a:t>gradient</a:t>
            </a:r>
            <a:r>
              <a:rPr lang="tr-TR" sz="1800" b="1" dirty="0">
                <a:solidFill>
                  <a:schemeClr val="bg1"/>
                </a:solidFill>
              </a:rPr>
              <a:t> </a:t>
            </a:r>
            <a:r>
              <a:rPr lang="tr-TR" sz="1800" b="1" dirty="0" err="1">
                <a:solidFill>
                  <a:schemeClr val="bg1"/>
                </a:solidFill>
              </a:rPr>
              <a:t>descent</a:t>
            </a:r>
            <a:r>
              <a:rPr lang="tr-TR" sz="1800" b="1" dirty="0">
                <a:solidFill>
                  <a:schemeClr val="bg1"/>
                </a:solidFill>
              </a:rPr>
              <a:t> (SGD)</a:t>
            </a:r>
            <a:r>
              <a:rPr lang="tr-TR" sz="1800" dirty="0">
                <a:solidFill>
                  <a:schemeClr val="bg1"/>
                </a:solidFill>
              </a:rPr>
              <a:t> uygulanır ve Q-ağının ağırlıkları güncellenir. Bu döngü, toplam iterasyon sayısına kadar tekrarlanır, böylece ajan daha iyi kararlar almayı öğrenir.</a:t>
            </a:r>
            <a:endParaRPr lang="en-US" sz="1800" dirty="0">
              <a:solidFill>
                <a:schemeClr val="bg1"/>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grpSp>
      <p:pic>
        <p:nvPicPr>
          <p:cNvPr id="6" name="İçerik Yer Tutucusu 5" descr="metin, ekran görüntüsü, diyagram, paralel içeren bir resim&#10;&#10;Açıklama otomatik olarak oluşturuldu">
            <a:extLst>
              <a:ext uri="{FF2B5EF4-FFF2-40B4-BE49-F238E27FC236}">
                <a16:creationId xmlns:a16="http://schemas.microsoft.com/office/drawing/2014/main" id="{708E7F62-A3FC-FFED-381A-3EA6DC69A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429" y="395456"/>
            <a:ext cx="5693992" cy="5766068"/>
          </a:xfrm>
          <a:prstGeom prst="rect">
            <a:avLst/>
          </a:prstGeom>
        </p:spPr>
      </p:pic>
    </p:spTree>
    <p:extLst>
      <p:ext uri="{BB962C8B-B14F-4D97-AF65-F5344CB8AC3E}">
        <p14:creationId xmlns:p14="http://schemas.microsoft.com/office/powerpoint/2010/main" val="26971137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E499FC-B68C-19A5-3F80-B59717E380E2}"/>
              </a:ext>
            </a:extLst>
          </p:cNvPr>
          <p:cNvSpPr>
            <a:spLocks noGrp="1"/>
          </p:cNvSpPr>
          <p:nvPr>
            <p:ph type="title"/>
          </p:nvPr>
        </p:nvSpPr>
        <p:spPr>
          <a:xfrm>
            <a:off x="2962027" y="19664"/>
            <a:ext cx="6275003" cy="1376516"/>
          </a:xfrm>
        </p:spPr>
        <p:txBody>
          <a:bodyPr>
            <a:normAutofit/>
          </a:body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b="1" dirty="0">
              <a:solidFill>
                <a:schemeClr val="bg1"/>
              </a:solidFill>
            </a:endParaRPr>
          </a:p>
        </p:txBody>
      </p:sp>
      <p:pic>
        <p:nvPicPr>
          <p:cNvPr id="5" name="Resim 4" descr="taslak, sanat içeren bir resim&#10;&#10;Açıklama otomatik olarak oluşturuldu">
            <a:extLst>
              <a:ext uri="{FF2B5EF4-FFF2-40B4-BE49-F238E27FC236}">
                <a16:creationId xmlns:a16="http://schemas.microsoft.com/office/drawing/2014/main" id="{04B53D70-41DC-F7B7-4A00-9E1836416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3" y="1396180"/>
            <a:ext cx="4689234" cy="31261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a16="http://schemas.microsoft.com/office/drawing/2014/main" id="{9834F84D-09A9-A3F8-4FEB-81DADF3EAF43}"/>
              </a:ext>
            </a:extLst>
          </p:cNvPr>
          <p:cNvSpPr>
            <a:spLocks noGrp="1"/>
          </p:cNvSpPr>
          <p:nvPr>
            <p:ph idx="1"/>
          </p:nvPr>
        </p:nvSpPr>
        <p:spPr>
          <a:xfrm>
            <a:off x="906308" y="1032673"/>
            <a:ext cx="5986105" cy="4443895"/>
          </a:xfrm>
        </p:spPr>
        <p:txBody>
          <a:bodyPr>
            <a:noAutofit/>
          </a:bodyPr>
          <a:lstStyle/>
          <a:p>
            <a:pPr>
              <a:lnSpc>
                <a:spcPct val="110000"/>
              </a:lnSpc>
            </a:pPr>
            <a:r>
              <a:rPr lang="tr-TR" sz="2000" dirty="0" err="1">
                <a:solidFill>
                  <a:schemeClr val="bg1"/>
                </a:solidFill>
              </a:rPr>
              <a:t>OpenAI</a:t>
            </a:r>
            <a:r>
              <a:rPr lang="tr-TR" sz="2000" dirty="0">
                <a:solidFill>
                  <a:schemeClr val="bg1"/>
                </a:solidFill>
              </a:rPr>
              <a:t> </a:t>
            </a:r>
            <a:r>
              <a:rPr lang="tr-TR" sz="2000" dirty="0" err="1">
                <a:solidFill>
                  <a:schemeClr val="bg1"/>
                </a:solidFill>
              </a:rPr>
              <a:t>Gym</a:t>
            </a:r>
            <a:r>
              <a:rPr lang="tr-TR" sz="2000" dirty="0">
                <a:solidFill>
                  <a:schemeClr val="bg1"/>
                </a:solidFill>
              </a:rPr>
              <a:t> platformunda sunulan bir sürekli eylem alanına sahip olan pekiştirmeli öğrenme (</a:t>
            </a:r>
            <a:r>
              <a:rPr lang="tr-TR" sz="2000" dirty="0" err="1">
                <a:solidFill>
                  <a:schemeClr val="bg1"/>
                </a:solidFill>
              </a:rPr>
              <a:t>Reinforcement</a:t>
            </a:r>
            <a:r>
              <a:rPr lang="tr-TR" sz="2000" dirty="0">
                <a:solidFill>
                  <a:schemeClr val="bg1"/>
                </a:solidFill>
              </a:rPr>
              <a:t> Learning - RL) problemidir. </a:t>
            </a:r>
          </a:p>
          <a:p>
            <a:pPr>
              <a:lnSpc>
                <a:spcPct val="110000"/>
              </a:lnSpc>
            </a:pPr>
            <a:r>
              <a:rPr lang="tr-TR" sz="2000" dirty="0">
                <a:solidFill>
                  <a:schemeClr val="bg1"/>
                </a:solidFill>
              </a:rPr>
              <a:t>Bu problem, güçlendirmeli öğrenme (</a:t>
            </a:r>
            <a:r>
              <a:rPr lang="tr-TR" sz="2000" dirty="0" err="1">
                <a:solidFill>
                  <a:schemeClr val="bg1"/>
                </a:solidFill>
              </a:rPr>
              <a:t>reinforcement</a:t>
            </a:r>
            <a:r>
              <a:rPr lang="tr-TR" sz="2000" dirty="0">
                <a:solidFill>
                  <a:schemeClr val="bg1"/>
                </a:solidFill>
              </a:rPr>
              <a:t> </a:t>
            </a:r>
            <a:r>
              <a:rPr lang="tr-TR" sz="2000" dirty="0" err="1">
                <a:solidFill>
                  <a:schemeClr val="bg1"/>
                </a:solidFill>
              </a:rPr>
              <a:t>learning</a:t>
            </a:r>
            <a:r>
              <a:rPr lang="tr-TR" sz="2000" dirty="0">
                <a:solidFill>
                  <a:schemeClr val="bg1"/>
                </a:solidFill>
              </a:rPr>
              <a:t>) araştırmalarında sıkça kullanılan bir test ortamıdır. </a:t>
            </a:r>
          </a:p>
          <a:p>
            <a:pPr>
              <a:lnSpc>
                <a:spcPct val="110000"/>
              </a:lnSpc>
            </a:pPr>
            <a:r>
              <a:rPr lang="tr-TR" sz="2000" dirty="0">
                <a:solidFill>
                  <a:schemeClr val="bg1"/>
                </a:solidFill>
              </a:rPr>
              <a:t>Amaç, bir aracı öğrenme algoritmalarıyla eğiterek bir vadiden tepeye çıkarabilmektir.</a:t>
            </a:r>
          </a:p>
          <a:p>
            <a:pPr>
              <a:lnSpc>
                <a:spcPct val="110000"/>
              </a:lnSpc>
            </a:pPr>
            <a:r>
              <a:rPr lang="tr-TR" sz="2000" dirty="0">
                <a:solidFill>
                  <a:schemeClr val="bg1"/>
                </a:solidFill>
              </a:rPr>
              <a:t>Ödül sistemi kullanılmaktadır. </a:t>
            </a:r>
          </a:p>
          <a:p>
            <a:pPr>
              <a:lnSpc>
                <a:spcPct val="110000"/>
              </a:lnSpc>
            </a:pPr>
            <a:r>
              <a:rPr lang="tr-TR" sz="2000" dirty="0">
                <a:solidFill>
                  <a:schemeClr val="bg1"/>
                </a:solidFill>
              </a:rPr>
              <a:t>Arabanın durumu iki sürekli değerle temsil edilir: pozisyon ve hız.</a:t>
            </a:r>
          </a:p>
        </p:txBody>
      </p:sp>
      <p:sp>
        <p:nvSpPr>
          <p:cNvPr id="4" name="Metin kutusu 3">
            <a:extLst>
              <a:ext uri="{FF2B5EF4-FFF2-40B4-BE49-F238E27FC236}">
                <a16:creationId xmlns:a16="http://schemas.microsoft.com/office/drawing/2014/main" id="{783D8488-C004-D066-1068-3B031297D404}"/>
              </a:ext>
            </a:extLst>
          </p:cNvPr>
          <p:cNvSpPr txBox="1"/>
          <p:nvPr/>
        </p:nvSpPr>
        <p:spPr>
          <a:xfrm>
            <a:off x="1045983" y="5492019"/>
            <a:ext cx="10249542" cy="923330"/>
          </a:xfrm>
          <a:prstGeom prst="rect">
            <a:avLst/>
          </a:prstGeom>
          <a:noFill/>
        </p:spPr>
        <p:txBody>
          <a:bodyPr wrap="square" rtlCol="0">
            <a:spAutoFit/>
          </a:bodyPr>
          <a:lstStyle/>
          <a:p>
            <a:pPr marL="285750" indent="-285750">
              <a:buFont typeface="Wingdings" panose="05000000000000000000" pitchFamily="2" charset="2"/>
              <a:buChar char="ü"/>
            </a:pPr>
            <a:r>
              <a:rPr lang="tr-TR" sz="1800" dirty="0" err="1"/>
              <a:t>OpenAI</a:t>
            </a:r>
            <a:r>
              <a:rPr lang="tr-TR" sz="1800" dirty="0"/>
              <a:t> </a:t>
            </a:r>
            <a:r>
              <a:rPr lang="tr-TR" sz="1800" dirty="0" err="1"/>
              <a:t>Gym</a:t>
            </a:r>
            <a:r>
              <a:rPr lang="tr-TR" sz="1800" dirty="0"/>
              <a:t>, </a:t>
            </a:r>
            <a:r>
              <a:rPr lang="tr-TR" sz="1800" dirty="0" err="1"/>
              <a:t>Reinforcement</a:t>
            </a:r>
            <a:r>
              <a:rPr lang="tr-TR" sz="1800" dirty="0"/>
              <a:t> Learning (RL) projelerini geliştirmek, test etmek ve karşılaştırmak için kullanılan açık kaynaklı bir platformdur. Bu platform, çeşitli simülasyon ortamları ve araçlar sağlar, bu sayede araştırmacılar ve geliştiriciler, RL algoritmalarını kolayca deneyebilir, eğitebilir ve değerlendirebilirler.</a:t>
            </a:r>
            <a:endParaRPr lang="tr-TR" dirty="0"/>
          </a:p>
        </p:txBody>
      </p:sp>
    </p:spTree>
    <p:extLst>
      <p:ext uri="{BB962C8B-B14F-4D97-AF65-F5344CB8AC3E}">
        <p14:creationId xmlns:p14="http://schemas.microsoft.com/office/powerpoint/2010/main" val="88275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37" name="Rectangle 103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3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30" name="Content Placeholder 1029">
            <a:extLst>
              <a:ext uri="{FF2B5EF4-FFF2-40B4-BE49-F238E27FC236}">
                <a16:creationId xmlns:a16="http://schemas.microsoft.com/office/drawing/2014/main" id="{A6190F59-572E-B653-037E-5B99430C3561}"/>
              </a:ext>
            </a:extLst>
          </p:cNvPr>
          <p:cNvSpPr>
            <a:spLocks noGrp="1"/>
          </p:cNvSpPr>
          <p:nvPr>
            <p:ph idx="1"/>
          </p:nvPr>
        </p:nvSpPr>
        <p:spPr>
          <a:xfrm>
            <a:off x="-143911" y="770154"/>
            <a:ext cx="4212238" cy="6057468"/>
          </a:xfrm>
        </p:spPr>
        <p:txBody>
          <a:bodyPr>
            <a:noAutofit/>
          </a:bodyPr>
          <a:lstStyle/>
          <a:p>
            <a:r>
              <a:rPr lang="tr-TR" sz="1800" dirty="0">
                <a:solidFill>
                  <a:schemeClr val="bg1"/>
                </a:solidFill>
              </a:rPr>
              <a:t>Üstteki skor grafiğinde, ajan başlangıçta düşük skorlarla başlarken (yaklaşık -500 civarında), eğitim ilerledikçe performansının hızla arttığı ve -87.5 civarında dengelendiği görülüyor. Ortadaki </a:t>
            </a:r>
            <a:r>
              <a:rPr lang="tr-TR" sz="1800" b="1" dirty="0" err="1">
                <a:solidFill>
                  <a:schemeClr val="bg1"/>
                </a:solidFill>
              </a:rPr>
              <a:t>actor</a:t>
            </a:r>
            <a:r>
              <a:rPr lang="tr-TR" sz="1800" b="1" dirty="0">
                <a:solidFill>
                  <a:schemeClr val="bg1"/>
                </a:solidFill>
              </a:rPr>
              <a:t> </a:t>
            </a:r>
            <a:r>
              <a:rPr lang="tr-TR" sz="1800" b="1" dirty="0" err="1">
                <a:solidFill>
                  <a:schemeClr val="bg1"/>
                </a:solidFill>
              </a:rPr>
              <a:t>loss</a:t>
            </a:r>
            <a:r>
              <a:rPr lang="tr-TR" sz="1800" dirty="0">
                <a:solidFill>
                  <a:schemeClr val="bg1"/>
                </a:solidFill>
              </a:rPr>
              <a:t> grafiği, ajan politikasını optimize ederken dalgalı bir öğrenme süreci izlediğini, ancak zamanla daha istikrarlı bir şekilde seyrettiğini gösteriyor. Alttaki </a:t>
            </a:r>
            <a:r>
              <a:rPr lang="tr-TR" sz="1800" b="1" dirty="0" err="1">
                <a:solidFill>
                  <a:schemeClr val="bg1"/>
                </a:solidFill>
              </a:rPr>
              <a:t>critic</a:t>
            </a:r>
            <a:r>
              <a:rPr lang="tr-TR" sz="1800" b="1" dirty="0">
                <a:solidFill>
                  <a:schemeClr val="bg1"/>
                </a:solidFill>
              </a:rPr>
              <a:t> </a:t>
            </a:r>
            <a:r>
              <a:rPr lang="tr-TR" sz="1800" b="1" dirty="0" err="1">
                <a:solidFill>
                  <a:schemeClr val="bg1"/>
                </a:solidFill>
              </a:rPr>
              <a:t>loss</a:t>
            </a:r>
            <a:r>
              <a:rPr lang="tr-TR" sz="1800" dirty="0">
                <a:solidFill>
                  <a:schemeClr val="bg1"/>
                </a:solidFill>
              </a:rPr>
              <a:t> grafiği ise başlangıçta yüksek kayıplar olduğunu, ancak modelin eğitimle birlikte bu kayıpları azalttığını ve daha tutarlı hale geldiğini ortaya koyuyor. Genel olarak, PPO algoritmasının </a:t>
            </a:r>
            <a:r>
              <a:rPr lang="tr-TR" sz="1800" dirty="0" err="1">
                <a:solidFill>
                  <a:schemeClr val="bg1"/>
                </a:solidFill>
              </a:rPr>
              <a:t>Acrobot</a:t>
            </a:r>
            <a:r>
              <a:rPr lang="tr-TR" sz="1800" dirty="0">
                <a:solidFill>
                  <a:schemeClr val="bg1"/>
                </a:solidFill>
              </a:rPr>
              <a:t> ortamında etkili bir şekilde optimize olduğu ve ajan performansını başarılı bir şekilde artırdığı anlaşılıyor.</a:t>
            </a:r>
            <a:endParaRPr lang="en-US" sz="1800" dirty="0">
              <a:solidFill>
                <a:schemeClr val="bg1"/>
              </a:solidFill>
            </a:endParaRPr>
          </a:p>
        </p:txBody>
      </p:sp>
      <p:grpSp>
        <p:nvGrpSpPr>
          <p:cNvPr id="1041" name="Group 104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4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104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4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105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5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105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106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grpSp>
      <p:pic>
        <p:nvPicPr>
          <p:cNvPr id="1026" name="Picture 2">
            <a:extLst>
              <a:ext uri="{FF2B5EF4-FFF2-40B4-BE49-F238E27FC236}">
                <a16:creationId xmlns:a16="http://schemas.microsoft.com/office/drawing/2014/main" id="{7D1703C2-2478-3C7A-7AB9-9B0398672E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2178" y="199058"/>
            <a:ext cx="4777262" cy="6390988"/>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3">
            <a:extLst>
              <a:ext uri="{FF2B5EF4-FFF2-40B4-BE49-F238E27FC236}">
                <a16:creationId xmlns:a16="http://schemas.microsoft.com/office/drawing/2014/main" id="{DA860865-2228-0F18-7508-5FA26DB73A57}"/>
              </a:ext>
            </a:extLst>
          </p:cNvPr>
          <p:cNvSpPr txBox="1">
            <a:spLocks noGrp="1"/>
          </p:cNvSpPr>
          <p:nvPr>
            <p:ph type="title"/>
          </p:nvPr>
        </p:nvSpPr>
        <p:spPr>
          <a:xfrm>
            <a:off x="1576719" y="71048"/>
            <a:ext cx="3445727" cy="1131079"/>
          </a:xfrm>
          <a:prstGeom prst="rect">
            <a:avLst/>
          </a:prstGeom>
          <a:noFill/>
        </p:spPr>
        <p:txBody>
          <a:bodyPr wrap="square">
            <a:spAutoFit/>
          </a:bodyPr>
          <a:lstStyle/>
          <a:p>
            <a:r>
              <a:rPr lang="tr-TR" sz="2500" b="1" dirty="0"/>
              <a:t>ACROBOT-V1 SONUÇLARI </a:t>
            </a:r>
            <a:br>
              <a:rPr lang="tr-TR" sz="2500" b="1" dirty="0"/>
            </a:br>
            <a:endParaRPr lang="tr-TR" sz="2500" b="1" dirty="0"/>
          </a:p>
        </p:txBody>
      </p:sp>
    </p:spTree>
    <p:extLst>
      <p:ext uri="{BB962C8B-B14F-4D97-AF65-F5344CB8AC3E}">
        <p14:creationId xmlns:p14="http://schemas.microsoft.com/office/powerpoint/2010/main" val="7658971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059" name="Rectangle 205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6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3330985A-82C0-1823-2AE9-F673B8A4DA54}"/>
              </a:ext>
            </a:extLst>
          </p:cNvPr>
          <p:cNvSpPr>
            <a:spLocks noGrp="1"/>
          </p:cNvSpPr>
          <p:nvPr>
            <p:ph idx="1"/>
          </p:nvPr>
        </p:nvSpPr>
        <p:spPr>
          <a:xfrm>
            <a:off x="-52001" y="1114217"/>
            <a:ext cx="4322503" cy="5052427"/>
          </a:xfrm>
        </p:spPr>
        <p:txBody>
          <a:bodyPr>
            <a:noAutofit/>
          </a:bodyPr>
          <a:lstStyle/>
          <a:p>
            <a:pPr>
              <a:lnSpc>
                <a:spcPct val="110000"/>
              </a:lnSpc>
            </a:pPr>
            <a:r>
              <a:rPr lang="tr-TR" sz="1900" dirty="0">
                <a:solidFill>
                  <a:srgbClr val="FFFFFF"/>
                </a:solidFill>
              </a:rPr>
              <a:t>Üstteki skor grafiği, ajan skorunun başlangıçta düşük bir seviyede olduğunu, hızla yükselerek 90.5 civarında stabilize olduğunu gösteriyor. Ortadaki </a:t>
            </a:r>
            <a:r>
              <a:rPr lang="tr-TR" sz="1900" b="1" dirty="0" err="1">
                <a:solidFill>
                  <a:srgbClr val="FFFFFF"/>
                </a:solidFill>
              </a:rPr>
              <a:t>actor</a:t>
            </a:r>
            <a:r>
              <a:rPr lang="tr-TR" sz="1900" b="1" dirty="0">
                <a:solidFill>
                  <a:srgbClr val="FFFFFF"/>
                </a:solidFill>
              </a:rPr>
              <a:t> </a:t>
            </a:r>
            <a:r>
              <a:rPr lang="tr-TR" sz="1900" b="1" dirty="0" err="1">
                <a:solidFill>
                  <a:srgbClr val="FFFFFF"/>
                </a:solidFill>
              </a:rPr>
              <a:t>loss</a:t>
            </a:r>
            <a:r>
              <a:rPr lang="tr-TR" sz="1900" dirty="0">
                <a:solidFill>
                  <a:srgbClr val="FFFFFF"/>
                </a:solidFill>
              </a:rPr>
              <a:t> grafiği, politikanın başlangıçta dalgalı bir öğrenme süreci yaşadığını, zamanla daha stabil hale geldiğini ancak eğitimin son aşamalarında bazı dalgalanmaların yeniden ortaya çıktığını göstermektedir. Alttaki </a:t>
            </a:r>
            <a:r>
              <a:rPr lang="tr-TR" sz="1900" b="1" dirty="0" err="1">
                <a:solidFill>
                  <a:srgbClr val="FFFFFF"/>
                </a:solidFill>
              </a:rPr>
              <a:t>critic</a:t>
            </a:r>
            <a:r>
              <a:rPr lang="tr-TR" sz="1900" b="1" dirty="0">
                <a:solidFill>
                  <a:srgbClr val="FFFFFF"/>
                </a:solidFill>
              </a:rPr>
              <a:t> </a:t>
            </a:r>
            <a:r>
              <a:rPr lang="tr-TR" sz="1900" b="1" dirty="0" err="1">
                <a:solidFill>
                  <a:srgbClr val="FFFFFF"/>
                </a:solidFill>
              </a:rPr>
              <a:t>loss</a:t>
            </a:r>
            <a:r>
              <a:rPr lang="tr-TR" sz="1900" dirty="0">
                <a:solidFill>
                  <a:srgbClr val="FFFFFF"/>
                </a:solidFill>
              </a:rPr>
              <a:t> grafiği ise başlangıçta düşük bir kayıp değerine sahipken, eğitimin sonlarına doğru önemli ölçüde arttığını gösteriyor. Bu durum, </a:t>
            </a:r>
            <a:r>
              <a:rPr lang="tr-TR" sz="1900" dirty="0" err="1">
                <a:solidFill>
                  <a:srgbClr val="FFFFFF"/>
                </a:solidFill>
              </a:rPr>
              <a:t>PPO'nun</a:t>
            </a:r>
            <a:r>
              <a:rPr lang="tr-TR" sz="1900" dirty="0">
                <a:solidFill>
                  <a:srgbClr val="FFFFFF"/>
                </a:solidFill>
              </a:rPr>
              <a:t> çevreyi öğrenmede başarılı olduğunu ancak son fazda bazı optimizasyon sorunları yaşadığını gösterebilir.</a:t>
            </a:r>
          </a:p>
        </p:txBody>
      </p:sp>
      <p:grpSp>
        <p:nvGrpSpPr>
          <p:cNvPr id="2063" name="Group 206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6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206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6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6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6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6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207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7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tr-TR"/>
            </a:p>
          </p:txBody>
        </p:sp>
        <p:sp>
          <p:nvSpPr>
            <p:cNvPr id="208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8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sp>
          <p:nvSpPr>
            <p:cNvPr id="209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tr-TR"/>
            </a:p>
          </p:txBody>
        </p:sp>
      </p:grpSp>
      <p:pic>
        <p:nvPicPr>
          <p:cNvPr id="2050" name="Picture 2" descr="Yüklenmiş görüntü">
            <a:extLst>
              <a:ext uri="{FF2B5EF4-FFF2-40B4-BE49-F238E27FC236}">
                <a16:creationId xmlns:a16="http://schemas.microsoft.com/office/drawing/2014/main" id="{A705BFDC-B9B0-56F5-8F96-9ABF3C600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63682" y="122242"/>
            <a:ext cx="4823926" cy="6453412"/>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3">
            <a:extLst>
              <a:ext uri="{FF2B5EF4-FFF2-40B4-BE49-F238E27FC236}">
                <a16:creationId xmlns:a16="http://schemas.microsoft.com/office/drawing/2014/main" id="{9506C07E-28E4-C413-B672-39E9F6D3BAB0}"/>
              </a:ext>
            </a:extLst>
          </p:cNvPr>
          <p:cNvSpPr txBox="1">
            <a:spLocks noGrp="1"/>
          </p:cNvSpPr>
          <p:nvPr>
            <p:ph type="title"/>
          </p:nvPr>
        </p:nvSpPr>
        <p:spPr>
          <a:xfrm>
            <a:off x="1163615" y="23283"/>
            <a:ext cx="3029075" cy="1131079"/>
          </a:xfrm>
          <a:prstGeom prst="rect">
            <a:avLst/>
          </a:prstGeom>
          <a:noFill/>
        </p:spPr>
        <p:txBody>
          <a:bodyPr wrap="square">
            <a:spAutoFit/>
          </a:bodyPr>
          <a:lstStyle/>
          <a:p>
            <a:r>
              <a:rPr lang="tr-TR" sz="2500" b="1" dirty="0"/>
              <a:t>MOUNTAIN CAR CONTINUOUS-V0 SONUÇLARI </a:t>
            </a:r>
          </a:p>
        </p:txBody>
      </p:sp>
    </p:spTree>
    <p:extLst>
      <p:ext uri="{BB962C8B-B14F-4D97-AF65-F5344CB8AC3E}">
        <p14:creationId xmlns:p14="http://schemas.microsoft.com/office/powerpoint/2010/main" val="125041702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8A3437-84B7-C583-4E5B-25065AD8F635}"/>
              </a:ext>
            </a:extLst>
          </p:cNvPr>
          <p:cNvSpPr>
            <a:spLocks noGrp="1"/>
          </p:cNvSpPr>
          <p:nvPr>
            <p:ph type="title"/>
          </p:nvPr>
        </p:nvSpPr>
        <p:spPr>
          <a:xfrm>
            <a:off x="1141413" y="394583"/>
            <a:ext cx="9905998" cy="1630160"/>
          </a:xfrm>
        </p:spPr>
        <p:txBody>
          <a:bodyPr/>
          <a:lstStyle/>
          <a:p>
            <a:pPr algn="ctr"/>
            <a:r>
              <a:rPr lang="tr-TR" b="1" dirty="0" err="1">
                <a:solidFill>
                  <a:schemeClr val="bg1"/>
                </a:solidFill>
              </a:rPr>
              <a:t>Ppo</a:t>
            </a:r>
            <a:r>
              <a:rPr lang="tr-TR" b="1" dirty="0">
                <a:solidFill>
                  <a:schemeClr val="bg1"/>
                </a:solidFill>
              </a:rPr>
              <a:t> için Sonuç</a:t>
            </a:r>
            <a:br>
              <a:rPr lang="tr-TR" b="1" dirty="0">
                <a:solidFill>
                  <a:schemeClr val="bg1"/>
                </a:solidFill>
              </a:rPr>
            </a:br>
            <a:endParaRPr lang="tr-TR" dirty="0"/>
          </a:p>
        </p:txBody>
      </p:sp>
      <p:sp>
        <p:nvSpPr>
          <p:cNvPr id="3" name="İçerik Yer Tutucusu 2">
            <a:extLst>
              <a:ext uri="{FF2B5EF4-FFF2-40B4-BE49-F238E27FC236}">
                <a16:creationId xmlns:a16="http://schemas.microsoft.com/office/drawing/2014/main" id="{79478826-32FB-1D00-F762-F8C91D9652D1}"/>
              </a:ext>
            </a:extLst>
          </p:cNvPr>
          <p:cNvSpPr>
            <a:spLocks noGrp="1"/>
          </p:cNvSpPr>
          <p:nvPr>
            <p:ph idx="1"/>
          </p:nvPr>
        </p:nvSpPr>
        <p:spPr>
          <a:xfrm>
            <a:off x="1141413" y="1465716"/>
            <a:ext cx="9905999" cy="3541714"/>
          </a:xfrm>
        </p:spPr>
        <p:txBody>
          <a:bodyPr>
            <a:normAutofit fontScale="92500"/>
          </a:bodyPr>
          <a:lstStyle/>
          <a:p>
            <a:pPr>
              <a:buFont typeface="Arial" panose="020B0604020202020204" pitchFamily="34" charset="0"/>
              <a:buChar char="•"/>
            </a:pPr>
            <a:r>
              <a:rPr lang="tr-TR" b="1" dirty="0" err="1">
                <a:solidFill>
                  <a:schemeClr val="bg1"/>
                </a:solidFill>
              </a:rPr>
              <a:t>MountainCarContinuous</a:t>
            </a:r>
            <a:r>
              <a:rPr lang="tr-TR" dirty="0">
                <a:solidFill>
                  <a:schemeClr val="bg1"/>
                </a:solidFill>
              </a:rPr>
              <a:t>, PPO için daha hızlı öğrenilebilir ve optimize edilebilir bir ortam sunarken, </a:t>
            </a:r>
            <a:r>
              <a:rPr lang="tr-TR" b="1" dirty="0" err="1">
                <a:solidFill>
                  <a:schemeClr val="bg1"/>
                </a:solidFill>
              </a:rPr>
              <a:t>Acrobot</a:t>
            </a:r>
            <a:r>
              <a:rPr lang="tr-TR" dirty="0">
                <a:solidFill>
                  <a:schemeClr val="bg1"/>
                </a:solidFill>
              </a:rPr>
              <a:t> daha zorlu bir öğrenme süreci gerektirmiştir.</a:t>
            </a:r>
          </a:p>
          <a:p>
            <a:pPr>
              <a:buFont typeface="Arial" panose="020B0604020202020204" pitchFamily="34" charset="0"/>
              <a:buChar char="•"/>
            </a:pPr>
            <a:r>
              <a:rPr lang="tr-TR" b="1" dirty="0" err="1">
                <a:solidFill>
                  <a:schemeClr val="bg1"/>
                </a:solidFill>
              </a:rPr>
              <a:t>MountainCarContinuous</a:t>
            </a:r>
            <a:r>
              <a:rPr lang="tr-TR" dirty="0">
                <a:solidFill>
                  <a:schemeClr val="bg1"/>
                </a:solidFill>
              </a:rPr>
              <a:t> ortamında skorlar daha yüksek değerlere ulaşırken, </a:t>
            </a:r>
            <a:r>
              <a:rPr lang="tr-TR" b="1" dirty="0" err="1">
                <a:solidFill>
                  <a:schemeClr val="bg1"/>
                </a:solidFill>
              </a:rPr>
              <a:t>Acrobot</a:t>
            </a:r>
            <a:r>
              <a:rPr lang="tr-TR" dirty="0">
                <a:solidFill>
                  <a:schemeClr val="bg1"/>
                </a:solidFill>
              </a:rPr>
              <a:t> ortamında değer fonksiyonu (</a:t>
            </a:r>
            <a:r>
              <a:rPr lang="tr-TR" dirty="0" err="1">
                <a:solidFill>
                  <a:schemeClr val="bg1"/>
                </a:solidFill>
              </a:rPr>
              <a:t>critic</a:t>
            </a:r>
            <a:r>
              <a:rPr lang="tr-TR" dirty="0">
                <a:solidFill>
                  <a:schemeClr val="bg1"/>
                </a:solidFill>
              </a:rPr>
              <a:t>) daha etkili bir şekilde öğrenilmiştir.</a:t>
            </a:r>
          </a:p>
          <a:p>
            <a:pPr>
              <a:buFont typeface="Arial" panose="020B0604020202020204" pitchFamily="34" charset="0"/>
              <a:buChar char="•"/>
            </a:pPr>
            <a:r>
              <a:rPr lang="tr-TR" dirty="0">
                <a:solidFill>
                  <a:schemeClr val="bg1"/>
                </a:solidFill>
              </a:rPr>
              <a:t>Her iki ortamda da PPO algoritması, başlangıçtaki düşük performansı iyileştirerek istikrarlı sonuçlar elde etmiştir, ancak </a:t>
            </a:r>
            <a:r>
              <a:rPr lang="tr-TR" dirty="0" err="1">
                <a:solidFill>
                  <a:schemeClr val="bg1"/>
                </a:solidFill>
              </a:rPr>
              <a:t>MountainCarContinuous'da</a:t>
            </a:r>
            <a:r>
              <a:rPr lang="tr-TR" dirty="0">
                <a:solidFill>
                  <a:schemeClr val="bg1"/>
                </a:solidFill>
              </a:rPr>
              <a:t> dalgalanmalar son aşamalarda artarken, </a:t>
            </a:r>
            <a:r>
              <a:rPr lang="tr-TR" dirty="0" err="1">
                <a:solidFill>
                  <a:schemeClr val="bg1"/>
                </a:solidFill>
              </a:rPr>
              <a:t>Acrobot'ta</a:t>
            </a:r>
            <a:r>
              <a:rPr lang="tr-TR" dirty="0">
                <a:solidFill>
                  <a:schemeClr val="bg1"/>
                </a:solidFill>
              </a:rPr>
              <a:t> daha kontrollü bir seyir gözlemlenmiştir.</a:t>
            </a:r>
          </a:p>
          <a:p>
            <a:endParaRPr lang="tr-TR" dirty="0"/>
          </a:p>
        </p:txBody>
      </p:sp>
    </p:spTree>
    <p:extLst>
      <p:ext uri="{BB962C8B-B14F-4D97-AF65-F5344CB8AC3E}">
        <p14:creationId xmlns:p14="http://schemas.microsoft.com/office/powerpoint/2010/main" val="564606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AA06FA-0B08-61A1-0C32-C37B86F04145}"/>
              </a:ext>
            </a:extLst>
          </p:cNvPr>
          <p:cNvSpPr>
            <a:spLocks noGrp="1"/>
          </p:cNvSpPr>
          <p:nvPr>
            <p:ph type="title"/>
          </p:nvPr>
        </p:nvSpPr>
        <p:spPr>
          <a:xfrm>
            <a:off x="1141413" y="136737"/>
            <a:ext cx="9822056" cy="1478570"/>
          </a:xfrm>
        </p:spPr>
        <p:txBody>
          <a:bodyPr>
            <a:normAutofit fontScale="90000"/>
          </a:bodyPr>
          <a:lstStyle/>
          <a:p>
            <a:pPr algn="ctr"/>
            <a:r>
              <a:rPr lang="tr-TR" b="1" dirty="0">
                <a:solidFill>
                  <a:schemeClr val="bg1"/>
                </a:solidFill>
              </a:rPr>
              <a:t>ARAŞTIRMA SONUÇLARINA GÖRE </a:t>
            </a:r>
            <a:br>
              <a:rPr lang="tr-TR" b="1" dirty="0">
                <a:solidFill>
                  <a:schemeClr val="bg1"/>
                </a:solidFill>
              </a:rPr>
            </a:br>
            <a:r>
              <a:rPr lang="en-US" b="1" dirty="0">
                <a:solidFill>
                  <a:schemeClr val="bg1"/>
                </a:solidFill>
              </a:rPr>
              <a:t>Mountain Car Continuous </a:t>
            </a:r>
            <a:r>
              <a:rPr lang="tr-TR" b="1" dirty="0">
                <a:solidFill>
                  <a:schemeClr val="bg1"/>
                </a:solidFill>
              </a:rPr>
              <a:t>ile</a:t>
            </a:r>
            <a:r>
              <a:rPr lang="en-US" b="1" dirty="0">
                <a:solidFill>
                  <a:schemeClr val="bg1"/>
                </a:solidFill>
              </a:rPr>
              <a:t> </a:t>
            </a:r>
            <a:br>
              <a:rPr lang="tr-TR" b="1" dirty="0">
                <a:solidFill>
                  <a:schemeClr val="bg1"/>
                </a:solidFill>
              </a:rPr>
            </a:br>
            <a:r>
              <a:rPr lang="en-US" b="1" dirty="0">
                <a:solidFill>
                  <a:schemeClr val="bg1"/>
                </a:solidFill>
              </a:rPr>
              <a:t>DDPG</a:t>
            </a:r>
            <a:r>
              <a:rPr lang="tr-TR" b="1" dirty="0">
                <a:solidFill>
                  <a:schemeClr val="bg1"/>
                </a:solidFill>
              </a:rPr>
              <a:t> VE PPO</a:t>
            </a:r>
          </a:p>
        </p:txBody>
      </p:sp>
      <p:sp>
        <p:nvSpPr>
          <p:cNvPr id="3" name="İçerik Yer Tutucusu 2">
            <a:extLst>
              <a:ext uri="{FF2B5EF4-FFF2-40B4-BE49-F238E27FC236}">
                <a16:creationId xmlns:a16="http://schemas.microsoft.com/office/drawing/2014/main" id="{7A2F49C6-8CC0-80F8-DA92-23432503F3F4}"/>
              </a:ext>
            </a:extLst>
          </p:cNvPr>
          <p:cNvSpPr>
            <a:spLocks noGrp="1"/>
          </p:cNvSpPr>
          <p:nvPr>
            <p:ph idx="1"/>
          </p:nvPr>
        </p:nvSpPr>
        <p:spPr>
          <a:xfrm>
            <a:off x="6275437" y="1392231"/>
            <a:ext cx="5057033" cy="4166061"/>
          </a:xfrm>
        </p:spPr>
        <p:txBody>
          <a:bodyPr>
            <a:normAutofit fontScale="85000" lnSpcReduction="10000"/>
          </a:bodyPr>
          <a:lstStyle/>
          <a:p>
            <a:pPr marL="0" indent="0" algn="ctr">
              <a:buNone/>
            </a:pPr>
            <a:r>
              <a:rPr lang="tr-TR" sz="2900" b="1" u="sng" dirty="0">
                <a:solidFill>
                  <a:schemeClr val="bg1"/>
                </a:solidFill>
              </a:rPr>
              <a:t>PPO</a:t>
            </a:r>
          </a:p>
          <a:p>
            <a:pPr marL="0" indent="0">
              <a:buNone/>
            </a:pPr>
            <a:r>
              <a:rPr lang="tr-TR" dirty="0">
                <a:solidFill>
                  <a:schemeClr val="bg1"/>
                </a:solidFill>
              </a:rPr>
              <a:t>Bu algoritmanın </a:t>
            </a:r>
            <a:r>
              <a:rPr lang="tr-TR" dirty="0" err="1">
                <a:solidFill>
                  <a:schemeClr val="bg1"/>
                </a:solidFill>
              </a:rPr>
              <a:t>Mountain</a:t>
            </a:r>
            <a:r>
              <a:rPr lang="tr-TR" dirty="0">
                <a:solidFill>
                  <a:schemeClr val="bg1"/>
                </a:solidFill>
              </a:rPr>
              <a:t> Car </a:t>
            </a:r>
            <a:r>
              <a:rPr lang="tr-TR" dirty="0" err="1">
                <a:solidFill>
                  <a:schemeClr val="bg1"/>
                </a:solidFill>
              </a:rPr>
              <a:t>Continuous</a:t>
            </a:r>
            <a:r>
              <a:rPr lang="tr-TR" dirty="0">
                <a:solidFill>
                  <a:schemeClr val="bg1"/>
                </a:solidFill>
              </a:rPr>
              <a:t> gibi sürekli eylem alanlarına sahip ortamlarda etkili olduğu gösterilmiştir. Bir çalışmada, 16 paralel simülasyon çalıştıran </a:t>
            </a:r>
            <a:r>
              <a:rPr lang="tr-TR" dirty="0" err="1">
                <a:solidFill>
                  <a:schemeClr val="bg1"/>
                </a:solidFill>
              </a:rPr>
              <a:t>vektörleştirilmiş</a:t>
            </a:r>
            <a:r>
              <a:rPr lang="tr-TR" dirty="0">
                <a:solidFill>
                  <a:schemeClr val="bg1"/>
                </a:solidFill>
              </a:rPr>
              <a:t> ortamlarla PPO kullanılmış ve bu da önemli ölçüde daha hızlı öğrenmeye yol açmıştır. Aracı, </a:t>
            </a:r>
            <a:r>
              <a:rPr lang="tr-TR" dirty="0" err="1">
                <a:solidFill>
                  <a:schemeClr val="bg1"/>
                </a:solidFill>
              </a:rPr>
              <a:t>PPO'nun</a:t>
            </a:r>
            <a:r>
              <a:rPr lang="tr-TR" dirty="0">
                <a:solidFill>
                  <a:schemeClr val="bg1"/>
                </a:solidFill>
              </a:rPr>
              <a:t> kırpma yaklaşımıyla keşfi ayarlayarak nispeten az sayıda bölüm içinde ortamı çözebilir ve bu da onu performans iyileştirmelerinde hem verimli hem de istikrarlı hale getirir. </a:t>
            </a:r>
            <a:r>
              <a:rPr lang="tr-TR" b="1" dirty="0">
                <a:solidFill>
                  <a:schemeClr val="bg1"/>
                </a:solidFill>
              </a:rPr>
              <a:t>[2]</a:t>
            </a:r>
          </a:p>
        </p:txBody>
      </p:sp>
      <p:sp>
        <p:nvSpPr>
          <p:cNvPr id="5" name="İçerik Yer Tutucusu 2">
            <a:extLst>
              <a:ext uri="{FF2B5EF4-FFF2-40B4-BE49-F238E27FC236}">
                <a16:creationId xmlns:a16="http://schemas.microsoft.com/office/drawing/2014/main" id="{6098F89E-1932-0145-283A-451B85EE9006}"/>
              </a:ext>
            </a:extLst>
          </p:cNvPr>
          <p:cNvSpPr txBox="1">
            <a:spLocks/>
          </p:cNvSpPr>
          <p:nvPr/>
        </p:nvSpPr>
        <p:spPr>
          <a:xfrm>
            <a:off x="859530" y="1299708"/>
            <a:ext cx="5416708" cy="44217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tr-TR" sz="2500" b="1" u="sng" dirty="0">
                <a:solidFill>
                  <a:schemeClr val="bg1"/>
                </a:solidFill>
              </a:rPr>
              <a:t>DDPG</a:t>
            </a:r>
          </a:p>
          <a:p>
            <a:pPr marL="0" indent="0">
              <a:buNone/>
            </a:pPr>
            <a:r>
              <a:rPr lang="tr-TR" sz="2000" dirty="0">
                <a:solidFill>
                  <a:schemeClr val="bg1"/>
                </a:solidFill>
              </a:rPr>
              <a:t>Başka bir yaklaşımda, DDPG, sürekli eylem alanını etkili bir şekilde yönetmek için </a:t>
            </a:r>
            <a:r>
              <a:rPr lang="tr-TR" sz="2000" dirty="0" err="1">
                <a:solidFill>
                  <a:schemeClr val="bg1"/>
                </a:solidFill>
              </a:rPr>
              <a:t>Mountain</a:t>
            </a:r>
            <a:r>
              <a:rPr lang="tr-TR" sz="2000" dirty="0">
                <a:solidFill>
                  <a:schemeClr val="bg1"/>
                </a:solidFill>
              </a:rPr>
              <a:t> Car </a:t>
            </a:r>
            <a:r>
              <a:rPr lang="tr-TR" sz="2000" dirty="0" err="1">
                <a:solidFill>
                  <a:schemeClr val="bg1"/>
                </a:solidFill>
              </a:rPr>
              <a:t>Continuous'da</a:t>
            </a:r>
            <a:r>
              <a:rPr lang="tr-TR" sz="2000" dirty="0">
                <a:solidFill>
                  <a:schemeClr val="bg1"/>
                </a:solidFill>
              </a:rPr>
              <a:t> uygulandı. Keşif için </a:t>
            </a:r>
            <a:r>
              <a:rPr lang="tr-TR" sz="2000" dirty="0" err="1">
                <a:solidFill>
                  <a:schemeClr val="bg1"/>
                </a:solidFill>
              </a:rPr>
              <a:t>Ornstein-Uhlenbeck</a:t>
            </a:r>
            <a:r>
              <a:rPr lang="tr-TR" sz="2000" dirty="0">
                <a:solidFill>
                  <a:schemeClr val="bg1"/>
                </a:solidFill>
              </a:rPr>
              <a:t> gürültüsünü dahil ederek DDPG, </a:t>
            </a:r>
            <a:r>
              <a:rPr lang="tr-TR" sz="2000" dirty="0" err="1">
                <a:solidFill>
                  <a:schemeClr val="bg1"/>
                </a:solidFill>
              </a:rPr>
              <a:t>Mountain</a:t>
            </a:r>
            <a:r>
              <a:rPr lang="tr-TR" sz="2000" dirty="0">
                <a:solidFill>
                  <a:schemeClr val="bg1"/>
                </a:solidFill>
              </a:rPr>
              <a:t> Car gibi zorlu sürekli eylem ortamlarında bile kararlı kontrol politikaları öğrenebildi. Aracının sinir ağları, girdi olarak konum ve hız ile eğitildi ve sonuçlar, </a:t>
            </a:r>
            <a:r>
              <a:rPr lang="tr-TR" sz="2000" dirty="0" err="1">
                <a:solidFill>
                  <a:schemeClr val="bg1"/>
                </a:solidFill>
              </a:rPr>
              <a:t>DDPG'nin</a:t>
            </a:r>
            <a:r>
              <a:rPr lang="tr-TR" sz="2000" dirty="0">
                <a:solidFill>
                  <a:schemeClr val="bg1"/>
                </a:solidFill>
              </a:rPr>
              <a:t> sürekli kontrol sorunları için uygulanabilirliğini gösterdi. Bu, özellikle geleneksel Q-öğrenmesinin zorlandığı ortamlar için faydalıdır. </a:t>
            </a:r>
            <a:r>
              <a:rPr lang="tr-TR" sz="2000" b="1" dirty="0">
                <a:solidFill>
                  <a:schemeClr val="bg1"/>
                </a:solidFill>
              </a:rPr>
              <a:t>[1]</a:t>
            </a:r>
          </a:p>
        </p:txBody>
      </p:sp>
    </p:spTree>
    <p:extLst>
      <p:ext uri="{BB962C8B-B14F-4D97-AF65-F5344CB8AC3E}">
        <p14:creationId xmlns:p14="http://schemas.microsoft.com/office/powerpoint/2010/main" val="594276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DD93E1-9E9F-6C82-A1A4-B09BF797BD70}"/>
              </a:ext>
            </a:extLst>
          </p:cNvPr>
          <p:cNvSpPr>
            <a:spLocks noGrp="1"/>
          </p:cNvSpPr>
          <p:nvPr>
            <p:ph type="title"/>
          </p:nvPr>
        </p:nvSpPr>
        <p:spPr>
          <a:xfrm>
            <a:off x="1141414" y="0"/>
            <a:ext cx="9905998" cy="1416759"/>
          </a:xfrm>
        </p:spPr>
        <p:txBody>
          <a:bodyPr/>
          <a:lstStyle/>
          <a:p>
            <a:pPr algn="ctr"/>
            <a:r>
              <a:rPr lang="tr-TR" b="1" dirty="0">
                <a:solidFill>
                  <a:schemeClr val="bg1"/>
                </a:solidFill>
              </a:rPr>
              <a:t>ARAŞTIRMA SONUÇLARINA GÖRE</a:t>
            </a:r>
            <a:br>
              <a:rPr lang="tr-TR" b="1" dirty="0">
                <a:solidFill>
                  <a:schemeClr val="bg1"/>
                </a:solidFill>
              </a:rPr>
            </a:br>
            <a:r>
              <a:rPr lang="en-US" b="1" dirty="0" err="1">
                <a:solidFill>
                  <a:schemeClr val="bg1"/>
                </a:solidFill>
              </a:rPr>
              <a:t>Acrobot</a:t>
            </a:r>
            <a:r>
              <a:rPr lang="en-US" b="1" dirty="0">
                <a:solidFill>
                  <a:schemeClr val="bg1"/>
                </a:solidFill>
              </a:rPr>
              <a:t> </a:t>
            </a:r>
            <a:r>
              <a:rPr lang="tr-TR" b="1" dirty="0">
                <a:solidFill>
                  <a:schemeClr val="bg1"/>
                </a:solidFill>
              </a:rPr>
              <a:t>İLE</a:t>
            </a:r>
            <a:r>
              <a:rPr lang="en-US" b="1" dirty="0">
                <a:solidFill>
                  <a:schemeClr val="bg1"/>
                </a:solidFill>
              </a:rPr>
              <a:t> PPO </a:t>
            </a:r>
            <a:r>
              <a:rPr lang="tr-TR" b="1" dirty="0">
                <a:solidFill>
                  <a:schemeClr val="bg1"/>
                </a:solidFill>
              </a:rPr>
              <a:t>VE</a:t>
            </a:r>
            <a:r>
              <a:rPr lang="en-US" b="1" dirty="0">
                <a:solidFill>
                  <a:schemeClr val="bg1"/>
                </a:solidFill>
              </a:rPr>
              <a:t> DQL</a:t>
            </a:r>
            <a:endParaRPr lang="tr-TR" dirty="0">
              <a:solidFill>
                <a:schemeClr val="bg1"/>
              </a:solidFill>
            </a:endParaRPr>
          </a:p>
        </p:txBody>
      </p:sp>
      <p:sp>
        <p:nvSpPr>
          <p:cNvPr id="3" name="İçerik Yer Tutucusu 2">
            <a:extLst>
              <a:ext uri="{FF2B5EF4-FFF2-40B4-BE49-F238E27FC236}">
                <a16:creationId xmlns:a16="http://schemas.microsoft.com/office/drawing/2014/main" id="{0398BFE5-FD84-5D7F-C523-D5B855B0C061}"/>
              </a:ext>
            </a:extLst>
          </p:cNvPr>
          <p:cNvSpPr>
            <a:spLocks noGrp="1"/>
          </p:cNvSpPr>
          <p:nvPr>
            <p:ph idx="1"/>
          </p:nvPr>
        </p:nvSpPr>
        <p:spPr>
          <a:xfrm>
            <a:off x="1141412" y="1319583"/>
            <a:ext cx="4953000" cy="4434350"/>
          </a:xfrm>
        </p:spPr>
        <p:txBody>
          <a:bodyPr>
            <a:normAutofit fontScale="92500"/>
          </a:bodyPr>
          <a:lstStyle/>
          <a:p>
            <a:pPr marL="0" indent="0" algn="ctr">
              <a:buNone/>
            </a:pPr>
            <a:r>
              <a:rPr lang="tr-TR" sz="2700" b="1" u="sng" dirty="0">
                <a:solidFill>
                  <a:schemeClr val="bg1"/>
                </a:solidFill>
              </a:rPr>
              <a:t>PPO</a:t>
            </a:r>
          </a:p>
          <a:p>
            <a:pPr marL="0" indent="0">
              <a:buNone/>
            </a:pPr>
            <a:r>
              <a:rPr lang="tr-TR" sz="2200" dirty="0" err="1">
                <a:solidFill>
                  <a:schemeClr val="bg1"/>
                </a:solidFill>
              </a:rPr>
              <a:t>Acrobot'ta</a:t>
            </a:r>
            <a:r>
              <a:rPr lang="tr-TR" sz="2200" dirty="0">
                <a:solidFill>
                  <a:schemeClr val="bg1"/>
                </a:solidFill>
              </a:rPr>
              <a:t> PPO kullanan araştırma, algoritmanın </a:t>
            </a:r>
            <a:r>
              <a:rPr lang="tr-TR" sz="2200" dirty="0" err="1">
                <a:solidFill>
                  <a:schemeClr val="bg1"/>
                </a:solidFill>
              </a:rPr>
              <a:t>swing-up</a:t>
            </a:r>
            <a:r>
              <a:rPr lang="tr-TR" sz="2200" dirty="0">
                <a:solidFill>
                  <a:schemeClr val="bg1"/>
                </a:solidFill>
              </a:rPr>
              <a:t> görevlerini nasıl etkili bir şekilde optimize edebileceğini vurguladı. </a:t>
            </a:r>
            <a:r>
              <a:rPr lang="tr-TR" sz="2200" dirty="0" err="1">
                <a:solidFill>
                  <a:schemeClr val="bg1"/>
                </a:solidFill>
              </a:rPr>
              <a:t>PPO'nun</a:t>
            </a:r>
            <a:r>
              <a:rPr lang="tr-TR" sz="2200" dirty="0">
                <a:solidFill>
                  <a:schemeClr val="bg1"/>
                </a:solidFill>
              </a:rPr>
              <a:t> düzenlemesiyle (kırpma gibi) eğim yükselişini kullanarak, ajan karmaşık dinamikler altında bile iki bağlantılı sarkaç (</a:t>
            </a:r>
            <a:r>
              <a:rPr lang="tr-TR" sz="2200" dirty="0" err="1">
                <a:solidFill>
                  <a:schemeClr val="bg1"/>
                </a:solidFill>
              </a:rPr>
              <a:t>Acrobot</a:t>
            </a:r>
            <a:r>
              <a:rPr lang="tr-TR" sz="2200" dirty="0">
                <a:solidFill>
                  <a:schemeClr val="bg1"/>
                </a:solidFill>
              </a:rPr>
              <a:t>) zorluğunun üstesinden gelebilir. Bu, </a:t>
            </a:r>
            <a:r>
              <a:rPr lang="tr-TR" sz="2200" dirty="0" err="1">
                <a:solidFill>
                  <a:schemeClr val="bg1"/>
                </a:solidFill>
              </a:rPr>
              <a:t>PPO'yu</a:t>
            </a:r>
            <a:r>
              <a:rPr lang="tr-TR" sz="2200" dirty="0">
                <a:solidFill>
                  <a:schemeClr val="bg1"/>
                </a:solidFill>
              </a:rPr>
              <a:t> dinamik ortamlarda tutarlı politika güncellemeleri gerektiren ajanlar için çekici bir seçenek haline getirir.</a:t>
            </a:r>
          </a:p>
        </p:txBody>
      </p:sp>
      <p:sp>
        <p:nvSpPr>
          <p:cNvPr id="4" name="İçerik Yer Tutucusu 2">
            <a:extLst>
              <a:ext uri="{FF2B5EF4-FFF2-40B4-BE49-F238E27FC236}">
                <a16:creationId xmlns:a16="http://schemas.microsoft.com/office/drawing/2014/main" id="{D2479E05-9B7B-2E6D-A204-C259DB3AE32B}"/>
              </a:ext>
            </a:extLst>
          </p:cNvPr>
          <p:cNvSpPr txBox="1">
            <a:spLocks/>
          </p:cNvSpPr>
          <p:nvPr/>
        </p:nvSpPr>
        <p:spPr>
          <a:xfrm>
            <a:off x="6238520" y="1319583"/>
            <a:ext cx="4953000" cy="44343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tr-TR" sz="2500" b="1" u="sng" dirty="0">
                <a:solidFill>
                  <a:schemeClr val="bg1"/>
                </a:solidFill>
              </a:rPr>
              <a:t>DQL</a:t>
            </a:r>
          </a:p>
          <a:p>
            <a:pPr marL="0" indent="0">
              <a:buNone/>
            </a:pPr>
            <a:r>
              <a:rPr lang="tr-TR" sz="2000" dirty="0" err="1">
                <a:solidFill>
                  <a:schemeClr val="bg1"/>
                </a:solidFill>
              </a:rPr>
              <a:t>Acrobot</a:t>
            </a:r>
            <a:r>
              <a:rPr lang="tr-TR" sz="2000" dirty="0">
                <a:solidFill>
                  <a:schemeClr val="bg1"/>
                </a:solidFill>
              </a:rPr>
              <a:t> problemi için, Derin Q-Öğrenimi (DQL) genellikle öğrenmeyi dengelemek için deneyim tekrarı ve hedef ağlar gibi teknikler kullanılarak uyarlanır. DQL, sürekli problemlerin ayrıklaştırılmış versiyonlarını kullanarak bu ayrı eylem görevlerinde etkili olabilir, ancak </a:t>
            </a:r>
            <a:r>
              <a:rPr lang="tr-TR" sz="2000" dirty="0" err="1">
                <a:solidFill>
                  <a:schemeClr val="bg1"/>
                </a:solidFill>
              </a:rPr>
              <a:t>Acrobot'taki</a:t>
            </a:r>
            <a:r>
              <a:rPr lang="tr-TR" sz="2000" dirty="0">
                <a:solidFill>
                  <a:schemeClr val="bg1"/>
                </a:solidFill>
              </a:rPr>
              <a:t> geniş durum alanı nedeniyle devamlılığı önlemek için ek ayarlama gerektirebilir. </a:t>
            </a:r>
            <a:r>
              <a:rPr lang="tr-TR" sz="2000" b="1" dirty="0">
                <a:solidFill>
                  <a:schemeClr val="bg1"/>
                </a:solidFill>
              </a:rPr>
              <a:t>[3]</a:t>
            </a:r>
          </a:p>
        </p:txBody>
      </p:sp>
    </p:spTree>
    <p:extLst>
      <p:ext uri="{BB962C8B-B14F-4D97-AF65-F5344CB8AC3E}">
        <p14:creationId xmlns:p14="http://schemas.microsoft.com/office/powerpoint/2010/main" val="498823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3C4A1F7-C465-F65A-C6C4-147A4747B324}"/>
              </a:ext>
            </a:extLst>
          </p:cNvPr>
          <p:cNvPicPr>
            <a:picLocks noGrp="1" noChangeAspect="1"/>
          </p:cNvPicPr>
          <p:nvPr>
            <p:ph idx="1"/>
          </p:nvPr>
        </p:nvPicPr>
        <p:blipFill>
          <a:blip r:embed="rId2"/>
          <a:stretch>
            <a:fillRect/>
          </a:stretch>
        </p:blipFill>
        <p:spPr>
          <a:xfrm>
            <a:off x="2200576" y="1146604"/>
            <a:ext cx="7936955" cy="2403695"/>
          </a:xfrm>
        </p:spPr>
      </p:pic>
      <p:sp>
        <p:nvSpPr>
          <p:cNvPr id="10" name="Başlık 1">
            <a:extLst>
              <a:ext uri="{FF2B5EF4-FFF2-40B4-BE49-F238E27FC236}">
                <a16:creationId xmlns:a16="http://schemas.microsoft.com/office/drawing/2014/main" id="{6F52C823-67D0-BB5D-40C7-3E05BE80AE6A}"/>
              </a:ext>
            </a:extLst>
          </p:cNvPr>
          <p:cNvSpPr>
            <a:spLocks noGrp="1"/>
          </p:cNvSpPr>
          <p:nvPr>
            <p:ph type="title"/>
          </p:nvPr>
        </p:nvSpPr>
        <p:spPr>
          <a:xfrm>
            <a:off x="1216055" y="-261082"/>
            <a:ext cx="9905998" cy="1630160"/>
          </a:xfrm>
        </p:spPr>
        <p:txBody>
          <a:bodyPr/>
          <a:lstStyle/>
          <a:p>
            <a:pPr algn="ctr"/>
            <a:r>
              <a:rPr lang="tr-TR" b="1" dirty="0">
                <a:solidFill>
                  <a:schemeClr val="bg1"/>
                </a:solidFill>
              </a:rPr>
              <a:t>ARAŞTIRMALARA GÖRE Sonuç</a:t>
            </a:r>
            <a:endParaRPr lang="tr-TR" dirty="0"/>
          </a:p>
        </p:txBody>
      </p:sp>
      <p:sp>
        <p:nvSpPr>
          <p:cNvPr id="3" name="Metin kutusu 2">
            <a:extLst>
              <a:ext uri="{FF2B5EF4-FFF2-40B4-BE49-F238E27FC236}">
                <a16:creationId xmlns:a16="http://schemas.microsoft.com/office/drawing/2014/main" id="{FF48A49F-8108-C7FF-7EBF-F70E7FE13EC1}"/>
              </a:ext>
            </a:extLst>
          </p:cNvPr>
          <p:cNvSpPr txBox="1"/>
          <p:nvPr/>
        </p:nvSpPr>
        <p:spPr>
          <a:xfrm>
            <a:off x="1590480" y="3550299"/>
            <a:ext cx="9662238" cy="2246769"/>
          </a:xfrm>
          <a:prstGeom prst="rect">
            <a:avLst/>
          </a:prstGeom>
          <a:noFill/>
        </p:spPr>
        <p:txBody>
          <a:bodyPr wrap="square">
            <a:spAutoFit/>
          </a:bodyPr>
          <a:lstStyle/>
          <a:p>
            <a:pPr algn="ctr"/>
            <a:r>
              <a:rPr lang="tr-TR" sz="2000" b="1" dirty="0">
                <a:solidFill>
                  <a:schemeClr val="bg1"/>
                </a:solidFill>
              </a:rPr>
              <a:t>SONUÇ</a:t>
            </a:r>
          </a:p>
          <a:p>
            <a:pPr>
              <a:buFont typeface="Arial" panose="020B0604020202020204" pitchFamily="34" charset="0"/>
              <a:buChar char="•"/>
            </a:pPr>
            <a:r>
              <a:rPr lang="tr-TR" sz="2000" dirty="0">
                <a:solidFill>
                  <a:schemeClr val="bg1"/>
                </a:solidFill>
              </a:rPr>
              <a:t> PPO, sürekli ve ayrık aksiyon alanlarında çalışabilen esnek bir algoritma olduğundan her iki ortamda da uyumludur.</a:t>
            </a:r>
          </a:p>
          <a:p>
            <a:pPr>
              <a:buFont typeface="Arial" panose="020B0604020202020204" pitchFamily="34" charset="0"/>
              <a:buChar char="•"/>
            </a:pPr>
            <a:r>
              <a:rPr lang="tr-TR" sz="2000" dirty="0">
                <a:solidFill>
                  <a:schemeClr val="bg1"/>
                </a:solidFill>
              </a:rPr>
              <a:t> DDPG, sürekli aksiyon alanlarında çalışmak için tasarlanmıştır, bu nedenle yalnızca </a:t>
            </a:r>
            <a:r>
              <a:rPr lang="tr-TR" sz="2000" dirty="0" err="1">
                <a:solidFill>
                  <a:schemeClr val="bg1"/>
                </a:solidFill>
              </a:rPr>
              <a:t>MountainCarContinuous</a:t>
            </a:r>
            <a:r>
              <a:rPr lang="tr-TR" sz="2000" dirty="0">
                <a:solidFill>
                  <a:schemeClr val="bg1"/>
                </a:solidFill>
              </a:rPr>
              <a:t> ortamında uygundur.</a:t>
            </a:r>
          </a:p>
          <a:p>
            <a:pPr>
              <a:buFont typeface="Arial" panose="020B0604020202020204" pitchFamily="34" charset="0"/>
              <a:buChar char="•"/>
            </a:pPr>
            <a:r>
              <a:rPr lang="tr-TR" sz="2000" dirty="0">
                <a:solidFill>
                  <a:schemeClr val="bg1"/>
                </a:solidFill>
              </a:rPr>
              <a:t> DQL, ayrık aksiyon alanlarına özgüdür, bu nedenle yalnızca </a:t>
            </a:r>
            <a:r>
              <a:rPr lang="tr-TR" sz="2000" dirty="0" err="1">
                <a:solidFill>
                  <a:schemeClr val="bg1"/>
                </a:solidFill>
              </a:rPr>
              <a:t>Acrobot</a:t>
            </a:r>
            <a:r>
              <a:rPr lang="tr-TR" sz="2000" dirty="0">
                <a:solidFill>
                  <a:schemeClr val="bg1"/>
                </a:solidFill>
              </a:rPr>
              <a:t> ortamında doğrudan çalışabilir; </a:t>
            </a:r>
            <a:r>
              <a:rPr lang="tr-TR" sz="2000" dirty="0" err="1">
                <a:solidFill>
                  <a:schemeClr val="bg1"/>
                </a:solidFill>
              </a:rPr>
              <a:t>MountainCarContinuous</a:t>
            </a:r>
            <a:r>
              <a:rPr lang="tr-TR" sz="2000" dirty="0">
                <a:solidFill>
                  <a:schemeClr val="bg1"/>
                </a:solidFill>
              </a:rPr>
              <a:t> gibi sürekli aksiyon alanları için ayrıklaştırma gerekir.</a:t>
            </a:r>
          </a:p>
        </p:txBody>
      </p:sp>
    </p:spTree>
    <p:extLst>
      <p:ext uri="{BB962C8B-B14F-4D97-AF65-F5344CB8AC3E}">
        <p14:creationId xmlns:p14="http://schemas.microsoft.com/office/powerpoint/2010/main" val="2571258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93862F-DD10-ACC6-7F4C-791B93FCE5DB}"/>
              </a:ext>
            </a:extLst>
          </p:cNvPr>
          <p:cNvSpPr>
            <a:spLocks noGrp="1"/>
          </p:cNvSpPr>
          <p:nvPr>
            <p:ph type="title"/>
          </p:nvPr>
        </p:nvSpPr>
        <p:spPr>
          <a:xfrm>
            <a:off x="1141413" y="146569"/>
            <a:ext cx="9905998" cy="1478570"/>
          </a:xfrm>
        </p:spPr>
        <p:txBody>
          <a:bodyPr/>
          <a:lstStyle/>
          <a:p>
            <a:r>
              <a:rPr lang="tr-TR" b="1" dirty="0">
                <a:solidFill>
                  <a:schemeClr val="bg1"/>
                </a:solidFill>
              </a:rPr>
              <a:t>referanslar</a:t>
            </a:r>
          </a:p>
        </p:txBody>
      </p:sp>
      <p:sp>
        <p:nvSpPr>
          <p:cNvPr id="3" name="İçerik Yer Tutucusu 2">
            <a:extLst>
              <a:ext uri="{FF2B5EF4-FFF2-40B4-BE49-F238E27FC236}">
                <a16:creationId xmlns:a16="http://schemas.microsoft.com/office/drawing/2014/main" id="{EDE7DBD7-4C8A-D24F-68A6-0BEA348B723E}"/>
              </a:ext>
            </a:extLst>
          </p:cNvPr>
          <p:cNvSpPr>
            <a:spLocks noGrp="1"/>
          </p:cNvSpPr>
          <p:nvPr>
            <p:ph idx="1"/>
          </p:nvPr>
        </p:nvSpPr>
        <p:spPr>
          <a:xfrm>
            <a:off x="1141413" y="1158106"/>
            <a:ext cx="9905999" cy="4642925"/>
          </a:xfrm>
        </p:spPr>
        <p:txBody>
          <a:bodyPr/>
          <a:lstStyle/>
          <a:p>
            <a:r>
              <a:rPr lang="tr-TR" b="1" dirty="0">
                <a:solidFill>
                  <a:schemeClr val="bg1"/>
                </a:solidFill>
              </a:rPr>
              <a:t>[1] </a:t>
            </a:r>
            <a:r>
              <a:rPr lang="tr-TR" b="1" dirty="0">
                <a:solidFill>
                  <a:schemeClr val="bg1"/>
                </a:solidFill>
                <a:hlinkClick r:id="rId2"/>
              </a:rPr>
              <a:t>https://github.com/IgnacioCarlucho/DDPG_MountainCar</a:t>
            </a:r>
            <a:endParaRPr lang="tr-TR" b="1" dirty="0">
              <a:solidFill>
                <a:schemeClr val="bg1"/>
              </a:solidFill>
            </a:endParaRPr>
          </a:p>
          <a:p>
            <a:r>
              <a:rPr lang="tr-TR" b="1" dirty="0">
                <a:solidFill>
                  <a:schemeClr val="bg1"/>
                </a:solidFill>
              </a:rPr>
              <a:t>[2] </a:t>
            </a:r>
            <a:r>
              <a:rPr lang="tr-TR" dirty="0">
                <a:hlinkClick r:id="rId3"/>
              </a:rPr>
              <a:t>https://github.com/Rafael1s/Deep-Reinforcement-Learning-Algorithms/blob/master/MountainCarContinuous_PPO/README.md</a:t>
            </a:r>
            <a:endParaRPr lang="tr-TR" dirty="0"/>
          </a:p>
          <a:p>
            <a:r>
              <a:rPr lang="tr-TR" b="1" dirty="0">
                <a:solidFill>
                  <a:schemeClr val="bg1"/>
                </a:solidFill>
              </a:rPr>
              <a:t>[3] </a:t>
            </a:r>
            <a:r>
              <a:rPr lang="tr-TR" b="1" dirty="0">
                <a:solidFill>
                  <a:schemeClr val="bg1"/>
                </a:solidFill>
                <a:hlinkClick r:id="rId4"/>
              </a:rPr>
              <a:t>https://github.com/seolhokim/ddpg-mountain-car-continuous</a:t>
            </a:r>
            <a:endParaRPr lang="tr-TR" b="1" dirty="0">
              <a:solidFill>
                <a:schemeClr val="bg1"/>
              </a:solidFill>
            </a:endParaRPr>
          </a:p>
          <a:p>
            <a:r>
              <a:rPr lang="tr-TR" b="1" dirty="0">
                <a:solidFill>
                  <a:schemeClr val="bg1"/>
                </a:solidFill>
              </a:rPr>
              <a:t>[4] PPO için kodlar </a:t>
            </a:r>
            <a:r>
              <a:rPr lang="tr-TR" b="1" dirty="0">
                <a:solidFill>
                  <a:schemeClr val="bg1"/>
                </a:solidFill>
                <a:hlinkClick r:id="rId5"/>
              </a:rPr>
              <a:t>https://github.com/mandrakedrink/PPO-pytorch/tree/master</a:t>
            </a:r>
            <a:endParaRPr lang="tr-TR" b="1" dirty="0">
              <a:solidFill>
                <a:schemeClr val="bg1"/>
              </a:solidFill>
            </a:endParaRPr>
          </a:p>
          <a:p>
            <a:endParaRPr lang="tr-TR" b="1" dirty="0">
              <a:solidFill>
                <a:schemeClr val="bg1"/>
              </a:solidFill>
            </a:endParaRPr>
          </a:p>
          <a:p>
            <a:endParaRPr lang="tr-TR" b="1" dirty="0">
              <a:solidFill>
                <a:schemeClr val="bg1"/>
              </a:solidFill>
            </a:endParaRPr>
          </a:p>
          <a:p>
            <a:endParaRPr lang="tr-TR" b="1" dirty="0">
              <a:solidFill>
                <a:schemeClr val="bg1"/>
              </a:solidFill>
            </a:endParaRPr>
          </a:p>
        </p:txBody>
      </p:sp>
    </p:spTree>
    <p:extLst>
      <p:ext uri="{BB962C8B-B14F-4D97-AF65-F5344CB8AC3E}">
        <p14:creationId xmlns:p14="http://schemas.microsoft.com/office/powerpoint/2010/main" val="2280587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4211A0-959F-94D5-9605-4E7AD89D38AE}"/>
              </a:ext>
            </a:extLst>
          </p:cNvPr>
          <p:cNvSpPr>
            <a:spLocks noGrp="1"/>
          </p:cNvSpPr>
          <p:nvPr>
            <p:ph idx="1"/>
          </p:nvPr>
        </p:nvSpPr>
        <p:spPr>
          <a:xfrm>
            <a:off x="352808" y="2822908"/>
            <a:ext cx="11483207" cy="3541714"/>
          </a:xfrm>
        </p:spPr>
        <p:txBody>
          <a:bodyPr>
            <a:normAutofit/>
          </a:bodyPr>
          <a:lstStyle/>
          <a:p>
            <a:pPr marL="0" indent="0">
              <a:buNone/>
            </a:pPr>
            <a:r>
              <a:rPr lang="tr-TR" sz="5000" b="1" dirty="0">
                <a:solidFill>
                  <a:schemeClr val="bg1"/>
                </a:solidFill>
              </a:rPr>
              <a:t>BİZİ DİNLEDİĞİNİZ İÇİN TEŞEKKÜR EDERİZ</a:t>
            </a:r>
          </a:p>
        </p:txBody>
      </p:sp>
    </p:spTree>
    <p:extLst>
      <p:ext uri="{BB962C8B-B14F-4D97-AF65-F5344CB8AC3E}">
        <p14:creationId xmlns:p14="http://schemas.microsoft.com/office/powerpoint/2010/main" val="368317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BC3E5B-91CA-4B82-7553-C73113F42E31}"/>
              </a:ext>
            </a:extLst>
          </p:cNvPr>
          <p:cNvSpPr>
            <a:spLocks noGrp="1"/>
          </p:cNvSpPr>
          <p:nvPr>
            <p:ph type="title"/>
          </p:nvPr>
        </p:nvSpPr>
        <p:spPr>
          <a:xfrm>
            <a:off x="2889529" y="0"/>
            <a:ext cx="6409762" cy="1478570"/>
          </a:xfrm>
        </p:spPr>
        <p:txBody>
          <a:body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graphicFrame>
        <p:nvGraphicFramePr>
          <p:cNvPr id="9" name="İçerik Yer Tutucusu 2">
            <a:extLst>
              <a:ext uri="{FF2B5EF4-FFF2-40B4-BE49-F238E27FC236}">
                <a16:creationId xmlns:a16="http://schemas.microsoft.com/office/drawing/2014/main" id="{84CD98D5-5A15-4CB4-A3FC-0EC187C6199E}"/>
              </a:ext>
            </a:extLst>
          </p:cNvPr>
          <p:cNvGraphicFramePr>
            <a:graphicFrameLocks noGrp="1"/>
          </p:cNvGraphicFramePr>
          <p:nvPr>
            <p:ph idx="1"/>
            <p:extLst>
              <p:ext uri="{D42A27DB-BD31-4B8C-83A1-F6EECF244321}">
                <p14:modId xmlns:p14="http://schemas.microsoft.com/office/powerpoint/2010/main" val="3283486590"/>
              </p:ext>
            </p:extLst>
          </p:nvPr>
        </p:nvGraphicFramePr>
        <p:xfrm>
          <a:off x="-497757" y="1093838"/>
          <a:ext cx="6044380" cy="5252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descr="çizgi, kablo içeren bir resim&#10;&#10;Açıklama otomatik olarak oluşturuldu">
            <a:extLst>
              <a:ext uri="{FF2B5EF4-FFF2-40B4-BE49-F238E27FC236}">
                <a16:creationId xmlns:a16="http://schemas.microsoft.com/office/drawing/2014/main" id="{C4B1F892-5331-D9BA-E2EE-AC74BB5D0B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6623" y="1478570"/>
            <a:ext cx="5652319" cy="3837994"/>
          </a:xfrm>
          <a:prstGeom prst="rect">
            <a:avLst/>
          </a:prstGeom>
        </p:spPr>
      </p:pic>
    </p:spTree>
    <p:extLst>
      <p:ext uri="{BB962C8B-B14F-4D97-AF65-F5344CB8AC3E}">
        <p14:creationId xmlns:p14="http://schemas.microsoft.com/office/powerpoint/2010/main" val="33493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79746E-679F-CDB3-D4F4-22C62EDAA889}"/>
              </a:ext>
            </a:extLst>
          </p:cNvPr>
          <p:cNvSpPr>
            <a:spLocks noGrp="1"/>
          </p:cNvSpPr>
          <p:nvPr>
            <p:ph idx="1"/>
          </p:nvPr>
        </p:nvSpPr>
        <p:spPr>
          <a:xfrm>
            <a:off x="787452" y="999605"/>
            <a:ext cx="5092238" cy="5761703"/>
          </a:xfrm>
        </p:spPr>
        <p:txBody>
          <a:bodyPr>
            <a:noAutofit/>
          </a:bodyPr>
          <a:lstStyle/>
          <a:p>
            <a:pPr marL="0" indent="0">
              <a:lnSpc>
                <a:spcPct val="150000"/>
              </a:lnSpc>
              <a:buNone/>
            </a:pPr>
            <a:r>
              <a:rPr lang="tr-TR" sz="2000" b="1" dirty="0">
                <a:solidFill>
                  <a:schemeClr val="bg1"/>
                </a:solidFill>
              </a:rPr>
              <a:t>Durum Uzayı (</a:t>
            </a:r>
            <a:r>
              <a:rPr lang="tr-TR" sz="2000" b="1" dirty="0" err="1">
                <a:solidFill>
                  <a:schemeClr val="bg1"/>
                </a:solidFill>
              </a:rPr>
              <a:t>State</a:t>
            </a:r>
            <a:r>
              <a:rPr lang="tr-TR" sz="2000" b="1" dirty="0">
                <a:solidFill>
                  <a:schemeClr val="bg1"/>
                </a:solidFill>
              </a:rPr>
              <a:t> Space):</a:t>
            </a:r>
          </a:p>
          <a:p>
            <a:pPr marL="0" indent="0">
              <a:lnSpc>
                <a:spcPct val="150000"/>
              </a:lnSpc>
              <a:buNone/>
            </a:pPr>
            <a:r>
              <a:rPr lang="tr-TR" sz="2000" dirty="0">
                <a:solidFill>
                  <a:schemeClr val="bg1"/>
                </a:solidFill>
              </a:rPr>
              <a:t>Durum uzayı, RL ajanının aldığı kararları etkileyen bilgidir. </a:t>
            </a:r>
          </a:p>
          <a:p>
            <a:pPr marL="0" indent="0">
              <a:lnSpc>
                <a:spcPct val="150000"/>
              </a:lnSpc>
              <a:buNone/>
            </a:pPr>
            <a:r>
              <a:rPr lang="tr-TR" sz="2000" dirty="0">
                <a:solidFill>
                  <a:schemeClr val="bg1"/>
                </a:solidFill>
              </a:rPr>
              <a:t>Bir durumu tanımlayan bileşen: s=[</a:t>
            </a:r>
            <a:r>
              <a:rPr lang="tr-TR" sz="2000" dirty="0" err="1">
                <a:solidFill>
                  <a:schemeClr val="bg1"/>
                </a:solidFill>
              </a:rPr>
              <a:t>konum,hız</a:t>
            </a:r>
            <a:r>
              <a:rPr lang="tr-TR" sz="2000" dirty="0">
                <a:solidFill>
                  <a:schemeClr val="bg1"/>
                </a:solidFill>
              </a:rPr>
              <a:t>]</a:t>
            </a:r>
          </a:p>
          <a:p>
            <a:pPr>
              <a:lnSpc>
                <a:spcPct val="150000"/>
              </a:lnSpc>
              <a:buFont typeface="Arial" panose="020B0604020202020204" pitchFamily="34" charset="0"/>
              <a:buChar char="•"/>
            </a:pPr>
            <a:r>
              <a:rPr lang="tr-TR" sz="2000" b="1" dirty="0">
                <a:solidFill>
                  <a:schemeClr val="bg1"/>
                </a:solidFill>
              </a:rPr>
              <a:t>Konum (</a:t>
            </a:r>
            <a:r>
              <a:rPr lang="tr-TR" sz="2000" b="1" dirty="0" err="1">
                <a:solidFill>
                  <a:schemeClr val="bg1"/>
                </a:solidFill>
              </a:rPr>
              <a:t>position</a:t>
            </a:r>
            <a:r>
              <a:rPr lang="tr-TR" sz="2000" b="1" dirty="0">
                <a:solidFill>
                  <a:schemeClr val="bg1"/>
                </a:solidFill>
              </a:rPr>
              <a:t>):</a:t>
            </a:r>
            <a:r>
              <a:rPr lang="tr-TR" sz="2000" dirty="0">
                <a:solidFill>
                  <a:schemeClr val="bg1"/>
                </a:solidFill>
              </a:rPr>
              <a:t> Arabanın vadideki yatay konumunu temsil eder. Bu değer şu aralıkta değişir: [−1.2,0.6] </a:t>
            </a:r>
          </a:p>
          <a:p>
            <a:pPr>
              <a:lnSpc>
                <a:spcPct val="150000"/>
              </a:lnSpc>
              <a:buFont typeface="Arial" panose="020B0604020202020204" pitchFamily="34" charset="0"/>
              <a:buChar char="•"/>
            </a:pPr>
            <a:r>
              <a:rPr lang="tr-TR" sz="2000" b="1" dirty="0">
                <a:solidFill>
                  <a:schemeClr val="bg1"/>
                </a:solidFill>
              </a:rPr>
              <a:t>Hız (</a:t>
            </a:r>
            <a:r>
              <a:rPr lang="tr-TR" sz="2000" b="1" dirty="0" err="1">
                <a:solidFill>
                  <a:schemeClr val="bg1"/>
                </a:solidFill>
              </a:rPr>
              <a:t>velocity</a:t>
            </a:r>
            <a:r>
              <a:rPr lang="tr-TR" sz="2000" b="1" dirty="0">
                <a:solidFill>
                  <a:schemeClr val="bg1"/>
                </a:solidFill>
              </a:rPr>
              <a:t>):</a:t>
            </a:r>
            <a:r>
              <a:rPr lang="tr-TR" sz="2000" dirty="0">
                <a:solidFill>
                  <a:schemeClr val="bg1"/>
                </a:solidFill>
              </a:rPr>
              <a:t> Arabanın hareket hızıdır ve şu aralıkta değişir: [−0.07,0.07]</a:t>
            </a:r>
            <a:endParaRPr lang="tr-TR" sz="1500" dirty="0">
              <a:solidFill>
                <a:schemeClr val="bg1"/>
              </a:solidFill>
            </a:endParaRPr>
          </a:p>
        </p:txBody>
      </p:sp>
      <p:sp>
        <p:nvSpPr>
          <p:cNvPr id="4" name="Metin kutusu 3">
            <a:extLst>
              <a:ext uri="{FF2B5EF4-FFF2-40B4-BE49-F238E27FC236}">
                <a16:creationId xmlns:a16="http://schemas.microsoft.com/office/drawing/2014/main" id="{43E0F8D2-B4B0-3F50-4908-AE4DC6923928}"/>
              </a:ext>
            </a:extLst>
          </p:cNvPr>
          <p:cNvSpPr txBox="1"/>
          <p:nvPr/>
        </p:nvSpPr>
        <p:spPr>
          <a:xfrm>
            <a:off x="5879690" y="999605"/>
            <a:ext cx="5801033" cy="4985980"/>
          </a:xfrm>
          <a:prstGeom prst="rect">
            <a:avLst/>
          </a:prstGeom>
          <a:noFill/>
        </p:spPr>
        <p:txBody>
          <a:bodyPr wrap="square" rtlCol="0">
            <a:spAutoFit/>
          </a:bodyPr>
          <a:lstStyle/>
          <a:p>
            <a:pPr>
              <a:lnSpc>
                <a:spcPct val="150000"/>
              </a:lnSpc>
            </a:pPr>
            <a:r>
              <a:rPr lang="tr-TR" sz="2000" b="1" dirty="0">
                <a:solidFill>
                  <a:schemeClr val="bg1"/>
                </a:solidFill>
              </a:rPr>
              <a:t>Eylem Uzayı (Action Space):</a:t>
            </a:r>
          </a:p>
          <a:p>
            <a:pPr>
              <a:lnSpc>
                <a:spcPct val="150000"/>
              </a:lnSpc>
            </a:pPr>
            <a:r>
              <a:rPr lang="tr-TR" sz="2000" dirty="0" err="1">
                <a:solidFill>
                  <a:schemeClr val="bg1"/>
                </a:solidFill>
              </a:rPr>
              <a:t>Reinforcement</a:t>
            </a:r>
            <a:r>
              <a:rPr lang="tr-TR" sz="2000" dirty="0">
                <a:solidFill>
                  <a:schemeClr val="bg1"/>
                </a:solidFill>
              </a:rPr>
              <a:t> </a:t>
            </a:r>
            <a:r>
              <a:rPr lang="tr-TR" sz="2000" dirty="0" err="1">
                <a:solidFill>
                  <a:schemeClr val="bg1"/>
                </a:solidFill>
              </a:rPr>
              <a:t>Learning'de</a:t>
            </a:r>
            <a:r>
              <a:rPr lang="tr-TR" sz="2000" dirty="0">
                <a:solidFill>
                  <a:schemeClr val="bg1"/>
                </a:solidFill>
              </a:rPr>
              <a:t> (RL) ajanınızın belirli bir durumda seçebileceği olası hareketlerin kümesidir. </a:t>
            </a:r>
            <a:endParaRPr lang="tr-TR" sz="2000" b="1" dirty="0">
              <a:solidFill>
                <a:schemeClr val="bg1"/>
              </a:solidFill>
            </a:endParaRPr>
          </a:p>
          <a:p>
            <a:pPr>
              <a:lnSpc>
                <a:spcPct val="150000"/>
              </a:lnSpc>
            </a:pPr>
            <a:r>
              <a:rPr lang="tr-TR" sz="2000" dirty="0">
                <a:solidFill>
                  <a:schemeClr val="bg1"/>
                </a:solidFill>
              </a:rPr>
              <a:t>Eylemler sürekli bir şekilde aşağıdaki aralıkta seçilebilir: </a:t>
            </a:r>
          </a:p>
          <a:p>
            <a:pPr>
              <a:lnSpc>
                <a:spcPct val="150000"/>
              </a:lnSpc>
            </a:pPr>
            <a:r>
              <a:rPr lang="tr-TR" sz="2000" dirty="0">
                <a:solidFill>
                  <a:schemeClr val="bg1"/>
                </a:solidFill>
              </a:rPr>
              <a:t>a∈[−1.0,1.0]</a:t>
            </a:r>
          </a:p>
          <a:p>
            <a:pPr>
              <a:lnSpc>
                <a:spcPct val="150000"/>
              </a:lnSpc>
              <a:buFont typeface="Arial" panose="020B0604020202020204" pitchFamily="34" charset="0"/>
              <a:buChar char="•"/>
            </a:pPr>
            <a:r>
              <a:rPr lang="tr-TR" sz="2000" b="1" dirty="0">
                <a:solidFill>
                  <a:schemeClr val="bg1"/>
                </a:solidFill>
              </a:rPr>
              <a:t> a &lt; 0.0:</a:t>
            </a:r>
            <a:r>
              <a:rPr lang="tr-TR" sz="2000" dirty="0">
                <a:solidFill>
                  <a:schemeClr val="bg1"/>
                </a:solidFill>
              </a:rPr>
              <a:t> Motorun sola hareket için kuvvet uyguladığını gösterir.</a:t>
            </a:r>
          </a:p>
          <a:p>
            <a:pPr>
              <a:lnSpc>
                <a:spcPct val="150000"/>
              </a:lnSpc>
              <a:buFont typeface="Arial" panose="020B0604020202020204" pitchFamily="34" charset="0"/>
              <a:buChar char="•"/>
            </a:pPr>
            <a:r>
              <a:rPr lang="tr-TR" sz="2000" b="1" dirty="0">
                <a:solidFill>
                  <a:schemeClr val="bg1"/>
                </a:solidFill>
              </a:rPr>
              <a:t> a &gt; 0.0:</a:t>
            </a:r>
            <a:r>
              <a:rPr lang="tr-TR" sz="2000" dirty="0">
                <a:solidFill>
                  <a:schemeClr val="bg1"/>
                </a:solidFill>
              </a:rPr>
              <a:t> Motorun sağa hareket için kuvvet uyguladığını gösterir.</a:t>
            </a:r>
          </a:p>
          <a:p>
            <a:endParaRPr lang="tr-TR" dirty="0"/>
          </a:p>
        </p:txBody>
      </p:sp>
      <p:sp>
        <p:nvSpPr>
          <p:cNvPr id="5" name="Metin kutusu 4">
            <a:extLst>
              <a:ext uri="{FF2B5EF4-FFF2-40B4-BE49-F238E27FC236}">
                <a16:creationId xmlns:a16="http://schemas.microsoft.com/office/drawing/2014/main" id="{E15464F6-9295-0E21-2C1C-51699903AE17}"/>
              </a:ext>
            </a:extLst>
          </p:cNvPr>
          <p:cNvSpPr txBox="1"/>
          <p:nvPr/>
        </p:nvSpPr>
        <p:spPr>
          <a:xfrm>
            <a:off x="787452" y="459402"/>
            <a:ext cx="5171768" cy="545662"/>
          </a:xfrm>
          <a:prstGeom prst="rect">
            <a:avLst/>
          </a:prstGeom>
          <a:noFill/>
        </p:spPr>
        <p:txBody>
          <a:bodyPr wrap="square" rtlCol="0">
            <a:spAutoFit/>
          </a:bodyPr>
          <a:lstStyle/>
          <a:p>
            <a:pPr marL="0" indent="0">
              <a:lnSpc>
                <a:spcPct val="150000"/>
              </a:lnSpc>
              <a:buNone/>
            </a:pPr>
            <a:r>
              <a:rPr lang="tr-TR" sz="2200" b="1" dirty="0">
                <a:solidFill>
                  <a:schemeClr val="bg1"/>
                </a:solidFill>
              </a:rPr>
              <a:t>PROBLEM ALANI</a:t>
            </a:r>
          </a:p>
        </p:txBody>
      </p:sp>
      <p:sp>
        <p:nvSpPr>
          <p:cNvPr id="7" name="Başlık 1">
            <a:extLst>
              <a:ext uri="{FF2B5EF4-FFF2-40B4-BE49-F238E27FC236}">
                <a16:creationId xmlns:a16="http://schemas.microsoft.com/office/drawing/2014/main" id="{1016827C-C02C-CDD3-D8CE-BB43F0A550AA}"/>
              </a:ext>
            </a:extLst>
          </p:cNvPr>
          <p:cNvSpPr>
            <a:spLocks noGrp="1"/>
          </p:cNvSpPr>
          <p:nvPr>
            <p:ph type="title"/>
          </p:nvPr>
        </p:nvSpPr>
        <p:spPr>
          <a:xfrm>
            <a:off x="2891119" y="-202884"/>
            <a:ext cx="6409762" cy="1478570"/>
          </a:xfrm>
        </p:spPr>
        <p:txBody>
          <a:body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sp>
        <p:nvSpPr>
          <p:cNvPr id="11" name="Metin kutusu 10">
            <a:extLst>
              <a:ext uri="{FF2B5EF4-FFF2-40B4-BE49-F238E27FC236}">
                <a16:creationId xmlns:a16="http://schemas.microsoft.com/office/drawing/2014/main" id="{507D8915-F21B-E859-A546-05C251139463}"/>
              </a:ext>
            </a:extLst>
          </p:cNvPr>
          <p:cNvSpPr txBox="1"/>
          <p:nvPr/>
        </p:nvSpPr>
        <p:spPr>
          <a:xfrm>
            <a:off x="3510116" y="5656046"/>
            <a:ext cx="5171768" cy="966098"/>
          </a:xfrm>
          <a:prstGeom prst="rect">
            <a:avLst/>
          </a:prstGeom>
          <a:noFill/>
        </p:spPr>
        <p:txBody>
          <a:bodyPr wrap="square" rtlCol="0">
            <a:spAutoFit/>
          </a:bodyPr>
          <a:lstStyle/>
          <a:p>
            <a:pPr>
              <a:lnSpc>
                <a:spcPct val="150000"/>
              </a:lnSpc>
            </a:pPr>
            <a:r>
              <a:rPr lang="tr-TR" sz="2000" b="1" dirty="0"/>
              <a:t>Hedef: </a:t>
            </a:r>
            <a:r>
              <a:rPr lang="tr-TR" sz="2000" dirty="0"/>
              <a:t>Vadinin sağ tarafındaki tepeye çıkmak</a:t>
            </a:r>
          </a:p>
          <a:p>
            <a:pPr algn="ctr">
              <a:lnSpc>
                <a:spcPct val="150000"/>
              </a:lnSpc>
            </a:pPr>
            <a:r>
              <a:rPr lang="tr-TR" sz="2000" dirty="0"/>
              <a:t>konum (</a:t>
            </a:r>
            <a:r>
              <a:rPr lang="tr-TR" sz="2000" dirty="0" err="1"/>
              <a:t>position</a:t>
            </a:r>
            <a:r>
              <a:rPr lang="tr-TR" sz="2000" dirty="0"/>
              <a:t>)≥0.5</a:t>
            </a:r>
            <a:endParaRPr lang="tr-TR" dirty="0"/>
          </a:p>
        </p:txBody>
      </p:sp>
      <p:sp>
        <p:nvSpPr>
          <p:cNvPr id="13" name="Oval 12">
            <a:extLst>
              <a:ext uri="{FF2B5EF4-FFF2-40B4-BE49-F238E27FC236}">
                <a16:creationId xmlns:a16="http://schemas.microsoft.com/office/drawing/2014/main" id="{2CF32735-1A44-0CF9-4306-C8BA4B9E1897}"/>
              </a:ext>
            </a:extLst>
          </p:cNvPr>
          <p:cNvSpPr/>
          <p:nvPr/>
        </p:nvSpPr>
        <p:spPr>
          <a:xfrm>
            <a:off x="2374849" y="5717736"/>
            <a:ext cx="842718" cy="84271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tr-TR"/>
          </a:p>
        </p:txBody>
      </p:sp>
      <p:sp>
        <p:nvSpPr>
          <p:cNvPr id="14" name="Dikdörtgen 13" descr="Onay işareti">
            <a:extLst>
              <a:ext uri="{FF2B5EF4-FFF2-40B4-BE49-F238E27FC236}">
                <a16:creationId xmlns:a16="http://schemas.microsoft.com/office/drawing/2014/main" id="{EB3AC95C-6F75-A584-E4CA-543D9A3DDED6}"/>
              </a:ext>
            </a:extLst>
          </p:cNvPr>
          <p:cNvSpPr/>
          <p:nvPr/>
        </p:nvSpPr>
        <p:spPr>
          <a:xfrm>
            <a:off x="2563964" y="5868082"/>
            <a:ext cx="488776" cy="48877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tr-TR"/>
          </a:p>
        </p:txBody>
      </p:sp>
    </p:spTree>
    <p:extLst>
      <p:ext uri="{BB962C8B-B14F-4D97-AF65-F5344CB8AC3E}">
        <p14:creationId xmlns:p14="http://schemas.microsoft.com/office/powerpoint/2010/main" val="414505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B7724B-572F-D920-0173-CBF728B8B54E}"/>
              </a:ext>
            </a:extLst>
          </p:cNvPr>
          <p:cNvSpPr>
            <a:spLocks noGrp="1"/>
          </p:cNvSpPr>
          <p:nvPr>
            <p:ph idx="1"/>
          </p:nvPr>
        </p:nvSpPr>
        <p:spPr>
          <a:xfrm>
            <a:off x="965821" y="1373737"/>
            <a:ext cx="5130179" cy="4529000"/>
          </a:xfrm>
        </p:spPr>
        <p:txBody>
          <a:bodyPr>
            <a:normAutofit/>
          </a:bodyPr>
          <a:lstStyle/>
          <a:p>
            <a:pPr marL="0" indent="0">
              <a:buNone/>
            </a:pPr>
            <a:r>
              <a:rPr lang="tr-TR" sz="2000" b="1" dirty="0">
                <a:solidFill>
                  <a:schemeClr val="bg1"/>
                </a:solidFill>
              </a:rPr>
              <a:t>Dinamikler (Çevrenin Fiziksel Mekaniği)</a:t>
            </a:r>
          </a:p>
          <a:p>
            <a:pPr marL="0" indent="0">
              <a:buNone/>
            </a:pPr>
            <a:r>
              <a:rPr lang="tr-TR" sz="2000" dirty="0">
                <a:solidFill>
                  <a:schemeClr val="bg1"/>
                </a:solidFill>
              </a:rPr>
              <a:t>Arabanın hareketini etkileyen fiziksel mekanikler:</a:t>
            </a:r>
          </a:p>
          <a:p>
            <a:r>
              <a:rPr lang="tr-TR" sz="2000" b="1" dirty="0">
                <a:solidFill>
                  <a:schemeClr val="bg1"/>
                </a:solidFill>
              </a:rPr>
              <a:t>Motor Kuvveti (Force):</a:t>
            </a:r>
            <a:r>
              <a:rPr lang="tr-TR" sz="2000" dirty="0">
                <a:solidFill>
                  <a:schemeClr val="bg1"/>
                </a:solidFill>
              </a:rPr>
              <a:t> Araba motorunun bir kuvvet uygulayarak arabayı ileri ya da geri hareket ettirmesidir.</a:t>
            </a:r>
          </a:p>
          <a:p>
            <a:r>
              <a:rPr lang="tr-TR" sz="2000" b="1" dirty="0">
                <a:solidFill>
                  <a:schemeClr val="bg1"/>
                </a:solidFill>
              </a:rPr>
              <a:t>Yerçekimi (</a:t>
            </a:r>
            <a:r>
              <a:rPr lang="tr-TR" sz="2000" b="1" dirty="0" err="1">
                <a:solidFill>
                  <a:schemeClr val="bg1"/>
                </a:solidFill>
              </a:rPr>
              <a:t>Gravity</a:t>
            </a:r>
            <a:r>
              <a:rPr lang="tr-TR" sz="2000" b="1" dirty="0">
                <a:solidFill>
                  <a:schemeClr val="bg1"/>
                </a:solidFill>
              </a:rPr>
              <a:t>):</a:t>
            </a:r>
            <a:r>
              <a:rPr lang="tr-TR" sz="2000" dirty="0">
                <a:solidFill>
                  <a:schemeClr val="bg1"/>
                </a:solidFill>
              </a:rPr>
              <a:t> Vadinin eğimi ile doğru orantılı bir geri çekici kuvvetidir.</a:t>
            </a:r>
          </a:p>
          <a:p>
            <a:r>
              <a:rPr lang="tr-TR" sz="2000" b="1" dirty="0">
                <a:solidFill>
                  <a:schemeClr val="bg1"/>
                </a:solidFill>
              </a:rPr>
              <a:t>Sürtünme (</a:t>
            </a:r>
            <a:r>
              <a:rPr lang="tr-TR" sz="2000" b="1" dirty="0" err="1">
                <a:solidFill>
                  <a:schemeClr val="bg1"/>
                </a:solidFill>
              </a:rPr>
              <a:t>Friction</a:t>
            </a:r>
            <a:r>
              <a:rPr lang="tr-TR" sz="2000" b="1" dirty="0">
                <a:solidFill>
                  <a:schemeClr val="bg1"/>
                </a:solidFill>
              </a:rPr>
              <a:t>):</a:t>
            </a:r>
            <a:r>
              <a:rPr lang="tr-TR" sz="2000" dirty="0">
                <a:solidFill>
                  <a:schemeClr val="bg1"/>
                </a:solidFill>
              </a:rPr>
              <a:t> Arabanın hareketini yavaşlatan küçük bir kuvvet.</a:t>
            </a:r>
          </a:p>
        </p:txBody>
      </p:sp>
      <p:sp>
        <p:nvSpPr>
          <p:cNvPr id="4" name="Başlık 1">
            <a:extLst>
              <a:ext uri="{FF2B5EF4-FFF2-40B4-BE49-F238E27FC236}">
                <a16:creationId xmlns:a16="http://schemas.microsoft.com/office/drawing/2014/main" id="{41721952-5392-3C38-0A2F-C82894A9B8E1}"/>
              </a:ext>
            </a:extLst>
          </p:cNvPr>
          <p:cNvSpPr txBox="1">
            <a:spLocks/>
          </p:cNvSpPr>
          <p:nvPr/>
        </p:nvSpPr>
        <p:spPr>
          <a:xfrm>
            <a:off x="2891119" y="-202884"/>
            <a:ext cx="6409762"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sp>
        <p:nvSpPr>
          <p:cNvPr id="5" name="İçerik Yer Tutucusu 2">
            <a:extLst>
              <a:ext uri="{FF2B5EF4-FFF2-40B4-BE49-F238E27FC236}">
                <a16:creationId xmlns:a16="http://schemas.microsoft.com/office/drawing/2014/main" id="{0DF64227-EC89-70ED-ACC0-742926F44B88}"/>
              </a:ext>
            </a:extLst>
          </p:cNvPr>
          <p:cNvSpPr txBox="1">
            <a:spLocks/>
          </p:cNvSpPr>
          <p:nvPr/>
        </p:nvSpPr>
        <p:spPr>
          <a:xfrm>
            <a:off x="-1197597" y="579946"/>
            <a:ext cx="5130179" cy="28490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endParaRPr lang="tr-TR" sz="2000" b="1" dirty="0">
              <a:solidFill>
                <a:schemeClr val="bg1"/>
              </a:solidFill>
              <a:latin typeface="Tw Cen MT (Gövde)"/>
            </a:endParaRPr>
          </a:p>
        </p:txBody>
      </p:sp>
      <p:sp>
        <p:nvSpPr>
          <p:cNvPr id="8" name="Dikdörtgen 7">
            <a:extLst>
              <a:ext uri="{FF2B5EF4-FFF2-40B4-BE49-F238E27FC236}">
                <a16:creationId xmlns:a16="http://schemas.microsoft.com/office/drawing/2014/main" id="{6D236975-C2EC-E86D-5601-F110D5D4FB65}"/>
              </a:ext>
            </a:extLst>
          </p:cNvPr>
          <p:cNvSpPr/>
          <p:nvPr/>
        </p:nvSpPr>
        <p:spPr>
          <a:xfrm>
            <a:off x="6239958" y="1373737"/>
            <a:ext cx="5211097" cy="4094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tr-TR" dirty="0"/>
          </a:p>
        </p:txBody>
      </p:sp>
      <p:sp>
        <p:nvSpPr>
          <p:cNvPr id="9" name="Metin kutusu 8">
            <a:extLst>
              <a:ext uri="{FF2B5EF4-FFF2-40B4-BE49-F238E27FC236}">
                <a16:creationId xmlns:a16="http://schemas.microsoft.com/office/drawing/2014/main" id="{A6A545FB-4081-B06D-E771-1FC5C2DD8844}"/>
              </a:ext>
            </a:extLst>
          </p:cNvPr>
          <p:cNvSpPr txBox="1"/>
          <p:nvPr/>
        </p:nvSpPr>
        <p:spPr>
          <a:xfrm>
            <a:off x="6349242" y="1498557"/>
            <a:ext cx="4992527" cy="3985706"/>
          </a:xfrm>
          <a:prstGeom prst="rect">
            <a:avLst/>
          </a:prstGeom>
          <a:noFill/>
        </p:spPr>
        <p:txBody>
          <a:bodyPr wrap="square" rtlCol="0">
            <a:spAutoFit/>
          </a:bodyPr>
          <a:lstStyle/>
          <a:p>
            <a:r>
              <a:rPr lang="tr-TR" sz="2000" dirty="0">
                <a:solidFill>
                  <a:schemeClr val="bg1"/>
                </a:solidFill>
              </a:rPr>
              <a:t>Güncellenmiş hız ve konum şu denklemlerle belirlenir:</a:t>
            </a:r>
          </a:p>
          <a:p>
            <a:pPr marL="0" indent="0" algn="ctr">
              <a:buNone/>
            </a:pPr>
            <a:endParaRPr lang="tr-TR" sz="2500" dirty="0">
              <a:solidFill>
                <a:schemeClr val="bg1"/>
              </a:solidFill>
            </a:endParaRPr>
          </a:p>
          <a:p>
            <a:pPr marL="0" indent="0" algn="ctr">
              <a:buNone/>
            </a:pPr>
            <a:r>
              <a:rPr lang="tr-TR" sz="2500" dirty="0">
                <a:solidFill>
                  <a:schemeClr val="bg1"/>
                </a:solidFill>
              </a:rPr>
              <a:t>vt+1​=</a:t>
            </a:r>
            <a:r>
              <a:rPr lang="tr-TR" sz="2500" dirty="0" err="1">
                <a:solidFill>
                  <a:schemeClr val="bg1"/>
                </a:solidFill>
              </a:rPr>
              <a:t>vt</a:t>
            </a:r>
            <a:r>
              <a:rPr lang="tr-TR" sz="2500" dirty="0">
                <a:solidFill>
                  <a:schemeClr val="bg1"/>
                </a:solidFill>
              </a:rPr>
              <a:t>​+0.001⋅a−0.0025⋅cos(3⋅pt​)</a:t>
            </a:r>
          </a:p>
          <a:p>
            <a:pPr marL="0" indent="0" algn="ctr">
              <a:buNone/>
            </a:pPr>
            <a:r>
              <a:rPr lang="tr-TR" sz="2500" dirty="0">
                <a:solidFill>
                  <a:schemeClr val="bg1"/>
                </a:solidFill>
              </a:rPr>
              <a:t>pt+1​=</a:t>
            </a:r>
            <a:r>
              <a:rPr lang="tr-TR" sz="2500" dirty="0" err="1">
                <a:solidFill>
                  <a:schemeClr val="bg1"/>
                </a:solidFill>
              </a:rPr>
              <a:t>pt</a:t>
            </a:r>
            <a:r>
              <a:rPr lang="tr-TR" sz="2500" dirty="0">
                <a:solidFill>
                  <a:schemeClr val="bg1"/>
                </a:solidFill>
              </a:rPr>
              <a:t>​+vt+1​</a:t>
            </a:r>
          </a:p>
          <a:p>
            <a:pPr marL="0" indent="0" algn="ctr">
              <a:buNone/>
            </a:pPr>
            <a:endParaRPr lang="tr-TR"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latin typeface="Tw Cen MT (Gövde)"/>
              </a:rPr>
              <a:t> </a:t>
            </a:r>
            <a:r>
              <a:rPr kumimoji="0" lang="tr-TR" altLang="tr-TR" sz="2000" b="1" i="0" u="none" strike="noStrike" cap="none" normalizeH="0" baseline="0" dirty="0" err="1">
                <a:ln>
                  <a:noFill/>
                </a:ln>
                <a:solidFill>
                  <a:schemeClr val="bg1"/>
                </a:solidFill>
                <a:effectLst/>
                <a:latin typeface="Tw Cen MT (Gövde)"/>
              </a:rPr>
              <a:t>pt</a:t>
            </a:r>
            <a:r>
              <a:rPr kumimoji="0" lang="tr-TR" altLang="tr-TR" sz="2000" b="1" i="0" u="none" strike="noStrike" cap="none" normalizeH="0" baseline="0" dirty="0">
                <a:ln>
                  <a:noFill/>
                </a:ln>
                <a:solidFill>
                  <a:schemeClr val="bg1"/>
                </a:solidFill>
                <a:effectLst/>
                <a:latin typeface="Tw Cen MT (Gövde)"/>
              </a:rPr>
              <a:t>​: </a:t>
            </a:r>
            <a:r>
              <a:rPr kumimoji="0" lang="tr-TR" altLang="tr-TR" sz="2000" b="0" i="0" u="none" strike="noStrike" cap="none" normalizeH="0" baseline="0" dirty="0">
                <a:ln>
                  <a:noFill/>
                </a:ln>
                <a:solidFill>
                  <a:schemeClr val="bg1"/>
                </a:solidFill>
                <a:effectLst/>
                <a:latin typeface="Tw Cen MT (Gövde)"/>
              </a:rPr>
              <a:t>Arabanın konumu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latin typeface="Tw Cen MT (Gövde)"/>
              </a:rPr>
              <a:t> </a:t>
            </a:r>
            <a:r>
              <a:rPr kumimoji="0" lang="tr-TR" altLang="tr-TR" sz="2000" b="1" i="0" u="none" strike="noStrike" cap="none" normalizeH="0" baseline="0" dirty="0" err="1">
                <a:ln>
                  <a:noFill/>
                </a:ln>
                <a:solidFill>
                  <a:schemeClr val="bg1"/>
                </a:solidFill>
                <a:effectLst/>
                <a:latin typeface="Tw Cen MT (Gövde)"/>
              </a:rPr>
              <a:t>vt</a:t>
            </a:r>
            <a:r>
              <a:rPr kumimoji="0" lang="tr-TR" altLang="tr-TR" sz="2000" b="1" i="0" u="none" strike="noStrike" cap="none" normalizeH="0" baseline="0" dirty="0">
                <a:ln>
                  <a:noFill/>
                </a:ln>
                <a:solidFill>
                  <a:schemeClr val="bg1"/>
                </a:solidFill>
                <a:effectLst/>
                <a:latin typeface="Tw Cen MT (Gövde)"/>
              </a:rPr>
              <a:t>: </a:t>
            </a:r>
            <a:r>
              <a:rPr kumimoji="0" lang="tr-TR" altLang="tr-TR" sz="2000" b="0" i="0" u="none" strike="noStrike" cap="none" normalizeH="0" baseline="0" dirty="0">
                <a:ln>
                  <a:noFill/>
                </a:ln>
                <a:solidFill>
                  <a:schemeClr val="bg1"/>
                </a:solidFill>
                <a:effectLst/>
                <a:latin typeface="Tw Cen MT (Gövde)"/>
              </a:rPr>
              <a:t>Arabanın hızı.</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bg1"/>
                </a:solidFill>
                <a:effectLst/>
                <a:latin typeface="Tw Cen MT (Gövde)"/>
              </a:rPr>
              <a:t> </a:t>
            </a:r>
            <a:r>
              <a:rPr kumimoji="0" lang="tr-TR" altLang="tr-TR" sz="2000" b="1" i="0" u="none" strike="noStrike" cap="none" normalizeH="0" baseline="0" dirty="0">
                <a:ln>
                  <a:noFill/>
                </a:ln>
                <a:solidFill>
                  <a:schemeClr val="bg1"/>
                </a:solidFill>
                <a:effectLst/>
                <a:latin typeface="Tw Cen MT (Gövde)"/>
              </a:rPr>
              <a:t>a: </a:t>
            </a:r>
            <a:r>
              <a:rPr kumimoji="0" lang="tr-TR" altLang="tr-TR" sz="2000" b="0" i="0" u="none" strike="noStrike" cap="none" normalizeH="0" baseline="0" dirty="0">
                <a:ln>
                  <a:noFill/>
                </a:ln>
                <a:solidFill>
                  <a:schemeClr val="bg1"/>
                </a:solidFill>
                <a:effectLst/>
                <a:latin typeface="Tw Cen MT (Gövde)"/>
              </a:rPr>
              <a:t>Motor tarafından uygulanan eylem (kuvvet).</a:t>
            </a:r>
          </a:p>
          <a:p>
            <a:pPr marL="0" marR="0" lvl="0" indent="0" algn="l" defTabSz="914400" rtl="0" eaLnBrk="0" fontAlgn="base" latinLnBrk="0" hangingPunct="0">
              <a:lnSpc>
                <a:spcPct val="100000"/>
              </a:lnSpc>
              <a:spcBef>
                <a:spcPct val="0"/>
              </a:spcBef>
              <a:spcAft>
                <a:spcPct val="0"/>
              </a:spcAft>
              <a:buClrTx/>
              <a:buSzTx/>
              <a:buFontTx/>
              <a:buChar char="•"/>
              <a:tabLst/>
            </a:pPr>
            <a:r>
              <a:rPr lang="tr-TR" sz="2000" dirty="0">
                <a:solidFill>
                  <a:schemeClr val="bg1"/>
                </a:solidFill>
                <a:latin typeface="Tw Cen MT (Gövde)"/>
              </a:rPr>
              <a:t> </a:t>
            </a:r>
            <a:r>
              <a:rPr lang="tr-TR" sz="2000" b="1" dirty="0">
                <a:solidFill>
                  <a:schemeClr val="bg1"/>
                </a:solidFill>
                <a:latin typeface="Tw Cen MT (Gövde)"/>
              </a:rPr>
              <a:t>cos(3⋅pt​):</a:t>
            </a:r>
            <a:r>
              <a:rPr kumimoji="0" lang="tr-TR" altLang="tr-TR" sz="2000" b="1" i="0" u="none" strike="noStrike" cap="none" normalizeH="0" baseline="0" dirty="0">
                <a:ln>
                  <a:noFill/>
                </a:ln>
                <a:solidFill>
                  <a:schemeClr val="bg1"/>
                </a:solidFill>
                <a:effectLst/>
                <a:latin typeface="Tw Cen MT (Gövde)"/>
              </a:rPr>
              <a:t> </a:t>
            </a:r>
            <a:r>
              <a:rPr kumimoji="0" lang="tr-TR" altLang="tr-TR" sz="2000" b="0" i="0" u="none" strike="noStrike" cap="none" normalizeH="0" baseline="0" dirty="0">
                <a:ln>
                  <a:noFill/>
                </a:ln>
                <a:solidFill>
                  <a:schemeClr val="bg1"/>
                </a:solidFill>
                <a:effectLst/>
                <a:latin typeface="Tw Cen MT (Gövde)"/>
              </a:rPr>
              <a:t>Yerçekimi etkisi</a:t>
            </a:r>
            <a:endParaRPr lang="tr-TR" sz="2000" b="1" dirty="0">
              <a:solidFill>
                <a:schemeClr val="bg1"/>
              </a:solidFill>
              <a:latin typeface="Tw Cen MT (Gövde)"/>
            </a:endParaRPr>
          </a:p>
          <a:p>
            <a:endParaRPr lang="tr-TR" dirty="0"/>
          </a:p>
        </p:txBody>
      </p:sp>
    </p:spTree>
    <p:extLst>
      <p:ext uri="{BB962C8B-B14F-4D97-AF65-F5344CB8AC3E}">
        <p14:creationId xmlns:p14="http://schemas.microsoft.com/office/powerpoint/2010/main" val="277796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503720-E669-C943-60EE-A8BAFCC315A3}"/>
              </a:ext>
            </a:extLst>
          </p:cNvPr>
          <p:cNvSpPr>
            <a:spLocks noGrp="1"/>
          </p:cNvSpPr>
          <p:nvPr>
            <p:ph idx="1"/>
          </p:nvPr>
        </p:nvSpPr>
        <p:spPr>
          <a:xfrm>
            <a:off x="1121534" y="1531742"/>
            <a:ext cx="4265474" cy="3541714"/>
          </a:xfrm>
        </p:spPr>
        <p:txBody>
          <a:bodyPr>
            <a:normAutofit/>
          </a:bodyPr>
          <a:lstStyle/>
          <a:p>
            <a:pPr marL="0" indent="0">
              <a:buNone/>
            </a:pPr>
            <a:r>
              <a:rPr lang="tr-TR" b="1" dirty="0">
                <a:solidFill>
                  <a:schemeClr val="bg1"/>
                </a:solidFill>
              </a:rPr>
              <a:t>Ödül Sistemi (</a:t>
            </a:r>
            <a:r>
              <a:rPr lang="tr-TR" b="1" dirty="0" err="1">
                <a:solidFill>
                  <a:schemeClr val="bg1"/>
                </a:solidFill>
              </a:rPr>
              <a:t>Reward</a:t>
            </a:r>
            <a:r>
              <a:rPr lang="tr-TR" b="1" dirty="0">
                <a:solidFill>
                  <a:schemeClr val="bg1"/>
                </a:solidFill>
              </a:rPr>
              <a:t> </a:t>
            </a:r>
            <a:r>
              <a:rPr lang="tr-TR" b="1" dirty="0" err="1">
                <a:solidFill>
                  <a:schemeClr val="bg1"/>
                </a:solidFill>
              </a:rPr>
              <a:t>System</a:t>
            </a:r>
            <a:r>
              <a:rPr lang="tr-TR" b="1" dirty="0">
                <a:solidFill>
                  <a:schemeClr val="bg1"/>
                </a:solidFill>
              </a:rPr>
              <a:t>)</a:t>
            </a:r>
          </a:p>
          <a:p>
            <a:pPr marL="0" indent="0">
              <a:buNone/>
            </a:pPr>
            <a:r>
              <a:rPr lang="tr-TR" sz="2000" dirty="0">
                <a:solidFill>
                  <a:schemeClr val="bg1"/>
                </a:solidFill>
              </a:rPr>
              <a:t>Bu çevrede, ödüller:</a:t>
            </a:r>
          </a:p>
          <a:p>
            <a:pPr>
              <a:buFont typeface="Arial" panose="020B0604020202020204" pitchFamily="34" charset="0"/>
              <a:buChar char="•"/>
            </a:pPr>
            <a:r>
              <a:rPr lang="tr-TR" sz="2000" dirty="0">
                <a:solidFill>
                  <a:schemeClr val="bg1"/>
                </a:solidFill>
              </a:rPr>
              <a:t>Her adımda: −1</a:t>
            </a:r>
          </a:p>
          <a:p>
            <a:pPr marL="0" indent="0">
              <a:buNone/>
            </a:pPr>
            <a:r>
              <a:rPr lang="tr-TR" sz="2000" dirty="0">
                <a:solidFill>
                  <a:schemeClr val="bg1"/>
                </a:solidFill>
              </a:rPr>
              <a:t>Bu, ajanı hedefe mümkün olduğunca hızlı ulaşmaya teşvik eder.</a:t>
            </a:r>
          </a:p>
          <a:p>
            <a:pPr marL="0" indent="0">
              <a:buNone/>
            </a:pPr>
            <a:r>
              <a:rPr lang="tr-TR" sz="2000" b="1" dirty="0">
                <a:solidFill>
                  <a:schemeClr val="bg1"/>
                </a:solidFill>
              </a:rPr>
              <a:t>Hedefe ulaşılırsa</a:t>
            </a:r>
            <a:r>
              <a:rPr lang="tr-TR" sz="2000" dirty="0">
                <a:solidFill>
                  <a:schemeClr val="bg1"/>
                </a:solidFill>
              </a:rPr>
              <a:t>:</a:t>
            </a:r>
          </a:p>
          <a:p>
            <a:pPr marL="742950" lvl="1" indent="-285750">
              <a:buFont typeface="Arial" panose="020B0604020202020204" pitchFamily="34" charset="0"/>
              <a:buChar char="•"/>
            </a:pPr>
            <a:r>
              <a:rPr lang="tr-TR" dirty="0">
                <a:solidFill>
                  <a:schemeClr val="bg1"/>
                </a:solidFill>
              </a:rPr>
              <a:t>Oyun tamamlanır.</a:t>
            </a:r>
          </a:p>
          <a:p>
            <a:endParaRPr lang="tr-TR" dirty="0"/>
          </a:p>
        </p:txBody>
      </p:sp>
      <p:sp>
        <p:nvSpPr>
          <p:cNvPr id="4" name="Başlık 1">
            <a:extLst>
              <a:ext uri="{FF2B5EF4-FFF2-40B4-BE49-F238E27FC236}">
                <a16:creationId xmlns:a16="http://schemas.microsoft.com/office/drawing/2014/main" id="{588F7511-5BA7-33B8-6354-2F61720180FA}"/>
              </a:ext>
            </a:extLst>
          </p:cNvPr>
          <p:cNvSpPr txBox="1">
            <a:spLocks/>
          </p:cNvSpPr>
          <p:nvPr/>
        </p:nvSpPr>
        <p:spPr>
          <a:xfrm>
            <a:off x="2891119" y="53172"/>
            <a:ext cx="6409762"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pic>
        <p:nvPicPr>
          <p:cNvPr id="7" name="Resim 6" descr="diyagram, çizgi, öykü gelişim çizgisi; kumpas; grafiğini çıkarma, eğim, bayır içeren bir resim&#10;&#10;Açıklama otomatik olarak oluşturuldu">
            <a:extLst>
              <a:ext uri="{FF2B5EF4-FFF2-40B4-BE49-F238E27FC236}">
                <a16:creationId xmlns:a16="http://schemas.microsoft.com/office/drawing/2014/main" id="{1602A124-0915-8251-4108-FFD09BB98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1464418"/>
            <a:ext cx="4632216" cy="3676362"/>
          </a:xfrm>
          <a:prstGeom prst="rect">
            <a:avLst/>
          </a:prstGeom>
        </p:spPr>
      </p:pic>
    </p:spTree>
    <p:extLst>
      <p:ext uri="{BB962C8B-B14F-4D97-AF65-F5344CB8AC3E}">
        <p14:creationId xmlns:p14="http://schemas.microsoft.com/office/powerpoint/2010/main" val="308001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a:extLst>
              <a:ext uri="{FF2B5EF4-FFF2-40B4-BE49-F238E27FC236}">
                <a16:creationId xmlns:a16="http://schemas.microsoft.com/office/drawing/2014/main" id="{CD7D7561-0456-00EB-9FE5-A641910797B0}"/>
              </a:ext>
            </a:extLst>
          </p:cNvPr>
          <p:cNvSpPr txBox="1">
            <a:spLocks noGrp="1"/>
          </p:cNvSpPr>
          <p:nvPr>
            <p:ph idx="1"/>
          </p:nvPr>
        </p:nvSpPr>
        <p:spPr>
          <a:xfrm>
            <a:off x="787533" y="1022967"/>
            <a:ext cx="5308467" cy="51141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sz="2200" b="1" dirty="0">
                <a:solidFill>
                  <a:schemeClr val="bg1"/>
                </a:solidFill>
              </a:rPr>
              <a:t>Eğitim Devam Eder:</a:t>
            </a:r>
            <a:endParaRPr lang="tr-TR" sz="2200" dirty="0">
              <a:solidFill>
                <a:schemeClr val="bg1"/>
              </a:solidFill>
            </a:endParaRPr>
          </a:p>
          <a:p>
            <a:pPr lvl="1">
              <a:buFont typeface="Wingdings" panose="05000000000000000000" pitchFamily="2" charset="2"/>
              <a:buChar char="§"/>
            </a:pPr>
            <a:r>
              <a:rPr lang="tr-TR" dirty="0">
                <a:solidFill>
                  <a:schemeClr val="bg1"/>
                </a:solidFill>
              </a:rPr>
              <a:t>Ajan hedefe ulaşamazsa, eğitim sırasında yeni bir deneme (</a:t>
            </a:r>
            <a:r>
              <a:rPr lang="tr-TR" dirty="0" err="1">
                <a:solidFill>
                  <a:schemeClr val="bg1"/>
                </a:solidFill>
              </a:rPr>
              <a:t>episode</a:t>
            </a:r>
            <a:r>
              <a:rPr lang="tr-TR" dirty="0">
                <a:solidFill>
                  <a:schemeClr val="bg1"/>
                </a:solidFill>
              </a:rPr>
              <a:t>) başlatılır.</a:t>
            </a:r>
          </a:p>
          <a:p>
            <a:pPr lvl="1">
              <a:buFont typeface="Wingdings" panose="05000000000000000000" pitchFamily="2" charset="2"/>
              <a:buChar char="§"/>
            </a:pPr>
            <a:r>
              <a:rPr lang="tr-TR" dirty="0">
                <a:solidFill>
                  <a:schemeClr val="bg1"/>
                </a:solidFill>
              </a:rPr>
              <a:t>Ajan başarısızlık durumlarından öğrenerek bir sonraki denemede daha iyi hareketler seçmeye çalışır.</a:t>
            </a:r>
          </a:p>
          <a:p>
            <a:r>
              <a:rPr lang="tr-TR" sz="2200" b="1" dirty="0">
                <a:solidFill>
                  <a:schemeClr val="bg1"/>
                </a:solidFill>
              </a:rPr>
              <a:t>Maximum Adım Sayısı (Step Limit) Aşıldığında </a:t>
            </a:r>
            <a:r>
              <a:rPr lang="tr-TR" sz="2200" b="1" dirty="0" err="1">
                <a:solidFill>
                  <a:schemeClr val="bg1"/>
                </a:solidFill>
              </a:rPr>
              <a:t>Episode</a:t>
            </a:r>
            <a:r>
              <a:rPr lang="tr-TR" sz="2200" b="1" dirty="0">
                <a:solidFill>
                  <a:schemeClr val="bg1"/>
                </a:solidFill>
              </a:rPr>
              <a:t> Biter:</a:t>
            </a:r>
            <a:endParaRPr lang="tr-TR" sz="2200" dirty="0">
              <a:solidFill>
                <a:schemeClr val="bg1"/>
              </a:solidFill>
            </a:endParaRPr>
          </a:p>
          <a:p>
            <a:pPr lvl="1">
              <a:buFont typeface="Wingdings" panose="05000000000000000000" pitchFamily="2" charset="2"/>
              <a:buChar char="§"/>
            </a:pPr>
            <a:r>
              <a:rPr lang="tr-TR" dirty="0">
                <a:solidFill>
                  <a:schemeClr val="bg1"/>
                </a:solidFill>
              </a:rPr>
              <a:t>Genellikle bir </a:t>
            </a:r>
            <a:r>
              <a:rPr lang="tr-TR" dirty="0" err="1">
                <a:solidFill>
                  <a:schemeClr val="bg1"/>
                </a:solidFill>
              </a:rPr>
              <a:t>episode</a:t>
            </a:r>
            <a:r>
              <a:rPr lang="tr-TR" dirty="0">
                <a:solidFill>
                  <a:schemeClr val="bg1"/>
                </a:solidFill>
              </a:rPr>
              <a:t> için maksimum adım sınırı belirlenir </a:t>
            </a:r>
          </a:p>
          <a:p>
            <a:pPr lvl="1">
              <a:buFont typeface="Wingdings" panose="05000000000000000000" pitchFamily="2" charset="2"/>
              <a:buChar char="§"/>
            </a:pPr>
            <a:r>
              <a:rPr lang="tr-TR" dirty="0">
                <a:solidFill>
                  <a:schemeClr val="bg1"/>
                </a:solidFill>
              </a:rPr>
              <a:t>Eğer ajan hedefe ulaşmadan bu limit sona ererse, oyun biter ve ajan başarısız kabul edilir.</a:t>
            </a:r>
          </a:p>
          <a:p>
            <a:endParaRPr lang="tr-TR" dirty="0"/>
          </a:p>
        </p:txBody>
      </p:sp>
      <p:sp>
        <p:nvSpPr>
          <p:cNvPr id="4" name="Başlık 1">
            <a:extLst>
              <a:ext uri="{FF2B5EF4-FFF2-40B4-BE49-F238E27FC236}">
                <a16:creationId xmlns:a16="http://schemas.microsoft.com/office/drawing/2014/main" id="{4566A623-A98A-D470-68CF-3348B493EEF8}"/>
              </a:ext>
            </a:extLst>
          </p:cNvPr>
          <p:cNvSpPr txBox="1">
            <a:spLocks noGrp="1"/>
          </p:cNvSpPr>
          <p:nvPr>
            <p:ph type="title"/>
          </p:nvPr>
        </p:nvSpPr>
        <p:spPr>
          <a:xfrm>
            <a:off x="2919654" y="-376244"/>
            <a:ext cx="6352692"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sp>
        <p:nvSpPr>
          <p:cNvPr id="6" name="Metin kutusu 5">
            <a:extLst>
              <a:ext uri="{FF2B5EF4-FFF2-40B4-BE49-F238E27FC236}">
                <a16:creationId xmlns:a16="http://schemas.microsoft.com/office/drawing/2014/main" id="{DAB008F1-48FF-6370-01B7-E996690139CF}"/>
              </a:ext>
            </a:extLst>
          </p:cNvPr>
          <p:cNvSpPr txBox="1"/>
          <p:nvPr/>
        </p:nvSpPr>
        <p:spPr>
          <a:xfrm>
            <a:off x="4202457" y="659543"/>
            <a:ext cx="5142270" cy="461665"/>
          </a:xfrm>
          <a:prstGeom prst="rect">
            <a:avLst/>
          </a:prstGeom>
          <a:noFill/>
        </p:spPr>
        <p:txBody>
          <a:bodyPr wrap="square" rtlCol="0">
            <a:spAutoFit/>
          </a:bodyPr>
          <a:lstStyle/>
          <a:p>
            <a:r>
              <a:rPr lang="tr-TR" sz="2400" b="1" dirty="0">
                <a:solidFill>
                  <a:schemeClr val="bg1"/>
                </a:solidFill>
              </a:rPr>
              <a:t>PEKİ HEDEFE ULAŞAMAZSA</a:t>
            </a:r>
          </a:p>
        </p:txBody>
      </p:sp>
      <p:sp>
        <p:nvSpPr>
          <p:cNvPr id="8" name="İçerik Yer Tutucusu 2">
            <a:extLst>
              <a:ext uri="{FF2B5EF4-FFF2-40B4-BE49-F238E27FC236}">
                <a16:creationId xmlns:a16="http://schemas.microsoft.com/office/drawing/2014/main" id="{8D5C7DC0-5291-7170-2A33-EAA08D322412}"/>
              </a:ext>
            </a:extLst>
          </p:cNvPr>
          <p:cNvSpPr txBox="1">
            <a:spLocks/>
          </p:cNvSpPr>
          <p:nvPr/>
        </p:nvSpPr>
        <p:spPr>
          <a:xfrm>
            <a:off x="6259061" y="1038257"/>
            <a:ext cx="5389599" cy="50988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sz="2200" b="1" dirty="0">
                <a:solidFill>
                  <a:schemeClr val="bg1"/>
                </a:solidFill>
              </a:rPr>
              <a:t>Ceza Alınır (</a:t>
            </a:r>
            <a:r>
              <a:rPr lang="tr-TR" sz="2200" b="1" dirty="0" err="1">
                <a:solidFill>
                  <a:schemeClr val="bg1"/>
                </a:solidFill>
              </a:rPr>
              <a:t>Reward</a:t>
            </a:r>
            <a:r>
              <a:rPr lang="tr-TR" sz="2200" b="1" dirty="0">
                <a:solidFill>
                  <a:schemeClr val="bg1"/>
                </a:solidFill>
              </a:rPr>
              <a:t>):</a:t>
            </a:r>
            <a:endParaRPr lang="tr-TR" sz="2200" dirty="0">
              <a:solidFill>
                <a:schemeClr val="bg1"/>
              </a:solidFill>
            </a:endParaRPr>
          </a:p>
          <a:p>
            <a:pPr lvl="1">
              <a:buFont typeface="Wingdings" panose="05000000000000000000" pitchFamily="2" charset="2"/>
              <a:buChar char="§"/>
            </a:pPr>
            <a:r>
              <a:rPr lang="tr-TR" dirty="0">
                <a:solidFill>
                  <a:schemeClr val="bg1"/>
                </a:solidFill>
              </a:rPr>
              <a:t>Hedefe ulaşılamadığı durumlarda, genellikle düşük bir ödül (−1) verilir veya ödül birikimi minimum seviyede kalır.</a:t>
            </a:r>
          </a:p>
          <a:p>
            <a:pPr lvl="1">
              <a:buFont typeface="Wingdings" panose="05000000000000000000" pitchFamily="2" charset="2"/>
              <a:buChar char="§"/>
            </a:pPr>
            <a:r>
              <a:rPr lang="tr-TR" dirty="0">
                <a:solidFill>
                  <a:schemeClr val="bg1"/>
                </a:solidFill>
              </a:rPr>
              <a:t>Bu, ajanı daha verimli bir şekilde hareket etmeye teşvik eder.</a:t>
            </a:r>
          </a:p>
          <a:p>
            <a:r>
              <a:rPr lang="tr-TR" sz="2200" b="1" dirty="0">
                <a:solidFill>
                  <a:schemeClr val="bg1"/>
                </a:solidFill>
              </a:rPr>
              <a:t>Performans Değerlendirilir:</a:t>
            </a:r>
            <a:endParaRPr lang="tr-TR" sz="2200" dirty="0">
              <a:solidFill>
                <a:schemeClr val="bg1"/>
              </a:solidFill>
            </a:endParaRPr>
          </a:p>
          <a:p>
            <a:pPr lvl="1">
              <a:buFont typeface="Wingdings" panose="05000000000000000000" pitchFamily="2" charset="2"/>
              <a:buChar char="§"/>
            </a:pPr>
            <a:r>
              <a:rPr lang="tr-TR" dirty="0">
                <a:solidFill>
                  <a:schemeClr val="bg1"/>
                </a:solidFill>
              </a:rPr>
              <a:t>Eğitim sırasında, her denemenin başarı oranı veya toplam ödülü izlenir. Ajanın performansı, ödüller üzerinden ölçülür.</a:t>
            </a:r>
          </a:p>
          <a:p>
            <a:endParaRPr lang="tr-TR" dirty="0"/>
          </a:p>
        </p:txBody>
      </p:sp>
      <p:sp>
        <p:nvSpPr>
          <p:cNvPr id="10" name="Metin kutusu 9">
            <a:extLst>
              <a:ext uri="{FF2B5EF4-FFF2-40B4-BE49-F238E27FC236}">
                <a16:creationId xmlns:a16="http://schemas.microsoft.com/office/drawing/2014/main" id="{519B345E-6278-04D4-6649-8E45C0CB4F8D}"/>
              </a:ext>
            </a:extLst>
          </p:cNvPr>
          <p:cNvSpPr txBox="1"/>
          <p:nvPr/>
        </p:nvSpPr>
        <p:spPr>
          <a:xfrm>
            <a:off x="2630556" y="5598292"/>
            <a:ext cx="7835348" cy="1200329"/>
          </a:xfrm>
          <a:prstGeom prst="rect">
            <a:avLst/>
          </a:prstGeom>
          <a:noFill/>
        </p:spPr>
        <p:txBody>
          <a:bodyPr wrap="square">
            <a:spAutoFit/>
          </a:bodyPr>
          <a:lstStyle/>
          <a:p>
            <a:pPr algn="ctr"/>
            <a:r>
              <a:rPr lang="tr-TR" b="1" dirty="0"/>
              <a:t>HEDEFE ULAŞAMAMANIN SONUÇLARI</a:t>
            </a:r>
          </a:p>
          <a:p>
            <a:pPr marL="285750" indent="-285750">
              <a:buFont typeface="Arial" panose="020B0604020202020204" pitchFamily="34" charset="0"/>
              <a:buChar char="•"/>
            </a:pPr>
            <a:r>
              <a:rPr lang="tr-TR" dirty="0"/>
              <a:t>Ajan öğrenemiyor olabilir (örneğin, kötü bir ağ mimarisi veya yanlış </a:t>
            </a:r>
            <a:r>
              <a:rPr lang="tr-TR" dirty="0" err="1"/>
              <a:t>hiperparametreler</a:t>
            </a:r>
            <a:r>
              <a:rPr lang="tr-TR" dirty="0"/>
              <a:t>).</a:t>
            </a:r>
          </a:p>
          <a:p>
            <a:pPr marL="285750" indent="-285750">
              <a:buFont typeface="Arial" panose="020B0604020202020204" pitchFamily="34" charset="0"/>
              <a:buChar char="•"/>
            </a:pPr>
            <a:r>
              <a:rPr lang="tr-TR" dirty="0"/>
              <a:t>Durum ve eylem uzayının karmaşıklığı çözüm için yeterli eğitime ihtiyaç duyabilir.</a:t>
            </a:r>
          </a:p>
        </p:txBody>
      </p:sp>
    </p:spTree>
    <p:extLst>
      <p:ext uri="{BB962C8B-B14F-4D97-AF65-F5344CB8AC3E}">
        <p14:creationId xmlns:p14="http://schemas.microsoft.com/office/powerpoint/2010/main" val="127405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82AFA17A-E5AA-E213-1E50-BC6FF055D283}"/>
              </a:ext>
            </a:extLst>
          </p:cNvPr>
          <p:cNvGraphicFramePr>
            <a:graphicFrameLocks noGrp="1"/>
          </p:cNvGraphicFramePr>
          <p:nvPr>
            <p:ph idx="1"/>
            <p:extLst>
              <p:ext uri="{D42A27DB-BD31-4B8C-83A1-F6EECF244321}">
                <p14:modId xmlns:p14="http://schemas.microsoft.com/office/powerpoint/2010/main" val="1687603730"/>
              </p:ext>
            </p:extLst>
          </p:nvPr>
        </p:nvGraphicFramePr>
        <p:xfrm>
          <a:off x="1141411" y="1857088"/>
          <a:ext cx="9906000" cy="548640"/>
        </p:xfrm>
        <a:graphic>
          <a:graphicData uri="http://schemas.openxmlformats.org/drawingml/2006/table">
            <a:tbl>
              <a:tblPr/>
              <a:tblGrid>
                <a:gridCol w="3302000">
                  <a:extLst>
                    <a:ext uri="{9D8B030D-6E8A-4147-A177-3AD203B41FA5}">
                      <a16:colId xmlns:a16="http://schemas.microsoft.com/office/drawing/2014/main" val="2637475844"/>
                    </a:ext>
                  </a:extLst>
                </a:gridCol>
                <a:gridCol w="3302000">
                  <a:extLst>
                    <a:ext uri="{9D8B030D-6E8A-4147-A177-3AD203B41FA5}">
                      <a16:colId xmlns:a16="http://schemas.microsoft.com/office/drawing/2014/main" val="548075145"/>
                    </a:ext>
                  </a:extLst>
                </a:gridCol>
                <a:gridCol w="3302000">
                  <a:extLst>
                    <a:ext uri="{9D8B030D-6E8A-4147-A177-3AD203B41FA5}">
                      <a16:colId xmlns:a16="http://schemas.microsoft.com/office/drawing/2014/main" val="3938401568"/>
                    </a:ext>
                  </a:extLst>
                </a:gridCol>
              </a:tblGrid>
              <a:tr h="0">
                <a:tc>
                  <a:txBody>
                    <a:bodyPr/>
                    <a:lstStyle/>
                    <a:p>
                      <a:pPr algn="ctr"/>
                      <a:r>
                        <a:rPr lang="tr-TR" sz="3000" b="1" u="sng" dirty="0">
                          <a:solidFill>
                            <a:schemeClr val="bg1"/>
                          </a:solidFill>
                        </a:rPr>
                        <a:t>Kategori</a:t>
                      </a:r>
                    </a:p>
                  </a:txBody>
                  <a:tcPr anchor="ctr">
                    <a:lnL>
                      <a:noFill/>
                    </a:lnL>
                    <a:lnR>
                      <a:noFill/>
                    </a:lnR>
                    <a:lnT>
                      <a:noFill/>
                    </a:lnT>
                    <a:lnB>
                      <a:noFill/>
                    </a:lnB>
                    <a:noFill/>
                  </a:tcPr>
                </a:tc>
                <a:tc>
                  <a:txBody>
                    <a:bodyPr/>
                    <a:lstStyle/>
                    <a:p>
                      <a:pPr algn="ctr"/>
                      <a:r>
                        <a:rPr lang="tr-TR" sz="3000" b="1" u="sng" dirty="0">
                          <a:solidFill>
                            <a:schemeClr val="bg1"/>
                          </a:solidFill>
                        </a:rPr>
                        <a:t>Minimum Değer</a:t>
                      </a:r>
                    </a:p>
                  </a:txBody>
                  <a:tcPr anchor="ctr">
                    <a:lnL>
                      <a:noFill/>
                    </a:lnL>
                    <a:lnR>
                      <a:noFill/>
                    </a:lnR>
                    <a:lnT>
                      <a:noFill/>
                    </a:lnT>
                    <a:lnB>
                      <a:noFill/>
                    </a:lnB>
                    <a:noFill/>
                  </a:tcPr>
                </a:tc>
                <a:tc>
                  <a:txBody>
                    <a:bodyPr/>
                    <a:lstStyle/>
                    <a:p>
                      <a:pPr algn="ctr"/>
                      <a:r>
                        <a:rPr lang="tr-TR" sz="3000" b="1" u="sng" dirty="0">
                          <a:solidFill>
                            <a:schemeClr val="bg1"/>
                          </a:solidFill>
                        </a:rPr>
                        <a:t>Maksimum Değer</a:t>
                      </a:r>
                    </a:p>
                  </a:txBody>
                  <a:tcPr anchor="ctr">
                    <a:lnL>
                      <a:noFill/>
                    </a:lnL>
                    <a:lnR>
                      <a:noFill/>
                    </a:lnR>
                    <a:lnT>
                      <a:noFill/>
                    </a:lnT>
                    <a:lnB>
                      <a:noFill/>
                    </a:lnB>
                    <a:noFill/>
                  </a:tcPr>
                </a:tc>
                <a:extLst>
                  <a:ext uri="{0D108BD9-81ED-4DB2-BD59-A6C34878D82A}">
                    <a16:rowId xmlns:a16="http://schemas.microsoft.com/office/drawing/2014/main" val="1699552357"/>
                  </a:ext>
                </a:extLst>
              </a:tr>
            </a:tbl>
          </a:graphicData>
        </a:graphic>
      </p:graphicFrame>
      <p:graphicFrame>
        <p:nvGraphicFramePr>
          <p:cNvPr id="5" name="Tablo 4">
            <a:extLst>
              <a:ext uri="{FF2B5EF4-FFF2-40B4-BE49-F238E27FC236}">
                <a16:creationId xmlns:a16="http://schemas.microsoft.com/office/drawing/2014/main" id="{31AD8DF6-1830-A596-E355-45BE4E6F3F60}"/>
              </a:ext>
            </a:extLst>
          </p:cNvPr>
          <p:cNvGraphicFramePr>
            <a:graphicFrameLocks noGrp="1"/>
          </p:cNvGraphicFramePr>
          <p:nvPr>
            <p:extLst>
              <p:ext uri="{D42A27DB-BD31-4B8C-83A1-F6EECF244321}">
                <p14:modId xmlns:p14="http://schemas.microsoft.com/office/powerpoint/2010/main" val="1288697259"/>
              </p:ext>
            </p:extLst>
          </p:nvPr>
        </p:nvGraphicFramePr>
        <p:xfrm>
          <a:off x="1141411" y="2512166"/>
          <a:ext cx="9906000" cy="472440"/>
        </p:xfrm>
        <a:graphic>
          <a:graphicData uri="http://schemas.openxmlformats.org/drawingml/2006/table">
            <a:tbl>
              <a:tblPr/>
              <a:tblGrid>
                <a:gridCol w="3302000">
                  <a:extLst>
                    <a:ext uri="{9D8B030D-6E8A-4147-A177-3AD203B41FA5}">
                      <a16:colId xmlns:a16="http://schemas.microsoft.com/office/drawing/2014/main" val="877114688"/>
                    </a:ext>
                  </a:extLst>
                </a:gridCol>
                <a:gridCol w="3302000">
                  <a:extLst>
                    <a:ext uri="{9D8B030D-6E8A-4147-A177-3AD203B41FA5}">
                      <a16:colId xmlns:a16="http://schemas.microsoft.com/office/drawing/2014/main" val="3115693176"/>
                    </a:ext>
                  </a:extLst>
                </a:gridCol>
                <a:gridCol w="3302000">
                  <a:extLst>
                    <a:ext uri="{9D8B030D-6E8A-4147-A177-3AD203B41FA5}">
                      <a16:colId xmlns:a16="http://schemas.microsoft.com/office/drawing/2014/main" val="684121458"/>
                    </a:ext>
                  </a:extLst>
                </a:gridCol>
              </a:tblGrid>
              <a:tr h="0">
                <a:tc>
                  <a:txBody>
                    <a:bodyPr/>
                    <a:lstStyle/>
                    <a:p>
                      <a:pPr algn="ctr"/>
                      <a:r>
                        <a:rPr lang="tr-TR" sz="2500" b="1" dirty="0">
                          <a:solidFill>
                            <a:schemeClr val="bg1"/>
                          </a:solidFill>
                        </a:rPr>
                        <a:t>Konum (p)</a:t>
                      </a:r>
                      <a:endParaRPr lang="tr-TR" sz="2500" dirty="0">
                        <a:solidFill>
                          <a:schemeClr val="bg1"/>
                        </a:solidFill>
                      </a:endParaRPr>
                    </a:p>
                  </a:txBody>
                  <a:tcPr anchor="ctr">
                    <a:lnL>
                      <a:noFill/>
                    </a:lnL>
                    <a:lnR>
                      <a:noFill/>
                    </a:lnR>
                    <a:lnT>
                      <a:noFill/>
                    </a:lnT>
                    <a:lnB>
                      <a:noFill/>
                    </a:lnB>
                    <a:noFill/>
                  </a:tcPr>
                </a:tc>
                <a:tc>
                  <a:txBody>
                    <a:bodyPr/>
                    <a:lstStyle/>
                    <a:p>
                      <a:pPr algn="ctr"/>
                      <a:r>
                        <a:rPr lang="tr-TR" sz="2500" dirty="0">
                          <a:solidFill>
                            <a:schemeClr val="bg1"/>
                          </a:solidFill>
                        </a:rPr>
                        <a:t>-1.2</a:t>
                      </a:r>
                    </a:p>
                  </a:txBody>
                  <a:tcPr anchor="ctr">
                    <a:lnL>
                      <a:noFill/>
                    </a:lnL>
                    <a:lnR>
                      <a:noFill/>
                    </a:lnR>
                    <a:lnT>
                      <a:noFill/>
                    </a:lnT>
                    <a:lnB>
                      <a:noFill/>
                    </a:lnB>
                    <a:noFill/>
                  </a:tcPr>
                </a:tc>
                <a:tc>
                  <a:txBody>
                    <a:bodyPr/>
                    <a:lstStyle/>
                    <a:p>
                      <a:pPr algn="ctr"/>
                      <a:r>
                        <a:rPr lang="tr-TR" sz="2500" dirty="0">
                          <a:solidFill>
                            <a:schemeClr val="bg1"/>
                          </a:solidFill>
                        </a:rPr>
                        <a:t>0.6</a:t>
                      </a:r>
                    </a:p>
                  </a:txBody>
                  <a:tcPr anchor="ctr">
                    <a:lnL>
                      <a:noFill/>
                    </a:lnL>
                    <a:lnR>
                      <a:noFill/>
                    </a:lnR>
                    <a:lnT>
                      <a:noFill/>
                    </a:lnT>
                    <a:lnB>
                      <a:noFill/>
                    </a:lnB>
                    <a:noFill/>
                  </a:tcPr>
                </a:tc>
                <a:extLst>
                  <a:ext uri="{0D108BD9-81ED-4DB2-BD59-A6C34878D82A}">
                    <a16:rowId xmlns:a16="http://schemas.microsoft.com/office/drawing/2014/main" val="2775860921"/>
                  </a:ext>
                </a:extLst>
              </a:tr>
            </a:tbl>
          </a:graphicData>
        </a:graphic>
      </p:graphicFrame>
      <p:graphicFrame>
        <p:nvGraphicFramePr>
          <p:cNvPr id="6" name="Tablo 5">
            <a:extLst>
              <a:ext uri="{FF2B5EF4-FFF2-40B4-BE49-F238E27FC236}">
                <a16:creationId xmlns:a16="http://schemas.microsoft.com/office/drawing/2014/main" id="{584E1DEA-908D-AD2B-C777-CC7FF0EA5C66}"/>
              </a:ext>
            </a:extLst>
          </p:cNvPr>
          <p:cNvGraphicFramePr>
            <a:graphicFrameLocks noGrp="1"/>
          </p:cNvGraphicFramePr>
          <p:nvPr>
            <p:extLst>
              <p:ext uri="{D42A27DB-BD31-4B8C-83A1-F6EECF244321}">
                <p14:modId xmlns:p14="http://schemas.microsoft.com/office/powerpoint/2010/main" val="152927998"/>
              </p:ext>
            </p:extLst>
          </p:nvPr>
        </p:nvGraphicFramePr>
        <p:xfrm>
          <a:off x="1141411" y="3125439"/>
          <a:ext cx="9906000" cy="472440"/>
        </p:xfrm>
        <a:graphic>
          <a:graphicData uri="http://schemas.openxmlformats.org/drawingml/2006/table">
            <a:tbl>
              <a:tblPr/>
              <a:tblGrid>
                <a:gridCol w="3302000">
                  <a:extLst>
                    <a:ext uri="{9D8B030D-6E8A-4147-A177-3AD203B41FA5}">
                      <a16:colId xmlns:a16="http://schemas.microsoft.com/office/drawing/2014/main" val="592545867"/>
                    </a:ext>
                  </a:extLst>
                </a:gridCol>
                <a:gridCol w="3302000">
                  <a:extLst>
                    <a:ext uri="{9D8B030D-6E8A-4147-A177-3AD203B41FA5}">
                      <a16:colId xmlns:a16="http://schemas.microsoft.com/office/drawing/2014/main" val="2502318553"/>
                    </a:ext>
                  </a:extLst>
                </a:gridCol>
                <a:gridCol w="3302000">
                  <a:extLst>
                    <a:ext uri="{9D8B030D-6E8A-4147-A177-3AD203B41FA5}">
                      <a16:colId xmlns:a16="http://schemas.microsoft.com/office/drawing/2014/main" val="2838187276"/>
                    </a:ext>
                  </a:extLst>
                </a:gridCol>
              </a:tblGrid>
              <a:tr h="0">
                <a:tc>
                  <a:txBody>
                    <a:bodyPr/>
                    <a:lstStyle/>
                    <a:p>
                      <a:pPr algn="ctr"/>
                      <a:r>
                        <a:rPr lang="tr-TR" sz="2500" b="1" dirty="0">
                          <a:solidFill>
                            <a:schemeClr val="bg1"/>
                          </a:solidFill>
                        </a:rPr>
                        <a:t>Hız (v)</a:t>
                      </a:r>
                      <a:endParaRPr lang="tr-TR" sz="2500" dirty="0">
                        <a:solidFill>
                          <a:schemeClr val="bg1"/>
                        </a:solidFill>
                      </a:endParaRPr>
                    </a:p>
                  </a:txBody>
                  <a:tcPr anchor="ctr">
                    <a:lnL>
                      <a:noFill/>
                    </a:lnL>
                    <a:lnR>
                      <a:noFill/>
                    </a:lnR>
                    <a:lnT>
                      <a:noFill/>
                    </a:lnT>
                    <a:lnB>
                      <a:noFill/>
                    </a:lnB>
                    <a:noFill/>
                  </a:tcPr>
                </a:tc>
                <a:tc>
                  <a:txBody>
                    <a:bodyPr/>
                    <a:lstStyle/>
                    <a:p>
                      <a:pPr algn="ctr"/>
                      <a:r>
                        <a:rPr lang="tr-TR" sz="2500" dirty="0">
                          <a:solidFill>
                            <a:schemeClr val="bg1"/>
                          </a:solidFill>
                        </a:rPr>
                        <a:t>-0.07</a:t>
                      </a:r>
                    </a:p>
                  </a:txBody>
                  <a:tcPr anchor="ctr">
                    <a:lnL>
                      <a:noFill/>
                    </a:lnL>
                    <a:lnR>
                      <a:noFill/>
                    </a:lnR>
                    <a:lnT>
                      <a:noFill/>
                    </a:lnT>
                    <a:lnB>
                      <a:noFill/>
                    </a:lnB>
                    <a:noFill/>
                  </a:tcPr>
                </a:tc>
                <a:tc>
                  <a:txBody>
                    <a:bodyPr/>
                    <a:lstStyle/>
                    <a:p>
                      <a:pPr algn="ctr"/>
                      <a:r>
                        <a:rPr lang="tr-TR" sz="2500" dirty="0">
                          <a:solidFill>
                            <a:schemeClr val="bg1"/>
                          </a:solidFill>
                        </a:rPr>
                        <a:t>0.07</a:t>
                      </a:r>
                    </a:p>
                  </a:txBody>
                  <a:tcPr anchor="ctr">
                    <a:lnL>
                      <a:noFill/>
                    </a:lnL>
                    <a:lnR>
                      <a:noFill/>
                    </a:lnR>
                    <a:lnT>
                      <a:noFill/>
                    </a:lnT>
                    <a:lnB>
                      <a:noFill/>
                    </a:lnB>
                    <a:noFill/>
                  </a:tcPr>
                </a:tc>
                <a:extLst>
                  <a:ext uri="{0D108BD9-81ED-4DB2-BD59-A6C34878D82A}">
                    <a16:rowId xmlns:a16="http://schemas.microsoft.com/office/drawing/2014/main" val="3959390627"/>
                  </a:ext>
                </a:extLst>
              </a:tr>
            </a:tbl>
          </a:graphicData>
        </a:graphic>
      </p:graphicFrame>
      <p:graphicFrame>
        <p:nvGraphicFramePr>
          <p:cNvPr id="7" name="Tablo 6">
            <a:extLst>
              <a:ext uri="{FF2B5EF4-FFF2-40B4-BE49-F238E27FC236}">
                <a16:creationId xmlns:a16="http://schemas.microsoft.com/office/drawing/2014/main" id="{855A6C92-83AB-CC97-ED2C-3B84B2D074FD}"/>
              </a:ext>
            </a:extLst>
          </p:cNvPr>
          <p:cNvGraphicFramePr>
            <a:graphicFrameLocks noGrp="1"/>
          </p:cNvGraphicFramePr>
          <p:nvPr>
            <p:extLst>
              <p:ext uri="{D42A27DB-BD31-4B8C-83A1-F6EECF244321}">
                <p14:modId xmlns:p14="http://schemas.microsoft.com/office/powerpoint/2010/main" val="832372784"/>
              </p:ext>
            </p:extLst>
          </p:nvPr>
        </p:nvGraphicFramePr>
        <p:xfrm>
          <a:off x="964112" y="3869983"/>
          <a:ext cx="10260597" cy="1122537"/>
        </p:xfrm>
        <a:graphic>
          <a:graphicData uri="http://schemas.openxmlformats.org/drawingml/2006/table">
            <a:tbl>
              <a:tblPr/>
              <a:tblGrid>
                <a:gridCol w="3420199">
                  <a:extLst>
                    <a:ext uri="{9D8B030D-6E8A-4147-A177-3AD203B41FA5}">
                      <a16:colId xmlns:a16="http://schemas.microsoft.com/office/drawing/2014/main" val="2023775007"/>
                    </a:ext>
                  </a:extLst>
                </a:gridCol>
                <a:gridCol w="3420199">
                  <a:extLst>
                    <a:ext uri="{9D8B030D-6E8A-4147-A177-3AD203B41FA5}">
                      <a16:colId xmlns:a16="http://schemas.microsoft.com/office/drawing/2014/main" val="419296861"/>
                    </a:ext>
                  </a:extLst>
                </a:gridCol>
                <a:gridCol w="3420199">
                  <a:extLst>
                    <a:ext uri="{9D8B030D-6E8A-4147-A177-3AD203B41FA5}">
                      <a16:colId xmlns:a16="http://schemas.microsoft.com/office/drawing/2014/main" val="2982242936"/>
                    </a:ext>
                  </a:extLst>
                </a:gridCol>
              </a:tblGrid>
              <a:tr h="1122537">
                <a:tc>
                  <a:txBody>
                    <a:bodyPr/>
                    <a:lstStyle/>
                    <a:p>
                      <a:pPr algn="ctr"/>
                      <a:r>
                        <a:rPr lang="tr-TR" sz="2500" b="1" dirty="0">
                          <a:solidFill>
                            <a:schemeClr val="bg1"/>
                          </a:solidFill>
                        </a:rPr>
                        <a:t>Eylem (a)</a:t>
                      </a:r>
                      <a:endParaRPr lang="tr-TR" sz="2500" dirty="0">
                        <a:solidFill>
                          <a:schemeClr val="bg1"/>
                        </a:solidFill>
                      </a:endParaRPr>
                    </a:p>
                  </a:txBody>
                  <a:tcPr anchor="ctr">
                    <a:lnL>
                      <a:noFill/>
                    </a:lnL>
                    <a:lnR>
                      <a:noFill/>
                    </a:lnR>
                    <a:lnT>
                      <a:noFill/>
                    </a:lnT>
                    <a:lnB>
                      <a:noFill/>
                    </a:lnB>
                    <a:noFill/>
                  </a:tcPr>
                </a:tc>
                <a:tc>
                  <a:txBody>
                    <a:bodyPr/>
                    <a:lstStyle/>
                    <a:p>
                      <a:pPr algn="ctr"/>
                      <a:r>
                        <a:rPr lang="tr-TR" sz="2500" dirty="0">
                          <a:solidFill>
                            <a:schemeClr val="bg1"/>
                          </a:solidFill>
                        </a:rPr>
                        <a:t>-1.0</a:t>
                      </a:r>
                    </a:p>
                  </a:txBody>
                  <a:tcPr anchor="ctr">
                    <a:lnL>
                      <a:noFill/>
                    </a:lnL>
                    <a:lnR>
                      <a:noFill/>
                    </a:lnR>
                    <a:lnT>
                      <a:noFill/>
                    </a:lnT>
                    <a:lnB>
                      <a:noFill/>
                    </a:lnB>
                    <a:noFill/>
                  </a:tcPr>
                </a:tc>
                <a:tc>
                  <a:txBody>
                    <a:bodyPr/>
                    <a:lstStyle/>
                    <a:p>
                      <a:pPr algn="ctr"/>
                      <a:r>
                        <a:rPr lang="tr-TR" sz="2500" dirty="0">
                          <a:solidFill>
                            <a:schemeClr val="bg1"/>
                          </a:solidFill>
                        </a:rPr>
                        <a:t>1.0</a:t>
                      </a:r>
                    </a:p>
                  </a:txBody>
                  <a:tcPr anchor="ctr">
                    <a:lnL>
                      <a:noFill/>
                    </a:lnL>
                    <a:lnR>
                      <a:noFill/>
                    </a:lnR>
                    <a:lnT>
                      <a:noFill/>
                    </a:lnT>
                    <a:lnB>
                      <a:noFill/>
                    </a:lnB>
                    <a:noFill/>
                  </a:tcPr>
                </a:tc>
                <a:extLst>
                  <a:ext uri="{0D108BD9-81ED-4DB2-BD59-A6C34878D82A}">
                    <a16:rowId xmlns:a16="http://schemas.microsoft.com/office/drawing/2014/main" val="3760553492"/>
                  </a:ext>
                </a:extLst>
              </a:tr>
            </a:tbl>
          </a:graphicData>
        </a:graphic>
      </p:graphicFrame>
      <p:graphicFrame>
        <p:nvGraphicFramePr>
          <p:cNvPr id="8" name="Tablo 7">
            <a:extLst>
              <a:ext uri="{FF2B5EF4-FFF2-40B4-BE49-F238E27FC236}">
                <a16:creationId xmlns:a16="http://schemas.microsoft.com/office/drawing/2014/main" id="{8553D577-9C22-3E53-BE03-C5A6BC3ECD41}"/>
              </a:ext>
            </a:extLst>
          </p:cNvPr>
          <p:cNvGraphicFramePr>
            <a:graphicFrameLocks noGrp="1"/>
          </p:cNvGraphicFramePr>
          <p:nvPr>
            <p:extLst>
              <p:ext uri="{D42A27DB-BD31-4B8C-83A1-F6EECF244321}">
                <p14:modId xmlns:p14="http://schemas.microsoft.com/office/powerpoint/2010/main" val="2957228789"/>
              </p:ext>
            </p:extLst>
          </p:nvPr>
        </p:nvGraphicFramePr>
        <p:xfrm>
          <a:off x="1141411" y="3633763"/>
          <a:ext cx="9906000" cy="472440"/>
        </p:xfrm>
        <a:graphic>
          <a:graphicData uri="http://schemas.openxmlformats.org/drawingml/2006/table">
            <a:tbl>
              <a:tblPr/>
              <a:tblGrid>
                <a:gridCol w="3302000">
                  <a:extLst>
                    <a:ext uri="{9D8B030D-6E8A-4147-A177-3AD203B41FA5}">
                      <a16:colId xmlns:a16="http://schemas.microsoft.com/office/drawing/2014/main" val="405157465"/>
                    </a:ext>
                  </a:extLst>
                </a:gridCol>
                <a:gridCol w="3302000">
                  <a:extLst>
                    <a:ext uri="{9D8B030D-6E8A-4147-A177-3AD203B41FA5}">
                      <a16:colId xmlns:a16="http://schemas.microsoft.com/office/drawing/2014/main" val="2726250802"/>
                    </a:ext>
                  </a:extLst>
                </a:gridCol>
                <a:gridCol w="3302000">
                  <a:extLst>
                    <a:ext uri="{9D8B030D-6E8A-4147-A177-3AD203B41FA5}">
                      <a16:colId xmlns:a16="http://schemas.microsoft.com/office/drawing/2014/main" val="820451800"/>
                    </a:ext>
                  </a:extLst>
                </a:gridCol>
              </a:tblGrid>
              <a:tr h="365760">
                <a:tc>
                  <a:txBody>
                    <a:bodyPr/>
                    <a:lstStyle/>
                    <a:p>
                      <a:pPr algn="ctr"/>
                      <a:r>
                        <a:rPr lang="tr-TR" sz="2500" b="1" dirty="0">
                          <a:solidFill>
                            <a:schemeClr val="bg1"/>
                          </a:solidFill>
                        </a:rPr>
                        <a:t>Zaman</a:t>
                      </a:r>
                      <a:endParaRPr lang="tr-TR" sz="2500" dirty="0">
                        <a:solidFill>
                          <a:schemeClr val="bg1"/>
                        </a:solidFill>
                      </a:endParaRPr>
                    </a:p>
                  </a:txBody>
                  <a:tcPr anchor="ctr">
                    <a:lnL>
                      <a:noFill/>
                    </a:lnL>
                    <a:lnR>
                      <a:noFill/>
                    </a:lnR>
                    <a:lnT>
                      <a:noFill/>
                    </a:lnT>
                    <a:lnB>
                      <a:noFill/>
                    </a:lnB>
                    <a:noFill/>
                  </a:tcPr>
                </a:tc>
                <a:tc>
                  <a:txBody>
                    <a:bodyPr/>
                    <a:lstStyle/>
                    <a:p>
                      <a:pPr algn="ctr"/>
                      <a:r>
                        <a:rPr lang="tr-TR" sz="2500" dirty="0">
                          <a:solidFill>
                            <a:schemeClr val="bg1"/>
                          </a:solidFill>
                        </a:rPr>
                        <a:t>0 Adım</a:t>
                      </a:r>
                    </a:p>
                  </a:txBody>
                  <a:tcPr anchor="ctr">
                    <a:lnL>
                      <a:noFill/>
                    </a:lnL>
                    <a:lnR>
                      <a:noFill/>
                    </a:lnR>
                    <a:lnT>
                      <a:noFill/>
                    </a:lnT>
                    <a:lnB>
                      <a:noFill/>
                    </a:lnB>
                    <a:noFill/>
                  </a:tcPr>
                </a:tc>
                <a:tc>
                  <a:txBody>
                    <a:bodyPr/>
                    <a:lstStyle/>
                    <a:p>
                      <a:pPr algn="ctr"/>
                      <a:r>
                        <a:rPr lang="tr-TR" sz="2500" dirty="0">
                          <a:solidFill>
                            <a:schemeClr val="bg1"/>
                          </a:solidFill>
                        </a:rPr>
                        <a:t>500 Adım</a:t>
                      </a:r>
                    </a:p>
                  </a:txBody>
                  <a:tcPr anchor="ctr">
                    <a:lnL>
                      <a:noFill/>
                    </a:lnL>
                    <a:lnR>
                      <a:noFill/>
                    </a:lnR>
                    <a:lnT>
                      <a:noFill/>
                    </a:lnT>
                    <a:lnB>
                      <a:noFill/>
                    </a:lnB>
                    <a:noFill/>
                  </a:tcPr>
                </a:tc>
                <a:extLst>
                  <a:ext uri="{0D108BD9-81ED-4DB2-BD59-A6C34878D82A}">
                    <a16:rowId xmlns:a16="http://schemas.microsoft.com/office/drawing/2014/main" val="1340541726"/>
                  </a:ext>
                </a:extLst>
              </a:tr>
            </a:tbl>
          </a:graphicData>
        </a:graphic>
      </p:graphicFrame>
      <p:sp>
        <p:nvSpPr>
          <p:cNvPr id="9" name="Başlık 1">
            <a:extLst>
              <a:ext uri="{FF2B5EF4-FFF2-40B4-BE49-F238E27FC236}">
                <a16:creationId xmlns:a16="http://schemas.microsoft.com/office/drawing/2014/main" id="{BF8A8AF9-A6BF-BD7F-70B0-69ECA893F404}"/>
              </a:ext>
            </a:extLst>
          </p:cNvPr>
          <p:cNvSpPr txBox="1">
            <a:spLocks noGrp="1"/>
          </p:cNvSpPr>
          <p:nvPr>
            <p:ph type="title"/>
          </p:nvPr>
        </p:nvSpPr>
        <p:spPr>
          <a:xfrm>
            <a:off x="2918065" y="303267"/>
            <a:ext cx="6352692"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tr-TR" b="1" dirty="0" err="1">
                <a:solidFill>
                  <a:schemeClr val="bg1"/>
                </a:solidFill>
              </a:rPr>
              <a:t>Mountaın</a:t>
            </a:r>
            <a:r>
              <a:rPr lang="tr-TR" b="1" dirty="0">
                <a:solidFill>
                  <a:schemeClr val="bg1"/>
                </a:solidFill>
              </a:rPr>
              <a:t> car </a:t>
            </a:r>
            <a:r>
              <a:rPr lang="tr-TR" b="1" dirty="0" err="1">
                <a:solidFill>
                  <a:schemeClr val="bg1"/>
                </a:solidFill>
              </a:rPr>
              <a:t>contınuous</a:t>
            </a:r>
            <a:endParaRPr lang="tr-TR" dirty="0"/>
          </a:p>
        </p:txBody>
      </p:sp>
    </p:spTree>
    <p:extLst>
      <p:ext uri="{BB962C8B-B14F-4D97-AF65-F5344CB8AC3E}">
        <p14:creationId xmlns:p14="http://schemas.microsoft.com/office/powerpoint/2010/main" val="3348389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1200</TotalTime>
  <Words>3483</Words>
  <Application>Microsoft Office PowerPoint</Application>
  <PresentationFormat>Geniş ekran</PresentationFormat>
  <Paragraphs>309</Paragraphs>
  <Slides>37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37</vt:i4>
      </vt:variant>
    </vt:vector>
  </HeadingPairs>
  <TitlesOfParts>
    <vt:vector size="42" baseType="lpstr">
      <vt:lpstr>Arial</vt:lpstr>
      <vt:lpstr>Tw Cen MT</vt:lpstr>
      <vt:lpstr>Tw Cen MT (Gövde)</vt:lpstr>
      <vt:lpstr>Wingdings</vt:lpstr>
      <vt:lpstr>Devre</vt:lpstr>
      <vt:lpstr>ROBOT TASARIMI VE UYGULAMALARI PROJESİ</vt:lpstr>
      <vt:lpstr>Envıronment ve onlıne rl seçimlerimiz</vt:lpstr>
      <vt:lpstr>Mountaın car contınuous</vt:lpstr>
      <vt:lpstr>Mountaın car contınuous</vt:lpstr>
      <vt:lpstr>Mountaın car contınuous</vt:lpstr>
      <vt:lpstr>PowerPoint Sunusu</vt:lpstr>
      <vt:lpstr>PowerPoint Sunusu</vt:lpstr>
      <vt:lpstr>Mountaın car contınuous</vt:lpstr>
      <vt:lpstr>Mountaın car contınuous</vt:lpstr>
      <vt:lpstr>acrobot</vt:lpstr>
      <vt:lpstr>acrobot</vt:lpstr>
      <vt:lpstr>acrobot</vt:lpstr>
      <vt:lpstr>acrobot</vt:lpstr>
      <vt:lpstr>Ppo (Proxımal Polıcy Optımızatıon)</vt:lpstr>
      <vt:lpstr>Ppo (Proxımal Polıcy Optımızatıon)</vt:lpstr>
      <vt:lpstr>Ppo (Proxımal Polıcy Optımızatıon)</vt:lpstr>
      <vt:lpstr>Ppo (Proxımal Polıcy Optımızatıon)</vt:lpstr>
      <vt:lpstr>Ppo (Proxımal Polıcy Optımızatıon)</vt:lpstr>
      <vt:lpstr>Ppo (Proxımal Polıcy Optımızatıon)</vt:lpstr>
      <vt:lpstr>Ppo akış diyagramı</vt:lpstr>
      <vt:lpstr>Ddpg (Deep Determınıstıc Polıcy Gradıent)</vt:lpstr>
      <vt:lpstr>Ddpg (Deep Determınıstıc Polıcy Gradıent)</vt:lpstr>
      <vt:lpstr>Ddpg (Deep Determınıstıc Polıcy Gradıent)</vt:lpstr>
      <vt:lpstr>Ddpg (Deep Determınıstıc Polıcy Gradıent)</vt:lpstr>
      <vt:lpstr>Ddpg akış diyagramı</vt:lpstr>
      <vt:lpstr>Dql (Deep Q-Learnıng)</vt:lpstr>
      <vt:lpstr>Dql (Deep Q-Learnıng)</vt:lpstr>
      <vt:lpstr>Dql (Deep Q-Learnıng)</vt:lpstr>
      <vt:lpstr>Dql akış diyagramı</vt:lpstr>
      <vt:lpstr>ACROBOT-V1 SONUÇLARI  </vt:lpstr>
      <vt:lpstr>MOUNTAIN CAR CONTINUOUS-V0 SONUÇLARI </vt:lpstr>
      <vt:lpstr>Ppo için Sonuç </vt:lpstr>
      <vt:lpstr>ARAŞTIRMA SONUÇLARINA GÖRE  Mountain Car Continuous ile  DDPG VE PPO</vt:lpstr>
      <vt:lpstr>ARAŞTIRMA SONUÇLARINA GÖRE Acrobot İLE PPO VE DQL</vt:lpstr>
      <vt:lpstr>ARAŞTIRMALARA GÖRE Sonuç</vt:lpstr>
      <vt:lpstr>referanslar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Damla Soydan</dc:creator>
  <cp:lastModifiedBy>Damla Soydan</cp:lastModifiedBy>
  <cp:revision>65</cp:revision>
  <dcterms:created xsi:type="dcterms:W3CDTF">2024-11-07T05:31:57Z</dcterms:created>
  <dcterms:modified xsi:type="dcterms:W3CDTF">2024-12-19T22:01:32Z</dcterms:modified>
</cp:coreProperties>
</file>