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4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176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29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57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93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8025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94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3312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70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1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269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66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67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4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458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079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6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69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47C7-E1A2-4B6F-BDF3-65EB609F2765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F41F-0450-4879-B317-18D001871B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283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ael1s/Deep-Reinforcement-Learning-Algorithms/blob/master/MountainCarContinuous_PPO/README.md" TargetMode="External"/><Relationship Id="rId2" Type="http://schemas.openxmlformats.org/officeDocument/2006/relationships/hyperlink" Target="https://github.com/IgnacioCarlucho/DDPG_MountainC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olhokim/ddpg-mountain-car-continuou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193E83-2271-25A9-00BB-6E19D521D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1" y="963561"/>
            <a:ext cx="8001000" cy="1573161"/>
          </a:xfrm>
        </p:spPr>
        <p:txBody>
          <a:bodyPr>
            <a:normAutofit/>
          </a:bodyPr>
          <a:lstStyle/>
          <a:p>
            <a:pPr algn="ctr"/>
            <a:r>
              <a:rPr lang="tr-TR" sz="5000" b="1" dirty="0">
                <a:solidFill>
                  <a:schemeClr val="bg1"/>
                </a:solidFill>
              </a:rPr>
              <a:t>ROBOT TASARIMI VE UYGULAMALARI PROJESİ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09F7B47-EA1C-436A-CBD2-12C3BBBC3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0" y="2743201"/>
            <a:ext cx="4000500" cy="24457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1"/>
                </a:solidFill>
              </a:rPr>
              <a:t>032190009 – İrem </a:t>
            </a:r>
            <a:r>
              <a:rPr lang="tr-TR" dirty="0" err="1">
                <a:solidFill>
                  <a:schemeClr val="bg1"/>
                </a:solidFill>
              </a:rPr>
              <a:t>içöz</a:t>
            </a:r>
            <a:endParaRPr lang="tr-TR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1"/>
                </a:solidFill>
              </a:rPr>
              <a:t>032190013 – sevim Ulusoy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1"/>
                </a:solidFill>
              </a:rPr>
              <a:t>032190059 – damla soydan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bg1"/>
                </a:solidFill>
              </a:rPr>
              <a:t>032190074 – Zeynep </a:t>
            </a:r>
            <a:r>
              <a:rPr lang="tr-TR" dirty="0" err="1">
                <a:solidFill>
                  <a:schemeClr val="bg1"/>
                </a:solidFill>
              </a:rPr>
              <a:t>kılınçer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7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3" name="Group 54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6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7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7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7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7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7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7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3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3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9BE9DBE-98A2-AC09-23D8-9BD9A6D2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Ppo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akış</a:t>
            </a:r>
            <a:r>
              <a:rPr lang="en-US" sz="4800" b="1" dirty="0">
                <a:solidFill>
                  <a:schemeClr val="bg1"/>
                </a:solidFill>
              </a:rPr>
              <a:t> d</a:t>
            </a:r>
            <a:r>
              <a:rPr lang="tr-TR" sz="4800" b="1" dirty="0">
                <a:solidFill>
                  <a:schemeClr val="bg1"/>
                </a:solidFill>
              </a:rPr>
              <a:t>i</a:t>
            </a:r>
            <a:r>
              <a:rPr lang="en-US" sz="4800" b="1" dirty="0" err="1">
                <a:solidFill>
                  <a:schemeClr val="bg1"/>
                </a:solidFill>
              </a:rPr>
              <a:t>yagramı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77" name="Round Diagonal Corner Rectangle 6">
            <a:extLst>
              <a:ext uri="{FF2B5EF4-FFF2-40B4-BE49-F238E27FC236}">
                <a16:creationId xmlns:a16="http://schemas.microsoft.com/office/drawing/2014/main" id="{C1C3FA74-6158-4157-A8F0-8CAE5091F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43D2615C-E296-833C-B847-A32531E59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1" r="1" b="1"/>
          <a:stretch/>
        </p:blipFill>
        <p:spPr>
          <a:xfrm>
            <a:off x="980852" y="928104"/>
            <a:ext cx="10266669" cy="303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diyagram, paralel içeren bir resim&#10;&#10;Açıklama otomatik olarak oluşturuldu">
            <a:extLst>
              <a:ext uri="{FF2B5EF4-FFF2-40B4-BE49-F238E27FC236}">
                <a16:creationId xmlns:a16="http://schemas.microsoft.com/office/drawing/2014/main" id="{29FEB987-4D16-B5A9-56A5-167395751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3" r="9759"/>
          <a:stretch/>
        </p:blipFill>
        <p:spPr>
          <a:xfrm>
            <a:off x="1209041" y="170881"/>
            <a:ext cx="3027680" cy="6516238"/>
          </a:xfrm>
        </p:spPr>
      </p:pic>
      <p:pic>
        <p:nvPicPr>
          <p:cNvPr id="7" name="Resim 6" descr="metin, yazı tipi, dikdörtgen, çizgi içeren bir resim&#10;&#10;Açıklama otomatik olarak oluşturuldu">
            <a:extLst>
              <a:ext uri="{FF2B5EF4-FFF2-40B4-BE49-F238E27FC236}">
                <a16:creationId xmlns:a16="http://schemas.microsoft.com/office/drawing/2014/main" id="{96FF5AEF-6EA8-669B-2768-137C6378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10" y="634881"/>
            <a:ext cx="6804462" cy="1291665"/>
          </a:xfrm>
          <a:prstGeom prst="rect">
            <a:avLst/>
          </a:prstGeom>
        </p:spPr>
      </p:pic>
      <p:pic>
        <p:nvPicPr>
          <p:cNvPr id="9" name="Resim 8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26D182A6-3BAA-3225-9518-96961EF8C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331" y="2217198"/>
            <a:ext cx="4648849" cy="1324160"/>
          </a:xfrm>
          <a:prstGeom prst="rect">
            <a:avLst/>
          </a:prstGeom>
        </p:spPr>
      </p:pic>
      <p:pic>
        <p:nvPicPr>
          <p:cNvPr id="11" name="Resim 10" descr="metin, yazı tipi, sayı, numar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DADFD8E-8C84-F8D0-C6C3-75C84880C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84" y="3832010"/>
            <a:ext cx="587774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7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1712DBA8-3900-4369-5699-3E8900E70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44" y="530942"/>
            <a:ext cx="6373511" cy="1349060"/>
          </a:xfrm>
          <a:prstGeom prst="rect">
            <a:avLst/>
          </a:prstGeom>
        </p:spPr>
      </p:pic>
      <p:pic>
        <p:nvPicPr>
          <p:cNvPr id="7" name="Resim 6" descr="metin, yazı tipi, yazılım, çizgi içeren bir resim&#10;&#10;Açıklama otomatik olarak oluşturuldu">
            <a:extLst>
              <a:ext uri="{FF2B5EF4-FFF2-40B4-BE49-F238E27FC236}">
                <a16:creationId xmlns:a16="http://schemas.microsoft.com/office/drawing/2014/main" id="{C623D8AC-FDAC-943B-DEDF-F873461C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2109108"/>
            <a:ext cx="11407644" cy="2246582"/>
          </a:xfrm>
          <a:prstGeom prst="rect">
            <a:avLst/>
          </a:prstGeom>
        </p:spPr>
      </p:pic>
      <p:pic>
        <p:nvPicPr>
          <p:cNvPr id="9" name="Resim 8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1B75E1CF-20B0-2792-A2B6-BE9505DDE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45" y="4584796"/>
            <a:ext cx="5077980" cy="14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C60127-B56B-B182-4B27-1B88C182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09" y="-197560"/>
            <a:ext cx="9905998" cy="1478570"/>
          </a:xfrm>
        </p:spPr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Ppo</a:t>
            </a:r>
            <a:r>
              <a:rPr lang="tr-TR" b="1" dirty="0">
                <a:solidFill>
                  <a:schemeClr val="bg1"/>
                </a:solidFill>
              </a:rPr>
              <a:t> sözde kodu ve adım adım açıklaması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9AB5EF-2C31-23A9-6C8C-FDB151E0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110" y="921773"/>
            <a:ext cx="3410923" cy="48768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Başlangıç:</a:t>
            </a:r>
            <a:endParaRPr lang="tr-TR" sz="1800" b="1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Gerekli kütüphaneleri yükle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PPO ağ yapısını ve ajanı tanımla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 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gym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ortamı gibi) başlat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Logger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sınıfı ile eğitim süreci için log dosyası hazırla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PPO_Agent</a:t>
            </a: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Sınıfı: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Ağ yapılandırması ve ileri hesaplama 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policy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ve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fonksiyonlarını oluştur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- 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select_action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</a:t>
            </a:r>
            <a:r>
              <a:rPr lang="tr-T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policy</a:t>
            </a:r>
            <a: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fonksiyonu ile olasılık dağılımına göre bir eylem seç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9EFB382-6E2F-61B8-6CDD-166426480DEB}"/>
              </a:ext>
            </a:extLst>
          </p:cNvPr>
          <p:cNvSpPr txBox="1">
            <a:spLocks/>
          </p:cNvSpPr>
          <p:nvPr/>
        </p:nvSpPr>
        <p:spPr>
          <a:xfrm>
            <a:off x="4196133" y="921773"/>
            <a:ext cx="3799733" cy="501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Env_Runner</a:t>
            </a: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Sınıfı:</a:t>
            </a:r>
            <a:endParaRPr lang="tr-TR" sz="1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Ortamı, ajanı ve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logger’ı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alarak başlat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`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)` fonksiyonu ile: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Belirli bir adım sayısınca ortamı çalıştır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Ajanın eylem politikasına göre eylemleri seç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Her adım için gözlem, ödül ve eylem olasılıklarını kaydet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Çevre tamamlanırsa ortamı sıfırla ve toplam getiriyi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log’la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4A88B16-5B20-37B0-DD78-095439ACE18A}"/>
              </a:ext>
            </a:extLst>
          </p:cNvPr>
          <p:cNvSpPr txBox="1"/>
          <p:nvPr/>
        </p:nvSpPr>
        <p:spPr>
          <a:xfrm>
            <a:off x="8200103" y="921773"/>
            <a:ext cx="2949678" cy="424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 ve Değer Hedefi Hesapla (</a:t>
            </a:r>
            <a:r>
              <a:rPr lang="tr-TR" sz="18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compute_advantage_and_value_targets</a:t>
            </a: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endParaRPr lang="tr-TR" sz="1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Geriye dönük bir döngü ile:</a:t>
            </a:r>
            <a:endParaRPr lang="tr-TR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Ödül, değer ve yapılan eylemlerle avantaj değerlerini hesapla</a:t>
            </a:r>
            <a:endParaRPr lang="tr-TR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Yeniden başlatılan (done) durumları göz önünde bulundurarak avantajları ve değer hedeflerini sırayla ekle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7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99C50A-A36A-2CAB-7083-3D14C7CC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72" y="773240"/>
            <a:ext cx="3509246" cy="531151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Batch_DataSet</a:t>
            </a: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Sınıfı:</a:t>
            </a:r>
            <a:endParaRPr lang="tr-TR" sz="1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Eğitim verilerini depola ve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minibatch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veri kümesi oluşturmak için kullan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 Eğitim Döngüsü:</a:t>
            </a:r>
            <a:endParaRPr lang="tr-TR" sz="1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Başlat: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 Eğitim adımları, öğrenme oranı ve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hiperparametreleri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tanımla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PPO ajanını ve optimizasyonu başlat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Çevre koşucuları 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env_runners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oluştur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33956BC-4CD9-4B52-50B6-625AB57E37A4}"/>
              </a:ext>
            </a:extLst>
          </p:cNvPr>
          <p:cNvSpPr txBox="1"/>
          <p:nvPr/>
        </p:nvSpPr>
        <p:spPr>
          <a:xfrm>
            <a:off x="4567084" y="789396"/>
            <a:ext cx="3057832" cy="454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Eğitim için döngü (</a:t>
            </a:r>
            <a:r>
              <a:rPr lang="tr-TR" sz="18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iterations</a:t>
            </a: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endParaRPr lang="tr-TR" sz="1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Her bir çevre koşucusu için: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Çevreyi belirli bir adım kadar çalıştır 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Env_Runner.run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Avantaj ve değer hedeflerini hesapla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Toplanan veriyi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batch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olarak topla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Batch_DataSet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ile toplanan verileri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minibatch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boyutunda yükle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5A4A02E-C642-D116-D4D2-5642453F97B4}"/>
              </a:ext>
            </a:extLst>
          </p:cNvPr>
          <p:cNvSpPr txBox="1"/>
          <p:nvPr/>
        </p:nvSpPr>
        <p:spPr>
          <a:xfrm>
            <a:off x="7767482" y="756391"/>
            <a:ext cx="3618271" cy="484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Güncelleme Döngüsü:</a:t>
            </a:r>
            <a:endParaRPr lang="tr-TR" sz="1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Belirli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epoch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sayısınca her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minibatch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için: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Gözlemler ve eylemleri al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Avantajları normalize et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Politika eylem olasılıkları ile olasılık oranı hesapla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PPO kayıp fonksiyonlarını hesapla: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Klipsli politika kaybı (L_CLIP)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Değer kaybı (L_VF)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Toplam kaybı geri yürüterek optimize et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960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3CAA83-BA3C-8B6C-C2E8-DA45A771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58" y="4824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tr-TR" sz="4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PPO ADIM ADIM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C598B7-B194-8934-22C0-F0120EEF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89164"/>
            <a:ext cx="9905999" cy="5011635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Ajanı ve Çevreyi Başlat: Çevreyi başlat, PPO ağını tanımla, ve eğitim sürecini kaydedecek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logger’ı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oluştur.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Çevreyi Koş ve Veri Topla: Belirli bir adım sayısınca çevreyi koş, gözlem, eylem, ödül ve değer tahminlerini topla.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 ve Değer Hedeflerini Hesapla: Geriye dönük bir döngüyle avantaj ve değer hedeflerini hesapla.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Veriyi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Minibatch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Olarak Eğit: Toplanan veriyi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minibatch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olarak eğitim veri kümesine yükle.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Ağ Güncellemesi: PPO kayıp fonksiyonlarına göre, politika ve değer kayıplarını minimize etmek için optimize et.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Eğitimi Tekrarla: Belirtilen iterasyonlar boyunca adımları tekrar ederek ajanı eğit.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6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93514-FE6C-C00C-A945-D147E2D7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9EB37A-9EFB-86E0-B787-6FA889F1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4800" b="1" dirty="0">
                <a:solidFill>
                  <a:schemeClr val="bg1"/>
                </a:solidFill>
              </a:rPr>
              <a:t>DDPG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akış</a:t>
            </a:r>
            <a:r>
              <a:rPr lang="en-US" sz="4800" b="1" dirty="0">
                <a:solidFill>
                  <a:schemeClr val="bg1"/>
                </a:solidFill>
              </a:rPr>
              <a:t> d</a:t>
            </a:r>
            <a:r>
              <a:rPr lang="tr-TR" sz="4800" b="1" dirty="0">
                <a:solidFill>
                  <a:schemeClr val="bg1"/>
                </a:solidFill>
              </a:rPr>
              <a:t>i</a:t>
            </a:r>
            <a:r>
              <a:rPr lang="en-US" sz="4800" b="1" dirty="0" err="1">
                <a:solidFill>
                  <a:schemeClr val="bg1"/>
                </a:solidFill>
              </a:rPr>
              <a:t>yagramı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3" name="İçerik Yer Tutucusu 4" descr="metin, diyagram, çizgi, makbuz içeren bir resim&#10;&#10;Açıklama otomatik olarak oluşturuldu">
            <a:extLst>
              <a:ext uri="{FF2B5EF4-FFF2-40B4-BE49-F238E27FC236}">
                <a16:creationId xmlns:a16="http://schemas.microsoft.com/office/drawing/2014/main" id="{A44E4C5A-D4CC-42F2-09EB-758239C1C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63" y="725488"/>
            <a:ext cx="7565739" cy="3541712"/>
          </a:xfrm>
        </p:spPr>
      </p:pic>
    </p:spTree>
    <p:extLst>
      <p:ext uri="{BB962C8B-B14F-4D97-AF65-F5344CB8AC3E}">
        <p14:creationId xmlns:p14="http://schemas.microsoft.com/office/powerpoint/2010/main" val="7090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8AB4C-1AE8-E74C-E5F9-BFF90BB4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7576"/>
            <a:ext cx="9905998" cy="1478570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DDPG SÖZDE KOD VE ADIM ADIM AÇIKLAMASI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8758C6-FB32-C48C-0191-93E4D738C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52" y="1268361"/>
            <a:ext cx="4403982" cy="5363497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2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Kütüphaneleri İçeri Aktar ve Ortamı Ayarla:</a:t>
            </a:r>
            <a:endParaRPr lang="tr-TR" sz="2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Gerekli kütüphaneleri içe aktar: Derin öğrenme (model oluşturma için), takviye öğrenmesi ve özel </a:t>
            </a:r>
            <a:r>
              <a:rPr lang="tr-TR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acrobotVREP</a:t>
            </a:r>
            <a:r>
              <a:rPr lang="tr-TR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ortamı için kütüphaneler.</a:t>
            </a:r>
            <a:endParaRPr lang="tr-TR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 adını tanımla (örneğin, acrobotVREP-v0).</a:t>
            </a:r>
            <a:endParaRPr lang="tr-TR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Ortamı başlat:</a:t>
            </a:r>
            <a:endParaRPr lang="tr-TR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Rastgelelik için belirli tohum değerlerini ayarla (örneğin, 1234).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Maksimum adım sayısını belirt.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Ortamdaki kullanılabilir eylem sayısını elde et.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54823C6-6C10-ACBF-2173-01D4F746E1DD}"/>
              </a:ext>
            </a:extLst>
          </p:cNvPr>
          <p:cNvSpPr txBox="1"/>
          <p:nvPr/>
        </p:nvSpPr>
        <p:spPr>
          <a:xfrm>
            <a:off x="5191434" y="1288025"/>
            <a:ext cx="6052622" cy="595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1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Aktör Modelini Tanımla:</a:t>
            </a:r>
            <a:endParaRPr lang="tr-TR" sz="11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Gözlemlere göre eylem üreten Aktör modelini oluştur.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Aktör Ağ Mimarisi: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Giriş (gözlem alanını) düzleştir (</a:t>
            </a:r>
            <a:r>
              <a:rPr lang="tr-TR" sz="1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Flatten</a:t>
            </a: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1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aktivasyonlu</a:t>
            </a: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tam bağlı (dense) katmanlar ekle.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Çıkış katmanı, eylem sayısıyla eşleşmeli ve doğrusal aktivasyonla (</a:t>
            </a:r>
            <a:r>
              <a:rPr lang="tr-TR" sz="1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linear</a:t>
            </a: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sonuçlanmalıdır.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1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Kritik Modelini Tanımla:</a:t>
            </a:r>
            <a:endParaRPr lang="tr-TR" sz="11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Eylemin kalitesini değerlendiren Kritik modelini oluştur.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Kritik Ağ Mimarisi: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İki giriş alır: eylem ve gözlem (</a:t>
            </a:r>
            <a:r>
              <a:rPr lang="tr-TR" sz="1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DDPG'de</a:t>
            </a: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Kritik için her ikisi de gereklidir).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Gözlem girişini düzleştir.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Eylem ve gözlem girdilerini birleştir (</a:t>
            </a:r>
            <a:r>
              <a:rPr lang="tr-TR" sz="1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concatenate</a:t>
            </a: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Birleşik girdileri </a:t>
            </a:r>
            <a:r>
              <a:rPr lang="tr-TR" sz="1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aktivasyonlu</a:t>
            </a: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tam bağlı katmanlardan geçir.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1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Son katman, eylemin kalitesini (Q değeri) temsil eden tek bir çıktı değeri üretir.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437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3F8058-B5FD-CFA7-2032-FAAD56C7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089" y="704609"/>
            <a:ext cx="5220058" cy="5804346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tr-TR" sz="2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Ajanı Yapılandır:</a:t>
            </a:r>
            <a:endParaRPr lang="tr-TR" sz="2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Deney tekrar oynatma için bir hafıza tamponu oluştur.</a:t>
            </a:r>
            <a:endParaRPr lang="tr-TR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Keşif amaçlı bir rastgele gürültü süreci tanımla (</a:t>
            </a:r>
            <a:r>
              <a:rPr lang="tr-TR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Ornstein-Uhlenbeck</a:t>
            </a:r>
            <a:r>
              <a:rPr lang="tr-TR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süreci).</a:t>
            </a:r>
            <a:endParaRPr lang="tr-TR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DDPG ajanını aşağıdaki bileşenlerle kur:</a:t>
            </a:r>
            <a:endParaRPr lang="tr-TR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Aktör modeli.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Kritik modeli.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Kritik için eylem girişi.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Hafıza tamponu.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Keşif için rastgele süreç.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Hiperparametreler</a:t>
            </a: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örneğin gamma ve öğrenme hızları gibi.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u="none" strike="noStrike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tr-T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sz="20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5A793A0-29AA-2183-908B-58F94C70FC62}"/>
              </a:ext>
            </a:extLst>
          </p:cNvPr>
          <p:cNvSpPr txBox="1"/>
          <p:nvPr/>
        </p:nvSpPr>
        <p:spPr>
          <a:xfrm>
            <a:off x="6263147" y="704609"/>
            <a:ext cx="5299587" cy="580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2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Ajanı Derle ve Eğit:</a:t>
            </a:r>
            <a:endParaRPr lang="tr-TR" sz="2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DDPG ajanını bir optimizasyon algoritması (örneğin, Adam) kullanarak derle.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Ortamda eğitim sürecini başlat: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Eğitim adımlarının sayısını ayarla.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Görselleştirme ve çıktı seçeneklerini belirle.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Bölüm başına maksimum adım sayısını belirle.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2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Ağırlıklarını Kaydet (Eğitim Sonrası):</a:t>
            </a:r>
            <a:endParaRPr lang="tr-TR" sz="20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Eğitim tamamlandıktan sonra, eğitimli model ağırlıklarını bir dosyaya kaydet.</a:t>
            </a:r>
            <a:endParaRPr lang="tr-TR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400" u="none" strike="noStrike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tr-TR" sz="11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763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6065FE23-F216-3C85-5050-0A43EA6B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487" y="0"/>
            <a:ext cx="9780587" cy="1478570"/>
          </a:xfrm>
        </p:spPr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Dql</a:t>
            </a:r>
            <a:r>
              <a:rPr lang="tr-TR" b="1" dirty="0">
                <a:solidFill>
                  <a:schemeClr val="bg1"/>
                </a:solidFill>
              </a:rPr>
              <a:t> akış diyagramı</a:t>
            </a:r>
          </a:p>
        </p:txBody>
      </p:sp>
      <p:pic>
        <p:nvPicPr>
          <p:cNvPr id="7" name="Resim 6" descr="metin, makbuz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1E694B7-D5BB-1E21-EC98-16F66BC7D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00" y="1159328"/>
            <a:ext cx="2957475" cy="5530608"/>
          </a:xfrm>
          <a:prstGeom prst="rect">
            <a:avLst/>
          </a:prstGeom>
        </p:spPr>
      </p:pic>
      <p:pic>
        <p:nvPicPr>
          <p:cNvPr id="9" name="Resim 8" descr="metin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68C55CE1-2681-10E0-96E6-45B6D6980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88" y="1159328"/>
            <a:ext cx="6373012" cy="53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3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243631-690B-056C-4AC4-DAD161C8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0533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 err="1">
                <a:solidFill>
                  <a:schemeClr val="bg1"/>
                </a:solidFill>
              </a:rPr>
              <a:t>Envıronment</a:t>
            </a:r>
            <a:r>
              <a:rPr lang="tr-TR" sz="4000" b="1" dirty="0">
                <a:solidFill>
                  <a:schemeClr val="bg1"/>
                </a:solidFill>
              </a:rPr>
              <a:t> ve </a:t>
            </a:r>
            <a:r>
              <a:rPr lang="tr-TR" sz="4000" b="1" dirty="0" err="1">
                <a:solidFill>
                  <a:schemeClr val="bg1"/>
                </a:solidFill>
              </a:rPr>
              <a:t>onlıne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r>
              <a:rPr lang="tr-TR" sz="4000" b="1" dirty="0" err="1">
                <a:solidFill>
                  <a:schemeClr val="bg1"/>
                </a:solidFill>
              </a:rPr>
              <a:t>rl</a:t>
            </a:r>
            <a:r>
              <a:rPr lang="tr-TR" sz="4000" b="1" dirty="0">
                <a:solidFill>
                  <a:schemeClr val="bg1"/>
                </a:solidFill>
              </a:rPr>
              <a:t> seçimlerimiz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079DD9-0B59-2427-81CF-22706196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390" y="2688503"/>
            <a:ext cx="3078220" cy="2286620"/>
          </a:xfrm>
        </p:spPr>
        <p:txBody>
          <a:bodyPr/>
          <a:lstStyle/>
          <a:p>
            <a:pPr marL="0" indent="0" algn="ctr">
              <a:buNone/>
            </a:pPr>
            <a:r>
              <a:rPr lang="tr-TR" b="1" u="sng" dirty="0">
                <a:solidFill>
                  <a:schemeClr val="bg1"/>
                </a:solidFill>
              </a:rPr>
              <a:t>ONLINE RL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PPO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DDPG</a:t>
            </a:r>
          </a:p>
          <a:p>
            <a:pPr algn="ctr"/>
            <a:r>
              <a:rPr lang="tr-TR" dirty="0">
                <a:solidFill>
                  <a:schemeClr val="bg1"/>
                </a:solidFill>
              </a:rPr>
              <a:t>DQL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B40BF21-CA9E-F533-5C20-6D9A5A3B4783}"/>
              </a:ext>
            </a:extLst>
          </p:cNvPr>
          <p:cNvSpPr txBox="1">
            <a:spLocks/>
          </p:cNvSpPr>
          <p:nvPr/>
        </p:nvSpPr>
        <p:spPr>
          <a:xfrm>
            <a:off x="1456044" y="2682967"/>
            <a:ext cx="4639956" cy="173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b="1" u="sng" dirty="0">
                <a:solidFill>
                  <a:schemeClr val="bg1"/>
                </a:solidFill>
              </a:rPr>
              <a:t>ENVIRONMENT</a:t>
            </a: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Mountain</a:t>
            </a:r>
            <a:r>
              <a:rPr lang="tr-TR" dirty="0">
                <a:solidFill>
                  <a:schemeClr val="bg1"/>
                </a:solidFill>
              </a:rPr>
              <a:t> Car </a:t>
            </a:r>
            <a:r>
              <a:rPr lang="tr-TR" dirty="0" err="1">
                <a:solidFill>
                  <a:schemeClr val="bg1"/>
                </a:solidFill>
              </a:rPr>
              <a:t>Continuous</a:t>
            </a:r>
            <a:endParaRPr lang="tr-TR" dirty="0">
              <a:solidFill>
                <a:schemeClr val="bg1"/>
              </a:solidFill>
            </a:endParaRPr>
          </a:p>
          <a:p>
            <a:pPr algn="ctr"/>
            <a:r>
              <a:rPr lang="tr-TR" dirty="0" err="1">
                <a:solidFill>
                  <a:schemeClr val="bg1"/>
                </a:solidFill>
              </a:rPr>
              <a:t>Acrobot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4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7A144-4AC8-84A5-F908-B809A81C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8DAA5F7-9B75-02BC-4CFC-7C288492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67" y="2377440"/>
            <a:ext cx="2945833" cy="1478570"/>
          </a:xfrm>
        </p:spPr>
        <p:txBody>
          <a:bodyPr>
            <a:noAutofit/>
          </a:bodyPr>
          <a:lstStyle/>
          <a:p>
            <a:r>
              <a:rPr lang="tr-TR" sz="4000" b="1" dirty="0" err="1">
                <a:solidFill>
                  <a:schemeClr val="bg1"/>
                </a:solidFill>
              </a:rPr>
              <a:t>Dql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br>
              <a:rPr lang="tr-TR" sz="4000" b="1" dirty="0">
                <a:solidFill>
                  <a:schemeClr val="bg1"/>
                </a:solidFill>
              </a:rPr>
            </a:br>
            <a:r>
              <a:rPr lang="tr-TR" sz="4000" b="1" dirty="0">
                <a:solidFill>
                  <a:schemeClr val="bg1"/>
                </a:solidFill>
              </a:rPr>
              <a:t>akış </a:t>
            </a:r>
            <a:br>
              <a:rPr lang="tr-TR" sz="4000" b="1" dirty="0">
                <a:solidFill>
                  <a:schemeClr val="bg1"/>
                </a:solidFill>
              </a:rPr>
            </a:br>
            <a:r>
              <a:rPr lang="tr-TR" sz="4000" b="1" dirty="0">
                <a:solidFill>
                  <a:schemeClr val="bg1"/>
                </a:solidFill>
              </a:rPr>
              <a:t>diyagramı</a:t>
            </a:r>
          </a:p>
        </p:txBody>
      </p:sp>
      <p:pic>
        <p:nvPicPr>
          <p:cNvPr id="3" name="Resim 2" descr="metin, diyagram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D59FB0C2-4EAD-8BCB-3CF5-538A994B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93" y="208840"/>
            <a:ext cx="4668257" cy="64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0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C0EAD-8F71-86F7-AD02-E885C28A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7241"/>
            <a:ext cx="10391826" cy="1478570"/>
          </a:xfrm>
        </p:spPr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Dql</a:t>
            </a:r>
            <a:r>
              <a:rPr lang="tr-TR" b="1" dirty="0">
                <a:solidFill>
                  <a:schemeClr val="bg1"/>
                </a:solidFill>
              </a:rPr>
              <a:t> sözde kodları ve adım adım açıklaması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8B1557-0866-7478-37D2-02716725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942" y="1285925"/>
            <a:ext cx="5220058" cy="5464834"/>
          </a:xfrm>
        </p:spPr>
        <p:txBody>
          <a:bodyPr>
            <a:normAutofit/>
          </a:bodyPr>
          <a:lstStyle/>
          <a:p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Kütüphaneleri İçe Aktarma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argparse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Komut satırı argümanlarını okumak için kullanılıyor.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gymnasium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OpenAI’nin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gym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ortamını çalıştırmak için kullanılıyor 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gym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ortamı, çeşitli simülasyonları sağlar).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Matematiksel işlemler ve veri yapıları için kullanılıyor.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matplotlib.pyplot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Eğitim sürecindeki ödülleri ve epsilon değerlerini grafikle göstermek için kullanılıyor.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pickle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Q-tablosunu kaydetmek ve yüklemek için kullanılıyor.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2ECBF7-ED16-FBE3-8758-39FAD74CB977}"/>
              </a:ext>
            </a:extLst>
          </p:cNvPr>
          <p:cNvSpPr txBox="1"/>
          <p:nvPr/>
        </p:nvSpPr>
        <p:spPr>
          <a:xfrm>
            <a:off x="6489289" y="1285925"/>
            <a:ext cx="4739149" cy="5236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Fonksiyonu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is_training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=True,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render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False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 fonksiyon, ajanı çalıştıran ve eğiten ana fonksiyon.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is_training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parametresi, eğitim modunda olup olmadığını belirliyor.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render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parametresi ise simülasyon ekranını görselleştirip görselleştirmemeyi kontrol ediyor.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Ortamı Başlatma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gym.make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('MountainCarContinuous-v0',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render_mode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human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render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else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None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MountainCarContinuous-v0 adlı ortam oluşturuluyor.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render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True olduğunda, ortam görsel olarak gösteriliyor.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52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7EF113-D2B1-4827-65A3-D56CC5A3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55" y="764457"/>
            <a:ext cx="3204446" cy="532908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Hiperparametreleri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Tanımlama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learning_rate_a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0.9999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discount_factor_g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0.9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 = 1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epsilon_decay_rate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0.001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epsilon_min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0.05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pos_divisions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20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vel_divisions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20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act_divisions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10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7427345-8898-1A1A-9209-6C9176871F36}"/>
              </a:ext>
            </a:extLst>
          </p:cNvPr>
          <p:cNvSpPr txBox="1"/>
          <p:nvPr/>
        </p:nvSpPr>
        <p:spPr>
          <a:xfrm>
            <a:off x="4798142" y="764457"/>
            <a:ext cx="6164826" cy="4450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Hiperparametreler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learning_rate_a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Q-tablosu güncellemelerinde öğrenme hızı.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discount_factor_g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Gelecekteki ödüllerin önemini belirler.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epsilon: Başlangıçta 1, ajan %100 rastgele eylemler seçiyor. Ajan eğitim aldıkça epsilon azalıyor.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epsilon_decay_rate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Her bölümde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epsilon’un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ne kadar azalacağını belirler.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epsilon_min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Epsilon’un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ulaşabileceği minimum değer.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pos_divisions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ve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vel_divisions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Konum ve hız değerleri için ayrılan bölümlerin sayısı.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act_divisions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Aksiyon alanının bölümlerinin sayısı.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353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875F9B-FC8F-0ADF-C54B-5B543133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74" y="558338"/>
            <a:ext cx="5534691" cy="646681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Sürekli Durum ve Aksiyon Uzayını Bölümlere Ayırma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np.linspace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env.observation_space.low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[0],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env.observation_space.high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[0],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pos_divisions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vel_space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np.linspace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env.observation_space.low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[1],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env.observation_space.high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[1],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vel_divisions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np.linspace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env.action_space.low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[0],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env.action_space.high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[0],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act_divisions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endpoint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False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act_lookup_space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np.append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1)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Burada sürekli uzay, ayrık 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discrete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bir uzaya bölünüyor: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ve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vel_space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Konum ve hız değerleri için aralıklar oluşturuyor.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ve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act_lookup_space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Aksiyon aralıkları ve eylemleri ayrık hale getiriyor.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F9D079F-31EE-3D7E-1314-B68DAA819875}"/>
              </a:ext>
            </a:extLst>
          </p:cNvPr>
          <p:cNvSpPr txBox="1"/>
          <p:nvPr/>
        </p:nvSpPr>
        <p:spPr>
          <a:xfrm>
            <a:off x="6951406" y="548506"/>
            <a:ext cx="3667433" cy="5042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Q-Tablosunu Başlatma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is_training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q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np.zeros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)+1,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vel_space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)+1,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)+1))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else: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f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mountain_car_cont.pkl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', '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rb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q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pickle.load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(f)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f.close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Eğer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is_training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True ise, sıfırlarla dolu bir Q-tablosu oluşturuluyor. Aksi halde, önceden eğitilmiş bir Q-tablosu dosyadan yükleniyor.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802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2FB7AA-542F-367A-0F10-4491B5593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8" y="754984"/>
            <a:ext cx="4993917" cy="564581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Eğitim Döngüsü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while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(True):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 döngü başlatılıyor. Bu döngü, her bölümü ayrı ayrı çalıştırarak ajanı eğitiyor veya test ediyor.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Başlangıç Durumunu ve Ayrıklaştırılmış Değerleri Alma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env.reset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()[0]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np.digitize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[0],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state_v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np.digitize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[1],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vel_space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 bölümün başında, başlangıç durumu sıfırlanıyor ve konum ve hız değerleri ayrık değerlere dönüştürülüyor.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AA384B0-96F6-8068-36D6-A9B46DD2054C}"/>
              </a:ext>
            </a:extLst>
          </p:cNvPr>
          <p:cNvSpPr txBox="1"/>
          <p:nvPr/>
        </p:nvSpPr>
        <p:spPr>
          <a:xfrm>
            <a:off x="5702710" y="515751"/>
            <a:ext cx="6056671" cy="634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Bölüm Sonlanana Kadar Adımları Yürütme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while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(not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terminated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&lt;5000):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 bölüm için ajan, en fazla 5000 adım boyunca hareket eder. Bu sırada ajan ya rastgele bir aksiyon seçer ya da Q-tablosuna göre en iyi aksiyonu seçer.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a. Rastgele veya Q-Tablosuna Göre Aksiyon Seçme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is_training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np.random.rand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&lt; epsilon: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env.action_space.sample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action_idx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np.digitize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else: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action_idx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np.argmax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(q[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state_v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:])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act_lookup_space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action_idx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is_training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True ve epsilon değeri rastgele sayıdan büyükse, rastgele bir aksiyon seçiliyor.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Aksi durumda, Q-tablosuna göre en yüksek değere sahip aksiyon seçiliyor.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769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1B039B-3C29-9984-E18E-721163E0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072" y="389782"/>
            <a:ext cx="6213116" cy="63748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b. Aksiyon Uygulama ve Yeni Durumu Güncelleme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new_state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reward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terminated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_, _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env.step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([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]))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new_state_p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np.digitize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new_state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[0],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new_state_v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np.digitize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new_state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[1],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vel_space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Seçilen aksiyon uygulanıyor, yeni durum ve ödül alınıyor. Yeni durum da ayrık değerlere dönüştürülüyor.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c. Q-Tablosunu Güncelleme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is_training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q[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state_v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action_idx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 = q[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state_v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action_idx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 +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learning_rate_a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* (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reward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+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discount_factor_g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np.max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(q[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new_state_p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new_state_v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:]) - q[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state_v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action_idx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Eğer eğitim modundaysa, Q-değeri güncelleniyor. Bu işlem, Q-öğrenme algoritmasını kullanarak yapılır.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6787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6EC649-977D-A69D-D91B-D8BEBD78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2284"/>
            <a:ext cx="10588472" cy="624348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Durumları Güncelleme ve Ödülleri Toplama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new_state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new_state_p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state_v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new_state_v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rewards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+=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reward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+= 1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Ajan yeni duruma geçiyor ve ödüller toplanıyor.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10. Epsilon Azaltma ve Bölüm İstatistiklerini Kaydetme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max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(epsilon -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epsilon_decay_rate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epsilon_min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epsilon_history.append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(epsilon)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Epsilon değeri, her bölümde azalıyor ve minimum değere ulaştığında daha fazla azalması engelleniyor.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32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C1C0DC-7311-9B86-2D26-104E987A5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67" y="695990"/>
            <a:ext cx="4669452" cy="571464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11. Modeli Kaydetme ve Grafikleme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 100 bölümde bir, ortalama ödül hesaplanarak gösteriliyor. Eğer ortalama ödül daha önceki en iyi ortalama ödülden yüksekse, model kaydediliyor ve eğitim süreci durduruluyor.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mean_reward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&gt;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best_mean_reward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f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mountain_car_cont.pkl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', '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wb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pickle.dump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(q, f)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f.close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BAAED6B-EE5F-188D-00F2-A70013EB9B96}"/>
              </a:ext>
            </a:extLst>
          </p:cNvPr>
          <p:cNvSpPr txBox="1"/>
          <p:nvPr/>
        </p:nvSpPr>
        <p:spPr>
          <a:xfrm>
            <a:off x="6233651" y="560439"/>
            <a:ext cx="4669451" cy="524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12. Ana Program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__name__ == '__main__':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parser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argparse.ArgumentParser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parser.add_argument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('--test',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store_true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help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='Test model')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args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parser.parse_args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args.test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is_training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False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render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=True)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else: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is_training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=True,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render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False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Komut satırında --test argümanı verilirse, model 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is_training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tr-TR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False</a:t>
            </a:r>
            <a:r>
              <a:rPr lang="tr-TR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olarak test modunda çalıştırılır.</a:t>
            </a:r>
            <a:endParaRPr lang="tr-TR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775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93862F-DD10-ACC6-7F4C-791B93FC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6569"/>
            <a:ext cx="9905998" cy="1478570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referanslar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E7DBD7-4C8A-D24F-68A6-0BEA348B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58106"/>
            <a:ext cx="9905999" cy="4642925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[1] </a:t>
            </a:r>
            <a:r>
              <a:rPr lang="tr-TR" b="1" dirty="0">
                <a:solidFill>
                  <a:schemeClr val="bg1"/>
                </a:solidFill>
                <a:hlinkClick r:id="rId2"/>
              </a:rPr>
              <a:t>https://github.com/IgnacioCarlucho/DDPG_MountainCar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>
                <a:solidFill>
                  <a:schemeClr val="bg1"/>
                </a:solidFill>
              </a:rPr>
              <a:t>[2] </a:t>
            </a:r>
            <a:r>
              <a:rPr lang="tr-TR" dirty="0">
                <a:hlinkClick r:id="rId3"/>
              </a:rPr>
              <a:t>https://github.com/Rafael1s/Deep-Reinforcement-Learning-Algorithms/blob/master/MountainCarContinuous_PPO/README.md</a:t>
            </a:r>
            <a:endParaRPr lang="tr-TR" dirty="0"/>
          </a:p>
          <a:p>
            <a:r>
              <a:rPr lang="tr-TR" b="1" dirty="0">
                <a:solidFill>
                  <a:schemeClr val="bg1"/>
                </a:solidFill>
              </a:rPr>
              <a:t>[3] </a:t>
            </a:r>
            <a:r>
              <a:rPr lang="tr-TR" b="1" dirty="0">
                <a:solidFill>
                  <a:schemeClr val="bg1"/>
                </a:solidFill>
                <a:hlinkClick r:id="rId4"/>
              </a:rPr>
              <a:t>https://github.com/seolhokim/ddpg-mountain-car-continuous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b="1" dirty="0">
              <a:solidFill>
                <a:schemeClr val="bg1"/>
              </a:solidFill>
            </a:endParaRPr>
          </a:p>
          <a:p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87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211A0-959F-94D5-9605-4E7AD89D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08" y="2822908"/>
            <a:ext cx="1148320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5000" b="1" dirty="0">
                <a:solidFill>
                  <a:schemeClr val="bg1"/>
                </a:solidFill>
              </a:rPr>
              <a:t>BİZİ DİNLEDİĞİNİZ İÇİN TEŞEKKÜR EDERİZ</a:t>
            </a:r>
          </a:p>
        </p:txBody>
      </p:sp>
    </p:spTree>
    <p:extLst>
      <p:ext uri="{BB962C8B-B14F-4D97-AF65-F5344CB8AC3E}">
        <p14:creationId xmlns:p14="http://schemas.microsoft.com/office/powerpoint/2010/main" val="368317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E499FC-B68C-19A5-3F80-B59717E3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Mountaın</a:t>
            </a:r>
            <a:r>
              <a:rPr lang="tr-TR" b="1" dirty="0">
                <a:solidFill>
                  <a:schemeClr val="bg1"/>
                </a:solidFill>
              </a:rPr>
              <a:t> car </a:t>
            </a:r>
            <a:r>
              <a:rPr lang="tr-TR" b="1" dirty="0" err="1">
                <a:solidFill>
                  <a:schemeClr val="bg1"/>
                </a:solidFill>
              </a:rPr>
              <a:t>contınuous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5" name="Resim 4" descr="taslak, sanat içeren bir resim&#10;&#10;Açıklama otomatik olarak oluşturuldu">
            <a:extLst>
              <a:ext uri="{FF2B5EF4-FFF2-40B4-BE49-F238E27FC236}">
                <a16:creationId xmlns:a16="http://schemas.microsoft.com/office/drawing/2014/main" id="{04B53D70-41DC-F7B7-4A00-9E1836416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645" y="2097088"/>
            <a:ext cx="4689234" cy="31261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34F84D-09A9-A3F8-4FEB-81DADF3EA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1970"/>
            <a:ext cx="5089062" cy="39525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2200" dirty="0">
                <a:solidFill>
                  <a:schemeClr val="bg1"/>
                </a:solidFill>
              </a:rPr>
              <a:t>Bu problem, güçlendirmeli öğrenme (</a:t>
            </a:r>
            <a:r>
              <a:rPr lang="tr-TR" sz="2200" dirty="0" err="1">
                <a:solidFill>
                  <a:schemeClr val="bg1"/>
                </a:solidFill>
              </a:rPr>
              <a:t>reinforcement</a:t>
            </a: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tr-TR" sz="2200" dirty="0" err="1">
                <a:solidFill>
                  <a:schemeClr val="bg1"/>
                </a:solidFill>
              </a:rPr>
              <a:t>learning</a:t>
            </a:r>
            <a:r>
              <a:rPr lang="tr-TR" sz="2200" dirty="0">
                <a:solidFill>
                  <a:schemeClr val="bg1"/>
                </a:solidFill>
              </a:rPr>
              <a:t>) araştırmalarında sıkça kullanılan bir test ortamıdır. Amaç, bir aracı öğrenme algoritmalarıyla eğiterek bir vadiden tepeye çıkarabilmektir.</a:t>
            </a:r>
          </a:p>
          <a:p>
            <a:pPr>
              <a:lnSpc>
                <a:spcPct val="110000"/>
              </a:lnSpc>
            </a:pPr>
            <a:r>
              <a:rPr lang="tr-TR" sz="2200" dirty="0">
                <a:solidFill>
                  <a:schemeClr val="bg1"/>
                </a:solidFill>
              </a:rPr>
              <a:t>Ödül sistemi kullanılmaktadır. </a:t>
            </a:r>
          </a:p>
          <a:p>
            <a:pPr>
              <a:lnSpc>
                <a:spcPct val="110000"/>
              </a:lnSpc>
            </a:pPr>
            <a:r>
              <a:rPr lang="tr-TR" sz="2200" dirty="0">
                <a:solidFill>
                  <a:schemeClr val="bg1"/>
                </a:solidFill>
              </a:rPr>
              <a:t>Arabanın durumu iki sürekli değerle temsil edilir: pozisyon ve hız.</a:t>
            </a:r>
          </a:p>
        </p:txBody>
      </p:sp>
    </p:spTree>
    <p:extLst>
      <p:ext uri="{BB962C8B-B14F-4D97-AF65-F5344CB8AC3E}">
        <p14:creationId xmlns:p14="http://schemas.microsoft.com/office/powerpoint/2010/main" val="88275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8B7CE7-6FEB-59B8-DA7C-1F149AEF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chemeClr val="bg1"/>
                </a:solidFill>
              </a:rPr>
              <a:t>acrobot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959254-4C5E-F1C6-8379-9D57AC8E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4" y="1777539"/>
            <a:ext cx="4954588" cy="3541714"/>
          </a:xfrm>
        </p:spPr>
        <p:txBody>
          <a:bodyPr>
            <a:normAutofit fontScale="92500"/>
          </a:bodyPr>
          <a:lstStyle/>
          <a:p>
            <a:r>
              <a:rPr lang="tr-TR">
                <a:solidFill>
                  <a:schemeClr val="bg1"/>
                </a:solidFill>
              </a:rPr>
              <a:t>Acrobot terimi, "akrobat" ve "robot" kelimelerinden türetilmiştir; yani, dengesini koruyarak kontrollü hareketler gerçekleştirebilen bir robot yapısını ifade eder.</a:t>
            </a:r>
          </a:p>
          <a:p>
            <a:r>
              <a:rPr lang="tr-TR">
                <a:solidFill>
                  <a:schemeClr val="bg1"/>
                </a:solidFill>
              </a:rPr>
              <a:t>Robotun dengesini sağlayarak istenilen konuma ulaşmayı öğrenmesi için bir ödül-puan sistemi kullanılmaktadır.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3D00D67-1EA0-846E-8E07-A98E2A08C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0" y="1777539"/>
            <a:ext cx="5761332" cy="32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4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DB112E-D2C9-9230-C315-E0DA987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Ppo</a:t>
            </a:r>
            <a:r>
              <a:rPr lang="tr-TR" b="1" dirty="0">
                <a:solidFill>
                  <a:schemeClr val="bg1"/>
                </a:solidFill>
              </a:rPr>
              <a:t> (</a:t>
            </a:r>
            <a:r>
              <a:rPr lang="tr-TR" b="1" dirty="0" err="1">
                <a:solidFill>
                  <a:schemeClr val="bg1"/>
                </a:solidFill>
              </a:rPr>
              <a:t>Proxımal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Polıcy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Optımızatıon</a:t>
            </a:r>
            <a:r>
              <a:rPr lang="tr-TR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Resim 4" descr="metin, ekran görüntüsü, diyagram, daire içeren bir resim&#10;&#10;Açıklama otomatik olarak oluşturuldu">
            <a:extLst>
              <a:ext uri="{FF2B5EF4-FFF2-40B4-BE49-F238E27FC236}">
                <a16:creationId xmlns:a16="http://schemas.microsoft.com/office/drawing/2014/main" id="{D42976E9-39AB-B421-09A7-AA65C05DE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71321"/>
            <a:ext cx="5265095" cy="318538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384551-BC22-F455-FAEC-968D4461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695" y="2060070"/>
            <a:ext cx="4710683" cy="354171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Politika tabanlı (</a:t>
            </a:r>
            <a:r>
              <a:rPr lang="tr-TR" dirty="0" err="1">
                <a:solidFill>
                  <a:schemeClr val="bg1"/>
                </a:solidFill>
              </a:rPr>
              <a:t>policy-based</a:t>
            </a:r>
            <a:r>
              <a:rPr lang="tr-TR" dirty="0">
                <a:solidFill>
                  <a:schemeClr val="bg1"/>
                </a:solidFill>
              </a:rPr>
              <a:t>) bir algoritmadır. </a:t>
            </a:r>
          </a:p>
          <a:p>
            <a:r>
              <a:rPr lang="tr-TR" dirty="0">
                <a:solidFill>
                  <a:schemeClr val="bg1"/>
                </a:solidFill>
              </a:rPr>
              <a:t>Kararlı ve verimli bir şekilde öğrenme sağlayarak, karmaşık ortamlarda başarılı sonuçlar elde etmiştir.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42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397586-1931-822F-1775-9EC15F1D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Ddpg</a:t>
            </a:r>
            <a:r>
              <a:rPr lang="tr-TR" b="1" dirty="0">
                <a:solidFill>
                  <a:schemeClr val="bg1"/>
                </a:solidFill>
              </a:rPr>
              <a:t> (</a:t>
            </a:r>
            <a:r>
              <a:rPr lang="tr-TR" b="1" dirty="0" err="1">
                <a:solidFill>
                  <a:schemeClr val="bg1"/>
                </a:solidFill>
              </a:rPr>
              <a:t>Deep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Determınıstıc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Polıcy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Gradıent</a:t>
            </a:r>
            <a:r>
              <a:rPr lang="tr-TR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Resim 4" descr="daire, ekran görüntüsü, diyagram, metin içeren bir resim&#10;&#10;Açıklama otomatik olarak oluşturuldu">
            <a:extLst>
              <a:ext uri="{FF2B5EF4-FFF2-40B4-BE49-F238E27FC236}">
                <a16:creationId xmlns:a16="http://schemas.microsoft.com/office/drawing/2014/main" id="{8D9F45C7-14D1-4909-8D26-74D19925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80" y="1984016"/>
            <a:ext cx="4355399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F081B4-E72D-31D3-4A29-09DB4921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1957336"/>
            <a:ext cx="4710683" cy="354171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Sürekli aksiyon alanları için uygun olan bir aktör-eleştirmen (</a:t>
            </a:r>
            <a:r>
              <a:rPr lang="tr-TR" dirty="0" err="1">
                <a:solidFill>
                  <a:schemeClr val="bg1"/>
                </a:solidFill>
              </a:rPr>
              <a:t>actor-critic</a:t>
            </a:r>
            <a:r>
              <a:rPr lang="tr-TR" dirty="0">
                <a:solidFill>
                  <a:schemeClr val="bg1"/>
                </a:solidFill>
              </a:rPr>
              <a:t>) algoritmasıdır.</a:t>
            </a:r>
          </a:p>
          <a:p>
            <a:r>
              <a:rPr lang="tr-TR" b="1" dirty="0" err="1">
                <a:solidFill>
                  <a:schemeClr val="bg1"/>
                </a:solidFill>
              </a:rPr>
              <a:t>Actor</a:t>
            </a:r>
            <a:r>
              <a:rPr lang="tr-TR" b="1" dirty="0">
                <a:solidFill>
                  <a:schemeClr val="bg1"/>
                </a:solidFill>
              </a:rPr>
              <a:t> (Aktör)</a:t>
            </a:r>
            <a:r>
              <a:rPr lang="tr-TR" dirty="0">
                <a:solidFill>
                  <a:schemeClr val="bg1"/>
                </a:solidFill>
              </a:rPr>
              <a:t>: Belirli bir duruma göre aksiyon üretir.</a:t>
            </a:r>
          </a:p>
          <a:p>
            <a:r>
              <a:rPr lang="tr-TR" b="1" dirty="0" err="1">
                <a:solidFill>
                  <a:schemeClr val="bg1"/>
                </a:solidFill>
              </a:rPr>
              <a:t>Critic</a:t>
            </a:r>
            <a:r>
              <a:rPr lang="tr-TR" b="1" dirty="0">
                <a:solidFill>
                  <a:schemeClr val="bg1"/>
                </a:solidFill>
              </a:rPr>
              <a:t> (Eleştirmen)</a:t>
            </a:r>
            <a:r>
              <a:rPr lang="tr-TR" dirty="0">
                <a:solidFill>
                  <a:schemeClr val="bg1"/>
                </a:solidFill>
              </a:rPr>
              <a:t>: Aktörün yaptığı aksiyonun değerini tahmin eder.</a:t>
            </a:r>
          </a:p>
        </p:txBody>
      </p:sp>
    </p:spTree>
    <p:extLst>
      <p:ext uri="{BB962C8B-B14F-4D97-AF65-F5344CB8AC3E}">
        <p14:creationId xmlns:p14="http://schemas.microsoft.com/office/powerpoint/2010/main" val="12344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168270-A72F-4E29-E645-9CFE040F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chemeClr val="bg1"/>
                </a:solidFill>
              </a:rPr>
              <a:t>Dql</a:t>
            </a:r>
            <a:r>
              <a:rPr lang="tr-TR" b="1" dirty="0">
                <a:solidFill>
                  <a:schemeClr val="bg1"/>
                </a:solidFill>
              </a:rPr>
              <a:t> (</a:t>
            </a:r>
            <a:r>
              <a:rPr lang="tr-TR" b="1" dirty="0" err="1">
                <a:solidFill>
                  <a:schemeClr val="bg1"/>
                </a:solidFill>
              </a:rPr>
              <a:t>Deep</a:t>
            </a:r>
            <a:r>
              <a:rPr lang="tr-TR" b="1" dirty="0">
                <a:solidFill>
                  <a:schemeClr val="bg1"/>
                </a:solidFill>
              </a:rPr>
              <a:t> Q-</a:t>
            </a:r>
            <a:r>
              <a:rPr lang="tr-TR" b="1" dirty="0" err="1">
                <a:solidFill>
                  <a:schemeClr val="bg1"/>
                </a:solidFill>
              </a:rPr>
              <a:t>Learnıng</a:t>
            </a:r>
            <a:r>
              <a:rPr lang="tr-TR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Resim 4" descr="metin, diyagram, çizg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795ED77-14E0-4648-F83D-497A63DE5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97" y="1964352"/>
            <a:ext cx="4689234" cy="34817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8E73A6-5AD3-1463-90FC-EEFD97AB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1934373"/>
            <a:ext cx="4710683" cy="354171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Q-Learning, her durum-eylem çiftine karşılık gelen bir Q-değeri hesaplar ve bu değeri kullanarak en iyi eylemi seçer. </a:t>
            </a:r>
            <a:r>
              <a:rPr lang="tr-TR" dirty="0" err="1">
                <a:solidFill>
                  <a:schemeClr val="bg1"/>
                </a:solidFill>
              </a:rPr>
              <a:t>Deep</a:t>
            </a:r>
            <a:r>
              <a:rPr lang="tr-TR" dirty="0">
                <a:solidFill>
                  <a:schemeClr val="bg1"/>
                </a:solidFill>
              </a:rPr>
              <a:t> Q-Learning ise bu Q-değerlerini hesaplamak için sinir ağlarını kullanır.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89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AA06FA-0B08-61A1-0C32-C37B86F0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673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Mountain Car Continuous </a:t>
            </a:r>
            <a:r>
              <a:rPr lang="tr-TR" b="1" dirty="0">
                <a:solidFill>
                  <a:schemeClr val="bg1"/>
                </a:solidFill>
              </a:rPr>
              <a:t>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DDPG</a:t>
            </a:r>
            <a:r>
              <a:rPr lang="tr-TR" b="1" dirty="0">
                <a:solidFill>
                  <a:schemeClr val="bg1"/>
                </a:solidFill>
              </a:rPr>
              <a:t> VE PPO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F49C6-8CC0-80F8-DA92-23432503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238" y="1239748"/>
            <a:ext cx="5057033" cy="416606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tr-TR" sz="2900" b="1" u="sng" dirty="0">
                <a:solidFill>
                  <a:schemeClr val="bg1"/>
                </a:solidFill>
              </a:rPr>
              <a:t>PPO</a:t>
            </a: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Bu algoritmanın </a:t>
            </a:r>
            <a:r>
              <a:rPr lang="tr-TR" dirty="0" err="1">
                <a:solidFill>
                  <a:schemeClr val="bg1"/>
                </a:solidFill>
              </a:rPr>
              <a:t>Mountain</a:t>
            </a:r>
            <a:r>
              <a:rPr lang="tr-TR" dirty="0">
                <a:solidFill>
                  <a:schemeClr val="bg1"/>
                </a:solidFill>
              </a:rPr>
              <a:t> Car </a:t>
            </a:r>
            <a:r>
              <a:rPr lang="tr-TR" dirty="0" err="1">
                <a:solidFill>
                  <a:schemeClr val="bg1"/>
                </a:solidFill>
              </a:rPr>
              <a:t>Continuous</a:t>
            </a:r>
            <a:r>
              <a:rPr lang="tr-TR" dirty="0">
                <a:solidFill>
                  <a:schemeClr val="bg1"/>
                </a:solidFill>
              </a:rPr>
              <a:t> gibi sürekli eylem alanlarına sahip ortamlarda etkili olduğu gösterilmiştir. Bir çalışmada, 16 paralel simülasyon çalıştıran </a:t>
            </a:r>
            <a:r>
              <a:rPr lang="tr-TR" dirty="0" err="1">
                <a:solidFill>
                  <a:schemeClr val="bg1"/>
                </a:solidFill>
              </a:rPr>
              <a:t>vektörleştirilmiş</a:t>
            </a:r>
            <a:r>
              <a:rPr lang="tr-TR" dirty="0">
                <a:solidFill>
                  <a:schemeClr val="bg1"/>
                </a:solidFill>
              </a:rPr>
              <a:t> ortamlarla PPO kullanılmış ve bu da önemli ölçüde daha hızlı öğrenmeye yol açmıştır. Aracı, </a:t>
            </a:r>
            <a:r>
              <a:rPr lang="tr-TR" dirty="0" err="1">
                <a:solidFill>
                  <a:schemeClr val="bg1"/>
                </a:solidFill>
              </a:rPr>
              <a:t>PPO'nun</a:t>
            </a:r>
            <a:r>
              <a:rPr lang="tr-TR" dirty="0">
                <a:solidFill>
                  <a:schemeClr val="bg1"/>
                </a:solidFill>
              </a:rPr>
              <a:t> kırpma yaklaşımıyla keşfi ayarlayarak nispeten az sayıda bölüm içinde ortamı çözebilir ve bu da onu performans iyileştirmelerinde hem verimli hem de istikrarlı hale getirir. </a:t>
            </a:r>
            <a:r>
              <a:rPr lang="tr-TR" b="1" dirty="0">
                <a:solidFill>
                  <a:schemeClr val="bg1"/>
                </a:solidFill>
              </a:rPr>
              <a:t>[2]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6098F89E-1932-0145-283A-451B85EE9006}"/>
              </a:ext>
            </a:extLst>
          </p:cNvPr>
          <p:cNvSpPr txBox="1">
            <a:spLocks/>
          </p:cNvSpPr>
          <p:nvPr/>
        </p:nvSpPr>
        <p:spPr>
          <a:xfrm>
            <a:off x="859530" y="1239748"/>
            <a:ext cx="5416708" cy="4421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500" b="1" u="sng" dirty="0">
                <a:solidFill>
                  <a:schemeClr val="bg1"/>
                </a:solidFill>
              </a:rPr>
              <a:t>DDPG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Başka bir yaklaşımda, DDPG, sürekli eylem alanını etkili bir şekilde yönetmek için </a:t>
            </a:r>
            <a:r>
              <a:rPr lang="tr-TR" sz="2000" dirty="0" err="1">
                <a:solidFill>
                  <a:schemeClr val="bg1"/>
                </a:solidFill>
              </a:rPr>
              <a:t>Mountain</a:t>
            </a:r>
            <a:r>
              <a:rPr lang="tr-TR" sz="2000" dirty="0">
                <a:solidFill>
                  <a:schemeClr val="bg1"/>
                </a:solidFill>
              </a:rPr>
              <a:t> Car </a:t>
            </a:r>
            <a:r>
              <a:rPr lang="tr-TR" sz="2000" dirty="0" err="1">
                <a:solidFill>
                  <a:schemeClr val="bg1"/>
                </a:solidFill>
              </a:rPr>
              <a:t>Continuous'da</a:t>
            </a:r>
            <a:r>
              <a:rPr lang="tr-TR" sz="2000" dirty="0">
                <a:solidFill>
                  <a:schemeClr val="bg1"/>
                </a:solidFill>
              </a:rPr>
              <a:t> uygulandı. Keşif için </a:t>
            </a:r>
            <a:r>
              <a:rPr lang="tr-TR" sz="2000" dirty="0" err="1">
                <a:solidFill>
                  <a:schemeClr val="bg1"/>
                </a:solidFill>
              </a:rPr>
              <a:t>Ornstein-Uhlenbeck</a:t>
            </a:r>
            <a:r>
              <a:rPr lang="tr-TR" sz="2000" dirty="0">
                <a:solidFill>
                  <a:schemeClr val="bg1"/>
                </a:solidFill>
              </a:rPr>
              <a:t> gürültüsünü dahil ederek DDPG, </a:t>
            </a:r>
            <a:r>
              <a:rPr lang="tr-TR" sz="2000" dirty="0" err="1">
                <a:solidFill>
                  <a:schemeClr val="bg1"/>
                </a:solidFill>
              </a:rPr>
              <a:t>Mountain</a:t>
            </a:r>
            <a:r>
              <a:rPr lang="tr-TR" sz="2000" dirty="0">
                <a:solidFill>
                  <a:schemeClr val="bg1"/>
                </a:solidFill>
              </a:rPr>
              <a:t> Car gibi zorlu sürekli eylem ortamlarında bile kararlı kontrol politikaları öğrenebildi. Aracının sinir ağları, girdi olarak konum ve hız ile eğitildi ve sonuçlar, </a:t>
            </a:r>
            <a:r>
              <a:rPr lang="tr-TR" sz="2000" dirty="0" err="1">
                <a:solidFill>
                  <a:schemeClr val="bg1"/>
                </a:solidFill>
              </a:rPr>
              <a:t>DDPG'nin</a:t>
            </a:r>
            <a:r>
              <a:rPr lang="tr-TR" sz="2000" dirty="0">
                <a:solidFill>
                  <a:schemeClr val="bg1"/>
                </a:solidFill>
              </a:rPr>
              <a:t> sürekli kontrol sorunları için uygulanabilirliğini gösterdi. Bu, özellikle geleneksel Q-öğrenmesinin zorlandığı ortamlar için faydalıdır. </a:t>
            </a:r>
            <a:r>
              <a:rPr lang="tr-TR" sz="2000" b="1" dirty="0">
                <a:solidFill>
                  <a:schemeClr val="bg1"/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59427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DD93E1-9E9F-6C82-A1A4-B09BF797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41675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Acrobot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tr-TR" b="1" dirty="0">
                <a:solidFill>
                  <a:schemeClr val="bg1"/>
                </a:solidFill>
              </a:rPr>
              <a:t>İLE</a:t>
            </a:r>
            <a:r>
              <a:rPr lang="en-US" b="1" dirty="0">
                <a:solidFill>
                  <a:schemeClr val="bg1"/>
                </a:solidFill>
              </a:rPr>
              <a:t> PPO </a:t>
            </a:r>
            <a:r>
              <a:rPr lang="tr-TR" b="1" dirty="0">
                <a:solidFill>
                  <a:schemeClr val="bg1"/>
                </a:solidFill>
              </a:rPr>
              <a:t>VE</a:t>
            </a:r>
            <a:r>
              <a:rPr lang="en-US" b="1" dirty="0">
                <a:solidFill>
                  <a:schemeClr val="bg1"/>
                </a:solidFill>
              </a:rPr>
              <a:t> DQL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98BFE5-FD84-5D7F-C523-D5B855B0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011672"/>
            <a:ext cx="4953000" cy="443435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tr-TR" sz="2700" b="1" u="sng" dirty="0">
                <a:solidFill>
                  <a:schemeClr val="bg1"/>
                </a:solidFill>
              </a:rPr>
              <a:t>PPO</a:t>
            </a:r>
          </a:p>
          <a:p>
            <a:pPr marL="0" indent="0">
              <a:buNone/>
            </a:pPr>
            <a:r>
              <a:rPr lang="tr-TR" sz="2200" dirty="0" err="1">
                <a:solidFill>
                  <a:schemeClr val="bg1"/>
                </a:solidFill>
              </a:rPr>
              <a:t>Acrobot'ta</a:t>
            </a:r>
            <a:r>
              <a:rPr lang="tr-TR" sz="2200" dirty="0">
                <a:solidFill>
                  <a:schemeClr val="bg1"/>
                </a:solidFill>
              </a:rPr>
              <a:t> PPO kullanan araştırma, algoritmanın </a:t>
            </a:r>
            <a:r>
              <a:rPr lang="tr-TR" sz="2200" dirty="0" err="1">
                <a:solidFill>
                  <a:schemeClr val="bg1"/>
                </a:solidFill>
              </a:rPr>
              <a:t>swing-up</a:t>
            </a:r>
            <a:r>
              <a:rPr lang="tr-TR" sz="2200" dirty="0">
                <a:solidFill>
                  <a:schemeClr val="bg1"/>
                </a:solidFill>
              </a:rPr>
              <a:t> görevlerini nasıl etkili bir şekilde optimize edebileceğini vurguladı. </a:t>
            </a:r>
            <a:r>
              <a:rPr lang="tr-TR" sz="2200" dirty="0" err="1">
                <a:solidFill>
                  <a:schemeClr val="bg1"/>
                </a:solidFill>
              </a:rPr>
              <a:t>PPO'nun</a:t>
            </a:r>
            <a:r>
              <a:rPr lang="tr-TR" sz="2200" dirty="0">
                <a:solidFill>
                  <a:schemeClr val="bg1"/>
                </a:solidFill>
              </a:rPr>
              <a:t> düzenlemesiyle (kırpma gibi) eğim yükselişini kullanarak, ajan karmaşık dinamikler altında bile iki bağlantılı sarkaç (</a:t>
            </a:r>
            <a:r>
              <a:rPr lang="tr-TR" sz="2200" dirty="0" err="1">
                <a:solidFill>
                  <a:schemeClr val="bg1"/>
                </a:solidFill>
              </a:rPr>
              <a:t>Acrobot</a:t>
            </a:r>
            <a:r>
              <a:rPr lang="tr-TR" sz="2200" dirty="0">
                <a:solidFill>
                  <a:schemeClr val="bg1"/>
                </a:solidFill>
              </a:rPr>
              <a:t>) zorluğunun üstesinden gelebilir. Bu, </a:t>
            </a:r>
            <a:r>
              <a:rPr lang="tr-TR" sz="2200" dirty="0" err="1">
                <a:solidFill>
                  <a:schemeClr val="bg1"/>
                </a:solidFill>
              </a:rPr>
              <a:t>PPO'yu</a:t>
            </a:r>
            <a:r>
              <a:rPr lang="tr-TR" sz="2200" dirty="0">
                <a:solidFill>
                  <a:schemeClr val="bg1"/>
                </a:solidFill>
              </a:rPr>
              <a:t> dinamik ortamlarda tutarlı politika güncellemeleri gerektiren ajanlar için çekici bir seçenek haline getirir.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D2479E05-9B7B-2E6D-A204-C259DB3AE32B}"/>
              </a:ext>
            </a:extLst>
          </p:cNvPr>
          <p:cNvSpPr txBox="1">
            <a:spLocks/>
          </p:cNvSpPr>
          <p:nvPr/>
        </p:nvSpPr>
        <p:spPr>
          <a:xfrm>
            <a:off x="6191867" y="1011671"/>
            <a:ext cx="4953000" cy="443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500" b="1" u="sng" dirty="0">
                <a:solidFill>
                  <a:schemeClr val="bg1"/>
                </a:solidFill>
              </a:rPr>
              <a:t>DQL</a:t>
            </a:r>
          </a:p>
          <a:p>
            <a:pPr marL="0" indent="0">
              <a:buNone/>
            </a:pPr>
            <a:r>
              <a:rPr lang="tr-TR" sz="2000" dirty="0" err="1">
                <a:solidFill>
                  <a:schemeClr val="bg1"/>
                </a:solidFill>
              </a:rPr>
              <a:t>Acrobot</a:t>
            </a:r>
            <a:r>
              <a:rPr lang="tr-TR" sz="2000" dirty="0">
                <a:solidFill>
                  <a:schemeClr val="bg1"/>
                </a:solidFill>
              </a:rPr>
              <a:t> problemi için, Derin Q-Öğrenimi (DQL) genellikle öğrenmeyi dengelemek için deneyim tekrarı ve hedef ağlar gibi teknikler kullanılarak uyarlanır. DQL, sürekli problemlerin ayrıklaştırılmış versiyonlarını kullanarak bu ayrı eylem görevlerinde etkili olabilir, ancak </a:t>
            </a:r>
            <a:r>
              <a:rPr lang="tr-TR" sz="2000" dirty="0" err="1">
                <a:solidFill>
                  <a:schemeClr val="bg1"/>
                </a:solidFill>
              </a:rPr>
              <a:t>Acrobot'taki</a:t>
            </a:r>
            <a:r>
              <a:rPr lang="tr-TR" sz="2000" dirty="0">
                <a:solidFill>
                  <a:schemeClr val="bg1"/>
                </a:solidFill>
              </a:rPr>
              <a:t> geniş durum alanı nedeniyle devamlılığı önlemek için ek ayarlama gerektirebilir. </a:t>
            </a:r>
            <a:r>
              <a:rPr lang="tr-TR" sz="2000" b="1" dirty="0">
                <a:solidFill>
                  <a:schemeClr val="bg1"/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49882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327</TotalTime>
  <Words>2558</Words>
  <Application>Microsoft Office PowerPoint</Application>
  <PresentationFormat>Geniş ekran</PresentationFormat>
  <Paragraphs>243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7" baseType="lpstr">
      <vt:lpstr>Aptos</vt:lpstr>
      <vt:lpstr>Arial</vt:lpstr>
      <vt:lpstr>Courier New</vt:lpstr>
      <vt:lpstr>Symbol</vt:lpstr>
      <vt:lpstr>Times New Roman</vt:lpstr>
      <vt:lpstr>Tw Cen MT</vt:lpstr>
      <vt:lpstr>Wingdings</vt:lpstr>
      <vt:lpstr>Devre</vt:lpstr>
      <vt:lpstr>ROBOT TASARIMI VE UYGULAMALARI PROJESİ</vt:lpstr>
      <vt:lpstr>Envıronment ve onlıne rl seçimlerimiz</vt:lpstr>
      <vt:lpstr>Mountaın car contınuous</vt:lpstr>
      <vt:lpstr>acrobot</vt:lpstr>
      <vt:lpstr>Ppo (Proxımal Polıcy Optımızatıon)</vt:lpstr>
      <vt:lpstr>Ddpg (Deep Determınıstıc Polıcy Gradıent)</vt:lpstr>
      <vt:lpstr>Dql (Deep Q-Learnıng)</vt:lpstr>
      <vt:lpstr>Mountain Car Continuous ile  DDPG VE PPO</vt:lpstr>
      <vt:lpstr>Acrobot İLE PPO VE DQL</vt:lpstr>
      <vt:lpstr>Ppo akış diyagramı</vt:lpstr>
      <vt:lpstr>PowerPoint Sunusu</vt:lpstr>
      <vt:lpstr>PowerPoint Sunusu</vt:lpstr>
      <vt:lpstr>Ppo sözde kodu ve adım adım açıklaması</vt:lpstr>
      <vt:lpstr>PowerPoint Sunusu</vt:lpstr>
      <vt:lpstr>PPO ADIM ADIM</vt:lpstr>
      <vt:lpstr>DDPG akış diyagramı</vt:lpstr>
      <vt:lpstr>DDPG SÖZDE KOD VE ADIM ADIM AÇIKLAMASI</vt:lpstr>
      <vt:lpstr>PowerPoint Sunusu</vt:lpstr>
      <vt:lpstr>Dql akış diyagramı</vt:lpstr>
      <vt:lpstr>Dql  akış  diyagramı</vt:lpstr>
      <vt:lpstr>Dql sözde kodları ve adım adım açıklaması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referanslar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Damla Soydan</dc:creator>
  <cp:lastModifiedBy>Damla Soydan</cp:lastModifiedBy>
  <cp:revision>22</cp:revision>
  <dcterms:created xsi:type="dcterms:W3CDTF">2024-11-07T05:31:57Z</dcterms:created>
  <dcterms:modified xsi:type="dcterms:W3CDTF">2024-11-08T19:48:43Z</dcterms:modified>
</cp:coreProperties>
</file>