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  <p:sldMasterId id="2147483975" r:id="rId2"/>
  </p:sldMasterIdLst>
  <p:notesMasterIdLst>
    <p:notesMasterId r:id="rId21"/>
  </p:notesMasterIdLst>
  <p:sldIdLst>
    <p:sldId id="274" r:id="rId3"/>
    <p:sldId id="260" r:id="rId4"/>
    <p:sldId id="257" r:id="rId5"/>
    <p:sldId id="261" r:id="rId6"/>
    <p:sldId id="276" r:id="rId7"/>
    <p:sldId id="277" r:id="rId8"/>
    <p:sldId id="278" r:id="rId9"/>
    <p:sldId id="264" r:id="rId10"/>
    <p:sldId id="279" r:id="rId11"/>
    <p:sldId id="280" r:id="rId12"/>
    <p:sldId id="288" r:id="rId13"/>
    <p:sldId id="282" r:id="rId14"/>
    <p:sldId id="283" r:id="rId15"/>
    <p:sldId id="287" r:id="rId16"/>
    <p:sldId id="285" r:id="rId17"/>
    <p:sldId id="289" r:id="rId18"/>
    <p:sldId id="290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ED101-BF75-4924-958A-848C03FED0BA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A6BB-3D32-42E7-BEB2-7BC547F9E87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686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878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33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959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427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27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707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7278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4566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C20DC7-59B6-A156-437A-84AC1EFFE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DB75CC-20B8-4030-F8AC-8FB5F6CA6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D5F007-F2A9-2A88-89DA-62FF7879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03CCC1-0C72-46E2-E72C-ACB23CA9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117F92-8543-1BCA-64F4-DC4962A8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5517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337D57-2E01-5C96-2D53-6A814CDD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A716E4-3813-B7D7-11C6-2DC831A3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E39E03-2AB6-2C69-C642-89B7EB94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E3F04B-AB55-3309-D0B3-E21B0FB3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CE9961-15D8-83EE-1B74-60414658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1490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9C4EE8-9787-9D2A-2BD0-5A75884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15D9FA-6968-E9D9-E8DC-C020F8D09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5E3E9D-EBF3-4AA7-CF8B-619C9CC5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D6B3C6-4C5B-2538-4C97-9E5C0F5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E1AE7A-5675-1934-B900-79B85F05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82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6518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26A304-C3B2-7EE9-9B10-F696FB1A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C05E57-77FD-3C6A-471E-FACF81122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5F714B4-CABC-663C-2FCB-40C0D6876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FC07D0-B5E5-22FF-AB18-CB20EA6D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92D5E0-47DB-18C5-9910-7BAA712C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C474BB-FF25-59E7-0814-EB99B620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7891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35B02-22B2-FBBE-AE33-26B7E0AB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688C22-0A21-E678-86A8-809D922C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E7A423-E797-69D6-F0FA-55F58BBD6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0B25F61-39E8-F223-B74E-99AD8B96E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5ED3326-00E8-4CFE-1999-B19CB0871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2823FE-A289-E4F1-2858-F03D6374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948B9C0-DE85-B936-7099-F494DA33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94745E-D5A1-B269-2616-ECFC54A4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1702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B768B-CC83-BA90-78BA-48260EE6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AD6054-56BD-CA2C-8975-73FC1BFC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C2951B-0D05-5BDC-EAE3-B46F5C8A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4EEADB-4EE5-639D-3C6F-DCB36F62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575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12A2DDC-049F-8910-9EFC-0D6D6A92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A35FA14-F633-4E6A-BDA1-2DA27624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780C65-08A2-8512-BE8F-4DBEEE0F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2111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AE6E86-9E57-D695-8F6A-99A99FBA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8A5AC2-E080-8D69-D7A3-7D7741E7B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9B6DA7-73E2-2B65-5D17-271908517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07B517-A9C3-DD01-1645-CE02D683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931C1B-04CF-4E3E-DBE0-79729D8E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D5D3C6-7C57-8A6A-97B8-5102CA94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3539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EFEF54-07F7-7334-5E3A-19AD456F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A826438-1F5F-C714-A477-D570D5370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5A968E-595C-4768-9425-E4491F98A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1CF7E6-B6CC-EAC2-EB75-668BD012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ADA7FC-7D38-4399-34EE-1761E0B1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A06341-FF35-2EEB-8EDC-279E72C1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03297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D58998-2160-12E8-3500-685D0AD7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B8D3A8-42D0-B257-53AC-D118D75D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012F36-9645-A9C6-0E1B-B36EE354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3708-972E-F59C-856C-6B50DCA9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1F2BA5-2A4C-4D40-7D86-E7118536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31001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A691384-7977-95E9-EADA-DE553AB51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90DEE38-8BF1-6A73-E14C-2F43BDFFB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61F0C7-24FB-4AF9-E612-6B66B060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7A7F05-21B3-5B53-1E8D-6261AB4A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37D443-B302-2108-ED9B-09A9A836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282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81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345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630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521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476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407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895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370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2CC6025-1AD3-04BF-5119-89D5DCA4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D4DC8E-7635-6060-0AB2-EE50C9788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72CC45-605D-3628-A7F6-49D2FA714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5872F8-5E1D-4977-8EA2-91B48B5E3C31}" type="datetimeFigureOut">
              <a:rPr lang="it-IT" smtClean="0"/>
              <a:t>09/09/2025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DE0294-BD62-6447-3ABA-450FD8B7A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151B2B-984C-2E82-FF56-DB72188CE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26CBD0-BD19-4F09-A931-633D2ADF0F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785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" TargetMode="External"/><Relationship Id="rId2" Type="http://schemas.openxmlformats.org/officeDocument/2006/relationships/hyperlink" Target="https://ourworldindata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ealthdata.org/research-analysis/gbd" TargetMode="External"/><Relationship Id="rId5" Type="http://schemas.openxmlformats.org/officeDocument/2006/relationships/hyperlink" Target="https://www.kaggle.com/" TargetMode="External"/><Relationship Id="rId4" Type="http://schemas.openxmlformats.org/officeDocument/2006/relationships/hyperlink" Target="https://ec.europa.eu/eurosta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2154B2-F71A-5282-A943-FCD7AE56E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Mental health:</a:t>
            </a:r>
            <a:br>
              <a:rPr lang="en-US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burden of depression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9A23C4-1368-6F2E-F3B8-9A29D5477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US" noProof="0" dirty="0"/>
              <a:t>Irene Marras, 22279A </a:t>
            </a:r>
            <a:endParaRPr lang="en-US" noProof="0"/>
          </a:p>
          <a:p>
            <a:pPr algn="l"/>
            <a:r>
              <a:rPr lang="en-US" noProof="0" dirty="0"/>
              <a:t>Luca Marras, 922686</a:t>
            </a:r>
            <a:endParaRPr lang="en-US" noProof="0"/>
          </a:p>
          <a:p>
            <a:pPr algn="l"/>
            <a:endParaRPr lang="en-US" noProof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9" name="Immagine 8" descr="Immagine che contiene verde&#10;&#10;Il contenuto generato dall'IA potrebbe non essere corretto.">
            <a:extLst>
              <a:ext uri="{FF2B5EF4-FFF2-40B4-BE49-F238E27FC236}">
                <a16:creationId xmlns:a16="http://schemas.microsoft.com/office/drawing/2014/main" id="{7EFACE59-3E97-2365-BFA6-F794A9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31" y="2037517"/>
            <a:ext cx="3249131" cy="324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65E76C-10C7-8663-9157-B929353A6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77FE86BA-6E48-38D6-3A2E-FA2CAEB04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A8F4760-B6BB-30B6-28CE-A1C2D9A34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83F090-225B-CEED-F4D4-8ED9EA26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BBA900D0-5445-79C4-CB59-8053446CB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8CBFE127-DE4F-136A-DD6B-347C8C014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05B31CDE-5773-788C-4B2C-1C93F39E5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C5D6FC8D-DABF-C1CA-7FEF-8F97EA794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488F89B2-A393-5BF1-DE9C-E4581B4A9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ABFDE985-EDBC-5212-3D70-D125E8FC5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Isosceles Triangle 15">
              <a:extLst>
                <a:ext uri="{FF2B5EF4-FFF2-40B4-BE49-F238E27FC236}">
                  <a16:creationId xmlns:a16="http://schemas.microsoft.com/office/drawing/2014/main" id="{EBFDDAB8-33DD-72BE-0E99-2D5175BFA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3B7C57ED-0032-0E76-02AD-0FACE7EFA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D2B563CC-4D91-AC8A-D07C-BDA9FDA93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Isosceles Triangle 20">
            <a:extLst>
              <a:ext uri="{FF2B5EF4-FFF2-40B4-BE49-F238E27FC236}">
                <a16:creationId xmlns:a16="http://schemas.microsoft.com/office/drawing/2014/main" id="{A64EDD6C-7678-A0FB-7F15-3C0F51C02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0" name="Isosceles Triangle 22">
            <a:extLst>
              <a:ext uri="{FF2B5EF4-FFF2-40B4-BE49-F238E27FC236}">
                <a16:creationId xmlns:a16="http://schemas.microsoft.com/office/drawing/2014/main" id="{B0C20931-6DCA-FBB5-3A22-A6D26B3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DC8E29A-1CC0-04D1-4213-5E0CF4110F78}"/>
              </a:ext>
            </a:extLst>
          </p:cNvPr>
          <p:cNvSpPr txBox="1"/>
          <p:nvPr/>
        </p:nvSpPr>
        <p:spPr>
          <a:xfrm>
            <a:off x="-3176" y="47047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>
                <a:latin typeface="Calibri" panose="020F0502020204030204" pitchFamily="34" charset="0"/>
                <a:cs typeface="Calibri" panose="020F0502020204030204" pitchFamily="34" charset="0"/>
              </a:rPr>
              <a:t>Common symptoms and their prevalence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E071518-1758-32B9-E42C-E679841F8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21" y="1336627"/>
            <a:ext cx="9360000" cy="468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8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F29237-FC3F-CA25-D093-083A2E9AD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C99FE51A-51D0-39AC-4521-AEE8D308F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059D753-1C15-985A-37C7-37D6D52B5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E745D02-D61E-5F07-450D-6B6347910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4B3269F6-BABB-59E7-92A1-4977CF15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5DBF136A-2B99-3464-BCB1-B79FA2945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C4FDA5CE-9E8D-1EF4-EF9A-71983BF2D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37EF0717-2FF6-6763-D996-0072EB2E7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14EECEC7-67D5-5695-97EA-E7CAA9A54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C5FC4308-EAC5-20B4-EA45-84DDB95BE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Isosceles Triangle 15">
              <a:extLst>
                <a:ext uri="{FF2B5EF4-FFF2-40B4-BE49-F238E27FC236}">
                  <a16:creationId xmlns:a16="http://schemas.microsoft.com/office/drawing/2014/main" id="{E2FD7E9D-006C-C443-3177-96AA27987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A2473273-369F-58A2-509D-F9CC80A80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14E0CF8D-9F8D-71BB-A854-0D4EE530E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Isosceles Triangle 20">
            <a:extLst>
              <a:ext uri="{FF2B5EF4-FFF2-40B4-BE49-F238E27FC236}">
                <a16:creationId xmlns:a16="http://schemas.microsoft.com/office/drawing/2014/main" id="{3EB6F40D-CAC7-9D95-F63A-73EE4929B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0" name="Isosceles Triangle 22">
            <a:extLst>
              <a:ext uri="{FF2B5EF4-FFF2-40B4-BE49-F238E27FC236}">
                <a16:creationId xmlns:a16="http://schemas.microsoft.com/office/drawing/2014/main" id="{D7E75287-7F8B-D826-365A-A792CB3A7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1CCD58-7265-AEA6-7A10-9DE976C9B462}"/>
              </a:ext>
            </a:extLst>
          </p:cNvPr>
          <p:cNvSpPr txBox="1"/>
          <p:nvPr/>
        </p:nvSpPr>
        <p:spPr>
          <a:xfrm>
            <a:off x="0" y="2960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noProof="0" dirty="0">
                <a:latin typeface="Calibri" panose="020F0502020204030204" pitchFamily="34" charset="0"/>
                <a:cs typeface="Calibri" panose="020F0502020204030204" pitchFamily="34" charset="0"/>
              </a:rPr>
              <a:t>And what about Europe?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0A14B1C-0DEE-470B-618B-3E6592DF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39" y="1466956"/>
            <a:ext cx="10332000" cy="448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6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82B72F-9A24-08BA-F5FC-8AA0AAF59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DEA84261-830E-91F2-9758-88B9530EF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A51BAE4-133A-F052-53D8-8BD87AEC8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6DF3AA-AF4A-7E86-32AF-5876F120E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EEBF20FC-3549-855D-7D13-2741608F7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6C58F8EF-4669-D36F-FD09-A73D5917E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A11F5AB8-B624-36FA-75FD-15D87525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6C60B3C4-8319-6E97-F63D-76651E99B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0C9610EC-7C2A-94FB-C84B-9F6093A88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4BB21579-D89A-EA1D-9135-3AA56974A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Isosceles Triangle 15">
              <a:extLst>
                <a:ext uri="{FF2B5EF4-FFF2-40B4-BE49-F238E27FC236}">
                  <a16:creationId xmlns:a16="http://schemas.microsoft.com/office/drawing/2014/main" id="{A52AD347-9E3B-5374-CFA3-13219B246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D88DA76B-1CB1-A374-C8A1-087FEAA5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22BA4116-5394-73D6-D648-0B452F02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Isosceles Triangle 20">
            <a:extLst>
              <a:ext uri="{FF2B5EF4-FFF2-40B4-BE49-F238E27FC236}">
                <a16:creationId xmlns:a16="http://schemas.microsoft.com/office/drawing/2014/main" id="{DC419B63-25EA-4031-872E-C72E67AD6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0" name="Isosceles Triangle 22">
            <a:extLst>
              <a:ext uri="{FF2B5EF4-FFF2-40B4-BE49-F238E27FC236}">
                <a16:creationId xmlns:a16="http://schemas.microsoft.com/office/drawing/2014/main" id="{07918D50-6627-BDA1-DAF2-C0B565C37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E5676F6-362A-0E56-7C08-88B7163D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542" y="571500"/>
            <a:ext cx="94869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1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E9BF5C-B728-FDFC-0988-36D4B32DA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BA5A64C4-E7F2-2330-5379-8DD4B204D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3756AD5-6B3A-ECEB-1FD5-353FCE1F6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D298C17-BF4A-BFB6-B88E-F31A7F76C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A3839E5D-8DE8-41FB-67B6-8AF8893D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1C481F98-FA69-643B-BC84-20ABE53CF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2BB22D23-FBDC-6824-AC8A-94D85267B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807F1A35-9228-F081-8CEC-6BA7E0D3A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6ABE73C7-0EBA-B513-0BB7-3B5322DF7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418B6315-11F1-1025-1597-B2DB5AE72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Isosceles Triangle 15">
              <a:extLst>
                <a:ext uri="{FF2B5EF4-FFF2-40B4-BE49-F238E27FC236}">
                  <a16:creationId xmlns:a16="http://schemas.microsoft.com/office/drawing/2014/main" id="{59F03D75-BA67-934F-9E91-B7BD03899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7B9A2821-D618-6ED0-9EBF-FA7B146C3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8BD7010E-9FDA-FE70-116A-4D6890CE7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Isosceles Triangle 20">
            <a:extLst>
              <a:ext uri="{FF2B5EF4-FFF2-40B4-BE49-F238E27FC236}">
                <a16:creationId xmlns:a16="http://schemas.microsoft.com/office/drawing/2014/main" id="{E747E555-21D4-2C2E-E3F6-C83120EA0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0" name="Isosceles Triangle 22">
            <a:extLst>
              <a:ext uri="{FF2B5EF4-FFF2-40B4-BE49-F238E27FC236}">
                <a16:creationId xmlns:a16="http://schemas.microsoft.com/office/drawing/2014/main" id="{7911F3AA-C06F-8E2E-4866-6A592609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33AC49C-39B9-EB3C-3BAC-9F72601D2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98069"/>
              </p:ext>
            </p:extLst>
          </p:nvPr>
        </p:nvGraphicFramePr>
        <p:xfrm>
          <a:off x="1739916" y="2509603"/>
          <a:ext cx="8992563" cy="34613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97521">
                  <a:extLst>
                    <a:ext uri="{9D8B030D-6E8A-4147-A177-3AD203B41FA5}">
                      <a16:colId xmlns:a16="http://schemas.microsoft.com/office/drawing/2014/main" val="187040674"/>
                    </a:ext>
                  </a:extLst>
                </a:gridCol>
                <a:gridCol w="2997521">
                  <a:extLst>
                    <a:ext uri="{9D8B030D-6E8A-4147-A177-3AD203B41FA5}">
                      <a16:colId xmlns:a16="http://schemas.microsoft.com/office/drawing/2014/main" val="4083093908"/>
                    </a:ext>
                  </a:extLst>
                </a:gridCol>
                <a:gridCol w="2997521">
                  <a:extLst>
                    <a:ext uri="{9D8B030D-6E8A-4147-A177-3AD203B41FA5}">
                      <a16:colId xmlns:a16="http://schemas.microsoft.com/office/drawing/2014/main" val="1284935085"/>
                    </a:ext>
                  </a:extLst>
                </a:gridCol>
              </a:tblGrid>
              <a:tr h="553822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Self harm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Suicide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5863838"/>
                  </a:ext>
                </a:extLst>
              </a:tr>
              <a:tr h="969188">
                <a:tc>
                  <a:txBody>
                    <a:bodyPr/>
                    <a:lstStyle/>
                    <a:p>
                      <a:r>
                        <a:rPr lang="en-US" sz="20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Incidents are very frequent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Attempts happen less frequently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00674"/>
                  </a:ext>
                </a:extLst>
              </a:tr>
              <a:tr h="969188">
                <a:tc>
                  <a:txBody>
                    <a:bodyPr/>
                    <a:lstStyle/>
                    <a:p>
                      <a:r>
                        <a:rPr lang="en-US" sz="20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Severity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 severe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Much more severe, sometimes lethal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094520"/>
                  </a:ext>
                </a:extLst>
              </a:tr>
              <a:tr h="969188">
                <a:tc>
                  <a:txBody>
                    <a:bodyPr/>
                    <a:lstStyle/>
                    <a:p>
                      <a:r>
                        <a:rPr lang="en-US" sz="2000" b="1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Purpose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Done to avoid suicidal impulses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Done with an intent to die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0765316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A5AEAF9A-92AF-921F-B18A-45D25793C3DD}"/>
              </a:ext>
            </a:extLst>
          </p:cNvPr>
          <p:cNvSpPr txBox="1"/>
          <p:nvPr/>
        </p:nvSpPr>
        <p:spPr>
          <a:xfrm>
            <a:off x="2157017" y="1090721"/>
            <a:ext cx="7877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While depression is often characterized by persistent sadness and loss of interest, its most severe consequences can include self-harm and suicide.</a:t>
            </a:r>
          </a:p>
        </p:txBody>
      </p:sp>
    </p:spTree>
    <p:extLst>
      <p:ext uri="{BB962C8B-B14F-4D97-AF65-F5344CB8AC3E}">
        <p14:creationId xmlns:p14="http://schemas.microsoft.com/office/powerpoint/2010/main" val="389922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5CAF20-2963-8DDF-4490-1E00E7236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9EB27CA8-1239-1890-E828-0DA55AE68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7AA37E9-3569-9F3A-6FEE-FD2A61DA7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C8DFCC-81BC-48F9-6DD9-3FD71D833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AA6C203E-7564-1C02-5B14-A4B0B5491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4BBEFEBB-C38C-DED1-3CCC-5D87605C3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44C32013-F875-0410-6CAB-532FD685D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A8AC21DF-AE48-957E-7063-8779C69D4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F74D4839-8E98-2916-C774-D1639D76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BA1B028E-9ABA-A5E3-ADD8-CC2A72F19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Isosceles Triangle 15">
              <a:extLst>
                <a:ext uri="{FF2B5EF4-FFF2-40B4-BE49-F238E27FC236}">
                  <a16:creationId xmlns:a16="http://schemas.microsoft.com/office/drawing/2014/main" id="{7ED94449-5FB2-AB9A-F153-C5D5852BB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5C6C29E6-C947-D219-CC47-95770A2EE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BC6B48C6-C376-71BE-CE10-008941757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Isosceles Triangle 20">
            <a:extLst>
              <a:ext uri="{FF2B5EF4-FFF2-40B4-BE49-F238E27FC236}">
                <a16:creationId xmlns:a16="http://schemas.microsoft.com/office/drawing/2014/main" id="{D08AB947-2A78-7E5C-ABC1-73285FA3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0" name="Isosceles Triangle 22">
            <a:extLst>
              <a:ext uri="{FF2B5EF4-FFF2-40B4-BE49-F238E27FC236}">
                <a16:creationId xmlns:a16="http://schemas.microsoft.com/office/drawing/2014/main" id="{0A5D0EFB-AE63-5022-E173-025095372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3ACA044-77E1-3366-66B9-6C9445C9C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92" y="1362235"/>
            <a:ext cx="10260000" cy="445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2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72F43C-20B5-7D9C-0E88-A7005B925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45CEC56-D297-BF1C-DCD7-EE0455A07CF6}"/>
              </a:ext>
            </a:extLst>
          </p:cNvPr>
          <p:cNvSpPr txBox="1"/>
          <p:nvPr/>
        </p:nvSpPr>
        <p:spPr>
          <a:xfrm>
            <a:off x="6993541" y="1260898"/>
            <a:ext cx="2532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Overall there has been a 13,6% decrease in deaths from self harm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87DFDE9-B5BA-7E6F-D729-74BF7A91ACF6}"/>
              </a:ext>
            </a:extLst>
          </p:cNvPr>
          <p:cNvSpPr txBox="1"/>
          <p:nvPr/>
        </p:nvSpPr>
        <p:spPr>
          <a:xfrm>
            <a:off x="2131256" y="4495127"/>
            <a:ext cx="2667000" cy="105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Countries with higher rates saw slightly larger decreases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D5F1E62A-2BDF-7476-C3D9-DEB9FAB50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13" y="396828"/>
            <a:ext cx="6120000" cy="303217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DEACF60-77AA-412C-8391-746266A27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224" y="3400907"/>
            <a:ext cx="652101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3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800178-7A19-A7D2-777D-60F634407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B318AEC8-E486-4114-E5DB-321B29E8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A49595-A1E6-7C1F-FA6E-49D5723C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1B6C727-A609-FA4D-17AA-EC19C09AF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C19F0536-A9EB-5FAF-5ED5-5AFFBB737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E95A56FC-4B18-D0AE-DBB7-B2F8A0D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301F2DD0-3EBE-C758-5EFF-F0341DCEF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667D1FBF-857E-8A6A-C8B7-4BEB683FE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564A6AFD-3733-5778-7096-AF74BA9C0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A6D9B4C6-1C8D-EFF3-800D-892AB8FD5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Isosceles Triangle 15">
              <a:extLst>
                <a:ext uri="{FF2B5EF4-FFF2-40B4-BE49-F238E27FC236}">
                  <a16:creationId xmlns:a16="http://schemas.microsoft.com/office/drawing/2014/main" id="{7F46D93E-01A7-AE02-9188-B68BAF86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7FE31F70-069E-3F94-DA92-A2D69EB4C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59039105-EB85-9B4F-4E60-C4CF567C0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Isosceles Triangle 20">
            <a:extLst>
              <a:ext uri="{FF2B5EF4-FFF2-40B4-BE49-F238E27FC236}">
                <a16:creationId xmlns:a16="http://schemas.microsoft.com/office/drawing/2014/main" id="{BDF2A42C-61A8-FBA3-AFE0-D3D296627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0" name="Isosceles Triangle 22">
            <a:extLst>
              <a:ext uri="{FF2B5EF4-FFF2-40B4-BE49-F238E27FC236}">
                <a16:creationId xmlns:a16="http://schemas.microsoft.com/office/drawing/2014/main" id="{1BCBBC28-8C36-583F-F612-38812542C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pic>
        <p:nvPicPr>
          <p:cNvPr id="2" name="Immagine 1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5AA8D2E4-BFBF-48DF-995A-1F3B0934E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1862989"/>
            <a:ext cx="9530080" cy="313202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54B750D-E1E9-084D-B71B-E70880158618}"/>
              </a:ext>
            </a:extLst>
          </p:cNvPr>
          <p:cNvSpPr txBox="1"/>
          <p:nvPr/>
        </p:nvSpPr>
        <p:spPr>
          <a:xfrm>
            <a:off x="-3175" y="39230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latin typeface="Calibri" panose="020F0502020204030204" pitchFamily="34" charset="0"/>
                <a:cs typeface="Calibri" panose="020F0502020204030204" pitchFamily="34" charset="0"/>
              </a:rPr>
              <a:t>The Burden of </a:t>
            </a:r>
            <a:r>
              <a:rPr lang="it-IT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depression</a:t>
            </a:r>
            <a:endParaRPr lang="it-IT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539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8FF4A2-CA15-2900-1BDA-00A6E2E82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46B7C2A4-9B65-157E-DB84-AB37BBB31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876CDD6-615E-67D1-2FDF-199E5D0D2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220EDF-76E3-5E54-0401-9E8B6487B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56B6E8C7-D1FD-4694-9016-C183D3083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967F7542-C127-10ED-D246-D7AE3168A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ECB61C4A-E90E-5B2E-092A-3D189F5E3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7978B142-E4F1-BED2-541D-85BE81B38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F85D6C5C-3A3E-8AE6-5266-96ADD4F41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C6F3D50D-4C36-938A-00C3-1B0B017E3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Isosceles Triangle 15">
              <a:extLst>
                <a:ext uri="{FF2B5EF4-FFF2-40B4-BE49-F238E27FC236}">
                  <a16:creationId xmlns:a16="http://schemas.microsoft.com/office/drawing/2014/main" id="{763CEE3B-2968-E0F8-6E44-57489CCD6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DA25222A-9161-CAC9-4E49-63105359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A8726F99-6F81-161F-363C-D4827F5E6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Isosceles Triangle 20">
            <a:extLst>
              <a:ext uri="{FF2B5EF4-FFF2-40B4-BE49-F238E27FC236}">
                <a16:creationId xmlns:a16="http://schemas.microsoft.com/office/drawing/2014/main" id="{5822C093-6304-9B1E-C4DF-E0B59D081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0" name="Isosceles Triangle 22">
            <a:extLst>
              <a:ext uri="{FF2B5EF4-FFF2-40B4-BE49-F238E27FC236}">
                <a16:creationId xmlns:a16="http://schemas.microsoft.com/office/drawing/2014/main" id="{9D2EAFD5-D1FD-409E-DAF6-E73830907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FF54861-9AD7-1FD2-7FAA-7FD1E97C0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095375"/>
            <a:ext cx="7524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92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799091-4A02-269B-31A4-787160B024FB}"/>
              </a:ext>
            </a:extLst>
          </p:cNvPr>
          <p:cNvSpPr txBox="1"/>
          <p:nvPr/>
        </p:nvSpPr>
        <p:spPr>
          <a:xfrm>
            <a:off x="1814155" y="1809880"/>
            <a:ext cx="712064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noProof="0">
              <a:latin typeface="Calibri" panose="020F0502020204030204" pitchFamily="34" charset="0"/>
              <a:cs typeface="Calibri" panose="020F05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US" sz="2000" noProof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https://ourworldindata.org/</a:t>
            </a:r>
            <a:endParaRPr lang="en-US" sz="20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noProof="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</a:t>
            </a:r>
            <a:endParaRPr lang="en-US" sz="20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noProof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https://ec.europa.eu/eurostat</a:t>
            </a:r>
            <a:endParaRPr lang="en-US" sz="20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noProof="0"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</a:t>
            </a:r>
            <a:endParaRPr lang="en-US" sz="20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noProof="0"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https://www.healthdata.org/research-analysis/gbd</a:t>
            </a:r>
            <a:endParaRPr lang="en-US" sz="20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noProof="0">
                <a:latin typeface="Calibri" panose="020F0502020204030204" pitchFamily="34" charset="0"/>
                <a:cs typeface="Calibri" panose="020F0502020204030204" pitchFamily="34" charset="0"/>
              </a:rPr>
              <a:t>https://www.nimh.nih.gov/</a:t>
            </a:r>
          </a:p>
          <a:p>
            <a:endParaRPr lang="en-US" noProof="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50A92E-315D-9ABD-0B59-74AF1804046F}"/>
              </a:ext>
            </a:extLst>
          </p:cNvPr>
          <p:cNvSpPr txBox="1"/>
          <p:nvPr/>
        </p:nvSpPr>
        <p:spPr>
          <a:xfrm>
            <a:off x="0" y="58623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>
                <a:latin typeface="Calibri" panose="020F0502020204030204" pitchFamily="34" charset="0"/>
                <a:cs typeface="Calibri" panose="020F0502020204030204" pitchFamily="34" charset="0"/>
              </a:rPr>
              <a:t>Sources</a:t>
            </a:r>
            <a:endParaRPr lang="it-IT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Isosceles Triangle 15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B34657-AFB8-5EEF-D311-09BC8DB35909}"/>
              </a:ext>
            </a:extLst>
          </p:cNvPr>
          <p:cNvSpPr txBox="1"/>
          <p:nvPr/>
        </p:nvSpPr>
        <p:spPr>
          <a:xfrm>
            <a:off x="1830450" y="224186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“Mental health is a state of mental well-being that enables people to cope with the stresses of life, realize their abilities, learn well and work well, and contribute to their community.”</a:t>
            </a:r>
          </a:p>
          <a:p>
            <a:pPr algn="just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World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ealth</a:t>
            </a:r>
            <a:r>
              <a:rPr 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400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rganization</a:t>
            </a:r>
            <a:endParaRPr lang="en-US" sz="2400" noProof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991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mappa, atlante&#10;&#10;Il contenuto generato dall'IA potrebbe non essere corretto.">
            <a:extLst>
              <a:ext uri="{FF2B5EF4-FFF2-40B4-BE49-F238E27FC236}">
                <a16:creationId xmlns:a16="http://schemas.microsoft.com/office/drawing/2014/main" id="{C3932014-CBB7-5B4E-8296-B80A688CF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37" y="171112"/>
            <a:ext cx="9484947" cy="668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4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0A274A-C5BA-F81F-99AD-3833085F0159}"/>
              </a:ext>
            </a:extLst>
          </p:cNvPr>
          <p:cNvSpPr txBox="1"/>
          <p:nvPr/>
        </p:nvSpPr>
        <p:spPr>
          <a:xfrm>
            <a:off x="0" y="291840"/>
            <a:ext cx="12192000" cy="786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noProof="0" dirty="0">
                <a:latin typeface="+mj-lt"/>
                <a:ea typeface="+mj-ea"/>
                <a:cs typeface="+mj-cs"/>
              </a:rPr>
              <a:t>Coverage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2EF7E62-C5A2-5C74-5EF3-D30EEE95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11" y="3903842"/>
            <a:ext cx="4320000" cy="231120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937B10C-DAA0-15EB-6FA3-38161752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11" y="1324881"/>
            <a:ext cx="4320000" cy="231120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10F650-0F7F-166B-0402-CF192ECF3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189" y="1284916"/>
            <a:ext cx="4320000" cy="2332800"/>
          </a:xfrm>
          <a:prstGeom prst="rect">
            <a:avLst/>
          </a:prstGeom>
        </p:spPr>
      </p:pic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F5F15343-65F3-25AF-9A84-6A55C7BFE250}"/>
              </a:ext>
            </a:extLst>
          </p:cNvPr>
          <p:cNvSpPr txBox="1">
            <a:spLocks/>
          </p:cNvSpPr>
          <p:nvPr/>
        </p:nvSpPr>
        <p:spPr>
          <a:xfrm>
            <a:off x="6926940" y="4241260"/>
            <a:ext cx="3880490" cy="1891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Coverage is the share of the adult population in a region for which prevalence data on mental illnesses has been collected by age group and gender.</a:t>
            </a:r>
          </a:p>
          <a:p>
            <a:pPr marL="0" indent="0">
              <a:buNone/>
            </a:pPr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327616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262526-A5D1-8E41-BAFE-88145340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07BB109D-68E8-C89B-8581-3479C6B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AF38F5D-09A5-F74A-51C2-40243F1F3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D8C4E28-33D8-597D-4886-7BFCD3D88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9394C0D3-A64E-A161-1A07-BB55A76F3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DB93EC73-E629-16C0-F4DA-0FEF5B4E6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506C3F08-ACBB-92CD-2F69-F764E3AD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E6AAC918-6697-EEFE-3E3D-AABB0C584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341424FC-DBC5-2477-0305-8A2C6F939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F8BD6A5F-6B39-F1B6-6603-5738878C6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Isosceles Triangle 15">
              <a:extLst>
                <a:ext uri="{FF2B5EF4-FFF2-40B4-BE49-F238E27FC236}">
                  <a16:creationId xmlns:a16="http://schemas.microsoft.com/office/drawing/2014/main" id="{3A271D16-3209-D6D0-5730-5174A62BC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FF2C58A7-2C17-F8C5-2DD6-67E2F6E7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7B74A33B-1FEA-60D1-FECF-9D0263640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Isosceles Triangle 20">
            <a:extLst>
              <a:ext uri="{FF2B5EF4-FFF2-40B4-BE49-F238E27FC236}">
                <a16:creationId xmlns:a16="http://schemas.microsoft.com/office/drawing/2014/main" id="{3B921B6A-F522-43CE-A6BB-276A65D30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0" name="Isosceles Triangle 22">
            <a:extLst>
              <a:ext uri="{FF2B5EF4-FFF2-40B4-BE49-F238E27FC236}">
                <a16:creationId xmlns:a16="http://schemas.microsoft.com/office/drawing/2014/main" id="{C2817AB7-9B81-3359-C402-EA60B232D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5BDFA6C-4ADD-3D53-61C2-0986AB6FAC6F}"/>
              </a:ext>
            </a:extLst>
          </p:cNvPr>
          <p:cNvSpPr txBox="1"/>
          <p:nvPr/>
        </p:nvSpPr>
        <p:spPr>
          <a:xfrm>
            <a:off x="8074638" y="4254043"/>
            <a:ext cx="2861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North America has good coverage for depression, let’s go more in depth!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6D1EEF2-202A-6C34-7998-5CEEEC4C0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12" y="1183502"/>
            <a:ext cx="6183281" cy="3314513"/>
          </a:xfrm>
          <a:prstGeom prst="rect">
            <a:avLst/>
          </a:prstGeom>
        </p:spPr>
      </p:pic>
      <p:pic>
        <p:nvPicPr>
          <p:cNvPr id="7" name="Elemento grafico 6" descr="Freccia linea: curva antioraria contorno">
            <a:extLst>
              <a:ext uri="{FF2B5EF4-FFF2-40B4-BE49-F238E27FC236}">
                <a16:creationId xmlns:a16="http://schemas.microsoft.com/office/drawing/2014/main" id="{601CFA28-C8E4-0323-CF36-25517532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441805">
            <a:off x="6826452" y="3151904"/>
            <a:ext cx="1549258" cy="15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0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047F73-DFB6-E65A-B816-8C18C887B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759443C6-50DC-5CF0-7AD1-4AA23E4C7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D52C2C3-5F50-A358-6DAB-A99406088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E2EF40-8328-1F78-DCCF-E931E8FF7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3A3CF1AA-9BBB-F9A4-334A-EF2EEE8E9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8DF06FC2-FE4F-6357-156E-B3E2AA19A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0D8E8817-2049-72B2-2E80-87A678B0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80629A17-0DB3-979F-A051-B41CF44E5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382CF427-44FA-1F0F-54F3-888CE5E37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FEA5776A-6E7C-A978-2727-9769A33B0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Isosceles Triangle 15">
              <a:extLst>
                <a:ext uri="{FF2B5EF4-FFF2-40B4-BE49-F238E27FC236}">
                  <a16:creationId xmlns:a16="http://schemas.microsoft.com/office/drawing/2014/main" id="{167244EB-227D-405B-DCE6-A384656F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751522A0-8C3B-3DC4-8AC1-6133A678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89206A28-E738-9D92-2909-05E5C89C1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Isosceles Triangle 20">
            <a:extLst>
              <a:ext uri="{FF2B5EF4-FFF2-40B4-BE49-F238E27FC236}">
                <a16:creationId xmlns:a16="http://schemas.microsoft.com/office/drawing/2014/main" id="{7BB1BB25-4E05-DE07-11DF-3BFE0619E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0" name="Isosceles Triangle 22">
            <a:extLst>
              <a:ext uri="{FF2B5EF4-FFF2-40B4-BE49-F238E27FC236}">
                <a16:creationId xmlns:a16="http://schemas.microsoft.com/office/drawing/2014/main" id="{D081282E-567C-72C3-D084-D98F5C21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F66155D2-006E-730F-1823-3C3435CA690B}"/>
              </a:ext>
            </a:extLst>
          </p:cNvPr>
          <p:cNvSpPr txBox="1">
            <a:spLocks/>
          </p:cNvSpPr>
          <p:nvPr/>
        </p:nvSpPr>
        <p:spPr>
          <a:xfrm>
            <a:off x="-3174" y="297047"/>
            <a:ext cx="12195174" cy="8973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Depression in the USA</a:t>
            </a:r>
          </a:p>
        </p:txBody>
      </p:sp>
      <p:sp>
        <p:nvSpPr>
          <p:cNvPr id="4" name="Segnaposto contenuto 4">
            <a:extLst>
              <a:ext uri="{FF2B5EF4-FFF2-40B4-BE49-F238E27FC236}">
                <a16:creationId xmlns:a16="http://schemas.microsoft.com/office/drawing/2014/main" id="{210C46E6-44D5-4A0D-4102-6FBF34890A39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 3" charset="2"/>
              <a:buNone/>
            </a:pPr>
            <a:r>
              <a:rPr lang="en-US" sz="26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Major Depressive Disorder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6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 3" panose="05040102010807070707" pitchFamily="18" charset="2"/>
              <a:buChar char=""/>
            </a:pPr>
            <a:r>
              <a:rPr lang="en-US" sz="2600" noProof="0" dirty="0">
                <a:latin typeface="Calibri" panose="020F0502020204030204" pitchFamily="34" charset="0"/>
                <a:cs typeface="Calibri" panose="020F0502020204030204" pitchFamily="34" charset="0"/>
              </a:rPr>
              <a:t>Intense depressive episodes lasting </a:t>
            </a:r>
            <a:r>
              <a:rPr lang="en-US" sz="26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at least 2 weeks</a:t>
            </a:r>
          </a:p>
          <a:p>
            <a:r>
              <a:rPr lang="en-US" sz="2600" noProof="0" dirty="0">
                <a:latin typeface="Calibri" panose="020F0502020204030204" pitchFamily="34" charset="0"/>
                <a:cs typeface="Calibri" panose="020F0502020204030204" pitchFamily="34" charset="0"/>
              </a:rPr>
              <a:t>Symptoms are </a:t>
            </a:r>
            <a:r>
              <a:rPr lang="en-US" sz="26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severe</a:t>
            </a:r>
            <a:r>
              <a:rPr lang="en-US" sz="26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6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disabling</a:t>
            </a:r>
          </a:p>
          <a:p>
            <a:r>
              <a:rPr lang="en-US" sz="2600" noProof="0" dirty="0">
                <a:latin typeface="Calibri" panose="020F0502020204030204" pitchFamily="34" charset="0"/>
                <a:cs typeface="Calibri" panose="020F0502020204030204" pitchFamily="34" charset="0"/>
              </a:rPr>
              <a:t>Strong impact on daily functioning</a:t>
            </a:r>
          </a:p>
          <a:p>
            <a:r>
              <a:rPr lang="en-US" sz="2600" noProof="0" dirty="0">
                <a:latin typeface="Calibri" panose="020F0502020204030204" pitchFamily="34" charset="0"/>
                <a:cs typeface="Calibri" panose="020F0502020204030204" pitchFamily="34" charset="0"/>
              </a:rPr>
              <a:t>Episodes may be single or recurrent</a:t>
            </a:r>
          </a:p>
          <a:p>
            <a:pPr marL="0" indent="0">
              <a:buFont typeface="Wingdings 3" charset="2"/>
              <a:buNone/>
            </a:pPr>
            <a:endParaRPr lang="en-US" noProof="0" dirty="0"/>
          </a:p>
          <a:p>
            <a:pPr marL="0" indent="0">
              <a:buFont typeface="Wingdings 3" charset="2"/>
              <a:buNone/>
            </a:pPr>
            <a:endParaRPr lang="en-US" noProof="0" dirty="0"/>
          </a:p>
          <a:p>
            <a:pPr marL="0" indent="0">
              <a:buFont typeface="Wingdings 3" charset="2"/>
              <a:buNone/>
            </a:pPr>
            <a:br>
              <a:rPr lang="en-US" noProof="0" dirty="0"/>
            </a:br>
            <a:endParaRPr lang="en-US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B975FE0-A803-EC6C-5FC4-F63B3A795A85}"/>
              </a:ext>
            </a:extLst>
          </p:cNvPr>
          <p:cNvSpPr txBox="1">
            <a:spLocks/>
          </p:cNvSpPr>
          <p:nvPr/>
        </p:nvSpPr>
        <p:spPr>
          <a:xfrm>
            <a:off x="6283960" y="24542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Chronic Depression (Dysthymia)</a:t>
            </a:r>
          </a:p>
          <a:p>
            <a:pPr marL="0" indent="0">
              <a:buFont typeface="Wingdings 3" charset="2"/>
              <a:buNone/>
            </a:pPr>
            <a:endParaRPr lang="en-US" sz="20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Persistent low mood lasting </a:t>
            </a:r>
            <a:r>
              <a:rPr lang="en-US" sz="20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at least 2 years</a:t>
            </a:r>
          </a:p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Symptoms are </a:t>
            </a:r>
            <a:r>
              <a:rPr lang="en-US" sz="20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mild</a:t>
            </a: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, but long-lasting</a:t>
            </a:r>
          </a:p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People can often still function day to day</a:t>
            </a:r>
          </a:p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Feels like a constant background sadness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36697A9B-63D0-4028-C454-E92472FD797A}"/>
              </a:ext>
            </a:extLst>
          </p:cNvPr>
          <p:cNvCxnSpPr/>
          <p:nvPr/>
        </p:nvCxnSpPr>
        <p:spPr>
          <a:xfrm>
            <a:off x="6096000" y="2324911"/>
            <a:ext cx="0" cy="3142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66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516717-D83E-1539-1B10-1238C6B8F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F3AF9B7E-186C-B94A-77E2-E8F9D7C9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A901316-7967-ACAE-7D4C-411AC00C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DEE563C-6639-FD3E-0052-BC668763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FCC7B2B8-39F2-0E4D-7F2F-60F42EFF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974F0590-BFD8-BCC2-36EF-564698B8F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4ACCC4C7-3994-950D-6D9A-73E87B4A5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2DBA8313-C26F-FCDD-ADA0-D68BE9A0E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ACAE89D6-1014-C615-5918-D75EEF47B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9939AAAA-84B5-DC8E-AD3B-05B0FFBF4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Isosceles Triangle 15">
              <a:extLst>
                <a:ext uri="{FF2B5EF4-FFF2-40B4-BE49-F238E27FC236}">
                  <a16:creationId xmlns:a16="http://schemas.microsoft.com/office/drawing/2014/main" id="{1A023420-49DA-B2C4-EBA6-D5E46D538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4A3DC271-DEAE-0E45-A1F3-2DF41414A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BC239A54-2308-E983-7EE3-72B4119A0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Isosceles Triangle 20">
            <a:extLst>
              <a:ext uri="{FF2B5EF4-FFF2-40B4-BE49-F238E27FC236}">
                <a16:creationId xmlns:a16="http://schemas.microsoft.com/office/drawing/2014/main" id="{0B5F6878-3633-EFEF-C93F-2AEDC8C3F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0" name="Isosceles Triangle 22">
            <a:extLst>
              <a:ext uri="{FF2B5EF4-FFF2-40B4-BE49-F238E27FC236}">
                <a16:creationId xmlns:a16="http://schemas.microsoft.com/office/drawing/2014/main" id="{5227EE4F-05BC-1E62-6F6A-50EC63CDC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CB4EB7-6890-0E60-03CC-0E38ADDE0F55}"/>
              </a:ext>
            </a:extLst>
          </p:cNvPr>
          <p:cNvSpPr txBox="1"/>
          <p:nvPr/>
        </p:nvSpPr>
        <p:spPr>
          <a:xfrm>
            <a:off x="8083973" y="2833077"/>
            <a:ext cx="3068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Since 1990, the prevalence of depressive disorders has increased by 43.78 percent.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AD7FA91-C5C8-4525-92BA-AE4705FD2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81" y="1307306"/>
            <a:ext cx="64579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BCD755-E9C0-7AEF-5BE3-DE2F0B0AAB61}"/>
              </a:ext>
            </a:extLst>
          </p:cNvPr>
          <p:cNvSpPr txBox="1"/>
          <p:nvPr/>
        </p:nvSpPr>
        <p:spPr>
          <a:xfrm>
            <a:off x="1219200" y="5371515"/>
            <a:ext cx="9753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In the US, teens face depressive episodes at more than twice the rate of adults (20% vs. 8%).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CF064E5-F6C5-0DF9-AE1F-6EDE6FFB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946821"/>
            <a:ext cx="5400000" cy="400210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84DEB8D-BE64-464F-E867-C49526C9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46821"/>
            <a:ext cx="5400000" cy="400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9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9FD775-605F-BFC8-12EA-146A541B5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9C6D77DA-C2E4-747A-0701-908506B29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F58FE62-9CAA-0B8D-DC40-F243D0169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CFCE4C5-9069-D7FF-7589-7A9DB2835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423BCF2B-B303-C946-9CCA-4AFF36FA8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038A95F7-AEBA-B66B-E8FB-42C6206FF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Isosceles Triangle 11">
              <a:extLst>
                <a:ext uri="{FF2B5EF4-FFF2-40B4-BE49-F238E27FC236}">
                  <a16:creationId xmlns:a16="http://schemas.microsoft.com/office/drawing/2014/main" id="{AECFC7B1-E0FD-B9D1-10D3-4294B974E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8B22733B-A9EA-BA9E-F16A-804B7FE27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3CB2D599-06ED-70E1-87A9-E2BD2FF4F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8306E67E-8723-BD2E-FBDB-5A6F0A5E2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6" name="Isosceles Triangle 15">
              <a:extLst>
                <a:ext uri="{FF2B5EF4-FFF2-40B4-BE49-F238E27FC236}">
                  <a16:creationId xmlns:a16="http://schemas.microsoft.com/office/drawing/2014/main" id="{AF23DF88-5546-7301-4595-C92ECB12B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7" name="Isosceles Triangle 16">
              <a:extLst>
                <a:ext uri="{FF2B5EF4-FFF2-40B4-BE49-F238E27FC236}">
                  <a16:creationId xmlns:a16="http://schemas.microsoft.com/office/drawing/2014/main" id="{3BC4F7F4-DFE6-5078-E264-24D41994E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</p:grp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4AC87F42-558B-F3A4-97BE-42899DA93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Isosceles Triangle 20">
            <a:extLst>
              <a:ext uri="{FF2B5EF4-FFF2-40B4-BE49-F238E27FC236}">
                <a16:creationId xmlns:a16="http://schemas.microsoft.com/office/drawing/2014/main" id="{B1CAFC60-F729-C0C2-2958-803AD10B3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30" name="Isosceles Triangle 22">
            <a:extLst>
              <a:ext uri="{FF2B5EF4-FFF2-40B4-BE49-F238E27FC236}">
                <a16:creationId xmlns:a16="http://schemas.microsoft.com/office/drawing/2014/main" id="{9B88AD34-B9F3-B4C1-9ED8-631FDF385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pic>
        <p:nvPicPr>
          <p:cNvPr id="3" name="Elemento grafico 2" descr="DNA con riempimento a tinta unita">
            <a:extLst>
              <a:ext uri="{FF2B5EF4-FFF2-40B4-BE49-F238E27FC236}">
                <a16:creationId xmlns:a16="http://schemas.microsoft.com/office/drawing/2014/main" id="{F5609BB4-E56F-C131-E1B4-6D739A34F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3578" y="4501226"/>
            <a:ext cx="1080000" cy="1080000"/>
          </a:xfrm>
          <a:prstGeom prst="rect">
            <a:avLst/>
          </a:prstGeom>
        </p:spPr>
      </p:pic>
      <p:pic>
        <p:nvPicPr>
          <p:cNvPr id="7" name="Elemento grafico 6" descr="Connessioni con riempimento a tinta unita">
            <a:extLst>
              <a:ext uri="{FF2B5EF4-FFF2-40B4-BE49-F238E27FC236}">
                <a16:creationId xmlns:a16="http://schemas.microsoft.com/office/drawing/2014/main" id="{50F813AE-94D6-F4B7-7851-86CEDCD5D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6434" y="2350503"/>
            <a:ext cx="1080000" cy="1080000"/>
          </a:xfrm>
          <a:prstGeom prst="rect">
            <a:avLst/>
          </a:prstGeom>
        </p:spPr>
      </p:pic>
      <p:pic>
        <p:nvPicPr>
          <p:cNvPr id="12" name="Elemento grafico 11" descr="Emisfero destro e sinistro del cervello con riempimento a tinta unita">
            <a:extLst>
              <a:ext uri="{FF2B5EF4-FFF2-40B4-BE49-F238E27FC236}">
                <a16:creationId xmlns:a16="http://schemas.microsoft.com/office/drawing/2014/main" id="{960B70BB-D3B3-918A-801E-4EA743976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6283" y="4500225"/>
            <a:ext cx="1080000" cy="1080000"/>
          </a:xfrm>
          <a:prstGeom prst="rect">
            <a:avLst/>
          </a:prstGeom>
        </p:spPr>
      </p:pic>
      <p:pic>
        <p:nvPicPr>
          <p:cNvPr id="14" name="Elemento grafico 13" descr="Città con riempimento a tinta unita">
            <a:extLst>
              <a:ext uri="{FF2B5EF4-FFF2-40B4-BE49-F238E27FC236}">
                <a16:creationId xmlns:a16="http://schemas.microsoft.com/office/drawing/2014/main" id="{CE02822F-8EE7-8A95-D434-2297CF6851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0443" y="2358075"/>
            <a:ext cx="1080000" cy="1080000"/>
          </a:xfrm>
          <a:prstGeom prst="rect">
            <a:avLst/>
          </a:prstGeom>
        </p:spPr>
      </p:pic>
      <p:pic>
        <p:nvPicPr>
          <p:cNvPr id="17" name="Elemento grafico 16" descr="Faccia triste con riempimento a tinta unita con riempimento a tinta unita">
            <a:extLst>
              <a:ext uri="{FF2B5EF4-FFF2-40B4-BE49-F238E27FC236}">
                <a16:creationId xmlns:a16="http://schemas.microsoft.com/office/drawing/2014/main" id="{34E84BE3-C8C5-A3AA-0F7F-048F9FC87B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64552" y="4501224"/>
            <a:ext cx="1080000" cy="1080000"/>
          </a:xfrm>
          <a:prstGeom prst="rect">
            <a:avLst/>
          </a:prstGeom>
        </p:spPr>
      </p:pic>
      <p:pic>
        <p:nvPicPr>
          <p:cNvPr id="21" name="Elemento grafico 20" descr="Nervo con riempimento a tinta unita">
            <a:extLst>
              <a:ext uri="{FF2B5EF4-FFF2-40B4-BE49-F238E27FC236}">
                <a16:creationId xmlns:a16="http://schemas.microsoft.com/office/drawing/2014/main" id="{372992C6-1F30-B389-991D-1FDF0EFC30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50193" y="2351173"/>
            <a:ext cx="1080000" cy="1080000"/>
          </a:xfrm>
          <a:prstGeom prst="rect">
            <a:avLst/>
          </a:prstGeom>
        </p:spPr>
      </p:pic>
      <p:pic>
        <p:nvPicPr>
          <p:cNvPr id="31" name="Elemento grafico 30" descr="Matraccio con riempimento a tinta unita">
            <a:extLst>
              <a:ext uri="{FF2B5EF4-FFF2-40B4-BE49-F238E27FC236}">
                <a16:creationId xmlns:a16="http://schemas.microsoft.com/office/drawing/2014/main" id="{00E80D68-9201-8C1C-C25C-D1949C8CEC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41803" y="2314831"/>
            <a:ext cx="1080000" cy="1080000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7CAE2B5-5257-CC8C-8EEA-6CC3B5D13DEF}"/>
              </a:ext>
            </a:extLst>
          </p:cNvPr>
          <p:cNvSpPr txBox="1"/>
          <p:nvPr/>
        </p:nvSpPr>
        <p:spPr>
          <a:xfrm>
            <a:off x="0" y="2957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noProof="0" dirty="0">
                <a:latin typeface="Calibri" panose="020F0502020204030204" pitchFamily="34" charset="0"/>
                <a:cs typeface="Calibri" panose="020F0502020204030204" pitchFamily="34" charset="0"/>
              </a:rPr>
              <a:t>Causes of teenage depression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ADB3A88-AC9A-049A-E2AC-F1935B4B6576}"/>
              </a:ext>
            </a:extLst>
          </p:cNvPr>
          <p:cNvSpPr txBox="1"/>
          <p:nvPr/>
        </p:nvSpPr>
        <p:spPr>
          <a:xfrm>
            <a:off x="6559291" y="3449286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Hormones</a:t>
            </a:r>
            <a:endParaRPr lang="en-US" sz="24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4411776-F49F-1110-3197-BA19A8B9B4DF}"/>
              </a:ext>
            </a:extLst>
          </p:cNvPr>
          <p:cNvSpPr txBox="1"/>
          <p:nvPr/>
        </p:nvSpPr>
        <p:spPr>
          <a:xfrm>
            <a:off x="4257082" y="3442976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Social Media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0C0C61D-3BE0-D0AA-E3A2-1D7BDD71B670}"/>
              </a:ext>
            </a:extLst>
          </p:cNvPr>
          <p:cNvSpPr txBox="1"/>
          <p:nvPr/>
        </p:nvSpPr>
        <p:spPr>
          <a:xfrm>
            <a:off x="2115246" y="3451316"/>
            <a:ext cx="15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A5FE211-5077-7DE1-A4B2-F30386773FEA}"/>
              </a:ext>
            </a:extLst>
          </p:cNvPr>
          <p:cNvSpPr txBox="1"/>
          <p:nvPr/>
        </p:nvSpPr>
        <p:spPr>
          <a:xfrm>
            <a:off x="8429293" y="3445066"/>
            <a:ext cx="1838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Brain Chemistry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945AF3C-A014-7B8F-A516-4BC95723FBC9}"/>
              </a:ext>
            </a:extLst>
          </p:cNvPr>
          <p:cNvSpPr txBox="1"/>
          <p:nvPr/>
        </p:nvSpPr>
        <p:spPr>
          <a:xfrm>
            <a:off x="2931782" y="5593127"/>
            <a:ext cx="1330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Psychology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43BE246-0503-5E4B-AA4F-9813DC0DFF2D}"/>
              </a:ext>
            </a:extLst>
          </p:cNvPr>
          <p:cNvSpPr txBox="1"/>
          <p:nvPr/>
        </p:nvSpPr>
        <p:spPr>
          <a:xfrm>
            <a:off x="5618445" y="5593127"/>
            <a:ext cx="96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Trauma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AFC6B08-D87A-F036-5EFB-4A78EB0BD670}"/>
              </a:ext>
            </a:extLst>
          </p:cNvPr>
          <p:cNvSpPr txBox="1"/>
          <p:nvPr/>
        </p:nvSpPr>
        <p:spPr>
          <a:xfrm>
            <a:off x="7910289" y="5599326"/>
            <a:ext cx="1092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Genetics</a:t>
            </a:r>
          </a:p>
        </p:txBody>
      </p:sp>
    </p:spTree>
    <p:extLst>
      <p:ext uri="{BB962C8B-B14F-4D97-AF65-F5344CB8AC3E}">
        <p14:creationId xmlns:p14="http://schemas.microsoft.com/office/powerpoint/2010/main" val="166333920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358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Trebuchet MS</vt:lpstr>
      <vt:lpstr>Wingdings 3</vt:lpstr>
      <vt:lpstr>Sfaccettatura</vt:lpstr>
      <vt:lpstr>Tema di Office</vt:lpstr>
      <vt:lpstr>Mental health: the burden of depression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Irene Marras</dc:creator>
  <cp:lastModifiedBy>Irene Marras</cp:lastModifiedBy>
  <cp:revision>22</cp:revision>
  <dcterms:created xsi:type="dcterms:W3CDTF">2025-08-26T20:18:24Z</dcterms:created>
  <dcterms:modified xsi:type="dcterms:W3CDTF">2025-09-09T17:11:16Z</dcterms:modified>
</cp:coreProperties>
</file>