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85" r:id="rId5"/>
    <p:sldId id="260" r:id="rId6"/>
    <p:sldId id="287" r:id="rId7"/>
    <p:sldId id="261" r:id="rId8"/>
    <p:sldId id="288" r:id="rId9"/>
    <p:sldId id="262" r:id="rId10"/>
    <p:sldId id="263" r:id="rId11"/>
    <p:sldId id="264" r:id="rId12"/>
    <p:sldId id="265" r:id="rId13"/>
    <p:sldId id="269" r:id="rId14"/>
    <p:sldId id="270" r:id="rId15"/>
    <p:sldId id="286" r:id="rId16"/>
    <p:sldId id="272" r:id="rId17"/>
    <p:sldId id="275" r:id="rId18"/>
    <p:sldId id="273" r:id="rId19"/>
    <p:sldId id="279" r:id="rId20"/>
    <p:sldId id="276" r:id="rId21"/>
    <p:sldId id="277" r:id="rId22"/>
    <p:sldId id="274" r:id="rId23"/>
    <p:sldId id="278" r:id="rId24"/>
    <p:sldId id="281" r:id="rId25"/>
    <p:sldId id="282" r:id="rId26"/>
    <p:sldId id="283" r:id="rId27"/>
    <p:sldId id="284" r:id="rId28"/>
    <p:sldId id="29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44" autoAdjust="0"/>
    <p:restoredTop sz="94660"/>
  </p:normalViewPr>
  <p:slideViewPr>
    <p:cSldViewPr snapToGrid="0">
      <p:cViewPr>
        <p:scale>
          <a:sx n="66" d="100"/>
          <a:sy n="66" d="100"/>
        </p:scale>
        <p:origin x="1018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4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5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1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3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7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0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3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7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2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3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5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9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dirty="0"/>
              <a:t>EE463: </a:t>
            </a:r>
            <a:r>
              <a:rPr lang="en-US" sz="6000" dirty="0" smtClean="0"/>
              <a:t>Static </a:t>
            </a:r>
            <a:r>
              <a:rPr lang="en-US" sz="6000" dirty="0"/>
              <a:t>Power Conversion I</a:t>
            </a:r>
            <a:br>
              <a:rPr lang="en-US" sz="6000" dirty="0"/>
            </a:br>
            <a:r>
              <a:rPr lang="en-US" sz="6000" dirty="0"/>
              <a:t>DC Motor Drive Project</a:t>
            </a:r>
            <a:endParaRPr lang="tr-TR" sz="6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8178655" cy="2107475"/>
          </a:xfrm>
        </p:spPr>
        <p:txBody>
          <a:bodyPr>
            <a:normAutofit lnSpcReduction="10000"/>
          </a:bodyPr>
          <a:lstStyle/>
          <a:p>
            <a:r>
              <a:rPr lang="tr-TR" b="1" dirty="0">
                <a:latin typeface="+mj-lt"/>
              </a:rPr>
              <a:t>Team: </a:t>
            </a:r>
            <a:r>
              <a:rPr lang="tr-TR" dirty="0">
                <a:latin typeface="+mj-lt"/>
              </a:rPr>
              <a:t>VA </a:t>
            </a:r>
            <a:r>
              <a:rPr lang="tr-TR" dirty="0" err="1">
                <a:latin typeface="+mj-lt"/>
              </a:rPr>
              <a:t>Method</a:t>
            </a:r>
            <a:endParaRPr lang="tr-TR" dirty="0">
              <a:latin typeface="+mj-lt"/>
            </a:endParaRPr>
          </a:p>
          <a:p>
            <a:r>
              <a:rPr lang="tr-TR" b="1" dirty="0" err="1">
                <a:latin typeface="+mj-lt"/>
              </a:rPr>
              <a:t>Participants</a:t>
            </a:r>
            <a:r>
              <a:rPr lang="tr-TR" b="1" dirty="0">
                <a:latin typeface="+mj-lt"/>
              </a:rPr>
              <a:t>:</a:t>
            </a:r>
          </a:p>
          <a:p>
            <a:r>
              <a:rPr lang="tr-TR" dirty="0">
                <a:latin typeface="+mj-lt"/>
              </a:rPr>
              <a:t>İrem Bayın 2304145</a:t>
            </a:r>
          </a:p>
          <a:p>
            <a:r>
              <a:rPr lang="tr-TR" dirty="0">
                <a:latin typeface="+mj-lt"/>
              </a:rPr>
              <a:t>Ahmet Bilgin 2231488</a:t>
            </a:r>
          </a:p>
          <a:p>
            <a:r>
              <a:rPr lang="tr-TR" dirty="0">
                <a:latin typeface="+mj-lt"/>
              </a:rPr>
              <a:t>Nilsu Bora 2304186</a:t>
            </a:r>
          </a:p>
        </p:txBody>
      </p:sp>
      <p:pic>
        <p:nvPicPr>
          <p:cNvPr id="5" name="Resim 4" descr="https://lh4.googleusercontent.com/RxyXzR_m1UkrHxjS_s5cmnDFCOzUo3vznKsTXbwYW4RVC6XMFH2utcsRNHbCoRWo8JMggeAgygpGdL1Go0NmvsZcZDD_Gq0XAbsvIxPDn_W0-YB9WDC2mpKL45eSts3cTO2IprWJTEf-htUXptTjwgChKs7IdJcnkwleXDxM3OgZtxyLpES4AIlO0iJqwXM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00" y="305517"/>
            <a:ext cx="1181100" cy="861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Resim 5" descr="https://lh6.googleusercontent.com/nmklKCMPfg0xmNhHOBx-BGddEjYMM1Kqq05rKdZHRkCyuGzjO7nI5UElyGoJNT_3UKlNbUfc4JiefAxvBvP0uuNm_CkhnGaiRORsb6LuP0x1FNEBfhNHRLrUAHtI3jmVtKmL4A3P3ChVBbAgQ6IMHBmXA4p4b_yrMK96-HDuweUXlNo5kH6P7Bq2aQsSgZp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976" y="305517"/>
            <a:ext cx="1122146" cy="9983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520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68071" y="-40968"/>
            <a:ext cx="10655306" cy="1609344"/>
          </a:xfrm>
        </p:spPr>
        <p:txBody>
          <a:bodyPr/>
          <a:lstStyle/>
          <a:p>
            <a:r>
              <a:rPr lang="tr-TR" dirty="0" err="1" smtClean="0"/>
              <a:t>RectIfIer</a:t>
            </a:r>
            <a:r>
              <a:rPr lang="tr-TR" dirty="0" smtClean="0"/>
              <a:t> </a:t>
            </a:r>
            <a:r>
              <a:rPr lang="tr-TR" dirty="0" err="1"/>
              <a:t>and</a:t>
            </a:r>
            <a:r>
              <a:rPr lang="tr-TR" dirty="0"/>
              <a:t> Converter </a:t>
            </a:r>
            <a:r>
              <a:rPr lang="tr-TR" dirty="0" err="1" smtClean="0"/>
              <a:t>CalculatIons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442" y="2210793"/>
            <a:ext cx="1352550" cy="6667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337" y="2858290"/>
            <a:ext cx="933450" cy="4191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8" y="4162378"/>
            <a:ext cx="3756006" cy="149047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937" y="1569244"/>
            <a:ext cx="1933575" cy="3333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8937" y="2124456"/>
            <a:ext cx="5296228" cy="4354528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4438" y="3266924"/>
            <a:ext cx="12668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630" y="601164"/>
            <a:ext cx="5340261" cy="309763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720" y="4053224"/>
            <a:ext cx="6748082" cy="202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Loss</a:t>
            </a:r>
            <a:r>
              <a:rPr lang="tr-TR" dirty="0"/>
              <a:t> </a:t>
            </a:r>
            <a:r>
              <a:rPr lang="tr-TR" dirty="0" err="1" smtClean="0"/>
              <a:t>CalculatIons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9848" y="2121409"/>
            <a:ext cx="9476232" cy="3852672"/>
          </a:xfrm>
        </p:spPr>
        <p:txBody>
          <a:bodyPr>
            <a:normAutofit/>
          </a:bodyPr>
          <a:lstStyle/>
          <a:p>
            <a:r>
              <a:rPr lang="tr-TR" dirty="0"/>
              <a:t>At </a:t>
            </a:r>
            <a:r>
              <a:rPr lang="tr-TR" dirty="0" err="1"/>
              <a:t>rated</a:t>
            </a:r>
            <a:r>
              <a:rPr lang="tr-TR" dirty="0"/>
              <a:t> </a:t>
            </a:r>
            <a:r>
              <a:rPr lang="tr-TR" dirty="0" err="1" smtClean="0"/>
              <a:t>condition</a:t>
            </a:r>
            <a:endParaRPr lang="tr-TR" dirty="0" smtClean="0"/>
          </a:p>
          <a:p>
            <a:pPr lvl="1"/>
            <a:r>
              <a:rPr lang="en-US" dirty="0" smtClean="0"/>
              <a:t>τ</a:t>
            </a:r>
            <a:r>
              <a:rPr lang="tr-TR" dirty="0" smtClean="0"/>
              <a:t> </a:t>
            </a:r>
            <a:r>
              <a:rPr lang="tr-TR" dirty="0" err="1" smtClean="0"/>
              <a:t>loss</a:t>
            </a:r>
            <a:r>
              <a:rPr lang="tr-TR" dirty="0" smtClean="0"/>
              <a:t> = 1.66 </a:t>
            </a:r>
            <a:r>
              <a:rPr lang="tr-TR" dirty="0" err="1" smtClean="0"/>
              <a:t>N.m</a:t>
            </a:r>
            <a:endParaRPr lang="tr-TR" dirty="0" smtClean="0"/>
          </a:p>
          <a:p>
            <a:r>
              <a:rPr lang="tr-TR" dirty="0" smtClean="0"/>
              <a:t>At </a:t>
            </a:r>
            <a:r>
              <a:rPr lang="tr-TR" dirty="0" err="1" smtClean="0"/>
              <a:t>no</a:t>
            </a:r>
            <a:r>
              <a:rPr lang="tr-TR" dirty="0" smtClean="0"/>
              <a:t> </a:t>
            </a:r>
            <a:r>
              <a:rPr lang="tr-TR" dirty="0" err="1" smtClean="0"/>
              <a:t>load</a:t>
            </a:r>
            <a:r>
              <a:rPr lang="tr-TR" dirty="0" smtClean="0"/>
              <a:t> </a:t>
            </a:r>
            <a:r>
              <a:rPr lang="tr-TR" dirty="0" err="1" smtClean="0"/>
              <a:t>condition</a:t>
            </a:r>
            <a:endParaRPr lang="tr-TR" dirty="0" smtClean="0"/>
          </a:p>
          <a:p>
            <a:pPr lvl="1"/>
            <a:r>
              <a:rPr lang="tr-TR" dirty="0" smtClean="0"/>
              <a:t>200.68W </a:t>
            </a:r>
            <a:r>
              <a:rPr lang="tr-TR" dirty="0" err="1"/>
              <a:t>loss</a:t>
            </a:r>
            <a:r>
              <a:rPr lang="tr-TR" dirty="0"/>
              <a:t>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 smtClean="0"/>
              <a:t>friction</a:t>
            </a:r>
            <a:endParaRPr lang="tr-TR" dirty="0"/>
          </a:p>
          <a:p>
            <a:r>
              <a:rPr lang="tr-TR" dirty="0" smtClean="0"/>
              <a:t>At </a:t>
            </a:r>
            <a:r>
              <a:rPr lang="tr-TR" dirty="0" err="1"/>
              <a:t>kettle</a:t>
            </a:r>
            <a:r>
              <a:rPr lang="tr-TR" dirty="0"/>
              <a:t> </a:t>
            </a:r>
            <a:r>
              <a:rPr lang="tr-TR" dirty="0" err="1"/>
              <a:t>load</a:t>
            </a:r>
            <a:r>
              <a:rPr lang="tr-TR" dirty="0"/>
              <a:t> </a:t>
            </a:r>
            <a:r>
              <a:rPr lang="tr-TR" dirty="0" err="1" smtClean="0"/>
              <a:t>condition</a:t>
            </a:r>
            <a:endParaRPr lang="tr-TR" dirty="0"/>
          </a:p>
          <a:p>
            <a:pPr lvl="1"/>
            <a:r>
              <a:rPr lang="tr-TR" dirty="0" smtClean="0"/>
              <a:t>Total </a:t>
            </a:r>
            <a:r>
              <a:rPr lang="tr-TR" dirty="0" err="1" smtClean="0"/>
              <a:t>loss</a:t>
            </a:r>
            <a:r>
              <a:rPr lang="tr-TR" dirty="0" smtClean="0"/>
              <a:t> = 401.36W</a:t>
            </a:r>
          </a:p>
          <a:p>
            <a:r>
              <a:rPr lang="tr-TR" dirty="0" smtClean="0"/>
              <a:t>At start-</a:t>
            </a:r>
            <a:r>
              <a:rPr lang="tr-TR" dirty="0" err="1" smtClean="0"/>
              <a:t>up</a:t>
            </a:r>
            <a:endParaRPr lang="tr-TR" dirty="0" smtClean="0"/>
          </a:p>
          <a:p>
            <a:pPr lvl="1"/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65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and Simulation of Timer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3976"/>
            <a:ext cx="6259640" cy="351294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2546151"/>
            <a:ext cx="5944846" cy="260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0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191768" y="334107"/>
            <a:ext cx="4754880" cy="5838092"/>
          </a:xfrm>
        </p:spPr>
        <p:txBody>
          <a:bodyPr/>
          <a:lstStyle/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smtClean="0"/>
              <a:t>D=0.2: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06" y="1721720"/>
            <a:ext cx="4236486" cy="3062865"/>
          </a:xfrm>
          <a:prstGeom prst="rect">
            <a:avLst/>
          </a:prstGeom>
        </p:spPr>
      </p:pic>
      <p:sp>
        <p:nvSpPr>
          <p:cNvPr id="6" name="İçerik Yer Tutucusu 3"/>
          <p:cNvSpPr>
            <a:spLocks noGrp="1"/>
          </p:cNvSpPr>
          <p:nvPr>
            <p:ph sz="half" idx="2"/>
          </p:nvPr>
        </p:nvSpPr>
        <p:spPr>
          <a:xfrm>
            <a:off x="6740184" y="334108"/>
            <a:ext cx="4754880" cy="5838092"/>
          </a:xfrm>
        </p:spPr>
        <p:txBody>
          <a:bodyPr/>
          <a:lstStyle/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smtClean="0"/>
              <a:t>D=0.8: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710" y="1547904"/>
            <a:ext cx="4754880" cy="341049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270" y="5205901"/>
            <a:ext cx="3260755" cy="8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5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26" y="157064"/>
            <a:ext cx="6575396" cy="312310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526" y="3500080"/>
            <a:ext cx="6575396" cy="314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4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10525" y="-236337"/>
            <a:ext cx="9727106" cy="1609344"/>
          </a:xfrm>
        </p:spPr>
        <p:txBody>
          <a:bodyPr/>
          <a:lstStyle/>
          <a:p>
            <a:r>
              <a:rPr lang="en-US" dirty="0"/>
              <a:t>Simulation of the Selected </a:t>
            </a:r>
            <a:r>
              <a:rPr lang="en-US" dirty="0" smtClean="0"/>
              <a:t>Topology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25" y="1083408"/>
            <a:ext cx="8408260" cy="5651454"/>
          </a:xfrm>
        </p:spPr>
      </p:pic>
    </p:spTree>
    <p:extLst>
      <p:ext uri="{BB962C8B-B14F-4D97-AF65-F5344CB8AC3E}">
        <p14:creationId xmlns:p14="http://schemas.microsoft.com/office/powerpoint/2010/main" val="314498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3 </a:t>
            </a:r>
            <a:r>
              <a:rPr lang="tr-TR" dirty="0" err="1" smtClean="0"/>
              <a:t>Phase</a:t>
            </a:r>
            <a:r>
              <a:rPr lang="tr-TR" dirty="0" smtClean="0"/>
              <a:t> </a:t>
            </a:r>
            <a:r>
              <a:rPr lang="tr-TR" dirty="0" err="1" smtClean="0"/>
              <a:t>rectıfıer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134" y="2093976"/>
            <a:ext cx="5023827" cy="4382856"/>
          </a:xfrm>
        </p:spPr>
      </p:pic>
    </p:spTree>
    <p:extLst>
      <p:ext uri="{BB962C8B-B14F-4D97-AF65-F5344CB8AC3E}">
        <p14:creationId xmlns:p14="http://schemas.microsoft.com/office/powerpoint/2010/main" val="260202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Duty</a:t>
            </a:r>
            <a:r>
              <a:rPr lang="tr-TR" dirty="0" smtClean="0"/>
              <a:t> </a:t>
            </a:r>
            <a:r>
              <a:rPr lang="tr-TR" dirty="0" err="1" smtClean="0"/>
              <a:t>cycle</a:t>
            </a:r>
            <a:r>
              <a:rPr lang="tr-TR" dirty="0" smtClean="0"/>
              <a:t> </a:t>
            </a:r>
            <a:r>
              <a:rPr lang="tr-TR" dirty="0" err="1" smtClean="0"/>
              <a:t>control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25" y="2588114"/>
            <a:ext cx="8621246" cy="3109302"/>
          </a:xfrm>
        </p:spPr>
      </p:pic>
    </p:spTree>
    <p:extLst>
      <p:ext uri="{BB962C8B-B14F-4D97-AF65-F5344CB8AC3E}">
        <p14:creationId xmlns:p14="http://schemas.microsoft.com/office/powerpoint/2010/main" val="404510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092" y="1303460"/>
            <a:ext cx="76200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</a:t>
            </a:r>
            <a:r>
              <a:rPr lang="tr-TR" dirty="0" err="1" smtClean="0"/>
              <a:t>SpecIfIcatIons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● </a:t>
            </a:r>
            <a:r>
              <a:rPr lang="tr-TR" dirty="0" err="1"/>
              <a:t>Armature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: 0.8 </a:t>
            </a:r>
            <a:r>
              <a:rPr lang="el-GR" dirty="0"/>
              <a:t>Ω, 12.5 </a:t>
            </a:r>
            <a:r>
              <a:rPr lang="tr-TR" dirty="0" err="1"/>
              <a:t>mH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● </a:t>
            </a:r>
            <a:r>
              <a:rPr lang="tr-TR" dirty="0" err="1"/>
              <a:t>Shunt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: 210 </a:t>
            </a:r>
            <a:r>
              <a:rPr lang="el-GR" dirty="0"/>
              <a:t>Ω, 23 </a:t>
            </a:r>
            <a:r>
              <a:rPr lang="tr-TR" dirty="0"/>
              <a:t>H</a:t>
            </a:r>
          </a:p>
          <a:p>
            <a:pPr marL="0" indent="0">
              <a:buNone/>
            </a:pPr>
            <a:r>
              <a:rPr lang="tr-TR" dirty="0"/>
              <a:t>● </a:t>
            </a:r>
            <a:r>
              <a:rPr lang="tr-TR" dirty="0" err="1"/>
              <a:t>Interpoles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: 0.27 </a:t>
            </a:r>
            <a:r>
              <a:rPr lang="el-GR" dirty="0"/>
              <a:t>Ω, 12 </a:t>
            </a:r>
            <a:r>
              <a:rPr lang="tr-TR" dirty="0" err="1"/>
              <a:t>mH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● BHP: 5.5</a:t>
            </a:r>
          </a:p>
          <a:p>
            <a:pPr marL="0" indent="0">
              <a:buNone/>
            </a:pPr>
            <a:r>
              <a:rPr lang="tr-TR" dirty="0"/>
              <a:t>● </a:t>
            </a:r>
            <a:r>
              <a:rPr lang="tr-TR" dirty="0" err="1"/>
              <a:t>Rated</a:t>
            </a:r>
            <a:r>
              <a:rPr lang="tr-TR" dirty="0"/>
              <a:t> </a:t>
            </a:r>
            <a:r>
              <a:rPr lang="tr-TR" dirty="0" err="1"/>
              <a:t>Rpm</a:t>
            </a:r>
            <a:r>
              <a:rPr lang="tr-TR" dirty="0"/>
              <a:t>: 1500</a:t>
            </a:r>
          </a:p>
          <a:p>
            <a:pPr marL="0" indent="0">
              <a:buNone/>
            </a:pPr>
            <a:r>
              <a:rPr lang="tr-TR" dirty="0"/>
              <a:t>● </a:t>
            </a:r>
            <a:r>
              <a:rPr lang="tr-TR" dirty="0" err="1"/>
              <a:t>Rated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: 220 V</a:t>
            </a:r>
          </a:p>
          <a:p>
            <a:pPr marL="0" indent="0">
              <a:buNone/>
            </a:pPr>
            <a:r>
              <a:rPr lang="tr-TR" dirty="0"/>
              <a:t>● </a:t>
            </a:r>
            <a:r>
              <a:rPr lang="tr-TR" dirty="0" err="1"/>
              <a:t>Rated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: 23.4 V</a:t>
            </a:r>
          </a:p>
          <a:p>
            <a:pPr marL="0" indent="0">
              <a:buNone/>
            </a:pPr>
            <a:r>
              <a:rPr lang="tr-TR" dirty="0"/>
              <a:t>●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DC Motor </a:t>
            </a:r>
            <a:r>
              <a:rPr lang="tr-TR" dirty="0" err="1"/>
              <a:t>driver</a:t>
            </a:r>
            <a:r>
              <a:rPr lang="tr-TR" dirty="0"/>
              <a:t> can be 1</a:t>
            </a:r>
          </a:p>
        </p:txBody>
      </p:sp>
    </p:spTree>
    <p:extLst>
      <p:ext uri="{BB962C8B-B14F-4D97-AF65-F5344CB8AC3E}">
        <p14:creationId xmlns:p14="http://schemas.microsoft.com/office/powerpoint/2010/main" val="18620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Dc</a:t>
            </a:r>
            <a:r>
              <a:rPr lang="tr-TR" dirty="0" smtClean="0"/>
              <a:t> motor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2319948"/>
            <a:ext cx="5592396" cy="4314134"/>
          </a:xfrm>
        </p:spPr>
      </p:pic>
    </p:spTree>
    <p:extLst>
      <p:ext uri="{BB962C8B-B14F-4D97-AF65-F5344CB8AC3E}">
        <p14:creationId xmlns:p14="http://schemas.microsoft.com/office/powerpoint/2010/main" val="11016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Wm, </a:t>
            </a:r>
            <a:r>
              <a:rPr lang="en-US" dirty="0" err="1"/>
              <a:t>Ia</a:t>
            </a:r>
            <a:r>
              <a:rPr lang="en-US" dirty="0"/>
              <a:t>, and Torque of the motor without soft starter, timespan 0 to 30 seconds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651" y="2120900"/>
            <a:ext cx="8505047" cy="4051300"/>
          </a:xfrm>
        </p:spPr>
      </p:pic>
    </p:spTree>
    <p:extLst>
      <p:ext uri="{BB962C8B-B14F-4D97-AF65-F5344CB8AC3E}">
        <p14:creationId xmlns:p14="http://schemas.microsoft.com/office/powerpoint/2010/main" val="28593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Soft</a:t>
            </a:r>
            <a:r>
              <a:rPr lang="tr-TR" dirty="0" smtClean="0"/>
              <a:t> </a:t>
            </a:r>
            <a:r>
              <a:rPr lang="tr-TR" dirty="0" err="1" smtClean="0"/>
              <a:t>starter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291" y="2093976"/>
            <a:ext cx="6677514" cy="4492146"/>
          </a:xfrm>
        </p:spPr>
      </p:pic>
    </p:spTree>
    <p:extLst>
      <p:ext uri="{BB962C8B-B14F-4D97-AF65-F5344CB8AC3E}">
        <p14:creationId xmlns:p14="http://schemas.microsoft.com/office/powerpoint/2010/main" val="248706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Wm, </a:t>
            </a:r>
            <a:r>
              <a:rPr lang="en-US" dirty="0" err="1"/>
              <a:t>Ia</a:t>
            </a:r>
            <a:r>
              <a:rPr lang="en-US" dirty="0"/>
              <a:t>, and Torque of the motor with soft starter, timespan 0 to 30 seconds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651" y="2120900"/>
            <a:ext cx="8505047" cy="4051300"/>
          </a:xfrm>
        </p:spPr>
      </p:pic>
    </p:spTree>
    <p:extLst>
      <p:ext uri="{BB962C8B-B14F-4D97-AF65-F5344CB8AC3E}">
        <p14:creationId xmlns:p14="http://schemas.microsoft.com/office/powerpoint/2010/main" val="311453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08537" y="223160"/>
            <a:ext cx="10058400" cy="4050792"/>
          </a:xfrm>
        </p:spPr>
        <p:txBody>
          <a:bodyPr/>
          <a:lstStyle/>
          <a:p>
            <a:r>
              <a:rPr lang="tr-TR" dirty="0"/>
              <a:t>Bridge </a:t>
            </a:r>
            <a:r>
              <a:rPr lang="tr-TR" dirty="0" err="1"/>
              <a:t>Rectifier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749" y="631906"/>
            <a:ext cx="7419975" cy="35147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794" y="4273952"/>
            <a:ext cx="5173884" cy="255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0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9847" y="396780"/>
            <a:ext cx="10058400" cy="4050792"/>
          </a:xfrm>
        </p:spPr>
        <p:txBody>
          <a:bodyPr/>
          <a:lstStyle/>
          <a:p>
            <a:r>
              <a:rPr lang="tr-TR" dirty="0" smtClean="0"/>
              <a:t>IGBT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622" y="396780"/>
            <a:ext cx="6038850" cy="27813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561" y="3500310"/>
            <a:ext cx="6504972" cy="320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0870" y="468820"/>
            <a:ext cx="10058400" cy="4050792"/>
          </a:xfrm>
        </p:spPr>
        <p:txBody>
          <a:bodyPr/>
          <a:lstStyle/>
          <a:p>
            <a:r>
              <a:rPr lang="tr-TR" dirty="0" err="1"/>
              <a:t>Diode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607" y="468820"/>
            <a:ext cx="7400925" cy="33051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392" y="3877822"/>
            <a:ext cx="5879011" cy="298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3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95286" y="443079"/>
            <a:ext cx="10058400" cy="4050792"/>
          </a:xfrm>
        </p:spPr>
        <p:txBody>
          <a:bodyPr/>
          <a:lstStyle/>
          <a:p>
            <a:r>
              <a:rPr lang="tr-TR" dirty="0" err="1"/>
              <a:t>Capacitor</a:t>
            </a:r>
            <a:endParaRPr lang="tr-TR" dirty="0"/>
          </a:p>
        </p:txBody>
      </p:sp>
      <p:sp>
        <p:nvSpPr>
          <p:cNvPr id="2" name="Metin kutusu 1"/>
          <p:cNvSpPr txBox="1"/>
          <p:nvPr/>
        </p:nvSpPr>
        <p:spPr>
          <a:xfrm>
            <a:off x="868101" y="1226917"/>
            <a:ext cx="2162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l-GR" dirty="0" smtClean="0"/>
              <a:t>100μ</a:t>
            </a:r>
            <a:r>
              <a:rPr lang="tr-TR" dirty="0"/>
              <a:t>F </a:t>
            </a:r>
            <a:r>
              <a:rPr lang="tr-TR" dirty="0" err="1" smtClean="0"/>
              <a:t>capacitor</a:t>
            </a:r>
            <a:endParaRPr lang="tr-TR" dirty="0" smtClean="0"/>
          </a:p>
          <a:p>
            <a:pPr marL="285750" indent="-285750">
              <a:buFontTx/>
              <a:buChar char="-"/>
            </a:pPr>
            <a:r>
              <a:rPr lang="tr-TR" dirty="0" smtClean="0"/>
              <a:t>22V </a:t>
            </a:r>
            <a:r>
              <a:rPr lang="tr-TR" dirty="0" err="1" smtClean="0"/>
              <a:t>ripple</a:t>
            </a:r>
            <a:endParaRPr lang="tr-TR" dirty="0" smtClean="0"/>
          </a:p>
          <a:p>
            <a:pPr marL="285750" indent="-285750">
              <a:buFontTx/>
              <a:buChar char="-"/>
            </a:pPr>
            <a:r>
              <a:rPr lang="tr-TR" dirty="0" smtClean="0"/>
              <a:t>400V</a:t>
            </a:r>
          </a:p>
        </p:txBody>
      </p:sp>
    </p:spTree>
    <p:extLst>
      <p:ext uri="{BB962C8B-B14F-4D97-AF65-F5344CB8AC3E}">
        <p14:creationId xmlns:p14="http://schemas.microsoft.com/office/powerpoint/2010/main" val="321619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Aımed</a:t>
            </a:r>
            <a:r>
              <a:rPr lang="tr-TR" dirty="0"/>
              <a:t> </a:t>
            </a:r>
            <a:r>
              <a:rPr lang="tr-TR" dirty="0" err="1"/>
              <a:t>bonuses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b="1" dirty="0" err="1"/>
              <a:t>Tea</a:t>
            </a:r>
            <a:r>
              <a:rPr lang="tr-TR" b="1" dirty="0"/>
              <a:t> </a:t>
            </a:r>
            <a:r>
              <a:rPr lang="tr-TR" b="1" dirty="0" smtClean="0"/>
              <a:t>Bonus</a:t>
            </a:r>
          </a:p>
          <a:p>
            <a:r>
              <a:rPr lang="tr-TR" b="1" dirty="0"/>
              <a:t>PCB </a:t>
            </a:r>
            <a:r>
              <a:rPr lang="tr-TR" b="1" dirty="0" smtClean="0"/>
              <a:t>Bonus</a:t>
            </a:r>
          </a:p>
          <a:p>
            <a:r>
              <a:rPr lang="tr-TR" b="1" dirty="0" err="1"/>
              <a:t>Industrial</a:t>
            </a:r>
            <a:r>
              <a:rPr lang="tr-TR" b="1" dirty="0"/>
              <a:t> Design </a:t>
            </a:r>
            <a:r>
              <a:rPr lang="tr-TR" b="1" dirty="0" smtClean="0"/>
              <a:t>Bonus</a:t>
            </a:r>
          </a:p>
          <a:p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tr-TR" b="1" dirty="0" err="1"/>
              <a:t>Compactness</a:t>
            </a:r>
            <a:r>
              <a:rPr lang="tr-TR" b="1" dirty="0"/>
              <a:t> </a:t>
            </a:r>
            <a:r>
              <a:rPr lang="tr-TR" b="1" dirty="0" smtClean="0"/>
              <a:t>Bonus</a:t>
            </a:r>
          </a:p>
          <a:p>
            <a:r>
              <a:rPr lang="tr-TR" b="1" dirty="0" err="1"/>
              <a:t>Single</a:t>
            </a:r>
            <a:r>
              <a:rPr lang="tr-TR" b="1" dirty="0"/>
              <a:t> </a:t>
            </a:r>
            <a:r>
              <a:rPr lang="tr-TR" b="1" dirty="0" err="1"/>
              <a:t>Supply</a:t>
            </a:r>
            <a:r>
              <a:rPr lang="tr-TR" b="1" dirty="0"/>
              <a:t> </a:t>
            </a:r>
            <a:r>
              <a:rPr lang="tr-TR" b="1" dirty="0" smtClean="0"/>
              <a:t>Bonus</a:t>
            </a:r>
          </a:p>
          <a:p>
            <a:r>
              <a:rPr lang="tr-TR" b="1" dirty="0"/>
              <a:t>Analog Controller </a:t>
            </a:r>
            <a:r>
              <a:rPr lang="tr-TR" b="1" dirty="0" smtClean="0"/>
              <a:t>Bonus</a:t>
            </a:r>
          </a:p>
          <a:p>
            <a:r>
              <a:rPr lang="tr-TR" b="1" dirty="0" err="1"/>
              <a:t>Closed-loop</a:t>
            </a:r>
            <a:r>
              <a:rPr lang="tr-TR" b="1" dirty="0"/>
              <a:t> </a:t>
            </a:r>
            <a:r>
              <a:rPr lang="tr-TR" b="1" dirty="0" err="1"/>
              <a:t>Voltage</a:t>
            </a:r>
            <a:r>
              <a:rPr lang="tr-TR" b="1" dirty="0"/>
              <a:t>/</a:t>
            </a:r>
            <a:r>
              <a:rPr lang="tr-TR" b="1" dirty="0" err="1"/>
              <a:t>Current</a:t>
            </a:r>
            <a:r>
              <a:rPr lang="tr-TR" b="1" dirty="0"/>
              <a:t> Control </a:t>
            </a:r>
            <a:r>
              <a:rPr lang="tr-TR" b="1" dirty="0" smtClean="0"/>
              <a:t>Bonus</a:t>
            </a:r>
          </a:p>
          <a:p>
            <a:r>
              <a:rPr lang="tr-TR" b="1" dirty="0" err="1"/>
              <a:t>Closed-loop</a:t>
            </a:r>
            <a:r>
              <a:rPr lang="tr-TR" b="1" dirty="0"/>
              <a:t> </a:t>
            </a:r>
            <a:r>
              <a:rPr lang="tr-TR" b="1" dirty="0" err="1"/>
              <a:t>Speed</a:t>
            </a:r>
            <a:r>
              <a:rPr lang="tr-TR" b="1" dirty="0"/>
              <a:t> Control Bonus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688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ConsIdered</a:t>
            </a:r>
            <a:r>
              <a:rPr lang="tr-TR" dirty="0" smtClean="0"/>
              <a:t> </a:t>
            </a:r>
            <a:r>
              <a:rPr lang="tr-TR" dirty="0" err="1" smtClean="0"/>
              <a:t>TopologIes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Three-Phase Diode Rectifier with Buck </a:t>
            </a:r>
            <a:r>
              <a:rPr lang="en-US" dirty="0" smtClean="0"/>
              <a:t>Converter</a:t>
            </a:r>
            <a:endParaRPr lang="tr-TR" dirty="0" smtClean="0"/>
          </a:p>
          <a:p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Phase</a:t>
            </a:r>
            <a:r>
              <a:rPr lang="tr-TR" dirty="0"/>
              <a:t> Thyristor </a:t>
            </a:r>
            <a:r>
              <a:rPr lang="tr-TR" dirty="0" err="1" smtClean="0"/>
              <a:t>Rectifier</a:t>
            </a:r>
            <a:endParaRPr lang="tr-TR" dirty="0"/>
          </a:p>
          <a:p>
            <a:r>
              <a:rPr lang="tr-TR" dirty="0"/>
              <a:t>Three-</a:t>
            </a:r>
            <a:r>
              <a:rPr lang="tr-TR" dirty="0" err="1"/>
              <a:t>Phase</a:t>
            </a:r>
            <a:r>
              <a:rPr lang="tr-TR" dirty="0"/>
              <a:t> Thyristor </a:t>
            </a:r>
            <a:r>
              <a:rPr lang="tr-TR" dirty="0" err="1"/>
              <a:t>Rectifier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7934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Three-Phase Diode Rectifier with Buck Converter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507273"/>
            <a:ext cx="5153025" cy="33909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966" y="3304809"/>
            <a:ext cx="4910214" cy="179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8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Three-Phase Diode Rectifier with Buck Converter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Advantages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Three-phase </a:t>
            </a:r>
            <a:r>
              <a:rPr lang="en-US" dirty="0"/>
              <a:t>diode rectifier takes grid AC voltage as input and gives DC voltage </a:t>
            </a:r>
            <a:r>
              <a:rPr lang="en-US" dirty="0" smtClean="0"/>
              <a:t>with</a:t>
            </a:r>
            <a:r>
              <a:rPr lang="tr-TR" dirty="0" smtClean="0"/>
              <a:t> </a:t>
            </a:r>
            <a:r>
              <a:rPr lang="en-US" dirty="0" smtClean="0"/>
              <a:t>decreased </a:t>
            </a:r>
            <a:r>
              <a:rPr lang="en-US" dirty="0"/>
              <a:t>ripple as output.</a:t>
            </a:r>
          </a:p>
          <a:p>
            <a:r>
              <a:rPr lang="en-US" dirty="0" smtClean="0"/>
              <a:t>Even </a:t>
            </a:r>
            <a:r>
              <a:rPr lang="en-US" dirty="0"/>
              <a:t>though it consists of a rectifier and converter, this topology is less expensive than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topologies </a:t>
            </a:r>
            <a:r>
              <a:rPr lang="en-US" dirty="0"/>
              <a:t>that contain thyristor.</a:t>
            </a:r>
          </a:p>
          <a:p>
            <a:r>
              <a:rPr lang="en-US" dirty="0" smtClean="0"/>
              <a:t>Only </a:t>
            </a:r>
            <a:r>
              <a:rPr lang="en-US" dirty="0"/>
              <a:t>one component needs a gate signal so the layout and synchronization is </a:t>
            </a:r>
            <a:r>
              <a:rPr lang="en-US" dirty="0" smtClean="0"/>
              <a:t>much</a:t>
            </a:r>
            <a:r>
              <a:rPr lang="tr-TR" dirty="0" smtClean="0"/>
              <a:t> </a:t>
            </a:r>
            <a:r>
              <a:rPr lang="en-US" dirty="0" smtClean="0"/>
              <a:t>simpler </a:t>
            </a:r>
            <a:r>
              <a:rPr lang="en-US" dirty="0"/>
              <a:t>than the thyristor-containing topologies.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 err="1"/>
              <a:t>Disadvantages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This topology is not suitable for operating in inverter mode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973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Phase</a:t>
            </a:r>
            <a:r>
              <a:rPr lang="tr-TR" dirty="0"/>
              <a:t> </a:t>
            </a:r>
            <a:r>
              <a:rPr lang="tr-TR" dirty="0" err="1"/>
              <a:t>ThyrIstor</a:t>
            </a:r>
            <a:r>
              <a:rPr lang="tr-TR" dirty="0"/>
              <a:t> </a:t>
            </a:r>
            <a:r>
              <a:rPr lang="tr-TR" dirty="0" err="1"/>
              <a:t>RectIfIer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139" y="2432685"/>
            <a:ext cx="51530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1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SIngle</a:t>
            </a:r>
            <a:r>
              <a:rPr lang="tr-TR" dirty="0" smtClean="0"/>
              <a:t> </a:t>
            </a:r>
            <a:r>
              <a:rPr lang="tr-TR" dirty="0" err="1"/>
              <a:t>Phase</a:t>
            </a:r>
            <a:r>
              <a:rPr lang="tr-TR" dirty="0"/>
              <a:t> </a:t>
            </a:r>
            <a:r>
              <a:rPr lang="tr-TR" dirty="0" err="1" smtClean="0"/>
              <a:t>ThyrIstor</a:t>
            </a:r>
            <a:r>
              <a:rPr lang="tr-TR" dirty="0" smtClean="0"/>
              <a:t> </a:t>
            </a:r>
            <a:r>
              <a:rPr lang="tr-TR" dirty="0" err="1" smtClean="0"/>
              <a:t>RectIfIer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Advantages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It contains four </a:t>
            </a:r>
            <a:r>
              <a:rPr lang="en-US" dirty="0" err="1"/>
              <a:t>thyristors</a:t>
            </a:r>
            <a:r>
              <a:rPr lang="en-US" dirty="0"/>
              <a:t> so it is less expensive compared to the three-phase </a:t>
            </a:r>
            <a:r>
              <a:rPr lang="en-US" dirty="0" smtClean="0"/>
              <a:t>thyristor</a:t>
            </a:r>
            <a:r>
              <a:rPr lang="tr-TR" dirty="0" smtClean="0"/>
              <a:t> </a:t>
            </a:r>
            <a:r>
              <a:rPr lang="en-US" dirty="0" smtClean="0"/>
              <a:t>version.</a:t>
            </a:r>
            <a:endParaRPr lang="tr-TR" dirty="0" smtClean="0"/>
          </a:p>
          <a:p>
            <a:r>
              <a:rPr lang="en-US" dirty="0"/>
              <a:t>Since it has four </a:t>
            </a:r>
            <a:r>
              <a:rPr lang="en-US" dirty="0" err="1"/>
              <a:t>thyristors</a:t>
            </a:r>
            <a:r>
              <a:rPr lang="en-US" dirty="0"/>
              <a:t>, circuit layout and gate signal synchronization are simpler </a:t>
            </a:r>
            <a:r>
              <a:rPr lang="en-US" dirty="0" smtClean="0"/>
              <a:t>than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the three-phase thyristor case.</a:t>
            </a:r>
          </a:p>
          <a:p>
            <a:r>
              <a:rPr lang="en-US" dirty="0" smtClean="0"/>
              <a:t>It </a:t>
            </a:r>
            <a:r>
              <a:rPr lang="en-US" dirty="0"/>
              <a:t>can operate in inverter mode.</a:t>
            </a:r>
          </a:p>
          <a:p>
            <a:r>
              <a:rPr lang="en-US" dirty="0" smtClean="0"/>
              <a:t>The </a:t>
            </a:r>
            <a:r>
              <a:rPr lang="en-US" dirty="0"/>
              <a:t>output voltage can be fully controlled via the firing angles.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 err="1"/>
              <a:t>Disadvantages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costs higher than the three-phase diode rectifier with a buck converter.</a:t>
            </a:r>
          </a:p>
          <a:p>
            <a:r>
              <a:rPr lang="en-US" dirty="0" smtClean="0"/>
              <a:t>The </a:t>
            </a:r>
            <a:r>
              <a:rPr lang="en-US" dirty="0"/>
              <a:t>output voltage ripple is high.</a:t>
            </a:r>
          </a:p>
          <a:p>
            <a:r>
              <a:rPr lang="en-US" dirty="0" smtClean="0"/>
              <a:t>The </a:t>
            </a:r>
            <a:r>
              <a:rPr lang="en-US" dirty="0"/>
              <a:t>average output voltage is lower than the three-phase version.</a:t>
            </a:r>
          </a:p>
          <a:p>
            <a:r>
              <a:rPr lang="en-US" dirty="0" smtClean="0"/>
              <a:t>In </a:t>
            </a:r>
            <a:r>
              <a:rPr lang="en-US" dirty="0"/>
              <a:t>order to drive the thyristor without a problem, driver circuits are needed. This increases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layout </a:t>
            </a:r>
            <a:r>
              <a:rPr lang="en-US" dirty="0"/>
              <a:t>complexity and costs extra components.</a:t>
            </a:r>
          </a:p>
          <a:p>
            <a:r>
              <a:rPr lang="en-US" dirty="0" smtClean="0"/>
              <a:t>It </a:t>
            </a:r>
            <a:r>
              <a:rPr lang="en-US" dirty="0"/>
              <a:t>causes the harmonic problems in input current.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496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Three-</a:t>
            </a:r>
            <a:r>
              <a:rPr lang="tr-TR" dirty="0" err="1"/>
              <a:t>Phase</a:t>
            </a:r>
            <a:r>
              <a:rPr lang="tr-TR" dirty="0"/>
              <a:t> </a:t>
            </a:r>
            <a:r>
              <a:rPr lang="tr-TR" dirty="0" err="1"/>
              <a:t>ThyrIstor</a:t>
            </a:r>
            <a:r>
              <a:rPr lang="tr-TR" dirty="0"/>
              <a:t> </a:t>
            </a:r>
            <a:r>
              <a:rPr lang="tr-TR" dirty="0" err="1"/>
              <a:t>RectIfIer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903" y="2093976"/>
            <a:ext cx="45910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0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Three-</a:t>
            </a:r>
            <a:r>
              <a:rPr lang="tr-TR" dirty="0" err="1"/>
              <a:t>Phase</a:t>
            </a:r>
            <a:r>
              <a:rPr lang="tr-TR" dirty="0"/>
              <a:t> </a:t>
            </a:r>
            <a:r>
              <a:rPr lang="tr-TR" dirty="0" err="1" smtClean="0"/>
              <a:t>ThyrIstor</a:t>
            </a:r>
            <a:r>
              <a:rPr lang="tr-TR" dirty="0" smtClean="0"/>
              <a:t> </a:t>
            </a:r>
            <a:r>
              <a:rPr lang="tr-TR" dirty="0" err="1" smtClean="0"/>
              <a:t>RectIfIer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Advantages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topology results in a lower output ripple voltage compared to the single-phase case.</a:t>
            </a:r>
          </a:p>
          <a:p>
            <a:r>
              <a:rPr lang="en-US" dirty="0" smtClean="0"/>
              <a:t>The </a:t>
            </a:r>
            <a:r>
              <a:rPr lang="en-US" dirty="0"/>
              <a:t>output voltage is fully controlled.</a:t>
            </a:r>
          </a:p>
          <a:p>
            <a:r>
              <a:rPr lang="en-US" dirty="0" smtClean="0"/>
              <a:t>The </a:t>
            </a:r>
            <a:r>
              <a:rPr lang="en-US" dirty="0"/>
              <a:t>average output voltage is higher.</a:t>
            </a:r>
          </a:p>
          <a:p>
            <a:r>
              <a:rPr lang="en-US" dirty="0" smtClean="0"/>
              <a:t>It </a:t>
            </a:r>
            <a:r>
              <a:rPr lang="en-US" dirty="0"/>
              <a:t>is possible to use this topology in the inverter mode.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 err="1"/>
              <a:t>Disadvantages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six </a:t>
            </a:r>
            <a:r>
              <a:rPr lang="en-US" dirty="0" err="1"/>
              <a:t>thyristors</a:t>
            </a:r>
            <a:r>
              <a:rPr lang="en-US" dirty="0"/>
              <a:t> are used, it is expensive.</a:t>
            </a:r>
          </a:p>
          <a:p>
            <a:r>
              <a:rPr lang="en-US" dirty="0" smtClean="0"/>
              <a:t>As </a:t>
            </a:r>
            <a:r>
              <a:rPr lang="en-US" dirty="0"/>
              <a:t>the thyristor number increases, gate signal complication increases as well.</a:t>
            </a:r>
          </a:p>
          <a:p>
            <a:r>
              <a:rPr lang="en-US" dirty="0" smtClean="0"/>
              <a:t>Synchronization </a:t>
            </a:r>
            <a:r>
              <a:rPr lang="en-US" dirty="0"/>
              <a:t>and simplification is harder.</a:t>
            </a:r>
          </a:p>
          <a:p>
            <a:r>
              <a:rPr lang="en-US" dirty="0" smtClean="0"/>
              <a:t>The </a:t>
            </a:r>
            <a:r>
              <a:rPr lang="en-US" dirty="0"/>
              <a:t>gate signals of </a:t>
            </a:r>
            <a:r>
              <a:rPr lang="en-US" dirty="0" err="1"/>
              <a:t>thyristors</a:t>
            </a:r>
            <a:r>
              <a:rPr lang="en-US" dirty="0"/>
              <a:t> should be given through drivers. This increases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complexity </a:t>
            </a:r>
            <a:r>
              <a:rPr lang="en-US" dirty="0"/>
              <a:t>and cost.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1676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 Yazı Tipi">
  <a:themeElements>
    <a:clrScheme name="Wood Type Yazı Tipi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 Yazı Tipi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 Yazı Tipi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TM03090434[[fn=Tahta Yazı]]</Template>
  <TotalTime>236</TotalTime>
  <Words>542</Words>
  <Application>Microsoft Office PowerPoint</Application>
  <PresentationFormat>Geniş ekran</PresentationFormat>
  <Paragraphs>88</Paragraphs>
  <Slides>28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3" baseType="lpstr">
      <vt:lpstr>Cambria</vt:lpstr>
      <vt:lpstr>Rockwell</vt:lpstr>
      <vt:lpstr>Rockwell Condensed</vt:lpstr>
      <vt:lpstr>Wingdings</vt:lpstr>
      <vt:lpstr>Wood Type Yazı Tipi</vt:lpstr>
      <vt:lpstr>EE463: Static Power Conversion I DC Motor Drive Project</vt:lpstr>
      <vt:lpstr>Project SpecIfIcatIons</vt:lpstr>
      <vt:lpstr>ConsIdered TopologIes</vt:lpstr>
      <vt:lpstr>Three-Phase Diode Rectifier with Buck Converter</vt:lpstr>
      <vt:lpstr>Three-Phase Diode Rectifier with Buck Converter</vt:lpstr>
      <vt:lpstr>SIngle Phase ThyrIstor RectIfIer</vt:lpstr>
      <vt:lpstr>SIngle Phase ThyrIstor RectIfIer</vt:lpstr>
      <vt:lpstr>Three-Phase ThyrIstor RectIfIer</vt:lpstr>
      <vt:lpstr>Three-Phase ThyrIstor RectIfIer</vt:lpstr>
      <vt:lpstr>RectIfIer and Converter CalculatIons</vt:lpstr>
      <vt:lpstr>PowerPoint Sunusu</vt:lpstr>
      <vt:lpstr>Power and Loss CalculatIons</vt:lpstr>
      <vt:lpstr>Calculation and Simulation of Timer</vt:lpstr>
      <vt:lpstr>PowerPoint Sunusu</vt:lpstr>
      <vt:lpstr>PowerPoint Sunusu</vt:lpstr>
      <vt:lpstr>Simulation of the Selected Topology</vt:lpstr>
      <vt:lpstr>3 Phase rectıfıer</vt:lpstr>
      <vt:lpstr>Duty cycle control</vt:lpstr>
      <vt:lpstr>PowerPoint Sunusu</vt:lpstr>
      <vt:lpstr>Dc motor</vt:lpstr>
      <vt:lpstr>Wm, Ia, and Torque of the motor without soft starter, timespan 0 to 30 seconds</vt:lpstr>
      <vt:lpstr>Soft starter</vt:lpstr>
      <vt:lpstr>Wm, Ia, and Torque of the motor with soft starter, timespan 0 to 30 seconds</vt:lpstr>
      <vt:lpstr>PowerPoint Sunusu</vt:lpstr>
      <vt:lpstr>PowerPoint Sunusu</vt:lpstr>
      <vt:lpstr>PowerPoint Sunusu</vt:lpstr>
      <vt:lpstr>PowerPoint Sunusu</vt:lpstr>
      <vt:lpstr>Aımed bonuses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EE463: Static Power Conversion I DC Motor Drive Project</dc:title>
  <dc:creator>nilsu bora</dc:creator>
  <cp:lastModifiedBy>nilsu bora</cp:lastModifiedBy>
  <cp:revision>16</cp:revision>
  <dcterms:created xsi:type="dcterms:W3CDTF">2022-12-12T09:16:31Z</dcterms:created>
  <dcterms:modified xsi:type="dcterms:W3CDTF">2022-12-12T13:23:17Z</dcterms:modified>
</cp:coreProperties>
</file>