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F0EEC-0FB4-4C62-8331-AFF101891446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506DC5-E6CF-4F16-A919-A51884D6BD4E}">
      <dgm:prSet/>
      <dgm:spPr/>
      <dgm:t>
        <a:bodyPr/>
        <a:lstStyle/>
        <a:p>
          <a:r>
            <a:rPr lang="tr-TR" b="1"/>
            <a:t>Nesne yönelimli programlama</a:t>
          </a:r>
          <a:r>
            <a:rPr lang="tr-TR"/>
            <a:t>, Her işlevin nesneler olarak soyutlandığı bir programlama yaklaşımıdır. NYP destekleyen programlama dilleri yüksek seviye diller olarak adlandırılır.</a:t>
          </a:r>
          <a:endParaRPr lang="en-US"/>
        </a:p>
      </dgm:t>
    </dgm:pt>
    <dgm:pt modelId="{F80DEF52-A215-4046-9B9B-2FD5BB109D6F}" type="parTrans" cxnId="{FF8706DA-A795-4A93-A4C1-BD697FCC6D6E}">
      <dgm:prSet/>
      <dgm:spPr/>
      <dgm:t>
        <a:bodyPr/>
        <a:lstStyle/>
        <a:p>
          <a:endParaRPr lang="en-US"/>
        </a:p>
      </dgm:t>
    </dgm:pt>
    <dgm:pt modelId="{C3EC5ABF-2DE0-4EBE-A8DE-57683C338C23}" type="sibTrans" cxnId="{FF8706DA-A795-4A93-A4C1-BD697FCC6D6E}">
      <dgm:prSet/>
      <dgm:spPr/>
      <dgm:t>
        <a:bodyPr/>
        <a:lstStyle/>
        <a:p>
          <a:endParaRPr lang="en-US"/>
        </a:p>
      </dgm:t>
    </dgm:pt>
    <dgm:pt modelId="{AF3FC471-2755-48B5-A27A-F805866B0B9D}">
      <dgm:prSet/>
      <dgm:spPr/>
      <dgm:t>
        <a:bodyPr/>
        <a:lstStyle/>
        <a:p>
          <a:r>
            <a:rPr lang="tr-TR" b="1" dirty="0"/>
            <a:t>Nesne Yönelimli Programlamanın Faydaları</a:t>
          </a:r>
          <a:endParaRPr lang="en-US" dirty="0"/>
        </a:p>
      </dgm:t>
    </dgm:pt>
    <dgm:pt modelId="{A07540E6-BC67-4EA5-BDDE-F214D01A1EBA}" type="parTrans" cxnId="{F1F0A933-4D93-445A-8C97-D888A2A32031}">
      <dgm:prSet/>
      <dgm:spPr/>
      <dgm:t>
        <a:bodyPr/>
        <a:lstStyle/>
        <a:p>
          <a:endParaRPr lang="en-US"/>
        </a:p>
      </dgm:t>
    </dgm:pt>
    <dgm:pt modelId="{4BD89621-C43F-42D6-8F96-C2BE42A37AD5}" type="sibTrans" cxnId="{F1F0A933-4D93-445A-8C97-D888A2A32031}">
      <dgm:prSet/>
      <dgm:spPr/>
      <dgm:t>
        <a:bodyPr/>
        <a:lstStyle/>
        <a:p>
          <a:endParaRPr lang="en-US"/>
        </a:p>
      </dgm:t>
    </dgm:pt>
    <dgm:pt modelId="{08711E04-0C8C-412A-A613-103D03FF3463}">
      <dgm:prSet/>
      <dgm:spPr/>
      <dgm:t>
        <a:bodyPr/>
        <a:lstStyle/>
        <a:p>
          <a:r>
            <a:rPr lang="tr-TR"/>
            <a:t>Nesne oluşturma bir sınıf içerisinde toplanır ve tüm projelerde kullanılabilirliğe olanak sağlar.</a:t>
          </a:r>
          <a:endParaRPr lang="en-US"/>
        </a:p>
      </dgm:t>
    </dgm:pt>
    <dgm:pt modelId="{111E9093-73FA-4B7B-A396-329892087344}" type="parTrans" cxnId="{CBFEB666-4277-40B9-B552-323CDFAA2FB6}">
      <dgm:prSet/>
      <dgm:spPr/>
      <dgm:t>
        <a:bodyPr/>
        <a:lstStyle/>
        <a:p>
          <a:endParaRPr lang="en-US"/>
        </a:p>
      </dgm:t>
    </dgm:pt>
    <dgm:pt modelId="{35FD5F6B-AC68-4B8F-9C58-A2326A3783BC}" type="sibTrans" cxnId="{CBFEB666-4277-40B9-B552-323CDFAA2FB6}">
      <dgm:prSet/>
      <dgm:spPr/>
      <dgm:t>
        <a:bodyPr/>
        <a:lstStyle/>
        <a:p>
          <a:endParaRPr lang="en-US"/>
        </a:p>
      </dgm:t>
    </dgm:pt>
    <dgm:pt modelId="{4784ECAC-994B-4579-B3A4-BE90AF79658E}">
      <dgm:prSet/>
      <dgm:spPr/>
      <dgm:t>
        <a:bodyPr/>
        <a:lstStyle/>
        <a:p>
          <a:r>
            <a:rPr lang="tr-TR"/>
            <a:t>Sınıfların 1 kez oluşturulması sayesinde uzun kodları tekrardan yazmak yerine kısa kodlamalar ile çalıştırılabilir.</a:t>
          </a:r>
          <a:endParaRPr lang="en-US"/>
        </a:p>
      </dgm:t>
    </dgm:pt>
    <dgm:pt modelId="{C548E15A-BA5B-49B6-A1C0-F317DCEEBE90}" type="parTrans" cxnId="{8C1597E3-0E35-4DB5-87ED-D576A3AB6379}">
      <dgm:prSet/>
      <dgm:spPr/>
      <dgm:t>
        <a:bodyPr/>
        <a:lstStyle/>
        <a:p>
          <a:endParaRPr lang="en-US"/>
        </a:p>
      </dgm:t>
    </dgm:pt>
    <dgm:pt modelId="{DE621379-98E6-4920-A61C-2D0EF246496C}" type="sibTrans" cxnId="{8C1597E3-0E35-4DB5-87ED-D576A3AB6379}">
      <dgm:prSet/>
      <dgm:spPr/>
      <dgm:t>
        <a:bodyPr/>
        <a:lstStyle/>
        <a:p>
          <a:endParaRPr lang="en-US"/>
        </a:p>
      </dgm:t>
    </dgm:pt>
    <dgm:pt modelId="{9A1F3837-20D1-48AF-93E6-BAECC134D926}">
      <dgm:prSet/>
      <dgm:spPr/>
      <dgm:t>
        <a:bodyPr/>
        <a:lstStyle/>
        <a:p>
          <a:r>
            <a:rPr lang="tr-TR"/>
            <a:t>Uzun kodların tekrar yazılmasının engellenmesi sayesinde geliştirme süreci kısalır.</a:t>
          </a:r>
          <a:endParaRPr lang="en-US"/>
        </a:p>
      </dgm:t>
    </dgm:pt>
    <dgm:pt modelId="{233DFDDC-6476-459D-960D-7B930DA85A01}" type="parTrans" cxnId="{69207FA4-5D49-480E-9E81-D72D81151BBA}">
      <dgm:prSet/>
      <dgm:spPr/>
      <dgm:t>
        <a:bodyPr/>
        <a:lstStyle/>
        <a:p>
          <a:endParaRPr lang="en-US"/>
        </a:p>
      </dgm:t>
    </dgm:pt>
    <dgm:pt modelId="{CEEDA3A7-B273-4CE9-9A65-5665DE3C392E}" type="sibTrans" cxnId="{69207FA4-5D49-480E-9E81-D72D81151BBA}">
      <dgm:prSet/>
      <dgm:spPr/>
      <dgm:t>
        <a:bodyPr/>
        <a:lstStyle/>
        <a:p>
          <a:endParaRPr lang="en-US"/>
        </a:p>
      </dgm:t>
    </dgm:pt>
    <dgm:pt modelId="{037E6E32-A5AA-47DA-9F18-43AF21316816}">
      <dgm:prSet/>
      <dgm:spPr/>
      <dgm:t>
        <a:bodyPr/>
        <a:lstStyle/>
        <a:p>
          <a:r>
            <a:rPr lang="tr-TR"/>
            <a:t>Nesneler birbirinden bağımsız olduğundan bilgi gizliliği konusunda avantaj sağlar.</a:t>
          </a:r>
          <a:endParaRPr lang="en-US"/>
        </a:p>
      </dgm:t>
    </dgm:pt>
    <dgm:pt modelId="{B517EC11-B639-4E7A-B9F3-36462C9BC184}" type="parTrans" cxnId="{99EBBC03-5EF5-45FA-B14D-D9C7FCDFEBED}">
      <dgm:prSet/>
      <dgm:spPr/>
      <dgm:t>
        <a:bodyPr/>
        <a:lstStyle/>
        <a:p>
          <a:endParaRPr lang="en-US"/>
        </a:p>
      </dgm:t>
    </dgm:pt>
    <dgm:pt modelId="{1BBE6D65-0FA7-46BC-91F0-E5FBF03FD614}" type="sibTrans" cxnId="{99EBBC03-5EF5-45FA-B14D-D9C7FCDFEBED}">
      <dgm:prSet/>
      <dgm:spPr/>
      <dgm:t>
        <a:bodyPr/>
        <a:lstStyle/>
        <a:p>
          <a:endParaRPr lang="en-US"/>
        </a:p>
      </dgm:t>
    </dgm:pt>
    <dgm:pt modelId="{F64CEC6F-3A3B-4A84-8745-E3BA27A11F21}">
      <dgm:prSet/>
      <dgm:spPr/>
      <dgm:t>
        <a:bodyPr/>
        <a:lstStyle/>
        <a:p>
          <a:r>
            <a:rPr lang="tr-TR"/>
            <a:t>Sınıflar sayesinde tüm projelerde değişiklik yapmak yerine tek bir sınıfta değişiklik yapılıp tüm projelerde çalışması sağlanır. Bu zaman kaybını büyük ölçüde azaltır.</a:t>
          </a:r>
          <a:endParaRPr lang="en-US"/>
        </a:p>
      </dgm:t>
    </dgm:pt>
    <dgm:pt modelId="{F16B7B35-D018-45F4-941C-016E5B3CD1E1}" type="parTrans" cxnId="{CB0AC885-402F-471F-9C51-7713AF4CC515}">
      <dgm:prSet/>
      <dgm:spPr/>
      <dgm:t>
        <a:bodyPr/>
        <a:lstStyle/>
        <a:p>
          <a:endParaRPr lang="en-US"/>
        </a:p>
      </dgm:t>
    </dgm:pt>
    <dgm:pt modelId="{E3F251C6-016A-4A7A-8B93-2347194A75F3}" type="sibTrans" cxnId="{CB0AC885-402F-471F-9C51-7713AF4CC515}">
      <dgm:prSet/>
      <dgm:spPr/>
      <dgm:t>
        <a:bodyPr/>
        <a:lstStyle/>
        <a:p>
          <a:endParaRPr lang="en-US"/>
        </a:p>
      </dgm:t>
    </dgm:pt>
    <dgm:pt modelId="{CDB6C3A2-A793-486A-A9D5-1127200DFC03}" type="pres">
      <dgm:prSet presAssocID="{4C6F0EEC-0FB4-4C62-8331-AFF101891446}" presName="diagram" presStyleCnt="0">
        <dgm:presLayoutVars>
          <dgm:dir/>
          <dgm:resizeHandles val="exact"/>
        </dgm:presLayoutVars>
      </dgm:prSet>
      <dgm:spPr/>
    </dgm:pt>
    <dgm:pt modelId="{9DECD22E-2F41-4784-BD3F-EBDB6C23EDD7}" type="pres">
      <dgm:prSet presAssocID="{CF506DC5-E6CF-4F16-A919-A51884D6BD4E}" presName="node" presStyleLbl="node1" presStyleIdx="0" presStyleCnt="7">
        <dgm:presLayoutVars>
          <dgm:bulletEnabled val="1"/>
        </dgm:presLayoutVars>
      </dgm:prSet>
      <dgm:spPr/>
    </dgm:pt>
    <dgm:pt modelId="{352C2BCB-442B-4153-9EE6-A05D8D751B45}" type="pres">
      <dgm:prSet presAssocID="{C3EC5ABF-2DE0-4EBE-A8DE-57683C338C23}" presName="sibTrans" presStyleCnt="0"/>
      <dgm:spPr/>
    </dgm:pt>
    <dgm:pt modelId="{58B8D8E9-AD32-4399-9E87-E3E9C35AF348}" type="pres">
      <dgm:prSet presAssocID="{AF3FC471-2755-48B5-A27A-F805866B0B9D}" presName="node" presStyleLbl="node1" presStyleIdx="1" presStyleCnt="7">
        <dgm:presLayoutVars>
          <dgm:bulletEnabled val="1"/>
        </dgm:presLayoutVars>
      </dgm:prSet>
      <dgm:spPr/>
    </dgm:pt>
    <dgm:pt modelId="{3796184D-49BA-45AB-9187-A4F510E5692D}" type="pres">
      <dgm:prSet presAssocID="{4BD89621-C43F-42D6-8F96-C2BE42A37AD5}" presName="sibTrans" presStyleCnt="0"/>
      <dgm:spPr/>
    </dgm:pt>
    <dgm:pt modelId="{DA7D3D71-E453-436A-80C0-E44CCB7370DA}" type="pres">
      <dgm:prSet presAssocID="{08711E04-0C8C-412A-A613-103D03FF3463}" presName="node" presStyleLbl="node1" presStyleIdx="2" presStyleCnt="7">
        <dgm:presLayoutVars>
          <dgm:bulletEnabled val="1"/>
        </dgm:presLayoutVars>
      </dgm:prSet>
      <dgm:spPr/>
    </dgm:pt>
    <dgm:pt modelId="{99C70A81-91DD-44EF-9ABC-7C013E0D40E7}" type="pres">
      <dgm:prSet presAssocID="{35FD5F6B-AC68-4B8F-9C58-A2326A3783BC}" presName="sibTrans" presStyleCnt="0"/>
      <dgm:spPr/>
    </dgm:pt>
    <dgm:pt modelId="{B26C42AB-B3B3-434B-8298-595FF5F9CDC7}" type="pres">
      <dgm:prSet presAssocID="{4784ECAC-994B-4579-B3A4-BE90AF79658E}" presName="node" presStyleLbl="node1" presStyleIdx="3" presStyleCnt="7">
        <dgm:presLayoutVars>
          <dgm:bulletEnabled val="1"/>
        </dgm:presLayoutVars>
      </dgm:prSet>
      <dgm:spPr/>
    </dgm:pt>
    <dgm:pt modelId="{BDDB9EF5-F935-4EB3-93B9-2F1332D3F946}" type="pres">
      <dgm:prSet presAssocID="{DE621379-98E6-4920-A61C-2D0EF246496C}" presName="sibTrans" presStyleCnt="0"/>
      <dgm:spPr/>
    </dgm:pt>
    <dgm:pt modelId="{7681F554-591B-443F-A011-C7EDD1C459BF}" type="pres">
      <dgm:prSet presAssocID="{9A1F3837-20D1-48AF-93E6-BAECC134D926}" presName="node" presStyleLbl="node1" presStyleIdx="4" presStyleCnt="7">
        <dgm:presLayoutVars>
          <dgm:bulletEnabled val="1"/>
        </dgm:presLayoutVars>
      </dgm:prSet>
      <dgm:spPr/>
    </dgm:pt>
    <dgm:pt modelId="{13B9A4A7-8D18-4BAF-B58F-33B96DBC2349}" type="pres">
      <dgm:prSet presAssocID="{CEEDA3A7-B273-4CE9-9A65-5665DE3C392E}" presName="sibTrans" presStyleCnt="0"/>
      <dgm:spPr/>
    </dgm:pt>
    <dgm:pt modelId="{43BCDFC6-ACA2-4CC7-84AF-131E9E791ACB}" type="pres">
      <dgm:prSet presAssocID="{037E6E32-A5AA-47DA-9F18-43AF21316816}" presName="node" presStyleLbl="node1" presStyleIdx="5" presStyleCnt="7">
        <dgm:presLayoutVars>
          <dgm:bulletEnabled val="1"/>
        </dgm:presLayoutVars>
      </dgm:prSet>
      <dgm:spPr/>
    </dgm:pt>
    <dgm:pt modelId="{56083809-D85E-48F9-9CD6-AD42BAFAD29B}" type="pres">
      <dgm:prSet presAssocID="{1BBE6D65-0FA7-46BC-91F0-E5FBF03FD614}" presName="sibTrans" presStyleCnt="0"/>
      <dgm:spPr/>
    </dgm:pt>
    <dgm:pt modelId="{3A578ABD-15E6-4245-8464-C72766A51AA4}" type="pres">
      <dgm:prSet presAssocID="{F64CEC6F-3A3B-4A84-8745-E3BA27A11F21}" presName="node" presStyleLbl="node1" presStyleIdx="6" presStyleCnt="7">
        <dgm:presLayoutVars>
          <dgm:bulletEnabled val="1"/>
        </dgm:presLayoutVars>
      </dgm:prSet>
      <dgm:spPr/>
    </dgm:pt>
  </dgm:ptLst>
  <dgm:cxnLst>
    <dgm:cxn modelId="{99EBBC03-5EF5-45FA-B14D-D9C7FCDFEBED}" srcId="{4C6F0EEC-0FB4-4C62-8331-AFF101891446}" destId="{037E6E32-A5AA-47DA-9F18-43AF21316816}" srcOrd="5" destOrd="0" parTransId="{B517EC11-B639-4E7A-B9F3-36462C9BC184}" sibTransId="{1BBE6D65-0FA7-46BC-91F0-E5FBF03FD614}"/>
    <dgm:cxn modelId="{73A04914-9CE8-452E-86EA-7FBA740D2A1A}" type="presOf" srcId="{9A1F3837-20D1-48AF-93E6-BAECC134D926}" destId="{7681F554-591B-443F-A011-C7EDD1C459BF}" srcOrd="0" destOrd="0" presId="urn:microsoft.com/office/officeart/2005/8/layout/default"/>
    <dgm:cxn modelId="{722A9121-F1E6-4250-B0B4-99303B87E9FB}" type="presOf" srcId="{AF3FC471-2755-48B5-A27A-F805866B0B9D}" destId="{58B8D8E9-AD32-4399-9E87-E3E9C35AF348}" srcOrd="0" destOrd="0" presId="urn:microsoft.com/office/officeart/2005/8/layout/default"/>
    <dgm:cxn modelId="{3283432B-5CDE-4BAF-BC75-C87F3D34760C}" type="presOf" srcId="{08711E04-0C8C-412A-A613-103D03FF3463}" destId="{DA7D3D71-E453-436A-80C0-E44CCB7370DA}" srcOrd="0" destOrd="0" presId="urn:microsoft.com/office/officeart/2005/8/layout/default"/>
    <dgm:cxn modelId="{F1F0A933-4D93-445A-8C97-D888A2A32031}" srcId="{4C6F0EEC-0FB4-4C62-8331-AFF101891446}" destId="{AF3FC471-2755-48B5-A27A-F805866B0B9D}" srcOrd="1" destOrd="0" parTransId="{A07540E6-BC67-4EA5-BDDE-F214D01A1EBA}" sibTransId="{4BD89621-C43F-42D6-8F96-C2BE42A37AD5}"/>
    <dgm:cxn modelId="{CBFEB666-4277-40B9-B552-323CDFAA2FB6}" srcId="{4C6F0EEC-0FB4-4C62-8331-AFF101891446}" destId="{08711E04-0C8C-412A-A613-103D03FF3463}" srcOrd="2" destOrd="0" parTransId="{111E9093-73FA-4B7B-A396-329892087344}" sibTransId="{35FD5F6B-AC68-4B8F-9C58-A2326A3783BC}"/>
    <dgm:cxn modelId="{DDE3AB57-4F5E-4698-8EC2-7F4BD9A7CE74}" type="presOf" srcId="{4784ECAC-994B-4579-B3A4-BE90AF79658E}" destId="{B26C42AB-B3B3-434B-8298-595FF5F9CDC7}" srcOrd="0" destOrd="0" presId="urn:microsoft.com/office/officeart/2005/8/layout/default"/>
    <dgm:cxn modelId="{CB0AC885-402F-471F-9C51-7713AF4CC515}" srcId="{4C6F0EEC-0FB4-4C62-8331-AFF101891446}" destId="{F64CEC6F-3A3B-4A84-8745-E3BA27A11F21}" srcOrd="6" destOrd="0" parTransId="{F16B7B35-D018-45F4-941C-016E5B3CD1E1}" sibTransId="{E3F251C6-016A-4A7A-8B93-2347194A75F3}"/>
    <dgm:cxn modelId="{D2AE078C-0171-4036-BBF0-22C63989BBD8}" type="presOf" srcId="{4C6F0EEC-0FB4-4C62-8331-AFF101891446}" destId="{CDB6C3A2-A793-486A-A9D5-1127200DFC03}" srcOrd="0" destOrd="0" presId="urn:microsoft.com/office/officeart/2005/8/layout/default"/>
    <dgm:cxn modelId="{E6CB768E-1394-4155-B536-F414026BD920}" type="presOf" srcId="{F64CEC6F-3A3B-4A84-8745-E3BA27A11F21}" destId="{3A578ABD-15E6-4245-8464-C72766A51AA4}" srcOrd="0" destOrd="0" presId="urn:microsoft.com/office/officeart/2005/8/layout/default"/>
    <dgm:cxn modelId="{69207FA4-5D49-480E-9E81-D72D81151BBA}" srcId="{4C6F0EEC-0FB4-4C62-8331-AFF101891446}" destId="{9A1F3837-20D1-48AF-93E6-BAECC134D926}" srcOrd="4" destOrd="0" parTransId="{233DFDDC-6476-459D-960D-7B930DA85A01}" sibTransId="{CEEDA3A7-B273-4CE9-9A65-5665DE3C392E}"/>
    <dgm:cxn modelId="{51D480AB-07D5-4418-B960-D7A618A22DFA}" type="presOf" srcId="{CF506DC5-E6CF-4F16-A919-A51884D6BD4E}" destId="{9DECD22E-2F41-4784-BD3F-EBDB6C23EDD7}" srcOrd="0" destOrd="0" presId="urn:microsoft.com/office/officeart/2005/8/layout/default"/>
    <dgm:cxn modelId="{3DB7CCD0-E914-4C0B-B1C1-F786BF29430D}" type="presOf" srcId="{037E6E32-A5AA-47DA-9F18-43AF21316816}" destId="{43BCDFC6-ACA2-4CC7-84AF-131E9E791ACB}" srcOrd="0" destOrd="0" presId="urn:microsoft.com/office/officeart/2005/8/layout/default"/>
    <dgm:cxn modelId="{FF8706DA-A795-4A93-A4C1-BD697FCC6D6E}" srcId="{4C6F0EEC-0FB4-4C62-8331-AFF101891446}" destId="{CF506DC5-E6CF-4F16-A919-A51884D6BD4E}" srcOrd="0" destOrd="0" parTransId="{F80DEF52-A215-4046-9B9B-2FD5BB109D6F}" sibTransId="{C3EC5ABF-2DE0-4EBE-A8DE-57683C338C23}"/>
    <dgm:cxn modelId="{8C1597E3-0E35-4DB5-87ED-D576A3AB6379}" srcId="{4C6F0EEC-0FB4-4C62-8331-AFF101891446}" destId="{4784ECAC-994B-4579-B3A4-BE90AF79658E}" srcOrd="3" destOrd="0" parTransId="{C548E15A-BA5B-49B6-A1C0-F317DCEEBE90}" sibTransId="{DE621379-98E6-4920-A61C-2D0EF246496C}"/>
    <dgm:cxn modelId="{0009090B-1FA8-4918-9216-CAFF462F3A40}" type="presParOf" srcId="{CDB6C3A2-A793-486A-A9D5-1127200DFC03}" destId="{9DECD22E-2F41-4784-BD3F-EBDB6C23EDD7}" srcOrd="0" destOrd="0" presId="urn:microsoft.com/office/officeart/2005/8/layout/default"/>
    <dgm:cxn modelId="{5CFB4A4B-9F14-43E4-B40A-C0944B968500}" type="presParOf" srcId="{CDB6C3A2-A793-486A-A9D5-1127200DFC03}" destId="{352C2BCB-442B-4153-9EE6-A05D8D751B45}" srcOrd="1" destOrd="0" presId="urn:microsoft.com/office/officeart/2005/8/layout/default"/>
    <dgm:cxn modelId="{14F4E890-5541-42CE-8288-619E92E8C11F}" type="presParOf" srcId="{CDB6C3A2-A793-486A-A9D5-1127200DFC03}" destId="{58B8D8E9-AD32-4399-9E87-E3E9C35AF348}" srcOrd="2" destOrd="0" presId="urn:microsoft.com/office/officeart/2005/8/layout/default"/>
    <dgm:cxn modelId="{D4C1A5C9-2E80-4DE3-B800-924E37081977}" type="presParOf" srcId="{CDB6C3A2-A793-486A-A9D5-1127200DFC03}" destId="{3796184D-49BA-45AB-9187-A4F510E5692D}" srcOrd="3" destOrd="0" presId="urn:microsoft.com/office/officeart/2005/8/layout/default"/>
    <dgm:cxn modelId="{82FA3165-7362-45A2-8213-A4CE7525E9B9}" type="presParOf" srcId="{CDB6C3A2-A793-486A-A9D5-1127200DFC03}" destId="{DA7D3D71-E453-436A-80C0-E44CCB7370DA}" srcOrd="4" destOrd="0" presId="urn:microsoft.com/office/officeart/2005/8/layout/default"/>
    <dgm:cxn modelId="{DC72DD75-F115-4C52-BEDA-D39E6B0C9489}" type="presParOf" srcId="{CDB6C3A2-A793-486A-A9D5-1127200DFC03}" destId="{99C70A81-91DD-44EF-9ABC-7C013E0D40E7}" srcOrd="5" destOrd="0" presId="urn:microsoft.com/office/officeart/2005/8/layout/default"/>
    <dgm:cxn modelId="{24400A20-22D9-41F3-86F1-5668341D3389}" type="presParOf" srcId="{CDB6C3A2-A793-486A-A9D5-1127200DFC03}" destId="{B26C42AB-B3B3-434B-8298-595FF5F9CDC7}" srcOrd="6" destOrd="0" presId="urn:microsoft.com/office/officeart/2005/8/layout/default"/>
    <dgm:cxn modelId="{FB572D00-9465-47F4-8FC5-205D767B8F65}" type="presParOf" srcId="{CDB6C3A2-A793-486A-A9D5-1127200DFC03}" destId="{BDDB9EF5-F935-4EB3-93B9-2F1332D3F946}" srcOrd="7" destOrd="0" presId="urn:microsoft.com/office/officeart/2005/8/layout/default"/>
    <dgm:cxn modelId="{689B3267-B466-4C35-973A-0E4823AB4CC4}" type="presParOf" srcId="{CDB6C3A2-A793-486A-A9D5-1127200DFC03}" destId="{7681F554-591B-443F-A011-C7EDD1C459BF}" srcOrd="8" destOrd="0" presId="urn:microsoft.com/office/officeart/2005/8/layout/default"/>
    <dgm:cxn modelId="{E723DA5A-88D6-4AE8-B046-4501E133E420}" type="presParOf" srcId="{CDB6C3A2-A793-486A-A9D5-1127200DFC03}" destId="{13B9A4A7-8D18-4BAF-B58F-33B96DBC2349}" srcOrd="9" destOrd="0" presId="urn:microsoft.com/office/officeart/2005/8/layout/default"/>
    <dgm:cxn modelId="{F61A1933-0B57-4588-8B19-BD34CBFAC0FF}" type="presParOf" srcId="{CDB6C3A2-A793-486A-A9D5-1127200DFC03}" destId="{43BCDFC6-ACA2-4CC7-84AF-131E9E791ACB}" srcOrd="10" destOrd="0" presId="urn:microsoft.com/office/officeart/2005/8/layout/default"/>
    <dgm:cxn modelId="{AAD6097E-343E-4051-8FEA-D97C35C2FFAF}" type="presParOf" srcId="{CDB6C3A2-A793-486A-A9D5-1127200DFC03}" destId="{56083809-D85E-48F9-9CD6-AD42BAFAD29B}" srcOrd="11" destOrd="0" presId="urn:microsoft.com/office/officeart/2005/8/layout/default"/>
    <dgm:cxn modelId="{4F538D0B-C412-4407-B9AC-DC2E1F30BB50}" type="presParOf" srcId="{CDB6C3A2-A793-486A-A9D5-1127200DFC03}" destId="{3A578ABD-15E6-4245-8464-C72766A51AA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CD22E-2F41-4784-BD3F-EBDB6C23EDD7}">
      <dsp:nvSpPr>
        <dsp:cNvPr id="0" name=""/>
        <dsp:cNvSpPr/>
      </dsp:nvSpPr>
      <dsp:spPr>
        <a:xfrm>
          <a:off x="2985" y="472021"/>
          <a:ext cx="2368705" cy="14212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/>
            <a:t>Nesne yönelimli programlama</a:t>
          </a:r>
          <a:r>
            <a:rPr lang="tr-TR" sz="1400" kern="1200"/>
            <a:t>, Her işlevin nesneler olarak soyutlandığı bir programlama yaklaşımıdır. NYP destekleyen programlama dilleri yüksek seviye diller olarak adlandırılır.</a:t>
          </a:r>
          <a:endParaRPr lang="en-US" sz="1400" kern="1200"/>
        </a:p>
      </dsp:txBody>
      <dsp:txXfrm>
        <a:off x="2985" y="472021"/>
        <a:ext cx="2368705" cy="1421223"/>
      </dsp:txXfrm>
    </dsp:sp>
    <dsp:sp modelId="{58B8D8E9-AD32-4399-9E87-E3E9C35AF348}">
      <dsp:nvSpPr>
        <dsp:cNvPr id="0" name=""/>
        <dsp:cNvSpPr/>
      </dsp:nvSpPr>
      <dsp:spPr>
        <a:xfrm>
          <a:off x="2608561" y="472021"/>
          <a:ext cx="2368705" cy="1421223"/>
        </a:xfrm>
        <a:prstGeom prst="rect">
          <a:avLst/>
        </a:prstGeom>
        <a:solidFill>
          <a:schemeClr val="accent2">
            <a:hueOff val="6506"/>
            <a:satOff val="-4479"/>
            <a:lumOff val="-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/>
            <a:t>Nesne Yönelimli Programlamanın Faydaları</a:t>
          </a:r>
          <a:endParaRPr lang="en-US" sz="1400" kern="1200" dirty="0"/>
        </a:p>
      </dsp:txBody>
      <dsp:txXfrm>
        <a:off x="2608561" y="472021"/>
        <a:ext cx="2368705" cy="1421223"/>
      </dsp:txXfrm>
    </dsp:sp>
    <dsp:sp modelId="{DA7D3D71-E453-436A-80C0-E44CCB7370DA}">
      <dsp:nvSpPr>
        <dsp:cNvPr id="0" name=""/>
        <dsp:cNvSpPr/>
      </dsp:nvSpPr>
      <dsp:spPr>
        <a:xfrm>
          <a:off x="5214137" y="472021"/>
          <a:ext cx="2368705" cy="1421223"/>
        </a:xfrm>
        <a:prstGeom prst="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Nesne oluşturma bir sınıf içerisinde toplanır ve tüm projelerde kullanılabilirliğe olanak sağlar.</a:t>
          </a:r>
          <a:endParaRPr lang="en-US" sz="1400" kern="1200"/>
        </a:p>
      </dsp:txBody>
      <dsp:txXfrm>
        <a:off x="5214137" y="472021"/>
        <a:ext cx="2368705" cy="1421223"/>
      </dsp:txXfrm>
    </dsp:sp>
    <dsp:sp modelId="{B26C42AB-B3B3-434B-8298-595FF5F9CDC7}">
      <dsp:nvSpPr>
        <dsp:cNvPr id="0" name=""/>
        <dsp:cNvSpPr/>
      </dsp:nvSpPr>
      <dsp:spPr>
        <a:xfrm>
          <a:off x="7819713" y="472021"/>
          <a:ext cx="2368705" cy="1421223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Sınıfların 1 kez oluşturulması sayesinde uzun kodları tekrardan yazmak yerine kısa kodlamalar ile çalıştırılabilir.</a:t>
          </a:r>
          <a:endParaRPr lang="en-US" sz="1400" kern="1200"/>
        </a:p>
      </dsp:txBody>
      <dsp:txXfrm>
        <a:off x="7819713" y="472021"/>
        <a:ext cx="2368705" cy="1421223"/>
      </dsp:txXfrm>
    </dsp:sp>
    <dsp:sp modelId="{7681F554-591B-443F-A011-C7EDD1C459BF}">
      <dsp:nvSpPr>
        <dsp:cNvPr id="0" name=""/>
        <dsp:cNvSpPr/>
      </dsp:nvSpPr>
      <dsp:spPr>
        <a:xfrm>
          <a:off x="1305773" y="2130115"/>
          <a:ext cx="2368705" cy="1421223"/>
        </a:xfrm>
        <a:prstGeom prst="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Uzun kodların tekrar yazılmasının engellenmesi sayesinde geliştirme süreci kısalır.</a:t>
          </a:r>
          <a:endParaRPr lang="en-US" sz="1400" kern="1200"/>
        </a:p>
      </dsp:txBody>
      <dsp:txXfrm>
        <a:off x="1305773" y="2130115"/>
        <a:ext cx="2368705" cy="1421223"/>
      </dsp:txXfrm>
    </dsp:sp>
    <dsp:sp modelId="{43BCDFC6-ACA2-4CC7-84AF-131E9E791ACB}">
      <dsp:nvSpPr>
        <dsp:cNvPr id="0" name=""/>
        <dsp:cNvSpPr/>
      </dsp:nvSpPr>
      <dsp:spPr>
        <a:xfrm>
          <a:off x="3911349" y="2130115"/>
          <a:ext cx="2368705" cy="1421223"/>
        </a:xfrm>
        <a:prstGeom prst="rect">
          <a:avLst/>
        </a:prstGeom>
        <a:solidFill>
          <a:schemeClr val="accent2">
            <a:hueOff val="32532"/>
            <a:satOff val="-22397"/>
            <a:lumOff val="-5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Nesneler birbirinden bağımsız olduğundan bilgi gizliliği konusunda avantaj sağlar.</a:t>
          </a:r>
          <a:endParaRPr lang="en-US" sz="1400" kern="1200"/>
        </a:p>
      </dsp:txBody>
      <dsp:txXfrm>
        <a:off x="3911349" y="2130115"/>
        <a:ext cx="2368705" cy="1421223"/>
      </dsp:txXfrm>
    </dsp:sp>
    <dsp:sp modelId="{3A578ABD-15E6-4245-8464-C72766A51AA4}">
      <dsp:nvSpPr>
        <dsp:cNvPr id="0" name=""/>
        <dsp:cNvSpPr/>
      </dsp:nvSpPr>
      <dsp:spPr>
        <a:xfrm>
          <a:off x="6516925" y="2130115"/>
          <a:ext cx="2368705" cy="1421223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Sınıflar sayesinde tüm projelerde değişiklik yapmak yerine tek bir sınıfta değişiklik yapılıp tüm projelerde çalışması sağlanır. Bu zaman kaybını büyük ölçüde azaltır.</a:t>
          </a:r>
          <a:endParaRPr lang="en-US" sz="1400" kern="1200"/>
        </a:p>
      </dsp:txBody>
      <dsp:txXfrm>
        <a:off x="6516925" y="2130115"/>
        <a:ext cx="2368705" cy="142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3292C-B8D3-45EA-A7A8-52A7C0E96535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BBE57-075E-4196-B640-0050EFC2767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74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BBE57-075E-4196-B640-0050EFC2767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17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0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36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6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1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108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6734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99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9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15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39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02C4CA-BF85-43CF-9905-4D9255C4BF66}" type="datetimeFigureOut">
              <a:rPr lang="tr-TR" smtClean="0"/>
              <a:t>13.01.2021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03D98E-5703-4B34-9A41-1A6BF4CAD781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8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Ekranda bilgisayar betiği">
            <a:extLst>
              <a:ext uri="{FF2B5EF4-FFF2-40B4-BE49-F238E27FC236}">
                <a16:creationId xmlns:a16="http://schemas.microsoft.com/office/drawing/2014/main" id="{FC0F2019-4857-4E08-AF1B-E5DCE0508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E0003E5-3829-4363-94DD-4E8AB9C99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Nüfus Yönetim Sistemi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51B9A3-75CA-4394-82A8-27EA926E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tr-TR" sz="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Şevval can</a:t>
            </a:r>
          </a:p>
          <a:p>
            <a:r>
              <a:rPr lang="tr-TR" sz="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Pınar sefer</a:t>
            </a:r>
          </a:p>
          <a:p>
            <a:r>
              <a:rPr lang="tr-TR" sz="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Zehra koyuncu</a:t>
            </a:r>
          </a:p>
          <a:p>
            <a:r>
              <a:rPr lang="tr-TR" sz="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İrem bozkurt</a:t>
            </a:r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A3E9C0-F503-4A7D-A1BE-B9A9A19C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 ekranı kodu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A4A396C2-25D8-4793-BF02-BD1E8A3C9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55" y="640081"/>
            <a:ext cx="3906088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E2B6E9-8A45-4A07-8DA5-5EC373A9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 yaptığı seçime göre uygun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kullanılır.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86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8A552C-E88A-4AEA-84D3-763D2D93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tr-TR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 Tanımı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2FF7FA-EF80-4628-9E5F-B315B8B7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tr-TR" sz="1400" dirty="0"/>
              <a:t>Bir nüfus yönetim sistemi uygulaması gerçekleştirilecektir. </a:t>
            </a:r>
            <a:r>
              <a:rPr lang="tr-TR" sz="1400" dirty="0" err="1"/>
              <a:t>Nufus</a:t>
            </a:r>
            <a:r>
              <a:rPr lang="tr-TR" sz="1400" dirty="0"/>
              <a:t> yönetim uygulamasının tüm verileri dosyada tutulacak ve güncellemeler dosyaya sürekli senkronize edilecektir.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Geliştirilen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yazılımda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kullanıcıdan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alınan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kimlik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numarası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kullanılarak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Adı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Soyadı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Baba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adı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Anne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adı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 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Doğum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yeri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Medeni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durumu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Kan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grubu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Kütük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Şehir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Kütük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İlçe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, 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İkametgah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Şehir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, 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İkametgah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İlçe</a:t>
            </a:r>
            <a:r>
              <a:rPr lang="tr-TR" sz="1600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</a:p>
          <a:p>
            <a:pPr marL="0" indent="0">
              <a:buNone/>
            </a:pP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bilgilerini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taranacak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kullanıcının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istediği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işlem</a:t>
            </a:r>
            <a:r>
              <a:rPr lang="tr-TR" sz="16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ler</a:t>
            </a:r>
            <a:r>
              <a:rPr lang="tr-TR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yapılacaktır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tr-T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680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CEAB0E1F-8D6D-4D86-8F07-9AF3ADCA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Nesneye Yönelimli Programlama Nedir? Faydaları Nelerdir?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C48BA89-31CA-47D2-B0DC-24B7EBCB9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149002"/>
              </p:ext>
            </p:extLst>
          </p:nvPr>
        </p:nvGraphicFramePr>
        <p:xfrm>
          <a:off x="1097280" y="1845734"/>
          <a:ext cx="10191404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F66F2004-FE42-4FE9-BEB7-C913C9B38626}"/>
              </a:ext>
            </a:extLst>
          </p:cNvPr>
          <p:cNvCxnSpPr/>
          <p:nvPr/>
        </p:nvCxnSpPr>
        <p:spPr>
          <a:xfrm>
            <a:off x="6096000" y="3133898"/>
            <a:ext cx="29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BF8172C4-4BA1-4ADE-A6AC-313B073D9405}"/>
              </a:ext>
            </a:extLst>
          </p:cNvPr>
          <p:cNvCxnSpPr>
            <a:cxnSpLocks/>
          </p:cNvCxnSpPr>
          <p:nvPr/>
        </p:nvCxnSpPr>
        <p:spPr>
          <a:xfrm>
            <a:off x="8703426" y="3133898"/>
            <a:ext cx="22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07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1BF65E-F6E3-4B42-A1C1-21FE7FC2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Giriş Ekranı ve Kullanıcı Arayüzü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6D28E-829E-4071-8282-AE4FD1B4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tr-TR"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programı ilk çalıştırdığında; karşısına, yanda verilen arayüz çıkmaktadır. </a:t>
            </a:r>
            <a:endParaRPr lang="en-US" sz="15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C61D9D2C-0769-45C1-B278-825FC844D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276069"/>
            <a:ext cx="6798082" cy="43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1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A22E4A-B479-4B7C-A49B-9009AAE6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Kayıt Ekleme ve Diğer İşlemler </a:t>
            </a:r>
          </a:p>
        </p:txBody>
      </p:sp>
      <p:pic>
        <p:nvPicPr>
          <p:cNvPr id="10" name="İçerik Yer Tutucusu 9" descr="metin içeren bir resim&#10;&#10;Açıklama otomatik olarak oluşturuldu">
            <a:extLst>
              <a:ext uri="{FF2B5EF4-FFF2-40B4-BE49-F238E27FC236}">
                <a16:creationId xmlns:a16="http://schemas.microsoft.com/office/drawing/2014/main" id="{9D7678B1-8B03-4308-B4EE-E09C6F502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3" y="457200"/>
            <a:ext cx="5451627" cy="2316121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CA7CDEEB-C13E-4BBA-B7A7-326EE6B3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 yapacağı bütün işlemler kimlik numarası üzerinden sağlanmaktadır. Arama, Kişi Güncelleme, Kişi Silme işlemlerinin tamamı kimlik numarasına göre yapılır.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CF9B6ABF-D2D8-4F8C-AD07-FB257AAEB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2" y="2295728"/>
            <a:ext cx="4023709" cy="3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Veri kavramı">
            <a:extLst>
              <a:ext uri="{FF2B5EF4-FFF2-40B4-BE49-F238E27FC236}">
                <a16:creationId xmlns:a16="http://schemas.microsoft.com/office/drawing/2014/main" id="{7934DEFC-83AD-447F-A9BD-6CE96F4B0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9" b="6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372E9F81-E772-4516-B6A2-69EED4C9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</a:rPr>
              <a:t>Projenin Kodları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138369-09F9-4AA1-A600-09B50329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347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2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5E9C8D-3354-4096-8924-7FC54C53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İlk olarak Kayıt isimli bir </a:t>
            </a:r>
            <a:r>
              <a:rPr lang="tr-T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oluşturulmuştur. Kişi bilgileri tanımlanmış ve </a:t>
            </a:r>
            <a:r>
              <a:rPr lang="tr-TR" sz="2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yeni_kayit</a:t>
            </a:r>
            <a:r>
              <a:rPr lang="tr-TR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fonksiyonu oluşturularak kullanıcıdan giriş alınmıştır.</a:t>
            </a:r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2901AD-CDC6-4DEE-ACB3-68A7E56BA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455621"/>
            <a:ext cx="4024445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sz="1800" cap="small" spc="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tr-TR" sz="1800" cap="small"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kullanılmış ve gerekli kütüphaneler çağrılmıştır</a:t>
            </a:r>
            <a:endParaRPr lang="en-US" sz="1800" cap="small" spc="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İçerik Yer Tutucusu 6" descr="tablo içeren bir resim&#10;&#10;Açıklama otomatik olarak oluşturuldu">
            <a:extLst>
              <a:ext uri="{FF2B5EF4-FFF2-40B4-BE49-F238E27FC236}">
                <a16:creationId xmlns:a16="http://schemas.microsoft.com/office/drawing/2014/main" id="{9B43F27D-BC9C-4EAE-A14D-37277F99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8" y="757085"/>
            <a:ext cx="2481730" cy="4772560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929428A4-A419-4F1C-860A-D3F92218C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54" y="1355524"/>
            <a:ext cx="3048269" cy="3575682"/>
          </a:xfrm>
          <a:prstGeom prst="rect">
            <a:avLst/>
          </a:prstGeom>
        </p:spPr>
      </p:pic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34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211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2DBF181-AE8D-4DF7-82F4-29F54DB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Nüfus yönetimi için bir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oluşturulmuştur.</a:t>
            </a:r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F4356AC-5B5F-4860-8628-773EA1C84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42" y="645106"/>
            <a:ext cx="4014526" cy="52477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5DC1AB-4F5D-4544-AB23-F2AE0A3B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Dosyadan oku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Kayıt ekle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Kişi silme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Kişi güncelleme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Listeleme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Arama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745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CC25D5-0960-4007-B2CB-EF73E27F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2ACB7F0-809D-4048-8FC9-4C561258C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51" y="640081"/>
            <a:ext cx="4446897" cy="5314406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9DC377-5F5D-48F1-BBE4-BB679D32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kullanılmıştır.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 işlemleri yapılmıştır.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226786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299</Words>
  <Application>Microsoft Office PowerPoint</Application>
  <PresentationFormat>Geniş ekran</PresentationFormat>
  <Paragraphs>47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Geçmişe bakış</vt:lpstr>
      <vt:lpstr>Nüfus Yönetim Sistemi</vt:lpstr>
      <vt:lpstr>Proje Tanımı </vt:lpstr>
      <vt:lpstr>Nesneye Yönelimli Programlama Nedir? Faydaları Nelerdir?</vt:lpstr>
      <vt:lpstr>Giriş Ekranı ve Kullanıcı Arayüzü</vt:lpstr>
      <vt:lpstr>Kayıt Ekleme ve Diğer İşlemler </vt:lpstr>
      <vt:lpstr>Projenin Kodları</vt:lpstr>
      <vt:lpstr>İlk olarak Kayıt isimli bir class oluşturulmuştur. Kişi bilgileri tanımlanmış ve yeni_kayit fonksiyonu oluşturularak kullanıcıdan giriş alınmıştır.</vt:lpstr>
      <vt:lpstr>Nüfus yönetimi için bir class oluşturulmuştur.</vt:lpstr>
      <vt:lpstr>Decorator</vt:lpstr>
      <vt:lpstr>Giriş ekranı kodu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Nüfus Yönetim Sistemi</dc:title>
  <dc:creator>İrem BOZKURT</dc:creator>
  <cp:lastModifiedBy>İrem BOZKURT</cp:lastModifiedBy>
  <cp:revision>3</cp:revision>
  <dcterms:created xsi:type="dcterms:W3CDTF">2021-01-13T09:15:36Z</dcterms:created>
  <dcterms:modified xsi:type="dcterms:W3CDTF">2021-01-13T11:21:00Z</dcterms:modified>
</cp:coreProperties>
</file>