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Alfa Slab One" panose="020B0604020202020204" charset="-94"/>
      <p:regular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g-of-words_mode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Word_embedding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285591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285591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350">
                <a:solidFill>
                  <a:srgbClr val="555555"/>
                </a:solidFill>
                <a:highlight>
                  <a:srgbClr val="F9FAFB"/>
                </a:highlight>
              </a:rPr>
              <a:t>Different approaches exist to convert text into the corresponding numerical form. </a:t>
            </a:r>
            <a:r>
              <a:rPr lang="tr" sz="1350">
                <a:solidFill>
                  <a:srgbClr val="1C3AA9"/>
                </a:solidFill>
                <a:highlight>
                  <a:srgbClr val="F9FAFB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The Bag of Words Model</a:t>
            </a:r>
            <a:r>
              <a:rPr lang="tr" sz="1350">
                <a:solidFill>
                  <a:srgbClr val="555555"/>
                </a:solidFill>
                <a:highlight>
                  <a:srgbClr val="F9FAFB"/>
                </a:highlight>
              </a:rPr>
              <a:t> and the </a:t>
            </a:r>
            <a:r>
              <a:rPr lang="tr" sz="1350">
                <a:solidFill>
                  <a:srgbClr val="1C3AA9"/>
                </a:solidFill>
                <a:highlight>
                  <a:srgbClr val="F9FAFB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Word Embedding Model</a:t>
            </a:r>
            <a:r>
              <a:rPr lang="tr" sz="1350">
                <a:solidFill>
                  <a:srgbClr val="555555"/>
                </a:solidFill>
                <a:highlight>
                  <a:srgbClr val="F9FAFB"/>
                </a:highlight>
              </a:rPr>
              <a:t> are two of the most commonly used approaches. In this article, we will use the bag of words model to convert our text to numbers.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285591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b285591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285591b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285591b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285591b1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b285591b1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285591b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285591b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285591b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285591b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285591b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b285591b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285591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285591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285591b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285591b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b285591b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b285591b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Donanım haberin statik değil dinamik bir web sitesi olmasından dolayı Selenium kurdum ve operada kullandım.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Google translate kullanırken runtime ve extra dataline hataları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22642c8c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22642c8c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b285591b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b285591b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b285591b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b285591b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22642c8c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22642c8c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285591b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b285591b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22642c8c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22642c8c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22642c8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22642c8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285591b1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285591b1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285591b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285591b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285591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285591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gradFill>
              <a:gsLst>
                <a:gs pos="0">
                  <a:srgbClr val="E7605C"/>
                </a:gs>
                <a:gs pos="100000">
                  <a:srgbClr val="A0242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turkishnlp/" TargetMode="External"/><Relationship Id="rId3" Type="http://schemas.openxmlformats.org/officeDocument/2006/relationships/hyperlink" Target="https://stackoverflow.com/questions/16627227/problem-http-error-403-in-python-3-web-scraping" TargetMode="External"/><Relationship Id="rId7" Type="http://schemas.openxmlformats.org/officeDocument/2006/relationships/hyperlink" Target="https://medium.com/dataseries/how-to-scrape-millions-of-tweets-using-snscrape-195ee359472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tuncelli/turkish-stemmer-python" TargetMode="External"/><Relationship Id="rId5" Type="http://schemas.openxmlformats.org/officeDocument/2006/relationships/hyperlink" Target="https://github.com/MartinBeckUT/TwitterScraper/blob/master/snscrape/python-wrapper/snscrape-python-wrapper.ipynb" TargetMode="External"/><Relationship Id="rId4" Type="http://schemas.openxmlformats.org/officeDocument/2006/relationships/hyperlink" Target="https://pynative.com/python-sqlite/#h-python-sqlite-database-connection" TargetMode="Externa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DUYGU ANALİZİ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38238" y="25717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WORDCLOUD PROJESİ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10900" y="3237175"/>
            <a:ext cx="19341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İrem </a:t>
            </a:r>
            <a:r>
              <a:rPr lang="tr" sz="16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ÇALMAZ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25.08.2021</a:t>
            </a:r>
            <a:r>
              <a:rPr lang="tr" sz="16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600" y="4274575"/>
            <a:ext cx="2524651" cy="6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Bag of words Model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66" b="1">
                <a:solidFill>
                  <a:srgbClr val="292929"/>
                </a:solidFill>
              </a:rPr>
              <a:t>Converting Text to Numbers- Metinleri sayılara dönüştürme işlemi</a:t>
            </a:r>
            <a:endParaRPr sz="1766" b="1">
              <a:solidFill>
                <a:srgbClr val="292929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11700" y="1412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Makinelerin anlaması için  metinleri sayılara, vektörlere dönüştürme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tr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TFIDF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 modeli kullanıldı. BOW TFIDF e çevrildi. İşleme devam edildi.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TFIDF ile modeli oluşturmak modelin doğruluğunun 0.65- 0.70 e çıkmasını sağladı.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solidFill>
                <a:srgbClr val="555555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39513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Makine Öğrenimi Modelleri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F5F6F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>
                <a:latin typeface="Arial"/>
                <a:ea typeface="Arial"/>
                <a:cs typeface="Arial"/>
                <a:sym typeface="Arial"/>
              </a:rPr>
              <a:t>Training Text Classification Model and Predicting Sentiment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tr" dirty="0">
                <a:latin typeface="Georgia"/>
                <a:ea typeface="Georgia"/>
                <a:cs typeface="Georgia"/>
                <a:sym typeface="Georgia"/>
              </a:rPr>
              <a:t>Multinomial NB is a supervised learning </a:t>
            </a:r>
            <a:r>
              <a:rPr lang="tr" dirty="0" smtClean="0">
                <a:latin typeface="Georgia"/>
                <a:ea typeface="Georgia"/>
                <a:cs typeface="Georgia"/>
                <a:sym typeface="Georgia"/>
              </a:rPr>
              <a:t>algoritması kullanıldı.</a:t>
            </a: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tr" dirty="0" smtClean="0">
                <a:latin typeface="Georgia"/>
                <a:ea typeface="Georgia"/>
                <a:cs typeface="Georgia"/>
                <a:sym typeface="Georgia"/>
              </a:rPr>
              <a:t>Train </a:t>
            </a:r>
            <a:r>
              <a:rPr lang="tr" dirty="0">
                <a:latin typeface="Georgia"/>
                <a:ea typeface="Georgia"/>
                <a:cs typeface="Georgia"/>
                <a:sym typeface="Georgia"/>
              </a:rPr>
              <a:t>ve Test </a:t>
            </a:r>
            <a:r>
              <a:rPr lang="tr" dirty="0" smtClean="0">
                <a:latin typeface="Georgia"/>
                <a:ea typeface="Georgia"/>
                <a:cs typeface="Georgia"/>
                <a:sym typeface="Georgia"/>
              </a:rPr>
              <a:t>verileri  </a:t>
            </a:r>
            <a:r>
              <a:rPr lang="tr" dirty="0">
                <a:latin typeface="Georgia"/>
                <a:ea typeface="Georgia"/>
                <a:cs typeface="Georgia"/>
                <a:sym typeface="Georgia"/>
              </a:rPr>
              <a:t>0.02 ve 0.80 olarak olarak </a:t>
            </a:r>
            <a:r>
              <a:rPr lang="tr" dirty="0" smtClean="0">
                <a:latin typeface="Georgia"/>
                <a:ea typeface="Georgia"/>
                <a:cs typeface="Georgia"/>
                <a:sym typeface="Georgia"/>
              </a:rPr>
              <a:t>ayrıldı.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>
                <a:latin typeface="Georgia"/>
                <a:ea typeface="Georgia"/>
                <a:cs typeface="Georgia"/>
                <a:sym typeface="Georgia"/>
              </a:rPr>
              <a:t>-RandomForest Classifier 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>
                <a:latin typeface="Georgia"/>
                <a:ea typeface="Georgia"/>
                <a:cs typeface="Georgia"/>
                <a:sym typeface="Georgia"/>
              </a:rPr>
              <a:t>-NavieBayes Classifier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>
                <a:latin typeface="Georgia"/>
                <a:ea typeface="Georgia"/>
                <a:cs typeface="Georgia"/>
                <a:sym typeface="Georgia"/>
              </a:rPr>
              <a:t>-KNN Classifier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MODEL SONUÇLARI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6154350" cy="36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MODEL SONUÇLARI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21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>
                <a:solidFill>
                  <a:srgbClr val="FF0000"/>
                </a:solidFill>
              </a:rPr>
              <a:t>WORDCLOUD  YAPIMI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815"/>
            <a:ext cx="9144001" cy="242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48" y="1138150"/>
            <a:ext cx="4258100" cy="3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294324" y="196200"/>
            <a:ext cx="7186075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  <a:cs typeface="Alfa Slab One"/>
                <a:sym typeface="Alfa Slab One"/>
              </a:rPr>
              <a:t>OLUMLU  YORUMLARI İÇEREN WORDCLOUD</a:t>
            </a:r>
            <a:endParaRPr sz="2700" b="1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  <a:cs typeface="Alfa Slab One"/>
              <a:sym typeface="Alfa Slab One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700" b="1" dirty="0">
                <a:solidFill>
                  <a:srgbClr val="FF0000"/>
                </a:solidFill>
              </a:rPr>
              <a:t>OLUMSUZ YORUMLARI İÇEREN WORDCLOUD</a:t>
            </a:r>
            <a:endParaRPr sz="2700" b="1" dirty="0">
              <a:solidFill>
                <a:srgbClr val="FF0000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75" y="1017800"/>
            <a:ext cx="3842199" cy="38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tr" sz="2700" b="1" dirty="0">
                <a:solidFill>
                  <a:srgbClr val="FF0000"/>
                </a:solidFill>
              </a:rPr>
              <a:t>NÖTR YORUMLARI İÇEREN WORDCLOUD</a:t>
            </a:r>
            <a:endParaRPr sz="2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00" dirty="0"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0" y="1017800"/>
            <a:ext cx="382097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>
                <a:solidFill>
                  <a:srgbClr val="FF0000"/>
                </a:solidFill>
              </a:rPr>
              <a:t>ANALİZ SONUÇLARI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550" y="1226175"/>
            <a:ext cx="4123751" cy="25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25" y="1114150"/>
            <a:ext cx="3752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>
                <a:solidFill>
                  <a:srgbClr val="FF0000"/>
                </a:solidFill>
              </a:rPr>
              <a:t>KARŞILAŞILAN SORUNLAR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Donanım Haber HTML yapısı ve verilerin çekilme zorluğu (Selenium kullanma)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Ekşi sözlükteki anti-scrape sıkıntısı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Türkçe NLP projelerindeki dil yapısı farklılığı ve kütüphane yetersizliği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Twitter API ın en fazla 1 aya kadar veri çekmeye izin vermesi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Google transalte API  sorunları 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>
                <a:solidFill>
                  <a:srgbClr val="FF0000"/>
                </a:solidFill>
              </a:rPr>
              <a:t>OUTLINE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 smtClean="0"/>
              <a:t>1-PROJE TANITIM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/>
              <a:t>2-VERİ ÇEKMEK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 smtClean="0"/>
              <a:t>3-VERİ </a:t>
            </a:r>
            <a:r>
              <a:rPr lang="tr" b="1" dirty="0"/>
              <a:t>ÖNİŞLEMELERİ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/>
              <a:t>4-MAKİNE ÖĞRENMESİ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/>
              <a:t>5-WORDCLOUD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/>
              <a:t>5-ANALİZLER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 dirty="0"/>
              <a:t>6-KARŞILAŞILAN SORUNLAR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b="1" dirty="0"/>
              <a:t>7-REFERANSLAR</a:t>
            </a:r>
            <a:endParaRPr b="1" dirty="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200" y="981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>
                <a:solidFill>
                  <a:srgbClr val="FF0000"/>
                </a:solidFill>
              </a:rPr>
              <a:t>Referanslar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403 SORUNU :</a:t>
            </a:r>
            <a:r>
              <a:rPr lang="tr" sz="1100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https://stackoverflow.com/questions/16627227/problem-http-error-403-in-python-3-web-scraping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Python SQLite Using sqlite3 module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tr-TR" sz="1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TWITTER VERİ ÇEKME: </a:t>
            </a:r>
            <a:endParaRPr lang="tr" sz="11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</a:t>
            </a:r>
            <a:r>
              <a:rPr lang="tr" sz="1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://github.com/MartinBeckUT/TwitterScraper/blob/master/snscrape/python-wrapper/snscrape-python-wrapper.ipynb</a:t>
            </a:r>
            <a:endParaRPr sz="11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TÜRKÇE </a:t>
            </a: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STEMMER: </a:t>
            </a: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otuncelli/turkish-stemmer-python: Turkish Language Stemmer for Python</a:t>
            </a:r>
            <a:endParaRPr sz="1100" u="sng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https://medium.com/dataseries/how-to-scrape-millions-of-tweets-using-snscrape-195ee3594721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turkishnlp · PyPI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Train set için kullanılan dataset : </a:t>
            </a: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https://www.kaggle.com/burhanbilenn/duygu-analizi-icin-urun-yorumlari?select=magaza_yorumlari_duygu_analizi.csv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1642413" y="185222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 dirty="0" smtClean="0">
                <a:solidFill>
                  <a:srgbClr val="FF0000"/>
                </a:solidFill>
              </a:rPr>
              <a:t>DİNLEDİĞİNİZ İÇİN TEŞEKKÜRLER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PROJE TANITIMI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 </a:t>
            </a:r>
            <a:r>
              <a:rPr lang="tr" dirty="0" smtClean="0"/>
              <a:t>  </a:t>
            </a:r>
            <a:r>
              <a:rPr lang="tr" dirty="0" smtClean="0"/>
              <a:t>Bu </a:t>
            </a:r>
            <a:r>
              <a:rPr lang="tr" dirty="0"/>
              <a:t>projede, son 2 yılda  VESTEL şirketi ile alakalı sosyal medyada yazılan yorumları kullanarak bir sentimental analysis (duygu analizi)  gerçekleştirdim. Makine öğrenimi modeli oluşturarak girilen verilerin olumlu,olumsuz veya nötr oluşuna göre sınıflandırılmasını sağlattım.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200" y="981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Uygulanan işlemler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Pythonda text classification model oluşturmak için yapılanlar sırasıyla: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Datayı çekme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Text Preprocessig (Veri Önişleme)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Metinleri sayılara dönüştürme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Training ve Test setleri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Training Text Classification Model ve veri testi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Model sonuçları ve modelin kaydedilmesi (pickle kütüphanesi)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00" y="12615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VERİ  ÇEKME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625" y="1978798"/>
            <a:ext cx="2997897" cy="10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275" y="1910250"/>
            <a:ext cx="2369600" cy="11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102" y="1910250"/>
            <a:ext cx="1185925" cy="11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64550" y="1095075"/>
            <a:ext cx="47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Proxima Nova"/>
                <a:ea typeface="Proxima Nova"/>
                <a:cs typeface="Proxima Nova"/>
                <a:sym typeface="Proxima Nova"/>
              </a:rPr>
              <a:t>Kullanılan Sosyal Medya Platformları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Veri Nasıl Toplandı 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7652"/>
            <a:ext cx="4260300" cy="24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257" y="1905686"/>
            <a:ext cx="2813744" cy="13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275" y="757075"/>
            <a:ext cx="3356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129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Eğitim için kullanılan Hazır dataset</a:t>
            </a:r>
            <a:endParaRPr b="1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344400" y="420450"/>
            <a:ext cx="2799600" cy="3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 b="1">
                <a:solidFill>
                  <a:srgbClr val="000000"/>
                </a:solidFill>
              </a:rPr>
              <a:t>11437 tane train için dataset toplandı.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tr" b="1">
                <a:solidFill>
                  <a:srgbClr val="000000"/>
                </a:solidFill>
              </a:rPr>
              <a:t>CSV dosyası “Kaggle” sitesinden  temin edildi.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50" y="667425"/>
            <a:ext cx="5123975" cy="42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Database içindeki verilerin  görüntüsü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25" y="1087800"/>
            <a:ext cx="5292950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FF0000"/>
                </a:solidFill>
              </a:rPr>
              <a:t>Verilerin temizlenmesi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4838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483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Hastagleri ve usernameleri kaldırma ⇒ “@”,”#”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483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Noktalama işaretlerini ve fazladan boşlukları kaldırma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483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Özel karakterleri, URL kaldırma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483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Kelimeleri köklerine dönüştürme (Stemmer kullanma)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483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400" y="174300"/>
            <a:ext cx="1602499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DE2922"/>
      </a:dk1>
      <a:lt1>
        <a:srgbClr val="F3F3F3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436</Words>
  <Application>Microsoft Office PowerPoint</Application>
  <PresentationFormat>Ekran Gösterisi (16:9)</PresentationFormat>
  <Paragraphs>81</Paragraphs>
  <Slides>21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Georgia</vt:lpstr>
      <vt:lpstr>Alfa Slab One</vt:lpstr>
      <vt:lpstr>Arial</vt:lpstr>
      <vt:lpstr>Roboto</vt:lpstr>
      <vt:lpstr>Proxima Nova</vt:lpstr>
      <vt:lpstr>Geometric</vt:lpstr>
      <vt:lpstr>DUYGU ANALİZİ</vt:lpstr>
      <vt:lpstr>OUTLINE</vt:lpstr>
      <vt:lpstr>PROJE TANITIMI</vt:lpstr>
      <vt:lpstr>Uygulanan işlemler </vt:lpstr>
      <vt:lpstr>VERİ  ÇEKME</vt:lpstr>
      <vt:lpstr>Veri Nasıl Toplandı ?</vt:lpstr>
      <vt:lpstr>Eğitim için kullanılan Hazır dataset</vt:lpstr>
      <vt:lpstr>Database içindeki verilerin  görüntüsü</vt:lpstr>
      <vt:lpstr>Verilerin temizlenmesi</vt:lpstr>
      <vt:lpstr>Bag of words Model Converting Text to Numbers- Metinleri sayılara dönüştürme işlemi </vt:lpstr>
      <vt:lpstr>Makine Öğrenimi Modelleri </vt:lpstr>
      <vt:lpstr>MODEL SONUÇLARI</vt:lpstr>
      <vt:lpstr>MODEL SONUÇLARI </vt:lpstr>
      <vt:lpstr>WORDCLOUD  YAPIMI</vt:lpstr>
      <vt:lpstr>PowerPoint Sunusu</vt:lpstr>
      <vt:lpstr>OLUMSUZ YORUMLARI İÇEREN WORDCLOUD</vt:lpstr>
      <vt:lpstr>NÖTR YORUMLARI İÇEREN WORDCLOUD </vt:lpstr>
      <vt:lpstr>ANALİZ SONUÇLARI</vt:lpstr>
      <vt:lpstr>KARŞILAŞILAN SORUNLAR</vt:lpstr>
      <vt:lpstr>Referanslar</vt:lpstr>
      <vt:lpstr>DİNLEDİĞİNİZ İÇİN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DUYGU ANALİZİ</dc:title>
  <cp:lastModifiedBy>irem çalmaz</cp:lastModifiedBy>
  <cp:revision>4</cp:revision>
  <dcterms:modified xsi:type="dcterms:W3CDTF">2021-08-25T07:03:31Z</dcterms:modified>
</cp:coreProperties>
</file>