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58" r:id="rId5"/>
    <p:sldId id="267" r:id="rId6"/>
    <p:sldId id="259" r:id="rId7"/>
    <p:sldId id="268" r:id="rId8"/>
    <p:sldId id="269" r:id="rId9"/>
    <p:sldId id="260" r:id="rId10"/>
    <p:sldId id="261" r:id="rId11"/>
    <p:sldId id="263" r:id="rId12"/>
    <p:sldId id="264" r:id="rId13"/>
    <p:sldId id="265" r:id="rId14"/>
    <p:sldId id="270" r:id="rId15"/>
    <p:sldId id="272" r:id="rId16"/>
    <p:sldId id="271" r:id="rId17"/>
    <p:sldId id="266" r:id="rId18"/>
    <p:sldId id="274" r:id="rId19"/>
    <p:sldId id="507" r:id="rId20"/>
    <p:sldId id="500" r:id="rId21"/>
    <p:sldId id="461" r:id="rId22"/>
    <p:sldId id="325" r:id="rId23"/>
    <p:sldId id="295" r:id="rId24"/>
    <p:sldId id="496" r:id="rId25"/>
    <p:sldId id="497" r:id="rId26"/>
    <p:sldId id="509" r:id="rId27"/>
    <p:sldId id="506" r:id="rId28"/>
    <p:sldId id="508" r:id="rId29"/>
  </p:sldIdLst>
  <p:sldSz cx="12192000" cy="6858000"/>
  <p:notesSz cx="6858000" cy="9144000"/>
  <p:embeddedFontLst>
    <p:embeddedFont>
      <p:font typeface="EB Garamond" panose="00000500000000000000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-94"/>
      <p:regular r:id="rId35"/>
      <p:bold r:id="rId36"/>
    </p:embeddedFont>
    <p:embeddedFont>
      <p:font typeface="Open Sans" panose="020B0606030504020204" pitchFamily="34" charset="0"/>
      <p:regular r:id="rId37"/>
      <p:bold r:id="rId38"/>
    </p:embeddedFont>
    <p:embeddedFont>
      <p:font typeface="Open Sans Semibold" panose="020B0706030804020204" pitchFamily="34" charset="0"/>
      <p:bold r:id="rId39"/>
    </p:embeddedFont>
    <p:embeddedFont>
      <p:font typeface="Tw Cen MT" panose="020B0602020104020603" pitchFamily="34" charset="0"/>
      <p:regular r:id="rId40"/>
      <p:bold r:id="rId41"/>
      <p:italic r:id="rId42"/>
      <p:boldItalic r:id="rId43"/>
    </p:embeddedFont>
    <p:embeddedFont>
      <p:font typeface="Tw Cen MT Condensed" panose="020B0606020104020203" pitchFamily="34" charset="0"/>
      <p:regular r:id="rId44"/>
      <p:bold r:id="rId45"/>
    </p:embeddedFont>
    <p:embeddedFont>
      <p:font typeface="Wingdings 3" panose="05040102010807070707" pitchFamily="18" charset="2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a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7T18:10:03.9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04-23T19:45:15.626" idx="2">
    <p:pos x="10" y="146"/>
    <p:text>toplamdaki sütündeki değerlerin toplamı bölü etki sütünündekilerin toplamı: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  <p:cm authorId="1" dt="2018-04-23T19:46:16.300" idx="3">
    <p:pos x="10" y="282"/>
    <p:text>(200+360+225+180+249+170+162+282+255+90+90) / (4+4+3+2+3+2+2+3+3+1+1)=%80,82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DC0D1-CC15-49C9-ABF0-87EE581EFCB3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D05F21-120A-44A8-876E-BB7AE41768A6}">
      <dgm:prSet custT="1"/>
      <dgm:spPr/>
      <dgm:t>
        <a:bodyPr/>
        <a:lstStyle/>
        <a:p>
          <a:pPr algn="ctr"/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Bu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projede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geliştirilen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uygulama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kullanıcılar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bankalar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arasında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moderatör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görevi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görecektir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. </a:t>
          </a:r>
          <a:endParaRPr lang="tr-TR" sz="1400" b="0" i="0" dirty="0">
            <a:latin typeface="Tw Cen MT (Gövde)"/>
            <a:cs typeface="Times New Roman" panose="02020603050405020304" pitchFamily="18" charset="0"/>
          </a:endParaRPr>
        </a:p>
        <a:p>
          <a:pPr algn="ctr"/>
          <a:endParaRPr lang="tr-TR" sz="1400" b="0" i="0" dirty="0">
            <a:latin typeface="Tw Cen MT (Gövde)"/>
            <a:cs typeface="Times New Roman" panose="02020603050405020304" pitchFamily="18" charset="0"/>
          </a:endParaRPr>
        </a:p>
        <a:p>
          <a:pPr algn="ctr"/>
          <a:endParaRPr lang="tr-TR" sz="1400" b="0" i="0" dirty="0">
            <a:latin typeface="Tw Cen MT (Gövde)"/>
            <a:cs typeface="Times New Roman" panose="02020603050405020304" pitchFamily="18" charset="0"/>
          </a:endParaRPr>
        </a:p>
        <a:p>
          <a:pPr algn="ctr"/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Kullanıcılar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fiziksel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olarak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bankaya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gitmelerine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gerek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kalmadan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hesaplarını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oluşturabilir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yönetebilir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şifreleri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ayarlayabilir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veya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değiştirebilir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banka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olanaklarından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yararlanabilirler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dirty="0">
            <a:latin typeface="Tw Cen MT (Gövde)"/>
            <a:cs typeface="Times New Roman" panose="02020603050405020304" pitchFamily="18" charset="0"/>
          </a:endParaRPr>
        </a:p>
      </dgm:t>
    </dgm:pt>
    <dgm:pt modelId="{E85EBC09-9B42-4DDA-877C-B5DED9FDA335}" type="parTrans" cxnId="{EB5794F4-41CC-4672-B5F6-B40BE2F32792}">
      <dgm:prSet/>
      <dgm:spPr/>
      <dgm:t>
        <a:bodyPr/>
        <a:lstStyle/>
        <a:p>
          <a:endParaRPr lang="en-US"/>
        </a:p>
      </dgm:t>
    </dgm:pt>
    <dgm:pt modelId="{F61A07D7-157A-4B8B-96F0-47DDE0576173}" type="sibTrans" cxnId="{EB5794F4-41CC-4672-B5F6-B40BE2F32792}">
      <dgm:prSet/>
      <dgm:spPr/>
      <dgm:t>
        <a:bodyPr/>
        <a:lstStyle/>
        <a:p>
          <a:endParaRPr lang="en-US"/>
        </a:p>
      </dgm:t>
    </dgm:pt>
    <dgm:pt modelId="{062AF9F1-238B-4E43-B978-C0C34B10FBE6}">
      <dgm:prSet custT="1"/>
      <dgm:spPr/>
      <dgm:t>
        <a:bodyPr/>
        <a:lstStyle/>
        <a:p>
          <a:pPr algn="ctr"/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İnternet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üzerinden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para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transferi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yapabilirler</a:t>
          </a:r>
          <a:r>
            <a:rPr lang="tr-TR" sz="1400" b="0" i="0" dirty="0">
              <a:latin typeface="Tw Cen MT (Gövde)"/>
              <a:cs typeface="Times New Roman" panose="02020603050405020304" pitchFamily="18" charset="0"/>
            </a:rPr>
            <a:t>.</a:t>
          </a:r>
        </a:p>
        <a:p>
          <a:pPr algn="ctr"/>
          <a:endParaRPr lang="tr-TR" sz="1400" b="0" i="0" dirty="0">
            <a:latin typeface="Tw Cen MT (Gövde)"/>
            <a:cs typeface="Times New Roman" panose="02020603050405020304" pitchFamily="18" charset="0"/>
          </a:endParaRPr>
        </a:p>
        <a:p>
          <a:pPr algn="ctr"/>
          <a:endParaRPr lang="tr-TR" sz="1400" b="0" i="0" dirty="0">
            <a:latin typeface="Tw Cen MT (Gövde)"/>
            <a:cs typeface="Times New Roman" panose="02020603050405020304" pitchFamily="18" charset="0"/>
          </a:endParaRPr>
        </a:p>
        <a:p>
          <a:pPr algn="ctr"/>
          <a:r>
            <a:rPr lang="tr-TR" sz="1400" b="0" i="0" dirty="0">
              <a:latin typeface="Tw Cen MT (Gövde)"/>
              <a:cs typeface="Times New Roman" panose="02020603050405020304" pitchFamily="18" charset="0"/>
            </a:rPr>
            <a:t>Ve bu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işlemle</a:t>
          </a:r>
          <a:r>
            <a:rPr lang="tr-TR" sz="1400" b="0" i="0" dirty="0">
              <a:latin typeface="Tw Cen MT (Gövde)"/>
              <a:cs typeface="Times New Roman" panose="02020603050405020304" pitchFamily="18" charset="0"/>
            </a:rPr>
            <a:t>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uygulamaya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kaydedilecektir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dirty="0">
            <a:latin typeface="Tw Cen MT (Gövde)"/>
            <a:cs typeface="Times New Roman" panose="02020603050405020304" pitchFamily="18" charset="0"/>
          </a:endParaRPr>
        </a:p>
      </dgm:t>
    </dgm:pt>
    <dgm:pt modelId="{8DC87045-0949-4E9D-BADF-23B0AC527F78}" type="parTrans" cxnId="{E7271ABD-0EC7-4B97-B1B2-E02C134355AC}">
      <dgm:prSet/>
      <dgm:spPr/>
      <dgm:t>
        <a:bodyPr/>
        <a:lstStyle/>
        <a:p>
          <a:endParaRPr lang="en-US"/>
        </a:p>
      </dgm:t>
    </dgm:pt>
    <dgm:pt modelId="{F369641D-218F-4B80-B90C-E633935722D2}" type="sibTrans" cxnId="{E7271ABD-0EC7-4B97-B1B2-E02C134355AC}">
      <dgm:prSet/>
      <dgm:spPr/>
      <dgm:t>
        <a:bodyPr/>
        <a:lstStyle/>
        <a:p>
          <a:endParaRPr lang="en-US"/>
        </a:p>
      </dgm:t>
    </dgm:pt>
    <dgm:pt modelId="{46888169-8B13-4AB5-9C42-55983826E95B}">
      <dgm:prSet custT="1"/>
      <dgm:spPr/>
      <dgm:t>
        <a:bodyPr/>
        <a:lstStyle/>
        <a:p>
          <a:pPr algn="ctr"/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Android Studio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kullanılarak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geliştirilen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bu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uygulamada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belgelendirme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hata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/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istisna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yönetimi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kapsamlı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program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bellek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verimliliği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dahil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olmak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üzere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uygun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programlama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kuralları</a:t>
          </a:r>
          <a:r>
            <a:rPr lang="en-US" sz="14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dirty="0" err="1">
              <a:latin typeface="Tw Cen MT (Gövde)"/>
              <a:cs typeface="Times New Roman" panose="02020603050405020304" pitchFamily="18" charset="0"/>
            </a:rPr>
            <a:t>kullanıla</a:t>
          </a:r>
          <a:r>
            <a:rPr lang="tr-TR" sz="1400" b="0" i="0" dirty="0" err="1">
              <a:latin typeface="Tw Cen MT (Gövde)"/>
              <a:cs typeface="Times New Roman" panose="02020603050405020304" pitchFamily="18" charset="0"/>
            </a:rPr>
            <a:t>caktır</a:t>
          </a:r>
          <a:r>
            <a:rPr lang="tr-TR" sz="14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dirty="0">
            <a:latin typeface="Tw Cen MT (Gövde)"/>
            <a:cs typeface="Times New Roman" panose="02020603050405020304" pitchFamily="18" charset="0"/>
          </a:endParaRPr>
        </a:p>
      </dgm:t>
    </dgm:pt>
    <dgm:pt modelId="{42AAC029-C293-4D34-AC1A-3BA8365F71A1}" type="parTrans" cxnId="{36182151-54C8-4329-A8CA-34C0A8FD2FFC}">
      <dgm:prSet/>
      <dgm:spPr/>
      <dgm:t>
        <a:bodyPr/>
        <a:lstStyle/>
        <a:p>
          <a:endParaRPr lang="en-US"/>
        </a:p>
      </dgm:t>
    </dgm:pt>
    <dgm:pt modelId="{32D982B1-3EA1-49B9-A7BC-4A0CD570FE0C}" type="sibTrans" cxnId="{36182151-54C8-4329-A8CA-34C0A8FD2FFC}">
      <dgm:prSet/>
      <dgm:spPr/>
      <dgm:t>
        <a:bodyPr/>
        <a:lstStyle/>
        <a:p>
          <a:endParaRPr lang="en-US"/>
        </a:p>
      </dgm:t>
    </dgm:pt>
    <dgm:pt modelId="{1DAF0375-51A8-41B6-BF2A-5ED1EEBCB628}" type="pres">
      <dgm:prSet presAssocID="{757DC0D1-CC15-49C9-ABF0-87EE581EFCB3}" presName="root" presStyleCnt="0">
        <dgm:presLayoutVars>
          <dgm:dir/>
          <dgm:resizeHandles val="exact"/>
        </dgm:presLayoutVars>
      </dgm:prSet>
      <dgm:spPr/>
    </dgm:pt>
    <dgm:pt modelId="{5EEBF7D4-7F1A-407E-8D3E-A0DA5FC50E68}" type="pres">
      <dgm:prSet presAssocID="{757DC0D1-CC15-49C9-ABF0-87EE581EFCB3}" presName="container" presStyleCnt="0">
        <dgm:presLayoutVars>
          <dgm:dir/>
          <dgm:resizeHandles val="exact"/>
        </dgm:presLayoutVars>
      </dgm:prSet>
      <dgm:spPr/>
    </dgm:pt>
    <dgm:pt modelId="{5C287243-7289-4BC3-A817-8E81CA021F93}" type="pres">
      <dgm:prSet presAssocID="{78D05F21-120A-44A8-876E-BB7AE41768A6}" presName="compNode" presStyleCnt="0"/>
      <dgm:spPr/>
    </dgm:pt>
    <dgm:pt modelId="{9C518497-8F26-4682-BD54-0A28EDDD24CD}" type="pres">
      <dgm:prSet presAssocID="{78D05F21-120A-44A8-876E-BB7AE41768A6}" presName="iconBgRect" presStyleLbl="bgShp" presStyleIdx="0" presStyleCnt="3" custLinFactX="73587" custLinFactY="-100000" custLinFactNeighborX="100000" custLinFactNeighborY="-112278"/>
      <dgm:spPr/>
    </dgm:pt>
    <dgm:pt modelId="{96C47735-4D82-4C0F-8D40-D7DFF11B7DB7}" type="pres">
      <dgm:prSet presAssocID="{78D05F21-120A-44A8-876E-BB7AE41768A6}" presName="iconRect" presStyleLbl="node1" presStyleIdx="0" presStyleCnt="3" custLinFactX="100000" custLinFactY="-164084" custLinFactNeighborX="190033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E6CDAB-CB91-44B0-BA7E-370088423C27}" type="pres">
      <dgm:prSet presAssocID="{78D05F21-120A-44A8-876E-BB7AE41768A6}" presName="spaceRect" presStyleCnt="0"/>
      <dgm:spPr/>
    </dgm:pt>
    <dgm:pt modelId="{F9F12F2C-6993-4B4D-BDDD-7A0AD38C2C2A}" type="pres">
      <dgm:prSet presAssocID="{78D05F21-120A-44A8-876E-BB7AE41768A6}" presName="textRect" presStyleLbl="revTx" presStyleIdx="0" presStyleCnt="3" custScaleX="139681" custLinFactNeighborX="-5820" custLinFactNeighborY="-5816">
        <dgm:presLayoutVars>
          <dgm:chMax val="1"/>
          <dgm:chPref val="1"/>
        </dgm:presLayoutVars>
      </dgm:prSet>
      <dgm:spPr/>
    </dgm:pt>
    <dgm:pt modelId="{52E2B4A1-8FB4-4BCD-A074-B235117DADF9}" type="pres">
      <dgm:prSet presAssocID="{F61A07D7-157A-4B8B-96F0-47DDE0576173}" presName="sibTrans" presStyleLbl="sibTrans2D1" presStyleIdx="0" presStyleCnt="0"/>
      <dgm:spPr/>
    </dgm:pt>
    <dgm:pt modelId="{1861A1B9-DA48-4B30-975B-C4DB5349F756}" type="pres">
      <dgm:prSet presAssocID="{062AF9F1-238B-4E43-B978-C0C34B10FBE6}" presName="compNode" presStyleCnt="0"/>
      <dgm:spPr/>
    </dgm:pt>
    <dgm:pt modelId="{519FBA97-5431-49F8-9009-30CDE1B92471}" type="pres">
      <dgm:prSet presAssocID="{062AF9F1-238B-4E43-B978-C0C34B10FBE6}" presName="iconBgRect" presStyleLbl="bgShp" presStyleIdx="1" presStyleCnt="3" custLinFactX="38285" custLinFactY="-100000" custLinFactNeighborX="100000" custLinFactNeighborY="-111168"/>
      <dgm:spPr/>
    </dgm:pt>
    <dgm:pt modelId="{8FEB18BF-702C-4216-8C27-9F38BC63CF5D}" type="pres">
      <dgm:prSet presAssocID="{062AF9F1-238B-4E43-B978-C0C34B10FBE6}" presName="iconRect" presStyleLbl="node1" presStyleIdx="1" presStyleCnt="3" custLinFactX="100000" custLinFactY="-155559" custLinFactNeighborX="138423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deni paralar"/>
        </a:ext>
      </dgm:extLst>
    </dgm:pt>
    <dgm:pt modelId="{16709234-9AEE-4F86-9090-F3B6E69C735B}" type="pres">
      <dgm:prSet presAssocID="{062AF9F1-238B-4E43-B978-C0C34B10FBE6}" presName="spaceRect" presStyleCnt="0"/>
      <dgm:spPr/>
    </dgm:pt>
    <dgm:pt modelId="{A4D3F113-9CF3-4B64-9E2C-94D70DC81350}" type="pres">
      <dgm:prSet presAssocID="{062AF9F1-238B-4E43-B978-C0C34B10FBE6}" presName="textRect" presStyleLbl="revTx" presStyleIdx="1" presStyleCnt="3" custLinFactNeighborX="-20119" custLinFactNeighborY="-33570">
        <dgm:presLayoutVars>
          <dgm:chMax val="1"/>
          <dgm:chPref val="1"/>
        </dgm:presLayoutVars>
      </dgm:prSet>
      <dgm:spPr/>
    </dgm:pt>
    <dgm:pt modelId="{AEE4AE22-2C2C-47B8-9E78-36B9148D871B}" type="pres">
      <dgm:prSet presAssocID="{F369641D-218F-4B80-B90C-E633935722D2}" presName="sibTrans" presStyleLbl="sibTrans2D1" presStyleIdx="0" presStyleCnt="0"/>
      <dgm:spPr/>
    </dgm:pt>
    <dgm:pt modelId="{6A9FE8BA-EC52-4E65-A879-F0B2AA723F66}" type="pres">
      <dgm:prSet presAssocID="{46888169-8B13-4AB5-9C42-55983826E95B}" presName="compNode" presStyleCnt="0"/>
      <dgm:spPr/>
    </dgm:pt>
    <dgm:pt modelId="{63FF7BA0-4456-4416-814C-B798EC3CA3AB}" type="pres">
      <dgm:prSet presAssocID="{46888169-8B13-4AB5-9C42-55983826E95B}" presName="iconBgRect" presStyleLbl="bgShp" presStyleIdx="2" presStyleCnt="3" custLinFactX="41374" custLinFactY="-100000" custLinFactNeighborX="100000" custLinFactNeighborY="-119436"/>
      <dgm:spPr/>
    </dgm:pt>
    <dgm:pt modelId="{45442542-B599-4CCB-9373-0B51F11C2DDE}" type="pres">
      <dgm:prSet presAssocID="{46888169-8B13-4AB5-9C42-55983826E95B}" presName="iconRect" presStyleLbl="node1" presStyleIdx="2" presStyleCnt="3" custLinFactX="100000" custLinFactY="-173339" custLinFactNeighborX="146836" custLinFactNeighborY="-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73B97F8F-992B-4B52-9A32-FD5B9941349B}" type="pres">
      <dgm:prSet presAssocID="{46888169-8B13-4AB5-9C42-55983826E95B}" presName="spaceRect" presStyleCnt="0"/>
      <dgm:spPr/>
    </dgm:pt>
    <dgm:pt modelId="{73D13255-E1D6-484F-8BCB-CE98A9F4F1AB}" type="pres">
      <dgm:prSet presAssocID="{46888169-8B13-4AB5-9C42-55983826E95B}" presName="textRect" presStyleLbl="revTx" presStyleIdx="2" presStyleCnt="3" custScaleX="156165" custLinFactNeighborX="-17462" custLinFactNeighborY="-56238">
        <dgm:presLayoutVars>
          <dgm:chMax val="1"/>
          <dgm:chPref val="1"/>
        </dgm:presLayoutVars>
      </dgm:prSet>
      <dgm:spPr/>
    </dgm:pt>
  </dgm:ptLst>
  <dgm:cxnLst>
    <dgm:cxn modelId="{AFEDCD4D-ED3C-416E-8B27-2DECA4AF0704}" type="presOf" srcId="{062AF9F1-238B-4E43-B978-C0C34B10FBE6}" destId="{A4D3F113-9CF3-4B64-9E2C-94D70DC81350}" srcOrd="0" destOrd="0" presId="urn:microsoft.com/office/officeart/2018/2/layout/IconCircleList"/>
    <dgm:cxn modelId="{36182151-54C8-4329-A8CA-34C0A8FD2FFC}" srcId="{757DC0D1-CC15-49C9-ABF0-87EE581EFCB3}" destId="{46888169-8B13-4AB5-9C42-55983826E95B}" srcOrd="2" destOrd="0" parTransId="{42AAC029-C293-4D34-AC1A-3BA8365F71A1}" sibTransId="{32D982B1-3EA1-49B9-A7BC-4A0CD570FE0C}"/>
    <dgm:cxn modelId="{4E451357-FB08-4D0E-8297-FF24FD6D15CF}" type="presOf" srcId="{46888169-8B13-4AB5-9C42-55983826E95B}" destId="{73D13255-E1D6-484F-8BCB-CE98A9F4F1AB}" srcOrd="0" destOrd="0" presId="urn:microsoft.com/office/officeart/2018/2/layout/IconCircleList"/>
    <dgm:cxn modelId="{8E07E1B6-90BD-48AF-9C19-40CDAE740C0D}" type="presOf" srcId="{F369641D-218F-4B80-B90C-E633935722D2}" destId="{AEE4AE22-2C2C-47B8-9E78-36B9148D871B}" srcOrd="0" destOrd="0" presId="urn:microsoft.com/office/officeart/2018/2/layout/IconCircleList"/>
    <dgm:cxn modelId="{E7271ABD-0EC7-4B97-B1B2-E02C134355AC}" srcId="{757DC0D1-CC15-49C9-ABF0-87EE581EFCB3}" destId="{062AF9F1-238B-4E43-B978-C0C34B10FBE6}" srcOrd="1" destOrd="0" parTransId="{8DC87045-0949-4E9D-BADF-23B0AC527F78}" sibTransId="{F369641D-218F-4B80-B90C-E633935722D2}"/>
    <dgm:cxn modelId="{07959CC1-7BEB-40F9-8D52-9A21CF8A9B7F}" type="presOf" srcId="{F61A07D7-157A-4B8B-96F0-47DDE0576173}" destId="{52E2B4A1-8FB4-4BCD-A074-B235117DADF9}" srcOrd="0" destOrd="0" presId="urn:microsoft.com/office/officeart/2018/2/layout/IconCircleList"/>
    <dgm:cxn modelId="{D52B54DF-25D5-4907-8CB4-25BA89B0C400}" type="presOf" srcId="{78D05F21-120A-44A8-876E-BB7AE41768A6}" destId="{F9F12F2C-6993-4B4D-BDDD-7A0AD38C2C2A}" srcOrd="0" destOrd="0" presId="urn:microsoft.com/office/officeart/2018/2/layout/IconCircleList"/>
    <dgm:cxn modelId="{EB5794F4-41CC-4672-B5F6-B40BE2F32792}" srcId="{757DC0D1-CC15-49C9-ABF0-87EE581EFCB3}" destId="{78D05F21-120A-44A8-876E-BB7AE41768A6}" srcOrd="0" destOrd="0" parTransId="{E85EBC09-9B42-4DDA-877C-B5DED9FDA335}" sibTransId="{F61A07D7-157A-4B8B-96F0-47DDE0576173}"/>
    <dgm:cxn modelId="{A7B7FBF4-419F-4925-B7D9-8D8D26C1244D}" type="presOf" srcId="{757DC0D1-CC15-49C9-ABF0-87EE581EFCB3}" destId="{1DAF0375-51A8-41B6-BF2A-5ED1EEBCB628}" srcOrd="0" destOrd="0" presId="urn:microsoft.com/office/officeart/2018/2/layout/IconCircleList"/>
    <dgm:cxn modelId="{CE89672C-A285-49D5-A7A7-8BC8207493A0}" type="presParOf" srcId="{1DAF0375-51A8-41B6-BF2A-5ED1EEBCB628}" destId="{5EEBF7D4-7F1A-407E-8D3E-A0DA5FC50E68}" srcOrd="0" destOrd="0" presId="urn:microsoft.com/office/officeart/2018/2/layout/IconCircleList"/>
    <dgm:cxn modelId="{848C6424-84A3-4FB6-A7E0-6C9893CD67AA}" type="presParOf" srcId="{5EEBF7D4-7F1A-407E-8D3E-A0DA5FC50E68}" destId="{5C287243-7289-4BC3-A817-8E81CA021F93}" srcOrd="0" destOrd="0" presId="urn:microsoft.com/office/officeart/2018/2/layout/IconCircleList"/>
    <dgm:cxn modelId="{F9B89097-6B34-43BC-9487-0FA458174912}" type="presParOf" srcId="{5C287243-7289-4BC3-A817-8E81CA021F93}" destId="{9C518497-8F26-4682-BD54-0A28EDDD24CD}" srcOrd="0" destOrd="0" presId="urn:microsoft.com/office/officeart/2018/2/layout/IconCircleList"/>
    <dgm:cxn modelId="{CD402CCD-3030-4FF3-9832-3900B13A3556}" type="presParOf" srcId="{5C287243-7289-4BC3-A817-8E81CA021F93}" destId="{96C47735-4D82-4C0F-8D40-D7DFF11B7DB7}" srcOrd="1" destOrd="0" presId="urn:microsoft.com/office/officeart/2018/2/layout/IconCircleList"/>
    <dgm:cxn modelId="{964A95ED-78EB-4512-AB68-FF8CAAC4E0C0}" type="presParOf" srcId="{5C287243-7289-4BC3-A817-8E81CA021F93}" destId="{C8E6CDAB-CB91-44B0-BA7E-370088423C27}" srcOrd="2" destOrd="0" presId="urn:microsoft.com/office/officeart/2018/2/layout/IconCircleList"/>
    <dgm:cxn modelId="{AEFA95AC-B525-4459-A476-0DD83034C715}" type="presParOf" srcId="{5C287243-7289-4BC3-A817-8E81CA021F93}" destId="{F9F12F2C-6993-4B4D-BDDD-7A0AD38C2C2A}" srcOrd="3" destOrd="0" presId="urn:microsoft.com/office/officeart/2018/2/layout/IconCircleList"/>
    <dgm:cxn modelId="{B652D555-5353-4D99-A144-FD93C758FACD}" type="presParOf" srcId="{5EEBF7D4-7F1A-407E-8D3E-A0DA5FC50E68}" destId="{52E2B4A1-8FB4-4BCD-A074-B235117DADF9}" srcOrd="1" destOrd="0" presId="urn:microsoft.com/office/officeart/2018/2/layout/IconCircleList"/>
    <dgm:cxn modelId="{BF5F5479-077F-414F-895E-DF704E861F45}" type="presParOf" srcId="{5EEBF7D4-7F1A-407E-8D3E-A0DA5FC50E68}" destId="{1861A1B9-DA48-4B30-975B-C4DB5349F756}" srcOrd="2" destOrd="0" presId="urn:microsoft.com/office/officeart/2018/2/layout/IconCircleList"/>
    <dgm:cxn modelId="{33C74FFE-4B19-4B55-A8A6-9D392CD3E560}" type="presParOf" srcId="{1861A1B9-DA48-4B30-975B-C4DB5349F756}" destId="{519FBA97-5431-49F8-9009-30CDE1B92471}" srcOrd="0" destOrd="0" presId="urn:microsoft.com/office/officeart/2018/2/layout/IconCircleList"/>
    <dgm:cxn modelId="{67414D00-D63A-4DE6-A322-6673E5384C54}" type="presParOf" srcId="{1861A1B9-DA48-4B30-975B-C4DB5349F756}" destId="{8FEB18BF-702C-4216-8C27-9F38BC63CF5D}" srcOrd="1" destOrd="0" presId="urn:microsoft.com/office/officeart/2018/2/layout/IconCircleList"/>
    <dgm:cxn modelId="{AE640992-4F9F-4D15-BF03-3561A869BB76}" type="presParOf" srcId="{1861A1B9-DA48-4B30-975B-C4DB5349F756}" destId="{16709234-9AEE-4F86-9090-F3B6E69C735B}" srcOrd="2" destOrd="0" presId="urn:microsoft.com/office/officeart/2018/2/layout/IconCircleList"/>
    <dgm:cxn modelId="{DB070F19-4CDC-43FA-BEED-683441C14632}" type="presParOf" srcId="{1861A1B9-DA48-4B30-975B-C4DB5349F756}" destId="{A4D3F113-9CF3-4B64-9E2C-94D70DC81350}" srcOrd="3" destOrd="0" presId="urn:microsoft.com/office/officeart/2018/2/layout/IconCircleList"/>
    <dgm:cxn modelId="{BD19E0E3-AC74-468B-A6BF-FC9771C932C5}" type="presParOf" srcId="{5EEBF7D4-7F1A-407E-8D3E-A0DA5FC50E68}" destId="{AEE4AE22-2C2C-47B8-9E78-36B9148D871B}" srcOrd="3" destOrd="0" presId="urn:microsoft.com/office/officeart/2018/2/layout/IconCircleList"/>
    <dgm:cxn modelId="{B59AC0E4-5677-469D-81F3-196E8477A579}" type="presParOf" srcId="{5EEBF7D4-7F1A-407E-8D3E-A0DA5FC50E68}" destId="{6A9FE8BA-EC52-4E65-A879-F0B2AA723F66}" srcOrd="4" destOrd="0" presId="urn:microsoft.com/office/officeart/2018/2/layout/IconCircleList"/>
    <dgm:cxn modelId="{3488025A-1575-4859-AE14-ED5BE51A8739}" type="presParOf" srcId="{6A9FE8BA-EC52-4E65-A879-F0B2AA723F66}" destId="{63FF7BA0-4456-4416-814C-B798EC3CA3AB}" srcOrd="0" destOrd="0" presId="urn:microsoft.com/office/officeart/2018/2/layout/IconCircleList"/>
    <dgm:cxn modelId="{9046BA14-C6C6-4CF3-ABB7-CF7EAD35BD17}" type="presParOf" srcId="{6A9FE8BA-EC52-4E65-A879-F0B2AA723F66}" destId="{45442542-B599-4CCB-9373-0B51F11C2DDE}" srcOrd="1" destOrd="0" presId="urn:microsoft.com/office/officeart/2018/2/layout/IconCircleList"/>
    <dgm:cxn modelId="{24066AE8-CB60-4C6E-8B85-6B4A9E7934B8}" type="presParOf" srcId="{6A9FE8BA-EC52-4E65-A879-F0B2AA723F66}" destId="{73B97F8F-992B-4B52-9A32-FD5B9941349B}" srcOrd="2" destOrd="0" presId="urn:microsoft.com/office/officeart/2018/2/layout/IconCircleList"/>
    <dgm:cxn modelId="{856F43A5-0EC5-48C6-8F20-72DE789CE07E}" type="presParOf" srcId="{6A9FE8BA-EC52-4E65-A879-F0B2AA723F66}" destId="{73D13255-E1D6-484F-8BCB-CE98A9F4F1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2FBB9-3C4E-40C3-9311-76FBA1C5FCE8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E07E01-D96F-46D0-B226-602ED495EB90}">
      <dgm:prSet custT="1"/>
      <dgm:spPr/>
      <dgm:t>
        <a:bodyPr/>
        <a:lstStyle/>
        <a:p>
          <a:pPr algn="l"/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Proje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Android Studio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kullanılarak</a:t>
          </a:r>
          <a:r>
            <a:rPr lang="tr-TR" sz="2000" b="0" i="0" dirty="0">
              <a:latin typeface="Tw Cen MT (Gövde)"/>
              <a:cs typeface="Times New Roman" panose="02020603050405020304" pitchFamily="18" charset="0"/>
            </a:rPr>
            <a:t>, bankacılık uygulaması içerecektir.</a:t>
          </a:r>
        </a:p>
        <a:p>
          <a:pPr algn="l"/>
          <a:endParaRPr lang="tr-TR" sz="2000" b="0" i="0" dirty="0">
            <a:latin typeface="Tw Cen MT (Gövde)"/>
            <a:cs typeface="Times New Roman" panose="02020603050405020304" pitchFamily="18" charset="0"/>
          </a:endParaRPr>
        </a:p>
        <a:p>
          <a:pPr algn="l"/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Bu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yaklaşım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temiz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organize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sürdürülebilir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bir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kod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sağlayacak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tr-TR" sz="2000" b="0" i="0" dirty="0">
            <a:latin typeface="Tw Cen MT (Gövde)"/>
            <a:cs typeface="Times New Roman" panose="02020603050405020304" pitchFamily="18" charset="0"/>
          </a:endParaRPr>
        </a:p>
        <a:p>
          <a:pPr algn="l"/>
          <a:br>
            <a:rPr lang="en-US" sz="2000" b="0" i="0" dirty="0">
              <a:latin typeface="Tw Cen MT (Gövde)"/>
              <a:cs typeface="Times New Roman" panose="02020603050405020304" pitchFamily="18" charset="0"/>
            </a:rPr>
          </a:b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Geliştirme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sürecinde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modern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programlama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prensipleri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en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iyi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uygulamalar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gözetilecek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tr-TR" sz="2000" b="0" i="0" dirty="0">
            <a:latin typeface="Tw Cen MT (Gövde)"/>
            <a:cs typeface="Times New Roman" panose="02020603050405020304" pitchFamily="18" charset="0"/>
          </a:endParaRPr>
        </a:p>
        <a:p>
          <a:pPr algn="l"/>
          <a:br>
            <a:rPr lang="en-US" sz="2000" b="0" i="0" dirty="0">
              <a:latin typeface="Tw Cen MT (Gövde)"/>
              <a:cs typeface="Times New Roman" panose="02020603050405020304" pitchFamily="18" charset="0"/>
            </a:rPr>
          </a:b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Bu</a:t>
          </a:r>
          <a:r>
            <a:rPr lang="tr-TR" sz="2000" b="0" i="0" dirty="0">
              <a:latin typeface="Tw Cen MT (Gövde)"/>
              <a:cs typeface="Times New Roman" panose="02020603050405020304" pitchFamily="18" charset="0"/>
            </a:rPr>
            <a:t> da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belgelendirme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hata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istisna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yönetimi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kapsamlı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program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bellek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verimliliği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gibi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alanlarda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odaklanmayı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w Cen MT (Gövde)"/>
              <a:cs typeface="Times New Roman" panose="02020603050405020304" pitchFamily="18" charset="0"/>
            </a:rPr>
            <a:t>içer</a:t>
          </a:r>
          <a:r>
            <a:rPr lang="tr-TR" sz="2000" b="0" i="0" dirty="0" err="1">
              <a:latin typeface="Tw Cen MT (Gövde)"/>
              <a:cs typeface="Times New Roman" panose="02020603050405020304" pitchFamily="18" charset="0"/>
            </a:rPr>
            <a:t>mektedir</a:t>
          </a:r>
          <a:r>
            <a:rPr lang="en-US" sz="2000" b="0" i="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2000" dirty="0">
            <a:latin typeface="Tw Cen MT (Gövde)"/>
            <a:cs typeface="Times New Roman" panose="02020603050405020304" pitchFamily="18" charset="0"/>
          </a:endParaRPr>
        </a:p>
      </dgm:t>
    </dgm:pt>
    <dgm:pt modelId="{D0614F2B-EE48-4570-BEBE-D36A225BE4C1}" type="parTrans" cxnId="{32C45D5A-E67D-41B7-B2DE-F82E4EE0683C}">
      <dgm:prSet/>
      <dgm:spPr/>
      <dgm:t>
        <a:bodyPr/>
        <a:lstStyle/>
        <a:p>
          <a:endParaRPr lang="en-US"/>
        </a:p>
      </dgm:t>
    </dgm:pt>
    <dgm:pt modelId="{A5913B37-DB3F-47B2-A47F-02DF5A820CDD}" type="sibTrans" cxnId="{32C45D5A-E67D-41B7-B2DE-F82E4EE0683C}">
      <dgm:prSet/>
      <dgm:spPr/>
      <dgm:t>
        <a:bodyPr/>
        <a:lstStyle/>
        <a:p>
          <a:endParaRPr lang="en-US"/>
        </a:p>
      </dgm:t>
    </dgm:pt>
    <dgm:pt modelId="{42776D63-34E6-4F9E-844E-FEC94B7C1579}">
      <dgm:prSet custT="1"/>
      <dgm:spPr/>
      <dgm:t>
        <a:bodyPr/>
        <a:lstStyle/>
        <a:p>
          <a:pPr algn="just"/>
          <a:endParaRPr lang="en-US" sz="1600" dirty="0"/>
        </a:p>
      </dgm:t>
    </dgm:pt>
    <dgm:pt modelId="{0FCB4A54-003F-4907-8FBD-C42BC60181C2}" type="parTrans" cxnId="{D010CBB5-1FFE-4439-A478-6B8EAD39D5E7}">
      <dgm:prSet/>
      <dgm:spPr/>
      <dgm:t>
        <a:bodyPr/>
        <a:lstStyle/>
        <a:p>
          <a:endParaRPr lang="en-US"/>
        </a:p>
      </dgm:t>
    </dgm:pt>
    <dgm:pt modelId="{6D4162E1-46E7-4892-91B1-AFDFA94DF8CA}" type="sibTrans" cxnId="{D010CBB5-1FFE-4439-A478-6B8EAD39D5E7}">
      <dgm:prSet/>
      <dgm:spPr/>
      <dgm:t>
        <a:bodyPr/>
        <a:lstStyle/>
        <a:p>
          <a:endParaRPr lang="en-US"/>
        </a:p>
      </dgm:t>
    </dgm:pt>
    <dgm:pt modelId="{108CC50F-F1C4-4AA3-A37D-E69285F7E407}">
      <dgm:prSet custT="1"/>
      <dgm:spPr/>
      <dgm:t>
        <a:bodyPr/>
        <a:lstStyle/>
        <a:p>
          <a:pPr algn="just"/>
          <a:endParaRPr lang="en-US" sz="1400" dirty="0"/>
        </a:p>
      </dgm:t>
    </dgm:pt>
    <dgm:pt modelId="{9B501C09-EC33-437C-9A18-F5BCDB1E945E}" type="parTrans" cxnId="{9282B4C8-7219-4761-A6C5-129049F13315}">
      <dgm:prSet/>
      <dgm:spPr/>
      <dgm:t>
        <a:bodyPr/>
        <a:lstStyle/>
        <a:p>
          <a:endParaRPr lang="en-US"/>
        </a:p>
      </dgm:t>
    </dgm:pt>
    <dgm:pt modelId="{0CC3B744-9E07-40C2-BF37-AE50E10D6610}" type="sibTrans" cxnId="{9282B4C8-7219-4761-A6C5-129049F13315}">
      <dgm:prSet/>
      <dgm:spPr/>
      <dgm:t>
        <a:bodyPr/>
        <a:lstStyle/>
        <a:p>
          <a:endParaRPr lang="en-US"/>
        </a:p>
      </dgm:t>
    </dgm:pt>
    <dgm:pt modelId="{DC4F245E-6D89-46B2-A959-CB30752AC47F}" type="pres">
      <dgm:prSet presAssocID="{A4E2FBB9-3C4E-40C3-9311-76FBA1C5FCE8}" presName="root" presStyleCnt="0">
        <dgm:presLayoutVars>
          <dgm:dir/>
          <dgm:resizeHandles val="exact"/>
        </dgm:presLayoutVars>
      </dgm:prSet>
      <dgm:spPr/>
    </dgm:pt>
    <dgm:pt modelId="{60A671F8-31DF-4EC5-81A3-245C14FF2381}" type="pres">
      <dgm:prSet presAssocID="{A4E2FBB9-3C4E-40C3-9311-76FBA1C5FCE8}" presName="container" presStyleCnt="0">
        <dgm:presLayoutVars>
          <dgm:dir/>
          <dgm:resizeHandles val="exact"/>
        </dgm:presLayoutVars>
      </dgm:prSet>
      <dgm:spPr/>
    </dgm:pt>
    <dgm:pt modelId="{316AF75C-9687-49B1-BC51-E70AA421F891}" type="pres">
      <dgm:prSet presAssocID="{33E07E01-D96F-46D0-B226-602ED495EB90}" presName="compNode" presStyleCnt="0"/>
      <dgm:spPr/>
    </dgm:pt>
    <dgm:pt modelId="{2F4139BD-E594-426B-8321-343C7E638024}" type="pres">
      <dgm:prSet presAssocID="{33E07E01-D96F-46D0-B226-602ED495EB90}" presName="iconBgRect" presStyleLbl="bgShp" presStyleIdx="0" presStyleCnt="3" custLinFactX="998194" custLinFactY="-5161" custLinFactNeighborX="1000000" custLinFactNeighborY="-100000"/>
      <dgm:spPr/>
    </dgm:pt>
    <dgm:pt modelId="{7E4B3FC6-C510-4FC3-A009-13C6C4F0EDEE}" type="pres">
      <dgm:prSet presAssocID="{33E07E01-D96F-46D0-B226-602ED495EB90}" presName="iconRect" presStyleLbl="node1" presStyleIdx="0" presStyleCnt="3" custLinFactX="1600000" custLinFactY="200000" custLinFactNeighborX="1656191" custLinFactNeighborY="221959"/>
      <dgm:spPr>
        <a:ln>
          <a:noFill/>
        </a:ln>
      </dgm:spPr>
    </dgm:pt>
    <dgm:pt modelId="{1126EA65-612A-4DF9-94B1-F0216F08C126}" type="pres">
      <dgm:prSet presAssocID="{33E07E01-D96F-46D0-B226-602ED495EB90}" presName="spaceRect" presStyleCnt="0"/>
      <dgm:spPr/>
    </dgm:pt>
    <dgm:pt modelId="{14361346-56DE-4BEE-B753-7322072E820F}" type="pres">
      <dgm:prSet presAssocID="{33E07E01-D96F-46D0-B226-602ED495EB90}" presName="textRect" presStyleLbl="revTx" presStyleIdx="0" presStyleCnt="3" custScaleX="648287" custScaleY="414960" custLinFactX="78761" custLinFactNeighborX="100000" custLinFactNeighborY="-89194">
        <dgm:presLayoutVars>
          <dgm:chMax val="1"/>
          <dgm:chPref val="1"/>
        </dgm:presLayoutVars>
      </dgm:prSet>
      <dgm:spPr/>
    </dgm:pt>
    <dgm:pt modelId="{3ADC2BCF-25D8-4A32-8D46-A239356F563A}" type="pres">
      <dgm:prSet presAssocID="{A5913B37-DB3F-47B2-A47F-02DF5A820CDD}" presName="sibTrans" presStyleLbl="sibTrans2D1" presStyleIdx="0" presStyleCnt="0"/>
      <dgm:spPr/>
    </dgm:pt>
    <dgm:pt modelId="{18A67227-BE97-424F-9353-5D67FEE1C59F}" type="pres">
      <dgm:prSet presAssocID="{42776D63-34E6-4F9E-844E-FEC94B7C1579}" presName="compNode" presStyleCnt="0"/>
      <dgm:spPr/>
    </dgm:pt>
    <dgm:pt modelId="{BFF2E535-2044-425F-BC23-C835CE0920BD}" type="pres">
      <dgm:prSet presAssocID="{42776D63-34E6-4F9E-844E-FEC94B7C1579}" presName="iconBgRect" presStyleLbl="bgShp" presStyleIdx="1" presStyleCnt="3" custScaleY="32098" custLinFactX="673782" custLinFactY="-321639" custLinFactNeighborX="700000" custLinFactNeighborY="-400000"/>
      <dgm:spPr/>
    </dgm:pt>
    <dgm:pt modelId="{7D6156C1-3EE8-45CD-8A49-959072B8318A}" type="pres">
      <dgm:prSet presAssocID="{42776D63-34E6-4F9E-844E-FEC94B7C1579}" presName="iconRect" presStyleLbl="node1" presStyleIdx="1" presStyleCnt="3" custLinFactX="1400000" custLinFactNeighborX="1494509" custLinFactNeighborY="54398"/>
      <dgm:spPr>
        <a:ln>
          <a:noFill/>
        </a:ln>
      </dgm:spPr>
    </dgm:pt>
    <dgm:pt modelId="{2A57FA24-E05F-4FEA-B381-0CEC10D32638}" type="pres">
      <dgm:prSet presAssocID="{42776D63-34E6-4F9E-844E-FEC94B7C1579}" presName="spaceRect" presStyleCnt="0"/>
      <dgm:spPr/>
    </dgm:pt>
    <dgm:pt modelId="{41ECFE59-4DAA-46C3-9CB6-8D5771B3A48A}" type="pres">
      <dgm:prSet presAssocID="{42776D63-34E6-4F9E-844E-FEC94B7C1579}" presName="textRect" presStyleLbl="revTx" presStyleIdx="1" presStyleCnt="3" custScaleX="126317" custScaleY="172246" custLinFactNeighborX="-24666" custLinFactNeighborY="18857">
        <dgm:presLayoutVars>
          <dgm:chMax val="1"/>
          <dgm:chPref val="1"/>
        </dgm:presLayoutVars>
      </dgm:prSet>
      <dgm:spPr/>
    </dgm:pt>
    <dgm:pt modelId="{D382BAF9-04EE-4796-BAB0-1E707025D5DE}" type="pres">
      <dgm:prSet presAssocID="{6D4162E1-46E7-4892-91B1-AFDFA94DF8CA}" presName="sibTrans" presStyleLbl="sibTrans2D1" presStyleIdx="0" presStyleCnt="0"/>
      <dgm:spPr/>
    </dgm:pt>
    <dgm:pt modelId="{04B8D7E3-363B-4B98-8ED3-471E56D75BBC}" type="pres">
      <dgm:prSet presAssocID="{108CC50F-F1C4-4AA3-A37D-E69285F7E407}" presName="compNode" presStyleCnt="0"/>
      <dgm:spPr/>
    </dgm:pt>
    <dgm:pt modelId="{2A7224A4-89E3-4F82-94BE-2481F94F7630}" type="pres">
      <dgm:prSet presAssocID="{108CC50F-F1C4-4AA3-A37D-E69285F7E407}" presName="iconBgRect" presStyleLbl="bgShp" presStyleIdx="2" presStyleCnt="3" custFlipVert="1" custLinFactX="200000" custLinFactY="-55161" custLinFactNeighborX="258845" custLinFactNeighborY="-100000"/>
      <dgm:spPr/>
    </dgm:pt>
    <dgm:pt modelId="{57355E4B-BDF2-4F2F-8F2A-C5965C88210A}" type="pres">
      <dgm:prSet presAssocID="{108CC50F-F1C4-4AA3-A37D-E69285F7E407}" presName="iconRect" presStyleLbl="node1" presStyleIdx="2" presStyleCnt="3" custLinFactX="700000" custLinFactY="96772" custLinFactNeighborX="709184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F07A937-87AA-4A4B-8E36-3833AB8CEFA4}" type="pres">
      <dgm:prSet presAssocID="{108CC50F-F1C4-4AA3-A37D-E69285F7E407}" presName="spaceRect" presStyleCnt="0"/>
      <dgm:spPr/>
    </dgm:pt>
    <dgm:pt modelId="{E036B3E8-0EA1-46AF-AFA9-5C78B978E72C}" type="pres">
      <dgm:prSet presAssocID="{108CC50F-F1C4-4AA3-A37D-E69285F7E407}" presName="textRect" presStyleLbl="revTx" presStyleIdx="2" presStyleCnt="3" custScaleX="203451" custScaleY="271395">
        <dgm:presLayoutVars>
          <dgm:chMax val="1"/>
          <dgm:chPref val="1"/>
        </dgm:presLayoutVars>
      </dgm:prSet>
      <dgm:spPr/>
    </dgm:pt>
  </dgm:ptLst>
  <dgm:cxnLst>
    <dgm:cxn modelId="{7F7AAD63-B0D9-494B-ABF1-6F391FF71724}" type="presOf" srcId="{A5913B37-DB3F-47B2-A47F-02DF5A820CDD}" destId="{3ADC2BCF-25D8-4A32-8D46-A239356F563A}" srcOrd="0" destOrd="0" presId="urn:microsoft.com/office/officeart/2018/2/layout/IconCircleList"/>
    <dgm:cxn modelId="{32C45D5A-E67D-41B7-B2DE-F82E4EE0683C}" srcId="{A4E2FBB9-3C4E-40C3-9311-76FBA1C5FCE8}" destId="{33E07E01-D96F-46D0-B226-602ED495EB90}" srcOrd="0" destOrd="0" parTransId="{D0614F2B-EE48-4570-BEBE-D36A225BE4C1}" sibTransId="{A5913B37-DB3F-47B2-A47F-02DF5A820CDD}"/>
    <dgm:cxn modelId="{690E639D-B719-46A5-AD8B-1576D47A2DA7}" type="presOf" srcId="{108CC50F-F1C4-4AA3-A37D-E69285F7E407}" destId="{E036B3E8-0EA1-46AF-AFA9-5C78B978E72C}" srcOrd="0" destOrd="0" presId="urn:microsoft.com/office/officeart/2018/2/layout/IconCircleList"/>
    <dgm:cxn modelId="{D010CBB5-1FFE-4439-A478-6B8EAD39D5E7}" srcId="{A4E2FBB9-3C4E-40C3-9311-76FBA1C5FCE8}" destId="{42776D63-34E6-4F9E-844E-FEC94B7C1579}" srcOrd="1" destOrd="0" parTransId="{0FCB4A54-003F-4907-8FBD-C42BC60181C2}" sibTransId="{6D4162E1-46E7-4892-91B1-AFDFA94DF8CA}"/>
    <dgm:cxn modelId="{6D8FE2BD-B6EC-4B38-8F81-C35063E4BD67}" type="presOf" srcId="{42776D63-34E6-4F9E-844E-FEC94B7C1579}" destId="{41ECFE59-4DAA-46C3-9CB6-8D5771B3A48A}" srcOrd="0" destOrd="0" presId="urn:microsoft.com/office/officeart/2018/2/layout/IconCircleList"/>
    <dgm:cxn modelId="{9282B4C8-7219-4761-A6C5-129049F13315}" srcId="{A4E2FBB9-3C4E-40C3-9311-76FBA1C5FCE8}" destId="{108CC50F-F1C4-4AA3-A37D-E69285F7E407}" srcOrd="2" destOrd="0" parTransId="{9B501C09-EC33-437C-9A18-F5BCDB1E945E}" sibTransId="{0CC3B744-9E07-40C2-BF37-AE50E10D6610}"/>
    <dgm:cxn modelId="{134165CF-0C24-4A9A-9D6F-3E337D39DA71}" type="presOf" srcId="{6D4162E1-46E7-4892-91B1-AFDFA94DF8CA}" destId="{D382BAF9-04EE-4796-BAB0-1E707025D5DE}" srcOrd="0" destOrd="0" presId="urn:microsoft.com/office/officeart/2018/2/layout/IconCircleList"/>
    <dgm:cxn modelId="{74B0EDF5-9D09-4DA6-B84A-C236476F1C6D}" type="presOf" srcId="{33E07E01-D96F-46D0-B226-602ED495EB90}" destId="{14361346-56DE-4BEE-B753-7322072E820F}" srcOrd="0" destOrd="0" presId="urn:microsoft.com/office/officeart/2018/2/layout/IconCircleList"/>
    <dgm:cxn modelId="{0A6F67FA-AC6C-4C59-928A-C7409A1FA9AA}" type="presOf" srcId="{A4E2FBB9-3C4E-40C3-9311-76FBA1C5FCE8}" destId="{DC4F245E-6D89-46B2-A959-CB30752AC47F}" srcOrd="0" destOrd="0" presId="urn:microsoft.com/office/officeart/2018/2/layout/IconCircleList"/>
    <dgm:cxn modelId="{77738466-DD69-49B3-A1C7-2C4E0BE27ED4}" type="presParOf" srcId="{DC4F245E-6D89-46B2-A959-CB30752AC47F}" destId="{60A671F8-31DF-4EC5-81A3-245C14FF2381}" srcOrd="0" destOrd="0" presId="urn:microsoft.com/office/officeart/2018/2/layout/IconCircleList"/>
    <dgm:cxn modelId="{A00011F6-DEED-4064-A630-9AEF907F9603}" type="presParOf" srcId="{60A671F8-31DF-4EC5-81A3-245C14FF2381}" destId="{316AF75C-9687-49B1-BC51-E70AA421F891}" srcOrd="0" destOrd="0" presId="urn:microsoft.com/office/officeart/2018/2/layout/IconCircleList"/>
    <dgm:cxn modelId="{17242E03-5F9B-4312-9553-03BFAE8EC49E}" type="presParOf" srcId="{316AF75C-9687-49B1-BC51-E70AA421F891}" destId="{2F4139BD-E594-426B-8321-343C7E638024}" srcOrd="0" destOrd="0" presId="urn:microsoft.com/office/officeart/2018/2/layout/IconCircleList"/>
    <dgm:cxn modelId="{3F1D7F16-795E-4515-BF87-AB1855B40C15}" type="presParOf" srcId="{316AF75C-9687-49B1-BC51-E70AA421F891}" destId="{7E4B3FC6-C510-4FC3-A009-13C6C4F0EDEE}" srcOrd="1" destOrd="0" presId="urn:microsoft.com/office/officeart/2018/2/layout/IconCircleList"/>
    <dgm:cxn modelId="{1305CC3D-4CCE-45CD-A3E7-19D1763A2C91}" type="presParOf" srcId="{316AF75C-9687-49B1-BC51-E70AA421F891}" destId="{1126EA65-612A-4DF9-94B1-F0216F08C126}" srcOrd="2" destOrd="0" presId="urn:microsoft.com/office/officeart/2018/2/layout/IconCircleList"/>
    <dgm:cxn modelId="{03F71445-FFA3-4F92-B92E-CDE78F8B2075}" type="presParOf" srcId="{316AF75C-9687-49B1-BC51-E70AA421F891}" destId="{14361346-56DE-4BEE-B753-7322072E820F}" srcOrd="3" destOrd="0" presId="urn:microsoft.com/office/officeart/2018/2/layout/IconCircleList"/>
    <dgm:cxn modelId="{21AA1C5E-0EB4-4FE5-BFBC-CFF1551E12AD}" type="presParOf" srcId="{60A671F8-31DF-4EC5-81A3-245C14FF2381}" destId="{3ADC2BCF-25D8-4A32-8D46-A239356F563A}" srcOrd="1" destOrd="0" presId="urn:microsoft.com/office/officeart/2018/2/layout/IconCircleList"/>
    <dgm:cxn modelId="{434D9FAE-A363-4070-A8CC-A335A8257335}" type="presParOf" srcId="{60A671F8-31DF-4EC5-81A3-245C14FF2381}" destId="{18A67227-BE97-424F-9353-5D67FEE1C59F}" srcOrd="2" destOrd="0" presId="urn:microsoft.com/office/officeart/2018/2/layout/IconCircleList"/>
    <dgm:cxn modelId="{558F2EB2-F162-49ED-91DD-D4F4413EF8F5}" type="presParOf" srcId="{18A67227-BE97-424F-9353-5D67FEE1C59F}" destId="{BFF2E535-2044-425F-BC23-C835CE0920BD}" srcOrd="0" destOrd="0" presId="urn:microsoft.com/office/officeart/2018/2/layout/IconCircleList"/>
    <dgm:cxn modelId="{AE1EE1C4-7D4C-4A9F-AC01-9DCF3EE1C559}" type="presParOf" srcId="{18A67227-BE97-424F-9353-5D67FEE1C59F}" destId="{7D6156C1-3EE8-45CD-8A49-959072B8318A}" srcOrd="1" destOrd="0" presId="urn:microsoft.com/office/officeart/2018/2/layout/IconCircleList"/>
    <dgm:cxn modelId="{A1F9C53E-CF48-4477-8FF9-7CBC9FDB6649}" type="presParOf" srcId="{18A67227-BE97-424F-9353-5D67FEE1C59F}" destId="{2A57FA24-E05F-4FEA-B381-0CEC10D32638}" srcOrd="2" destOrd="0" presId="urn:microsoft.com/office/officeart/2018/2/layout/IconCircleList"/>
    <dgm:cxn modelId="{4B3CD0CF-FDA4-4CE8-A1D1-AE937E297DE6}" type="presParOf" srcId="{18A67227-BE97-424F-9353-5D67FEE1C59F}" destId="{41ECFE59-4DAA-46C3-9CB6-8D5771B3A48A}" srcOrd="3" destOrd="0" presId="urn:microsoft.com/office/officeart/2018/2/layout/IconCircleList"/>
    <dgm:cxn modelId="{55312D0E-3FFC-42C3-B087-25D489E13268}" type="presParOf" srcId="{60A671F8-31DF-4EC5-81A3-245C14FF2381}" destId="{D382BAF9-04EE-4796-BAB0-1E707025D5DE}" srcOrd="3" destOrd="0" presId="urn:microsoft.com/office/officeart/2018/2/layout/IconCircleList"/>
    <dgm:cxn modelId="{2EE1571C-CBDD-42E3-A44F-44C9BB5C7F21}" type="presParOf" srcId="{60A671F8-31DF-4EC5-81A3-245C14FF2381}" destId="{04B8D7E3-363B-4B98-8ED3-471E56D75BBC}" srcOrd="4" destOrd="0" presId="urn:microsoft.com/office/officeart/2018/2/layout/IconCircleList"/>
    <dgm:cxn modelId="{633B8A1B-0508-4563-AA80-F959A516ED25}" type="presParOf" srcId="{04B8D7E3-363B-4B98-8ED3-471E56D75BBC}" destId="{2A7224A4-89E3-4F82-94BE-2481F94F7630}" srcOrd="0" destOrd="0" presId="urn:microsoft.com/office/officeart/2018/2/layout/IconCircleList"/>
    <dgm:cxn modelId="{9DC24918-90AA-4F5D-ACAA-BDCDEFC7AB58}" type="presParOf" srcId="{04B8D7E3-363B-4B98-8ED3-471E56D75BBC}" destId="{57355E4B-BDF2-4F2F-8F2A-C5965C88210A}" srcOrd="1" destOrd="0" presId="urn:microsoft.com/office/officeart/2018/2/layout/IconCircleList"/>
    <dgm:cxn modelId="{A0C72195-F2C7-4FE3-B335-6A84C96DE8B9}" type="presParOf" srcId="{04B8D7E3-363B-4B98-8ED3-471E56D75BBC}" destId="{7F07A937-87AA-4A4B-8E36-3833AB8CEFA4}" srcOrd="2" destOrd="0" presId="urn:microsoft.com/office/officeart/2018/2/layout/IconCircleList"/>
    <dgm:cxn modelId="{A4152F68-4447-4D20-8541-3062EC7C9DDB}" type="presParOf" srcId="{04B8D7E3-363B-4B98-8ED3-471E56D75BBC}" destId="{E036B3E8-0EA1-46AF-AFA9-5C78B978E7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18497-8F26-4682-BD54-0A28EDDD24CD}">
      <dsp:nvSpPr>
        <dsp:cNvPr id="0" name=""/>
        <dsp:cNvSpPr/>
      </dsp:nvSpPr>
      <dsp:spPr>
        <a:xfrm>
          <a:off x="1469423" y="14748"/>
          <a:ext cx="824134" cy="824134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47735-4D82-4C0F-8D40-D7DFF11B7DB7}">
      <dsp:nvSpPr>
        <dsp:cNvPr id="0" name=""/>
        <dsp:cNvSpPr/>
      </dsp:nvSpPr>
      <dsp:spPr>
        <a:xfrm>
          <a:off x="1598253" y="196958"/>
          <a:ext cx="477998" cy="47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12F2C-6993-4B4D-BDDD-7A0AD38C2C2A}">
      <dsp:nvSpPr>
        <dsp:cNvPr id="0" name=""/>
        <dsp:cNvSpPr/>
      </dsp:nvSpPr>
      <dsp:spPr>
        <a:xfrm>
          <a:off x="541086" y="1716273"/>
          <a:ext cx="2713446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Bu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projede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geliştirilen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uygulama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kullanıcılar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bankalar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arasında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moderatör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görevi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görecektir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. </a:t>
          </a:r>
          <a:endParaRPr lang="tr-TR" sz="14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Kullanıcılar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fiziksel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olarak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bankaya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gitmelerine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gerek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kalmadan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hesaplarını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oluşturabilir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yönetebilir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şifreleri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ayarlayabilir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veya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değiştirebilir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banka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olanaklarından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yararlanabilirler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kern="1200" dirty="0">
            <a:latin typeface="Tw Cen MT (Gövde)"/>
            <a:cs typeface="Times New Roman" panose="02020603050405020304" pitchFamily="18" charset="0"/>
          </a:endParaRPr>
        </a:p>
      </dsp:txBody>
      <dsp:txXfrm>
        <a:off x="541086" y="1716273"/>
        <a:ext cx="2713446" cy="824134"/>
      </dsp:txXfrm>
    </dsp:sp>
    <dsp:sp modelId="{519FBA97-5431-49F8-9009-30CDE1B92471}">
      <dsp:nvSpPr>
        <dsp:cNvPr id="0" name=""/>
        <dsp:cNvSpPr/>
      </dsp:nvSpPr>
      <dsp:spPr>
        <a:xfrm>
          <a:off x="4845730" y="23896"/>
          <a:ext cx="824134" cy="824134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18BF-702C-4216-8C27-9F38BC63CF5D}">
      <dsp:nvSpPr>
        <dsp:cNvPr id="0" name=""/>
        <dsp:cNvSpPr/>
      </dsp:nvSpPr>
      <dsp:spPr>
        <a:xfrm>
          <a:off x="5018802" y="237708"/>
          <a:ext cx="477998" cy="47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3F113-9CF3-4B64-9E2C-94D70DC81350}">
      <dsp:nvSpPr>
        <dsp:cNvPr id="0" name=""/>
        <dsp:cNvSpPr/>
      </dsp:nvSpPr>
      <dsp:spPr>
        <a:xfrm>
          <a:off x="4315979" y="1487542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İnternet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üzerinden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para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transferi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yapabilirler</a:t>
          </a:r>
          <a:r>
            <a:rPr lang="tr-TR" sz="1400" b="0" i="0" kern="1200" dirty="0">
              <a:latin typeface="Tw Cen MT (Gövde)"/>
              <a:cs typeface="Times New Roman" panose="02020603050405020304" pitchFamily="18" charset="0"/>
            </a:rPr>
            <a:t>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 dirty="0">
              <a:latin typeface="Tw Cen MT (Gövde)"/>
              <a:cs typeface="Times New Roman" panose="02020603050405020304" pitchFamily="18" charset="0"/>
            </a:rPr>
            <a:t>Ve bu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işlemle</a:t>
          </a:r>
          <a:r>
            <a:rPr lang="tr-TR" sz="1400" b="0" i="0" kern="1200" dirty="0">
              <a:latin typeface="Tw Cen MT (Gövde)"/>
              <a:cs typeface="Times New Roman" panose="02020603050405020304" pitchFamily="18" charset="0"/>
            </a:rPr>
            <a:t>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uygulamaya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kaydedilecektir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kern="1200" dirty="0">
            <a:latin typeface="Tw Cen MT (Gövde)"/>
            <a:cs typeface="Times New Roman" panose="02020603050405020304" pitchFamily="18" charset="0"/>
          </a:endParaRPr>
        </a:p>
      </dsp:txBody>
      <dsp:txXfrm>
        <a:off x="4315979" y="1487542"/>
        <a:ext cx="1942602" cy="824134"/>
      </dsp:txXfrm>
    </dsp:sp>
    <dsp:sp modelId="{63FF7BA0-4456-4416-814C-B798EC3CA3AB}">
      <dsp:nvSpPr>
        <dsp:cNvPr id="0" name=""/>
        <dsp:cNvSpPr/>
      </dsp:nvSpPr>
      <dsp:spPr>
        <a:xfrm>
          <a:off x="8153009" y="0"/>
          <a:ext cx="824134" cy="824134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42542-B599-4CCB-9373-0B51F11C2DDE}">
      <dsp:nvSpPr>
        <dsp:cNvPr id="0" name=""/>
        <dsp:cNvSpPr/>
      </dsp:nvSpPr>
      <dsp:spPr>
        <a:xfrm>
          <a:off x="8340837" y="152720"/>
          <a:ext cx="477998" cy="47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13255-E1D6-484F-8BCB-CE98A9F4F1AB}">
      <dsp:nvSpPr>
        <dsp:cNvPr id="0" name=""/>
        <dsp:cNvSpPr/>
      </dsp:nvSpPr>
      <dsp:spPr>
        <a:xfrm>
          <a:off x="7103883" y="1300727"/>
          <a:ext cx="3033665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Android Studio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kullanılarak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geliştirilen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bu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uygulamada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belgelendirme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hata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/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istisna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yönetimi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kapsamlı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program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bellek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verimliliği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dahil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olmak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üzere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uygun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programlama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kuralları</a:t>
          </a:r>
          <a:r>
            <a:rPr lang="en-US" sz="14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1400" b="0" i="0" kern="1200" dirty="0" err="1">
              <a:latin typeface="Tw Cen MT (Gövde)"/>
              <a:cs typeface="Times New Roman" panose="02020603050405020304" pitchFamily="18" charset="0"/>
            </a:rPr>
            <a:t>kullanıla</a:t>
          </a:r>
          <a:r>
            <a:rPr lang="tr-TR" sz="1400" b="0" i="0" kern="1200" dirty="0" err="1">
              <a:latin typeface="Tw Cen MT (Gövde)"/>
              <a:cs typeface="Times New Roman" panose="02020603050405020304" pitchFamily="18" charset="0"/>
            </a:rPr>
            <a:t>caktır</a:t>
          </a:r>
          <a:r>
            <a:rPr lang="tr-TR" sz="14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1400" kern="1200" dirty="0">
            <a:latin typeface="Tw Cen MT (Gövde)"/>
            <a:cs typeface="Times New Roman" panose="02020603050405020304" pitchFamily="18" charset="0"/>
          </a:endParaRPr>
        </a:p>
      </dsp:txBody>
      <dsp:txXfrm>
        <a:off x="7103883" y="1300727"/>
        <a:ext cx="3033665" cy="824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39BD-E594-426B-8321-343C7E638024}">
      <dsp:nvSpPr>
        <dsp:cNvPr id="0" name=""/>
        <dsp:cNvSpPr/>
      </dsp:nvSpPr>
      <dsp:spPr>
        <a:xfrm>
          <a:off x="11223561" y="1907742"/>
          <a:ext cx="471909" cy="47190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B3FC6-C510-4FC3-A009-13C6C4F0EDEE}">
      <dsp:nvSpPr>
        <dsp:cNvPr id="0" name=""/>
        <dsp:cNvSpPr/>
      </dsp:nvSpPr>
      <dsp:spPr>
        <a:xfrm>
          <a:off x="11421763" y="3658040"/>
          <a:ext cx="273707" cy="273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61346-56DE-4BEE-B753-7322072E820F}">
      <dsp:nvSpPr>
        <dsp:cNvPr id="0" name=""/>
        <dsp:cNvSpPr/>
      </dsp:nvSpPr>
      <dsp:spPr>
        <a:xfrm>
          <a:off x="1989310" y="1239929"/>
          <a:ext cx="7211271" cy="195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Proje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Android Studio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kullanılarak</a:t>
          </a:r>
          <a:r>
            <a:rPr lang="tr-TR" sz="2000" b="0" i="0" kern="1200" dirty="0">
              <a:latin typeface="Tw Cen MT (Gövde)"/>
              <a:cs typeface="Times New Roman" panose="02020603050405020304" pitchFamily="18" charset="0"/>
            </a:rPr>
            <a:t>, bankacılık uygulaması içerecektir.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Bu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yaklaşım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temiz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organize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sürdürülebilir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bir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kod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sağlayacak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tr-TR" sz="20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b="0" i="0" kern="1200" dirty="0">
              <a:latin typeface="Tw Cen MT (Gövde)"/>
              <a:cs typeface="Times New Roman" panose="02020603050405020304" pitchFamily="18" charset="0"/>
            </a:rPr>
          </a:b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Geliştirme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sürecinde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modern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programlama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prensipleri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en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iyi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uygulamalar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gözetilecek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tr-TR" sz="2000" b="0" i="0" kern="1200" dirty="0">
            <a:latin typeface="Tw Cen MT (Gövde)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b="0" i="0" kern="1200" dirty="0">
              <a:latin typeface="Tw Cen MT (Gövde)"/>
              <a:cs typeface="Times New Roman" panose="02020603050405020304" pitchFamily="18" charset="0"/>
            </a:rPr>
          </a:b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Bu</a:t>
          </a:r>
          <a:r>
            <a:rPr lang="tr-TR" sz="2000" b="0" i="0" kern="1200" dirty="0">
              <a:latin typeface="Tw Cen MT (Gövde)"/>
              <a:cs typeface="Times New Roman" panose="02020603050405020304" pitchFamily="18" charset="0"/>
            </a:rPr>
            <a:t> da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belgelendirme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hata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istisna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yönetimi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,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kapsamlı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program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yapısı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ve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bellek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verimliliği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gibi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alanlarda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odaklanmayı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w Cen MT (Gövde)"/>
              <a:cs typeface="Times New Roman" panose="02020603050405020304" pitchFamily="18" charset="0"/>
            </a:rPr>
            <a:t>içer</a:t>
          </a:r>
          <a:r>
            <a:rPr lang="tr-TR" sz="2000" b="0" i="0" kern="1200" dirty="0" err="1">
              <a:latin typeface="Tw Cen MT (Gövde)"/>
              <a:cs typeface="Times New Roman" panose="02020603050405020304" pitchFamily="18" charset="0"/>
            </a:rPr>
            <a:t>mektedir</a:t>
          </a:r>
          <a:r>
            <a:rPr lang="en-US" sz="2000" b="0" i="0" kern="1200" dirty="0">
              <a:latin typeface="Tw Cen MT (Gövde)"/>
              <a:cs typeface="Times New Roman" panose="02020603050405020304" pitchFamily="18" charset="0"/>
            </a:rPr>
            <a:t>.</a:t>
          </a:r>
          <a:endParaRPr lang="en-US" sz="2000" kern="1200" dirty="0">
            <a:latin typeface="Tw Cen MT (Gövde)"/>
            <a:cs typeface="Times New Roman" panose="02020603050405020304" pitchFamily="18" charset="0"/>
          </a:endParaRPr>
        </a:p>
      </dsp:txBody>
      <dsp:txXfrm>
        <a:off x="1989310" y="1239929"/>
        <a:ext cx="7211271" cy="1958235"/>
      </dsp:txXfrm>
    </dsp:sp>
    <dsp:sp modelId="{BFF2E535-2044-425F-BC23-C835CE0920BD}">
      <dsp:nvSpPr>
        <dsp:cNvPr id="0" name=""/>
        <dsp:cNvSpPr/>
      </dsp:nvSpPr>
      <dsp:spPr>
        <a:xfrm>
          <a:off x="11223561" y="0"/>
          <a:ext cx="471909" cy="1514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156C1-3EE8-45CD-8A49-959072B8318A}">
      <dsp:nvSpPr>
        <dsp:cNvPr id="0" name=""/>
        <dsp:cNvSpPr/>
      </dsp:nvSpPr>
      <dsp:spPr>
        <a:xfrm>
          <a:off x="11421763" y="2651999"/>
          <a:ext cx="273707" cy="273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CFE59-4DAA-46C3-9CB6-8D5771B3A48A}">
      <dsp:nvSpPr>
        <dsp:cNvPr id="0" name=""/>
        <dsp:cNvSpPr/>
      </dsp:nvSpPr>
      <dsp:spPr>
        <a:xfrm>
          <a:off x="7558228" y="2322526"/>
          <a:ext cx="1405097" cy="812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558228" y="2322526"/>
        <a:ext cx="1405097" cy="812845"/>
      </dsp:txXfrm>
    </dsp:sp>
    <dsp:sp modelId="{2A7224A4-89E3-4F82-94BE-2481F94F7630}">
      <dsp:nvSpPr>
        <dsp:cNvPr id="0" name=""/>
        <dsp:cNvSpPr/>
      </dsp:nvSpPr>
      <dsp:spPr>
        <a:xfrm flipV="1">
          <a:off x="11223561" y="1671787"/>
          <a:ext cx="471909" cy="47190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55E4B-BDF2-4F2F-8F2A-C5965C88210A}">
      <dsp:nvSpPr>
        <dsp:cNvPr id="0" name=""/>
        <dsp:cNvSpPr/>
      </dsp:nvSpPr>
      <dsp:spPr>
        <a:xfrm>
          <a:off x="11421763" y="3041687"/>
          <a:ext cx="273707" cy="273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6B3E8-0EA1-46AF-AFA9-5C78B978E72C}">
      <dsp:nvSpPr>
        <dsp:cNvPr id="0" name=""/>
        <dsp:cNvSpPr/>
      </dsp:nvSpPr>
      <dsp:spPr>
        <a:xfrm>
          <a:off x="9431519" y="1999592"/>
          <a:ext cx="2263103" cy="1280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9431519" y="1999592"/>
        <a:ext cx="2263103" cy="128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43df899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43df899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5BC77-E1BE-4760-A4BD-DB7E44A86B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8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5BC77-E1BE-4760-A4BD-DB7E44A86B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42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5BC77-E1BE-4760-A4BD-DB7E44A86B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24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43df8995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43df8995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143df8995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143df8995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3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9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94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DF409-7FC8-CA88-9D60-82E6BA4FE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C121BD-B192-7BE0-E93D-70DC2496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B6CF95-CD7C-B552-7F71-8FB31E27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F1DBEE-9392-3E59-4E70-667274D0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9E6CD5-8208-70AF-D8F6-AEAACCB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32C42-4536-1C81-1314-93DF9897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226C7B-57C2-1D78-68FE-97077283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C73B9-193F-6078-CDE0-AC5D461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43FD09-C849-B229-FBC7-D3F83BAB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F37383-E143-2EE4-8067-61284AD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083BC-5F31-4D10-CEC3-81D8188B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ADB84B-B8CD-D773-C100-40874F17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38736E-FD26-FAEA-C3AB-71E4D58D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F05486-EB32-33C7-C972-C362D15B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F43531-C96A-4A4B-20D9-14E4644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5D37C-902E-74D6-2628-14132CE4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3C967C-4F12-3E95-FC17-0AC5CEB77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130367-B004-7B6B-A852-FD8AA08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80D74C-1518-EA35-37D7-F2A57B54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13963F-841F-ADDE-C1ED-7132BA0B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B65CBA-452C-77E7-7C50-5DA6F1F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32C27-FBE9-117D-7846-E343EDD8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47031B-14F3-1D4C-D5CB-102E2D8F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633292-0B53-6D0F-50BE-F25E8D8A8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38C3D94-93F5-D172-F90F-46CF8A5B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EE01C17-249C-B2C9-2457-52B6AE2C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EBD69D8-2972-09FE-7ED4-B72205FB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A64DBE-6C52-9589-A5B4-955D5567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406E492-64A7-4ED9-1E2F-F45C93F6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379D16-6750-84D4-214A-F357D9D4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6CE3B6A-74BA-6A8A-D7DB-99311CEA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9D2B39-A4A6-08E7-B3CE-FD581ADC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E7C8E6-6BA8-10F9-5D91-B0863613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9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D331A41-B07C-F69A-3F25-33B0B8A6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E38051-5BFC-6AA1-112A-1C8ADC1A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D6F2B0-FEDF-8FF4-2F7B-627A1C85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1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806022-2314-0082-66CB-F5925BF8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F182E4-710E-ED06-F8A0-209E9417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D7936D4-87BB-54E4-C8CA-C085DABE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1D2B05-6761-D386-ACE7-BAF62179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8B8333-D4C4-1242-2C4C-144D1234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DBEB3D-7657-3F59-DC9B-3ED3CCC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5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86EE14-379B-4EC7-C0E6-35BED8A0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D83CB2F-F4B6-FABD-65E1-D4DEE3BE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390A6F-10E2-8011-337B-34C6A3B1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8614D2-B51F-6B38-270F-1DC42BE0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12F7E8-2B35-4B35-37E0-99B5CA72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915E82-BE34-B701-9F48-06C2972B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7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975B4-F00C-2A94-E2E2-61E8ABB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4D3D5E-9396-0C2B-A12C-AC9BB545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52909-147D-6CA6-A1C5-D99C7A05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208CE8-E350-1B7B-A3E4-915E9FF4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F4E9C5-15B0-5CEC-D1B3-1821D764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01BA5CF-17CD-34B9-141D-A22FD7BFA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6A024A-C141-96EC-11F9-3474EA724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4D33DB-3E99-BF5D-9261-51AEBE6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5AA0C7-374C-25DD-13B3-3CF29BBF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75CC56-587C-B94D-6977-1CF10D2A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5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59009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effectLst/>
                <a:latin typeface="Open Sans Semibold" pitchFamily="34" charset="0"/>
                <a:ea typeface="Open Sans Semibold" pitchFamily="34" charset="0"/>
                <a:cs typeface="Open Sans Semibold" pitchFamily="34" charset="0"/>
              </a:defRPr>
            </a:lvl1pPr>
          </a:lstStyle>
          <a:p>
            <a:r>
              <a:rPr lang="lv-LV"/>
              <a:t>Game Plan Template</a:t>
            </a:r>
            <a:endParaRPr 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991849" y="511175"/>
            <a:ext cx="850899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latin typeface="Open Sans Semibold" pitchFamily="34" charset="0"/>
                <a:ea typeface="Open Sans Semibold" pitchFamily="34" charset="0"/>
                <a:cs typeface="Open Sans Semibold" pitchFamily="34" charset="0"/>
              </a:defRPr>
            </a:lvl1pPr>
          </a:lstStyle>
          <a:p>
            <a:fld id="{EA70C79D-30F0-416A-8592-AEBC748F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559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2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42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19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32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655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1D4BB12-B046-13D7-61E3-9272A052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112DD8-2F33-77FA-A746-8FBF4F9A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DAB5D2-DE6C-377A-4938-7C7E1ABB6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57189-0538-4A9A-A3BF-494450E0EE0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FCEFF9-6FAA-15BE-8F7B-2CEF3041D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07D486-74F5-F942-5660-394044C56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FAD59-3530-4169-8755-6B7C398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45616" y="0"/>
            <a:ext cx="12237616" cy="462578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EB Garamond"/>
              <a:buNone/>
            </a:pP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698534" y="5170880"/>
            <a:ext cx="480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200" dirty="0">
                <a:solidFill>
                  <a:schemeClr val="accent1"/>
                </a:solidFill>
              </a:rPr>
              <a:t>DEMET DEMİR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 dirty="0">
                <a:solidFill>
                  <a:schemeClr val="accent1"/>
                </a:solidFill>
              </a:rPr>
              <a:t>İREM ERÇEL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 dirty="0">
                <a:solidFill>
                  <a:schemeClr val="accent1"/>
                </a:solidFill>
              </a:rPr>
              <a:t>FURKAN KARADUT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200" dirty="0">
              <a:solidFill>
                <a:schemeClr val="accen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94109" y="2133601"/>
            <a:ext cx="57254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chemeClr val="bg1"/>
                </a:solidFill>
                <a:latin typeface="+mj-lt"/>
                <a:ea typeface="ADLaM Display"/>
                <a:cs typeface="ADLaM Display"/>
                <a:sym typeface="ADLaM Display"/>
              </a:rPr>
              <a:t>E-BANKACILIK UYGULAMASI</a:t>
            </a:r>
            <a:endParaRPr sz="5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00" y="1446531"/>
            <a:ext cx="3512200" cy="20808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117987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-728209" y="860175"/>
            <a:ext cx="5733452" cy="5914897"/>
          </a:xfrm>
          <a:prstGeom prst="ellipse">
            <a:avLst/>
          </a:prstGeom>
          <a:gradFill>
            <a:gsLst>
              <a:gs pos="0">
                <a:srgbClr val="D18BD1">
                  <a:alpha val="20000"/>
                </a:srgbClr>
              </a:gs>
              <a:gs pos="100000">
                <a:srgbClr val="71AAC7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tr-TR" sz="4500" cap="all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  <a:ea typeface="+mj-ea"/>
                <a:cs typeface="+mj-cs"/>
              </a:rPr>
              <a:t>KULLANILAN TEKNOLOJİLER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5856632" y="4309024"/>
            <a:ext cx="4962243" cy="273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EB Garamond"/>
              <a:buNone/>
            </a:pPr>
            <a:r>
              <a:rPr lang="en-US" sz="4400" dirty="0">
                <a:solidFill>
                  <a:srgbClr val="FFFFFF"/>
                </a:solidFill>
              </a:rPr>
              <a:t>KULLANILAN TEKNOLOJİLER</a:t>
            </a:r>
            <a:endParaRPr dirty="0"/>
          </a:p>
        </p:txBody>
      </p:sp>
      <p:pic>
        <p:nvPicPr>
          <p:cNvPr id="168" name="Google Shape;168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6989275" y="920713"/>
            <a:ext cx="2095800" cy="8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 amt="80000"/>
          </a:blip>
          <a:srcRect/>
          <a:stretch/>
        </p:blipFill>
        <p:spPr>
          <a:xfrm>
            <a:off x="866373" y="488551"/>
            <a:ext cx="1272144" cy="172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 amt="80000"/>
          </a:blip>
          <a:srcRect/>
          <a:stretch/>
        </p:blipFill>
        <p:spPr>
          <a:xfrm>
            <a:off x="2743208" y="497227"/>
            <a:ext cx="1282174" cy="170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 amt="80000"/>
          </a:blip>
          <a:srcRect/>
          <a:stretch/>
        </p:blipFill>
        <p:spPr>
          <a:xfrm>
            <a:off x="4691245" y="497227"/>
            <a:ext cx="1742474" cy="174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4735820" y="2678010"/>
            <a:ext cx="7435055" cy="384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Android Studio: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Uygulama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geliştirme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sürecinde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verimliliği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kolaylığı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artıran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geniş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araç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setleri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yerleşik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özellikler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sunar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Java: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Güçlü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topluluk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desteği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geniş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kütüphane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ekosistemi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Android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ile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yüksek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uyumluluk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nedeniyle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tercih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edilir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Tw Cen MT (Gövde)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SQLite Database: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Hafif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, disk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tabanlı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bir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veritabanı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, Android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uygulamaları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için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yerel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veri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depolama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yöntemi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olarak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kullanılır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w Cen MT (Gövde)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E3E7F1"/>
              </a:buClr>
              <a:buSzPts val="128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JSON: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Hafif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bir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veri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alışveriş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formatıdır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 Android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uygulamalarında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            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genellikle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sunucu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ile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mobil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cihaz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arasındaki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veri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transferi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için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kullanılır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E3E7F1"/>
              </a:buClr>
              <a:buSzPts val="128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Android Emulator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Android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Studio'nun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bir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parçası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olan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bu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araç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fiziksel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bir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cihaz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olmadan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Android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uygulamalarını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bilgisayarlarda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çalıştırmamıza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olanak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tanır</a:t>
            </a:r>
            <a:r>
              <a:rPr lang="en-US" sz="1600" dirty="0">
                <a:solidFill>
                  <a:schemeClr val="dk1"/>
                </a:solidFill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 </a:t>
            </a:r>
            <a:endParaRPr lang="en-US" sz="1600" dirty="0">
              <a:solidFill>
                <a:srgbClr val="FFFFFF"/>
              </a:solidFill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40621" y="860175"/>
            <a:ext cx="2158575" cy="101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38200" y="4994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4500" dirty="0"/>
              <a:t>ORGANİZASYON ŞEMASI</a:t>
            </a:r>
            <a:endParaRPr sz="4500"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idx="1"/>
          </p:nvPr>
        </p:nvSpPr>
        <p:spPr>
          <a:xfrm>
            <a:off x="838200" y="1825162"/>
            <a:ext cx="10515600" cy="43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8635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endParaRPr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" y="1825162"/>
            <a:ext cx="10784653" cy="3241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38200" y="4994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4500"/>
              <a:t>GÖREV LİSTELERİ</a:t>
            </a:r>
            <a:endParaRPr sz="4500"/>
          </a:p>
        </p:txBody>
      </p:sp>
      <p:sp>
        <p:nvSpPr>
          <p:cNvPr id="183" name="Google Shape;183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86359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endParaRPr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87" y="1676889"/>
            <a:ext cx="7534228" cy="4500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İŞLEVSEL GEREKSİNİMLER</a:t>
            </a:r>
            <a:r>
              <a:rPr lang="tr-TR" sz="4500" dirty="0"/>
              <a:t>: Kullanıcı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06" y="2084832"/>
            <a:ext cx="5035315" cy="45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İŞLEVSEL GEREKSİNİMLER</a:t>
            </a:r>
            <a:r>
              <a:rPr lang="tr-TR" sz="4500" dirty="0"/>
              <a:t>: </a:t>
            </a:r>
            <a:r>
              <a:rPr lang="tr-TR" sz="4500" dirty="0" err="1"/>
              <a:t>Moderatör</a:t>
            </a:r>
            <a:endParaRPr lang="tr-TR" sz="45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06" y="2084832"/>
            <a:ext cx="5372115" cy="43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İŞLEVSEL GEREKSİNİMLER</a:t>
            </a:r>
            <a:r>
              <a:rPr lang="tr-TR" sz="4500" dirty="0"/>
              <a:t>: Banka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64" y="2084832"/>
            <a:ext cx="5671999" cy="45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9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38200" y="47153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KALİTE GEREKSİNİMLER</a:t>
            </a:r>
            <a:r>
              <a:rPr lang="tr-TR" sz="4500" dirty="0"/>
              <a:t>İ</a:t>
            </a:r>
            <a:endParaRPr sz="4500"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35" y="1410829"/>
            <a:ext cx="6741665" cy="436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;p23">
            <a:extLst>
              <a:ext uri="{FF2B5EF4-FFF2-40B4-BE49-F238E27FC236}">
                <a16:creationId xmlns:a16="http://schemas.microsoft.com/office/drawing/2014/main" id="{C5C1DA1F-EB4C-9FF2-0D65-22E1FC593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/>
              <a:t>USECASE</a:t>
            </a:r>
            <a:br>
              <a:rPr lang="tr-TR" sz="4000"/>
            </a:br>
            <a:endParaRPr lang="tr-TR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CE0416-A092-A112-A365-51DC5817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C2AE33-48F4-C813-2D79-F6F32453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81" y="640080"/>
            <a:ext cx="675829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473D6F-BB7C-796E-B035-5BE0766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r-TR" sz="4000"/>
              <a:t>SEQUENCE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F8341-2EDD-EBEE-79DC-68E99797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7F383E-3BA7-3135-1E30-CE2C9512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40202"/>
            <a:ext cx="6909577" cy="45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41351"/>
            <a:ext cx="12192000" cy="6858000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991849" y="511175"/>
            <a:ext cx="8508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92686" y="4212771"/>
            <a:ext cx="4016828" cy="2438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1" y="4203171"/>
            <a:ext cx="729343" cy="2438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389481" y="1231456"/>
            <a:ext cx="729343" cy="2866482"/>
            <a:chOff x="1360714" y="1504723"/>
            <a:chExt cx="729343" cy="2438400"/>
          </a:xfrm>
        </p:grpSpPr>
        <p:sp>
          <p:nvSpPr>
            <p:cNvPr id="41" name="Rectangle 40"/>
            <p:cNvSpPr/>
            <p:nvPr/>
          </p:nvSpPr>
          <p:spPr>
            <a:xfrm>
              <a:off x="1360714" y="1504723"/>
              <a:ext cx="729343" cy="2438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954981" y="2493090"/>
              <a:ext cx="1540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İç Etkenler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 rot="16200000">
            <a:off x="845055" y="5191538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Dış Etkenler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49987" y="423486"/>
            <a:ext cx="546970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SWOT analizi tablosu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49404" y="4212770"/>
            <a:ext cx="128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Tehditler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792686" y="1275377"/>
            <a:ext cx="4016828" cy="2853513"/>
            <a:chOff x="6792686" y="1504723"/>
            <a:chExt cx="4016828" cy="2438400"/>
          </a:xfrm>
        </p:grpSpPr>
        <p:sp>
          <p:nvSpPr>
            <p:cNvPr id="39" name="Rectangle 38"/>
            <p:cNvSpPr/>
            <p:nvPr/>
          </p:nvSpPr>
          <p:spPr>
            <a:xfrm>
              <a:off x="6792686" y="1504723"/>
              <a:ext cx="4016828" cy="2438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19083" y="1614567"/>
              <a:ext cx="1769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Zayıf Yönler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02615" y="2092986"/>
              <a:ext cx="2836546" cy="5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Sınırlı Platform Desteği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Tanıtım Eksikliği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73086" y="4202359"/>
            <a:ext cx="4259524" cy="2438400"/>
            <a:chOff x="2373086" y="4202359"/>
            <a:chExt cx="4259524" cy="2438400"/>
          </a:xfrm>
        </p:grpSpPr>
        <p:sp>
          <p:nvSpPr>
            <p:cNvPr id="38" name="Rectangle 37"/>
            <p:cNvSpPr/>
            <p:nvPr/>
          </p:nvSpPr>
          <p:spPr>
            <a:xfrm>
              <a:off x="2373086" y="4202359"/>
              <a:ext cx="4259524" cy="2438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3086" y="4212771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Fırsatlar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29185" y="4825762"/>
              <a:ext cx="355565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Yeni Özelliklerin Eklenmesi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Çapraz Platform Desteği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Veri Analitiği Ve Kişiselleştirme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Yenilikçi Finansal Hizmetler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      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819083" y="4732850"/>
            <a:ext cx="305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Rekabet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  Güvenlik Endişeleri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   Siyası ve Ekonomik Krizler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40308" y="1173360"/>
            <a:ext cx="4245777" cy="2881518"/>
            <a:chOff x="2340308" y="1173360"/>
            <a:chExt cx="4245777" cy="2881518"/>
          </a:xfrm>
        </p:grpSpPr>
        <p:grpSp>
          <p:nvGrpSpPr>
            <p:cNvPr id="54" name="Group 53"/>
            <p:cNvGrpSpPr/>
            <p:nvPr/>
          </p:nvGrpSpPr>
          <p:grpSpPr>
            <a:xfrm>
              <a:off x="2340308" y="1173360"/>
              <a:ext cx="4245777" cy="2881518"/>
              <a:chOff x="2372398" y="1217281"/>
              <a:chExt cx="4245777" cy="288151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372398" y="1217281"/>
                <a:ext cx="4245777" cy="2881518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34981" y="1933317"/>
                <a:ext cx="391248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İyi Tasarlanmış Kullanıcı </a:t>
                </a:r>
                <a:r>
                  <a:rPr kumimoji="0" lang="tr-T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AraYüzü</a:t>
                </a: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Piyasa </a:t>
                </a:r>
                <a:r>
                  <a:rPr kumimoji="0" lang="tr-T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Tutunabilirlik</a:t>
                </a: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Kaynak Dosyaların Kullanımı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Materyal Tasarım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Veri Tabanı Yönetimi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Güncel Teknolojilerin kullanılması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     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468140" y="1293574"/>
              <a:ext cx="1856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Güçlü Yönler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dirty="0"/>
              <a:t>PROJENİN KONUSU</a:t>
            </a:r>
          </a:p>
        </p:txBody>
      </p:sp>
      <p:graphicFrame>
        <p:nvGraphicFramePr>
          <p:cNvPr id="101" name="Google Shape;97;p14">
            <a:extLst>
              <a:ext uri="{FF2B5EF4-FFF2-40B4-BE49-F238E27FC236}">
                <a16:creationId xmlns:a16="http://schemas.microsoft.com/office/drawing/2014/main" id="{83D72238-5725-B1FE-A939-222EED2DD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654206"/>
              </p:ext>
            </p:extLst>
          </p:nvPr>
        </p:nvGraphicFramePr>
        <p:xfrm>
          <a:off x="838200" y="21971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09207" y="2321213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8172" y="3150565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8172" y="3986887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9207" y="1464143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513" y="1560351"/>
            <a:ext cx="3522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7564" y="1515026"/>
            <a:ext cx="38457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Piyasadaki Yoğun Rekabet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4548" y="2410745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7565" y="2355895"/>
            <a:ext cx="37381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Sponsor Bulma Olasılığı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478" y="3243158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5495" y="3197833"/>
            <a:ext cx="37202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Reklam ve Pazarlama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3513" y="4071944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529" y="4026619"/>
            <a:ext cx="46275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Teknolojik Değişimler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44724" y="2321213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53689" y="3150565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44724" y="1464143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9030" y="1560351"/>
            <a:ext cx="3522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0830" y="1515026"/>
            <a:ext cx="46319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Donanım Yazılım Uyumsuzluğu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90065" y="2410745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03082" y="2355895"/>
            <a:ext cx="30794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Piyasa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Tutunabilirlik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7995" y="3243158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21011" y="3197833"/>
            <a:ext cx="38239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Kullanıcı Dönüşleri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99030" y="4071944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6812" y="319679"/>
            <a:ext cx="9529767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RISK TABLOSU</a:t>
            </a:r>
            <a:endParaRPr kumimoji="0" lang="en-US" sz="3500" b="1" i="0" u="none" strike="noStrike" kern="1200" cap="none" spc="-10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9066" y="893887"/>
            <a:ext cx="9529767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900" b="0" i="0" u="none" strike="noStrike" kern="1200" cap="none" spc="0" normalizeH="0" baseline="0" noProof="0" dirty="0">
                <a:ln>
                  <a:noFill/>
                </a:ln>
                <a:solidFill>
                  <a:srgbClr val="41BEC3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Ana Ölçütler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41BEC3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ounded Rectangle 21"/>
          <p:cNvSpPr/>
          <p:nvPr/>
        </p:nvSpPr>
        <p:spPr>
          <a:xfrm>
            <a:off x="909207" y="4837780"/>
            <a:ext cx="478813" cy="478813"/>
          </a:xfrm>
          <a:prstGeom prst="roundRect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68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954548" y="4922837"/>
            <a:ext cx="370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667565" y="4877512"/>
            <a:ext cx="46976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Finansal Hizmet Düzenlemeleri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991849" y="511175"/>
            <a:ext cx="8508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115" y="271378"/>
            <a:ext cx="9529767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RISK TABLOSU</a:t>
            </a:r>
            <a:endParaRPr kumimoji="0" lang="en-US" sz="3500" b="1" i="0" u="none" strike="noStrike" kern="1200" cap="none" spc="-10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66" y="835985"/>
            <a:ext cx="9529767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900" b="0" i="0" u="none" strike="noStrike" kern="1200" cap="none" spc="0" normalizeH="0" baseline="0" noProof="0" dirty="0">
                <a:ln>
                  <a:noFill/>
                </a:ln>
                <a:solidFill>
                  <a:srgbClr val="41BEC3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Derecelendirme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41BEC3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9" name="Table 5"/>
          <p:cNvGraphicFramePr>
            <a:graphicFrameLocks noGrp="1"/>
          </p:cNvGraphicFramePr>
          <p:nvPr/>
        </p:nvGraphicFramePr>
        <p:xfrm>
          <a:off x="276838" y="1329685"/>
          <a:ext cx="11669356" cy="3718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379">
                  <a:extLst>
                    <a:ext uri="{9D8B030D-6E8A-4147-A177-3AD203B41FA5}">
                      <a16:colId xmlns:a16="http://schemas.microsoft.com/office/drawing/2014/main" val="1552965689"/>
                    </a:ext>
                  </a:extLst>
                </a:gridCol>
                <a:gridCol w="1855685">
                  <a:extLst>
                    <a:ext uri="{9D8B030D-6E8A-4147-A177-3AD203B41FA5}">
                      <a16:colId xmlns:a16="http://schemas.microsoft.com/office/drawing/2014/main" val="4070461135"/>
                    </a:ext>
                  </a:extLst>
                </a:gridCol>
              </a:tblGrid>
              <a:tr h="493139">
                <a:tc>
                  <a:txBody>
                    <a:bodyPr/>
                    <a:lstStyle/>
                    <a:p>
                      <a:pPr algn="ctr"/>
                      <a:r>
                        <a:rPr lang="en-US" sz="1900" b="0" spc="0" baseline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nr.</a:t>
                      </a:r>
                      <a:endParaRPr lang="lv-LV" sz="1900" b="0" i="0" spc="0" baseline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Başlık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0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Etki (1~4)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Yüzde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Toplam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Piyasadaki Yoğun Rekabet</a:t>
                      </a:r>
                      <a:endParaRPr lang="lv-LV" sz="15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Sponsor bulma olasılığı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Reklam ve Pazarlama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Teknolojik Değişimler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Finansal Hizmet Düzenlemeleri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Donanım Yazılım Uyumsuzluğu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Piyasa </a:t>
                      </a:r>
                      <a:r>
                        <a:rPr lang="tr-TR" sz="1500" kern="1200" dirty="0" err="1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Tutunabilirlik</a:t>
                      </a:r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3302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Kullanıcı Dönüşleri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68901"/>
                  </a:ext>
                </a:extLst>
              </a:tr>
              <a:tr h="391965">
                <a:tc grid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Uygulanabilirlik :</a:t>
                      </a:r>
                      <a:endParaRPr lang="lv-LV" sz="1600" b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 78,12</a:t>
                      </a:r>
                      <a:endParaRPr lang="lv-LV" sz="1800" b="1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1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0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176269" y="1339891"/>
            <a:ext cx="1954262" cy="1954262"/>
          </a:xfrm>
          <a:prstGeom prst="ellipse">
            <a:avLst/>
          </a:prstGeom>
          <a:solidFill>
            <a:srgbClr val="FAC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5878" y="1599472"/>
            <a:ext cx="195426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780" y="2469166"/>
            <a:ext cx="1397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Başlık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93835" y="3385295"/>
            <a:ext cx="1954262" cy="1954262"/>
          </a:xfrm>
          <a:prstGeom prst="ellipse">
            <a:avLst/>
          </a:prstGeom>
          <a:solidFill>
            <a:srgbClr val="F26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0078" y="3508207"/>
            <a:ext cx="195426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78,12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3139" y="4765701"/>
            <a:ext cx="1397480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Uygulanabilirlik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34258" y="1609790"/>
            <a:ext cx="3395664" cy="3395664"/>
          </a:xfrm>
          <a:prstGeom prst="ellipse">
            <a:avLst/>
          </a:prstGeom>
          <a:solidFill>
            <a:srgbClr val="41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96B24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258" y="1969082"/>
            <a:ext cx="339566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21,88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1273" y="4050927"/>
            <a:ext cx="20530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algn="ctr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Risk Oranı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algn="ctr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730" y="2317022"/>
            <a:ext cx="286940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Çok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etkili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Etkili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Az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etkili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Çok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az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etkili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9730" y="1858103"/>
            <a:ext cx="28694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20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Etki Derecesi: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331115" y="271378"/>
            <a:ext cx="9529767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RISK TABLOSU</a:t>
            </a:r>
            <a:endParaRPr kumimoji="0" lang="en-US" sz="3500" b="1" i="0" u="none" strike="noStrike" kern="1200" cap="none" spc="-10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1339066" y="835985"/>
            <a:ext cx="9529767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900" b="0" i="0" u="none" strike="noStrike" kern="1200" cap="none" spc="0" normalizeH="0" baseline="0" noProof="0" dirty="0">
                <a:ln>
                  <a:noFill/>
                </a:ln>
                <a:solidFill>
                  <a:srgbClr val="41BEC3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Sonuç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41BEC3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8" grpId="0" animBg="1"/>
      <p:bldP spid="19" grpId="0"/>
      <p:bldP spid="20" grpId="0"/>
      <p:bldP spid="6" grpId="0" animBg="1"/>
      <p:bldP spid="9" grpId="0"/>
      <p:bldP spid="1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Game Plan Template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24134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331115" y="472714"/>
            <a:ext cx="9921240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Piyasa ve Gider/Gelir Analizi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Ürünün Giderleri/Gelirleri (en kötü senaryo)</a:t>
            </a:r>
            <a:endParaRPr kumimoji="0" lang="en-US" sz="3500" b="1" i="0" u="none" strike="noStrike" kern="1200" cap="none" spc="-10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285" y="1502266"/>
            <a:ext cx="9921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Toplam Gider: 5.500.000 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Toplam Gelir: </a:t>
            </a:r>
            <a:r>
              <a:rPr lang="tr-TR" sz="2400" dirty="0">
                <a:solidFill>
                  <a:prstClr val="black"/>
                </a:solidFill>
                <a:latin typeface="Aptos" panose="02110004020202020204"/>
                <a:cs typeface="Times New Roman" panose="02020603050405020304" pitchFamily="18" charset="0"/>
              </a:rPr>
              <a:t>48.0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00.000 ₺ - satış vergileri= </a:t>
            </a:r>
            <a:r>
              <a:rPr lang="tr-TR" sz="2400" dirty="0">
                <a:solidFill>
                  <a:prstClr val="black"/>
                </a:solidFill>
                <a:latin typeface="Aptos" panose="02110004020202020204"/>
                <a:cs typeface="Times New Roman" panose="02020603050405020304" pitchFamily="18" charset="0"/>
              </a:rPr>
              <a:t>42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.500.000 ₺</a:t>
            </a:r>
          </a:p>
        </p:txBody>
      </p:sp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72032"/>
              </p:ext>
            </p:extLst>
          </p:nvPr>
        </p:nvGraphicFramePr>
        <p:xfrm>
          <a:off x="219809" y="2887261"/>
          <a:ext cx="11622939" cy="3751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418">
                  <a:extLst>
                    <a:ext uri="{9D8B030D-6E8A-4147-A177-3AD203B41FA5}">
                      <a16:colId xmlns:a16="http://schemas.microsoft.com/office/drawing/2014/main" val="1552965689"/>
                    </a:ext>
                  </a:extLst>
                </a:gridCol>
                <a:gridCol w="1848304">
                  <a:extLst>
                    <a:ext uri="{9D8B030D-6E8A-4147-A177-3AD203B41FA5}">
                      <a16:colId xmlns:a16="http://schemas.microsoft.com/office/drawing/2014/main" val="4070461135"/>
                    </a:ext>
                  </a:extLst>
                </a:gridCol>
              </a:tblGrid>
              <a:tr h="427788">
                <a:tc>
                  <a:txBody>
                    <a:bodyPr/>
                    <a:lstStyle/>
                    <a:p>
                      <a:pPr algn="ctr"/>
                      <a:r>
                        <a:rPr lang="en-US" sz="1900" b="0" spc="0" baseline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nr.</a:t>
                      </a:r>
                      <a:endParaRPr lang="lv-LV" sz="1900" b="0" i="0" spc="0" baseline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Başlık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0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Birim Satış Fiyatı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Total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G. Toplam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Reklam Geliri</a:t>
                      </a:r>
                      <a:endParaRPr lang="lv-LV" sz="15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2.000.000  (3 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Sponsor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Platform Ücretleri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Komisyon Ücretleri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Veri Lisanslama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2.000.000 ₺ aylık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3302"/>
                  </a:ext>
                </a:extLst>
              </a:tr>
              <a:tr h="329015">
                <a:tc grid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Genel Toplam :</a:t>
                      </a:r>
                      <a:endParaRPr lang="lv-LV" sz="1600" b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48.000.000 ₺</a:t>
                      </a:r>
                      <a:endParaRPr lang="lv-LV" sz="1800" b="1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1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Game Plan Template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0C79D-30F0-416A-8592-AEBC748FB65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1331115" y="472714"/>
            <a:ext cx="9529767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Piyasa ve Gider/Gelir Analizi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1" i="0" u="none" strike="noStrike" kern="1200" cap="none" spc="-100" normalizeH="0" baseline="0" noProof="0" dirty="0">
                <a:ln>
                  <a:noFill/>
                </a:ln>
                <a:solidFill>
                  <a:srgbClr val="0E788C"/>
                </a:solidFill>
                <a:effectLst/>
                <a:uLnTx/>
                <a:uFillTx/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Ürünün Giderleri/Gelirleri (en iyi senaryo)</a:t>
            </a:r>
            <a:endParaRPr kumimoji="0" lang="en-US" sz="3500" b="1" i="0" u="none" strike="noStrike" kern="1200" cap="none" spc="-100" normalizeH="0" baseline="0" noProof="0" dirty="0">
              <a:ln>
                <a:noFill/>
              </a:ln>
              <a:solidFill>
                <a:srgbClr val="0E788C"/>
              </a:solidFill>
              <a:effectLst/>
              <a:uLnTx/>
              <a:uFillTx/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908" y="1704489"/>
            <a:ext cx="9921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Toplam Gider: 15.00.000 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Toplam Gelir: 120.000.000 ₺ - satış vergileri= 95.000.000 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Yurtdışı satışlara 1. yıldan başlanması planlanmaktadır. </a:t>
            </a:r>
            <a:endParaRPr kumimoji="0" lang="tr-TR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567C204-3191-0AE3-FF0A-3DC66F4E8B38}"/>
              </a:ext>
            </a:extLst>
          </p:cNvPr>
          <p:cNvGraphicFramePr>
            <a:graphicFrameLocks noGrp="1"/>
          </p:cNvGraphicFramePr>
          <p:nvPr/>
        </p:nvGraphicFramePr>
        <p:xfrm>
          <a:off x="219809" y="2887261"/>
          <a:ext cx="11622939" cy="3751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418">
                  <a:extLst>
                    <a:ext uri="{9D8B030D-6E8A-4147-A177-3AD203B41FA5}">
                      <a16:colId xmlns:a16="http://schemas.microsoft.com/office/drawing/2014/main" val="1552965689"/>
                    </a:ext>
                  </a:extLst>
                </a:gridCol>
                <a:gridCol w="1848304">
                  <a:extLst>
                    <a:ext uri="{9D8B030D-6E8A-4147-A177-3AD203B41FA5}">
                      <a16:colId xmlns:a16="http://schemas.microsoft.com/office/drawing/2014/main" val="4070461135"/>
                    </a:ext>
                  </a:extLst>
                </a:gridCol>
              </a:tblGrid>
              <a:tr h="427788">
                <a:tc>
                  <a:txBody>
                    <a:bodyPr/>
                    <a:lstStyle/>
                    <a:p>
                      <a:pPr algn="ctr"/>
                      <a:r>
                        <a:rPr lang="en-US" sz="1900" b="0" spc="0" baseline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nr.</a:t>
                      </a:r>
                      <a:endParaRPr lang="lv-LV" sz="1900" b="0" i="0" spc="0" baseline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900" b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Başlık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0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Birim Satış Fiyatı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Total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b="0" i="0" kern="1200" spc="0" baseline="0" dirty="0">
                          <a:ln>
                            <a:noFill/>
                          </a:ln>
                          <a:solidFill>
                            <a:srgbClr val="0E788C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G. Toplam</a:t>
                      </a:r>
                      <a:endParaRPr lang="lv-LV" sz="1900" b="0" i="0" kern="1200" spc="0" baseline="0" dirty="0">
                        <a:ln>
                          <a:noFill/>
                        </a:ln>
                        <a:solidFill>
                          <a:srgbClr val="0E788C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33516" marR="109783" marT="75659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Reklam Geliri</a:t>
                      </a:r>
                      <a:endParaRPr lang="lv-LV" sz="15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15.000.000  (3 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Sponsor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Platform Ücretleri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lv-LV" sz="1600" kern="120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Komisyon Ücretleri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5.000.000 ₺ yıllık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Veri Lisanslama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6.000.000 ₺ aylık (3yıl)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500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18.000.000 ₺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6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tr-TR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3302"/>
                  </a:ext>
                </a:extLst>
              </a:tr>
              <a:tr h="329015">
                <a:tc grid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Genel Toplam :</a:t>
                      </a:r>
                      <a:endParaRPr lang="lv-LV" sz="1600" b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5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v-LV" sz="1400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kern="1200" dirty="0">
                          <a:ln>
                            <a:noFill/>
                          </a:ln>
                          <a:solidFill>
                            <a:srgbClr val="54688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120.000.000 ₺</a:t>
                      </a:r>
                      <a:endParaRPr lang="lv-LV" sz="1800" b="1" kern="1200" dirty="0">
                        <a:ln>
                          <a:noFill/>
                        </a:ln>
                        <a:solidFill>
                          <a:srgbClr val="54688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83" marR="109783" marT="54891" marB="548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1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4D29161-FC57-65FA-1734-FD213B262431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GİDER TABLOSU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FBCCD4D-5E19-FE03-0153-596D2732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69" y="2633472"/>
            <a:ext cx="688749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39BA43-6771-C8DB-DD7A-1CFE40548228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MS PROJECT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8B94327-9B55-4E5E-C95E-A9DB4A5E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64" y="2633472"/>
            <a:ext cx="982562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31AE2F-0AAE-0414-279E-23EEDAC06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" b="2266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295CABD-87ED-6660-7DFF-32B208192233}"/>
              </a:ext>
            </a:extLst>
          </p:cNvPr>
          <p:cNvSpPr txBox="1"/>
          <p:nvPr/>
        </p:nvSpPr>
        <p:spPr>
          <a:xfrm>
            <a:off x="3023419" y="3672348"/>
            <a:ext cx="31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27866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4736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4500" dirty="0"/>
              <a:t>PROJENİN VİZYONU VE MİSYONU</a:t>
            </a:r>
            <a:endParaRPr sz="4500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idx="1"/>
          </p:nvPr>
        </p:nvSpPr>
        <p:spPr>
          <a:xfrm>
            <a:off x="838200" y="1611086"/>
            <a:ext cx="10105103" cy="36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endParaRPr lang="tr-TR" sz="1800" b="1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endParaRPr lang="tr-TR" sz="1800" b="1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endParaRPr lang="tr-TR" sz="1800" b="1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tr-TR" sz="1800" b="1" dirty="0">
                <a:latin typeface="Tw Cen MT (Gövde)"/>
                <a:ea typeface="Times New Roman"/>
                <a:cs typeface="Times New Roman"/>
                <a:sym typeface="Times New Roman"/>
              </a:rPr>
              <a:t>MİSYON</a:t>
            </a:r>
            <a:r>
              <a:rPr lang="en-US" sz="1800" b="1" dirty="0">
                <a:latin typeface="Tw Cen MT (Gövde)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Uygulamamız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kullanıcıların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finansal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işlemlerini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kolay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güvenli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hızlı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şekilde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gerçekleştirmelerini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sağla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maktadır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lang="tr-TR"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tr-TR"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Gerçek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kullanımını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içermeyen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kullanıcıların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bankacılık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deneyimini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simüle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ederek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çeşitli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finansal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işlemleri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anlamalarına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yönetmelerine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yardımcı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olur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lang="tr-TR"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Ayrıca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kullanıcılar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eğitici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araç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olmasının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yanı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sıra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geliştiricilere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Android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platformunda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geliştirme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becerilerini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sergileme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fırsatı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sun</a:t>
            </a:r>
            <a:r>
              <a:rPr lang="tr-TR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mak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 istemektedir.</a:t>
            </a:r>
            <a:endParaRPr sz="1800" dirty="0">
              <a:latin typeface="Tw Cen MT (Gövde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B0E7DA-7085-FE8B-F26E-A5FFDAA8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39" y="2319475"/>
            <a:ext cx="9999407" cy="2724473"/>
          </a:xfrm>
        </p:spPr>
        <p:txBody>
          <a:bodyPr>
            <a:normAutofit/>
          </a:bodyPr>
          <a:lstStyle/>
          <a:p>
            <a:pPr marL="86360" indent="0">
              <a:buNone/>
            </a:pPr>
            <a:r>
              <a:rPr lang="tr-TR" sz="1800" b="1" dirty="0">
                <a:latin typeface="Tw Cen MT (Gövde)"/>
                <a:ea typeface="Times New Roman"/>
                <a:cs typeface="Times New Roman"/>
                <a:sym typeface="Times New Roman"/>
              </a:rPr>
              <a:t>VİZYON</a:t>
            </a:r>
            <a:r>
              <a:rPr lang="en-US" sz="1800" b="1" dirty="0">
                <a:latin typeface="Tw Cen MT (Gövde)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Bu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proje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teknoloji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ihtiyaçlarına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uygun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sürekli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gelişen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sunmayı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hedefliyor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. Android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geliştirme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alanındaki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yenilikleri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takip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ederek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modern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dostu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arayüz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sağlamayı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amaçlıyor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lang="tr-TR"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86360" indent="0">
              <a:buNone/>
            </a:pPr>
            <a:b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deneyimini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artırarak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işlevsel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etkileşimli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hale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getirme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Ayrıca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uygulamanın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kullanılabilirliğini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artırarak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geniş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kitlesine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ulaşmak</a:t>
            </a:r>
            <a: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ist</a:t>
            </a:r>
            <a:r>
              <a:rPr lang="tr-TR" sz="1800" dirty="0" err="1">
                <a:latin typeface="Tw Cen MT (Gövde)"/>
                <a:ea typeface="Times New Roman"/>
                <a:cs typeface="Times New Roman"/>
                <a:sym typeface="Times New Roman"/>
              </a:rPr>
              <a:t>enmektedir</a:t>
            </a:r>
            <a:r>
              <a:rPr lang="tr-TR" sz="1800" dirty="0"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800" dirty="0">
                <a:latin typeface="Tw Cen MT (Gövde)"/>
                <a:ea typeface="Times New Roman"/>
                <a:cs typeface="Times New Roman"/>
                <a:sym typeface="Times New Roman"/>
              </a:rPr>
            </a:br>
            <a:endParaRPr lang="tr-TR" sz="1800" dirty="0">
              <a:latin typeface="Tw Cen MT (Gövde)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00E91A-8351-AE84-75AF-BEFFFE6CA096}"/>
              </a:ext>
            </a:extLst>
          </p:cNvPr>
          <p:cNvSpPr txBox="1"/>
          <p:nvPr/>
        </p:nvSpPr>
        <p:spPr>
          <a:xfrm>
            <a:off x="941439" y="845019"/>
            <a:ext cx="1068029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dirty="0">
                <a:latin typeface="+mj-lt"/>
              </a:rPr>
              <a:t>PROJENİN VİZYONU VE MİSYONU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4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548301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4400" dirty="0"/>
              <a:t>PROJENİN KAPSAMI</a:t>
            </a:r>
          </a:p>
        </p:txBody>
      </p:sp>
      <p:graphicFrame>
        <p:nvGraphicFramePr>
          <p:cNvPr id="113" name="Google Shape;110;p16">
            <a:extLst>
              <a:ext uri="{FF2B5EF4-FFF2-40B4-BE49-F238E27FC236}">
                <a16:creationId xmlns:a16="http://schemas.microsoft.com/office/drawing/2014/main" id="{2E62AD66-E502-0657-8F44-BBEAD3947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793760"/>
              </p:ext>
            </p:extLst>
          </p:nvPr>
        </p:nvGraphicFramePr>
        <p:xfrm>
          <a:off x="117987" y="1578077"/>
          <a:ext cx="11695471" cy="527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ikdörtgen 1">
            <a:extLst>
              <a:ext uri="{FF2B5EF4-FFF2-40B4-BE49-F238E27FC236}">
                <a16:creationId xmlns:a16="http://schemas.microsoft.com/office/drawing/2014/main" id="{1EFFA448-208D-71F2-2572-28968CFE8BB2}"/>
              </a:ext>
            </a:extLst>
          </p:cNvPr>
          <p:cNvSpPr/>
          <p:nvPr/>
        </p:nvSpPr>
        <p:spPr>
          <a:xfrm>
            <a:off x="9913257" y="1211082"/>
            <a:ext cx="1959429" cy="492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BD30B2-0241-EE40-E1A7-B3D89EE6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PROJEKSİYON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213F60E-9E96-99D6-E159-A105355D335C}"/>
              </a:ext>
            </a:extLst>
          </p:cNvPr>
          <p:cNvSpPr txBox="1"/>
          <p:nvPr/>
        </p:nvSpPr>
        <p:spPr>
          <a:xfrm>
            <a:off x="1024128" y="2434295"/>
            <a:ext cx="10515600" cy="381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400" dirty="0"/>
              <a:t>Proje Başlangıç Tarihi: 01.02.2024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400" dirty="0"/>
              <a:t>Proje Bitiş Tarihi: 30.09.2024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i-FI" sz="2400" dirty="0"/>
              <a:t>Tahmini Maliyet Tutarı: 150.000 USD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400" dirty="0"/>
              <a:t>Beklenen Kullanıcı / Müşteri Sayısı: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İlk 6 Ay: 3 Banka, 9000 Kullanıcı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İlk 12 Ay: 8 Banka, 24000 Kullanıcı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İlk 18 Ay: 12 Banka, 75000 Kullanıcı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İlk 24 Ay: 18 Banka, 150000 Kullanıcı </a:t>
            </a:r>
          </a:p>
          <a:p>
            <a:pPr marL="86360" lvl="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</a:pPr>
            <a:endParaRPr lang="en-US" sz="24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2256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684ABA-B352-38D7-F5CC-BF3375D5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YOL HARİTASI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2B57BC2-E1A2-45AB-C51A-8D3F89442424}"/>
              </a:ext>
            </a:extLst>
          </p:cNvPr>
          <p:cNvSpPr txBox="1"/>
          <p:nvPr/>
        </p:nvSpPr>
        <p:spPr>
          <a:xfrm>
            <a:off x="838200" y="2178657"/>
            <a:ext cx="10515600" cy="39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Başlangıç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Temel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kullanıcı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girişi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bankacılık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işlevlerinin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kurulması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</a:t>
            </a:r>
            <a:endParaRPr lang="tr-TR" sz="2000" b="0" i="0" u="none" strike="noStrike" cap="none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45720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Entegrasyon</a:t>
            </a:r>
            <a:r>
              <a:rPr lang="tr-TR" sz="2000" b="1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ve Optimizasyon</a:t>
            </a:r>
            <a:r>
              <a:rPr lang="tr-TR" sz="2000" b="1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</a:t>
            </a:r>
            <a:r>
              <a:rPr lang="tr-TR" sz="2000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Veri Tabanı entegrasyonunun yapılması ve cevap süresinin optimize edilmesi.</a:t>
            </a:r>
            <a:endParaRPr lang="tr-TR" sz="2000" b="0" i="0" u="none" strike="noStrike" cap="none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457200" lvl="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Gelişim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İşlevlerin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genişletilmesi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kullanıcı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deneyiminin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iyileştirilmesi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 </a:t>
            </a:r>
            <a:endParaRPr lang="tr-TR" sz="2000" b="0" i="0" u="none" strike="noStrike" cap="none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457200" lvl="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Genişleme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Diğer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finansal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servislerle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entegrasyon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uluslararası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kullanıma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açılma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</a:t>
            </a:r>
            <a:endParaRPr lang="tr-TR" sz="2000" b="0" i="0" u="none" strike="noStrike" cap="none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457200" lvl="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Sürdürülebilirlik</a:t>
            </a:r>
            <a:r>
              <a:rPr lang="en-US" sz="2000" b="1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1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1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Yenilik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: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Sürekli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güncellemeler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yeni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teknolojilere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uyum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 </a:t>
            </a:r>
            <a:endParaRPr lang="tr-TR" sz="2000" b="0" i="0" u="none" strike="noStrike" cap="none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457200" lvl="0" indent="-37084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  <a:buFont typeface="Noto Sans Symbols"/>
              <a:buChar char="▪"/>
            </a:pPr>
            <a:endParaRPr lang="tr-TR" sz="2000" dirty="0">
              <a:latin typeface="Tw Cen MT (Gövde)"/>
              <a:ea typeface="Avenir"/>
              <a:cs typeface="Times New Roman" panose="02020603050405020304" pitchFamily="18" charset="0"/>
              <a:sym typeface="Avenir"/>
            </a:endParaRPr>
          </a:p>
          <a:p>
            <a:pPr marL="86360" lvl="0">
              <a:lnSpc>
                <a:spcPct val="110000"/>
              </a:lnSpc>
              <a:spcBef>
                <a:spcPts val="1000"/>
              </a:spcBef>
              <a:buClr>
                <a:srgbClr val="E3E7F1"/>
              </a:buClr>
              <a:buSzPts val="2240"/>
            </a:pP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Bu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yol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haritası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,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projenin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sürekli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gelişimini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kullanıcı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ihtiyaçlarına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cevap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vermesini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 </a:t>
            </a:r>
            <a:r>
              <a:rPr lang="en-US" sz="2000" b="0" i="0" u="none" strike="noStrike" cap="none" dirty="0" err="1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sağlar</a:t>
            </a:r>
            <a:r>
              <a:rPr lang="en-US" sz="2000" b="0" i="0" u="none" strike="noStrike" cap="none" dirty="0">
                <a:latin typeface="Tw Cen MT (Gövde)"/>
                <a:ea typeface="Avenir"/>
                <a:cs typeface="Times New Roman" panose="02020603050405020304" pitchFamily="18" charset="0"/>
                <a:sym typeface="Aveni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7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7"/>
          <p:cNvSpPr/>
          <p:nvPr/>
        </p:nvSpPr>
        <p:spPr>
          <a:xfrm rot="-54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rgbClr val="F5E6F5">
                  <a:alpha val="40000"/>
                </a:srgbClr>
              </a:gs>
              <a:gs pos="100000">
                <a:srgbClr val="D18BD1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17"/>
          <p:cNvSpPr/>
          <p:nvPr/>
        </p:nvSpPr>
        <p:spPr>
          <a:xfrm rot="-54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rgbClr val="D18BD1">
                  <a:alpha val="40000"/>
                </a:srgbClr>
              </a:gs>
              <a:gs pos="100000">
                <a:srgbClr val="71AAC7">
                  <a:alpha val="2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7"/>
          <p:cNvSpPr/>
          <p:nvPr/>
        </p:nvSpPr>
        <p:spPr>
          <a:xfrm rot="-54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rgbClr val="D18BD1">
                  <a:alpha val="20000"/>
                </a:srgbClr>
              </a:gs>
              <a:gs pos="100000">
                <a:srgbClr val="71AAC7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EB Garamond"/>
              <a:buNone/>
            </a:pPr>
            <a:r>
              <a:rPr lang="en-US" sz="4400" dirty="0">
                <a:solidFill>
                  <a:schemeClr val="tx1"/>
                </a:solidFill>
              </a:rPr>
              <a:t>BENZER ÇALIŞMALAR</a:t>
            </a:r>
            <a:r>
              <a:rPr lang="tr-TR" sz="4400" dirty="0">
                <a:solidFill>
                  <a:schemeClr val="tx1"/>
                </a:solidFill>
              </a:rPr>
              <a:t>: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Revolut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Özellikleri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Birden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fazla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birimi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desteği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anında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transferi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harcama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analizi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bütçe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planlama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kripto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alım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satımı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gibi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özellikler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sunar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Farklılıklar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Revolut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gerçek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çalışır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uluslararası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bankacılık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işlemlerine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odaklanır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1800" dirty="0">
              <a:solidFill>
                <a:srgbClr val="0D0D0D"/>
              </a:solidFill>
              <a:latin typeface="Tw Cen MT (Gövde)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182465" y="1952185"/>
            <a:ext cx="4171334" cy="242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8"/>
          <p:cNvSpPr/>
          <p:nvPr/>
        </p:nvSpPr>
        <p:spPr>
          <a:xfrm rot="-5400000">
            <a:off x="2743201" y="-1"/>
            <a:ext cx="6858000" cy="6858000"/>
          </a:xfrm>
          <a:prstGeom prst="ellipse">
            <a:avLst/>
          </a:prstGeom>
          <a:gradFill>
            <a:gsLst>
              <a:gs pos="0">
                <a:srgbClr val="F5E6F5">
                  <a:alpha val="40000"/>
                </a:srgbClr>
              </a:gs>
              <a:gs pos="100000">
                <a:srgbClr val="D18BD1">
                  <a:alpha val="4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73949" y="1194149"/>
            <a:ext cx="5589900" cy="5737800"/>
          </a:xfrm>
          <a:prstGeom prst="ellipse">
            <a:avLst/>
          </a:prstGeom>
          <a:gradFill>
            <a:gsLst>
              <a:gs pos="0">
                <a:srgbClr val="D18BD1">
                  <a:alpha val="40000"/>
                </a:srgbClr>
              </a:gs>
              <a:gs pos="100000">
                <a:srgbClr val="71AAC7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6439635" y="194399"/>
            <a:ext cx="5760600" cy="5737800"/>
          </a:xfrm>
          <a:prstGeom prst="ellipse">
            <a:avLst/>
          </a:prstGeom>
          <a:gradFill>
            <a:gsLst>
              <a:gs pos="0">
                <a:srgbClr val="D18BD1">
                  <a:alpha val="20000"/>
                </a:srgbClr>
              </a:gs>
              <a:gs pos="100000">
                <a:srgbClr val="71AAC7">
                  <a:alpha val="4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12189000" cy="6858000"/>
          </a:xfrm>
          <a:prstGeom prst="frame">
            <a:avLst>
              <a:gd name="adj1" fmla="val 71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8201" y="857251"/>
            <a:ext cx="54285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4400"/>
            </a:pPr>
            <a:r>
              <a:rPr lang="en-US" sz="4400" dirty="0">
                <a:solidFill>
                  <a:schemeClr val="tx1"/>
                </a:solidFill>
              </a:rPr>
              <a:t>BENZER ÇALIŞMALAR</a:t>
            </a:r>
            <a:r>
              <a:rPr lang="tr-TR" sz="4400" dirty="0">
                <a:solidFill>
                  <a:schemeClr val="tx1"/>
                </a:solidFill>
              </a:rPr>
              <a:t>: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Monzo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idx="1"/>
          </p:nvPr>
        </p:nvSpPr>
        <p:spPr>
          <a:xfrm>
            <a:off x="838200" y="3190875"/>
            <a:ext cx="5428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Özellikleri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Anında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bildirimler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harcama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kategorileri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tasarruf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hedefleri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acil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durumda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kazanma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gibi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işlevlerle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dostu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arayüz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sunar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Farklılıklar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Monzo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tam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teşekküllü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banka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faaliyet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göstermektedir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müşterilere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kapsamlı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bankacılık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hizmetleri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sunar</a:t>
            </a:r>
            <a:r>
              <a:rPr lang="en-US" sz="1800" dirty="0">
                <a:solidFill>
                  <a:srgbClr val="0D0D0D"/>
                </a:solidFill>
                <a:latin typeface="Tw Cen MT (Gövde)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w Cen MT (Gövde)"/>
              <a:ea typeface="Times New Roman"/>
              <a:cs typeface="Times New Roman"/>
              <a:sym typeface="Times New Roman"/>
            </a:endParaRPr>
          </a:p>
          <a:p>
            <a:pPr marL="457200" lvl="0" indent="-1270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dirty="0">
              <a:solidFill>
                <a:srgbClr val="FFFFFF"/>
              </a:solidFill>
              <a:latin typeface="Tw Cen MT (Gövde)"/>
            </a:endParaRPr>
          </a:p>
        </p:txBody>
      </p:sp>
      <p:pic>
        <p:nvPicPr>
          <p:cNvPr id="139" name="Google Shape;139;p18" descr="metin, ekran görüntüsü, logo, marka içeren bir resim&#10;&#10;Açıklama otomatik olarak oluşturuldu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6695514" y="2509716"/>
            <a:ext cx="4628520" cy="180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1122</TotalTime>
  <Words>1054</Words>
  <Application>Microsoft Office PowerPoint</Application>
  <PresentationFormat>Geniş ekran</PresentationFormat>
  <Paragraphs>255</Paragraphs>
  <Slides>27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27</vt:i4>
      </vt:variant>
    </vt:vector>
  </HeadingPairs>
  <TitlesOfParts>
    <vt:vector size="44" baseType="lpstr">
      <vt:lpstr>Tw Cen MT</vt:lpstr>
      <vt:lpstr>EB Garamond</vt:lpstr>
      <vt:lpstr>Avenir</vt:lpstr>
      <vt:lpstr>Aptos</vt:lpstr>
      <vt:lpstr>Montserrat</vt:lpstr>
      <vt:lpstr>Open Sans</vt:lpstr>
      <vt:lpstr>Wingdings 3</vt:lpstr>
      <vt:lpstr>Arial</vt:lpstr>
      <vt:lpstr>Tw Cen MT Condensed</vt:lpstr>
      <vt:lpstr>Noto Sans Symbols</vt:lpstr>
      <vt:lpstr>Wingdings</vt:lpstr>
      <vt:lpstr>Aptos Display</vt:lpstr>
      <vt:lpstr>Times New Roman</vt:lpstr>
      <vt:lpstr>Tw Cen MT (Gövde)</vt:lpstr>
      <vt:lpstr>Open Sans Semibold</vt:lpstr>
      <vt:lpstr>Entegral</vt:lpstr>
      <vt:lpstr>Office Teması</vt:lpstr>
      <vt:lpstr>  </vt:lpstr>
      <vt:lpstr>PROJENİN KONUSU</vt:lpstr>
      <vt:lpstr>PROJENİN VİZYONU VE MİSYONU</vt:lpstr>
      <vt:lpstr>PowerPoint Sunusu</vt:lpstr>
      <vt:lpstr>PROJENİN KAPSAMI</vt:lpstr>
      <vt:lpstr>PROJEKSİYON</vt:lpstr>
      <vt:lpstr>YOL HARİTASI</vt:lpstr>
      <vt:lpstr>BENZER ÇALIŞMALAR:  Revolut</vt:lpstr>
      <vt:lpstr>BENZER ÇALIŞMALAR:  Monzo</vt:lpstr>
      <vt:lpstr>KULLANILAN TEKNOLOJİLER</vt:lpstr>
      <vt:lpstr>ORGANİZASYON ŞEMASI</vt:lpstr>
      <vt:lpstr>GÖREV LİSTELERİ</vt:lpstr>
      <vt:lpstr>İŞLEVSEL GEREKSİNİMLER: Kullanıcı</vt:lpstr>
      <vt:lpstr>İŞLEVSEL GEREKSİNİMLER: Moderatör</vt:lpstr>
      <vt:lpstr>İŞLEVSEL GEREKSİNİMLER: Banka</vt:lpstr>
      <vt:lpstr>KALİTE GEREKSİNİMLERİ</vt:lpstr>
      <vt:lpstr>USECASE </vt:lpstr>
      <vt:lpstr>SEQUENCE DIAGRAM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Irem ERCEL</cp:lastModifiedBy>
  <cp:revision>19</cp:revision>
  <dcterms:modified xsi:type="dcterms:W3CDTF">2024-05-25T10:46:39Z</dcterms:modified>
</cp:coreProperties>
</file>