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2" r:id="rId7"/>
    <p:sldId id="263"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06" autoAdjust="0"/>
  </p:normalViewPr>
  <p:slideViewPr>
    <p:cSldViewPr>
      <p:cViewPr varScale="1">
        <p:scale>
          <a:sx n="44" d="100"/>
          <a:sy n="44" d="100"/>
        </p:scale>
        <p:origin x="126" y="60"/>
      </p:cViewPr>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3761903-D4C8-4740-ADAB-654321754E7C}" type="datetime1">
              <a:rPr lang="tr-TR" smtClean="0"/>
              <a:t>28.04.2020</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tr-TR" smtClean="0"/>
              <a:t>‹#›</a:t>
            </a:fld>
            <a:endParaRPr lang="tr-TR"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7950AE1-1BBA-4494-9944-F6EB9D937E4D}" type="datetime1">
              <a:rPr lang="tr-TR" smtClean="0"/>
              <a:t>28.04.2020</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EC444-603B-4F09-9A06-5917518DD901}" type="slidenum">
              <a:rPr lang="tr-TR" smtClean="0"/>
              <a:t>‹#›</a:t>
            </a:fld>
            <a:endParaRPr lang="tr-TR"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rtlCol="0"/>
          <a:lstStyle/>
          <a:p>
            <a:pPr rtl="0"/>
            <a:endParaRPr lang="tr-TR" noProof="0" dirty="0"/>
          </a:p>
        </p:txBody>
      </p:sp>
      <p:sp>
        <p:nvSpPr>
          <p:cNvPr id="4" name="Slayt Numarası Yer Tutucusu 3"/>
          <p:cNvSpPr>
            <a:spLocks noGrp="1"/>
          </p:cNvSpPr>
          <p:nvPr>
            <p:ph type="sldNum" sz="quarter" idx="10"/>
          </p:nvPr>
        </p:nvSpPr>
        <p:spPr/>
        <p:txBody>
          <a:bodyPr rtlCol="0"/>
          <a:lstStyle/>
          <a:p>
            <a:pPr rtl="0"/>
            <a:fld id="{8DAEC444-603B-4F09-9A06-5917518DD901}" type="slidenum">
              <a:rPr lang="tr-TR" smtClean="0"/>
              <a:t>1</a:t>
            </a:fld>
            <a:endParaRPr lang="tr-TR" dirty="0"/>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2</a:t>
            </a:fld>
            <a:endParaRPr lang="tr-TR" dirty="0"/>
          </a:p>
        </p:txBody>
      </p:sp>
    </p:spTree>
    <p:extLst>
      <p:ext uri="{BB962C8B-B14F-4D97-AF65-F5344CB8AC3E}">
        <p14:creationId xmlns:p14="http://schemas.microsoft.com/office/powerpoint/2010/main" val="10695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3</a:t>
            </a:fld>
            <a:endParaRPr lang="tr-TR" dirty="0"/>
          </a:p>
        </p:txBody>
      </p:sp>
    </p:spTree>
    <p:extLst>
      <p:ext uri="{BB962C8B-B14F-4D97-AF65-F5344CB8AC3E}">
        <p14:creationId xmlns:p14="http://schemas.microsoft.com/office/powerpoint/2010/main" val="184443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4</a:t>
            </a:fld>
            <a:endParaRPr lang="tr-TR" dirty="0"/>
          </a:p>
        </p:txBody>
      </p:sp>
    </p:spTree>
    <p:extLst>
      <p:ext uri="{BB962C8B-B14F-4D97-AF65-F5344CB8AC3E}">
        <p14:creationId xmlns:p14="http://schemas.microsoft.com/office/powerpoint/2010/main" val="24693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5</a:t>
            </a:fld>
            <a:endParaRPr lang="tr-TR" dirty="0"/>
          </a:p>
        </p:txBody>
      </p:sp>
    </p:spTree>
    <p:extLst>
      <p:ext uri="{BB962C8B-B14F-4D97-AF65-F5344CB8AC3E}">
        <p14:creationId xmlns:p14="http://schemas.microsoft.com/office/powerpoint/2010/main" val="233185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6</a:t>
            </a:fld>
            <a:endParaRPr lang="tr-TR" dirty="0"/>
          </a:p>
        </p:txBody>
      </p:sp>
    </p:spTree>
    <p:extLst>
      <p:ext uri="{BB962C8B-B14F-4D97-AF65-F5344CB8AC3E}">
        <p14:creationId xmlns:p14="http://schemas.microsoft.com/office/powerpoint/2010/main" val="132953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DAEC444-603B-4F09-9A06-5917518DD901}" type="slidenum">
              <a:rPr lang="tr-TR" smtClean="0"/>
              <a:t>7</a:t>
            </a:fld>
            <a:endParaRPr lang="tr-TR" dirty="0"/>
          </a:p>
        </p:txBody>
      </p:sp>
    </p:spTree>
    <p:extLst>
      <p:ext uri="{BB962C8B-B14F-4D97-AF65-F5344CB8AC3E}">
        <p14:creationId xmlns:p14="http://schemas.microsoft.com/office/powerpoint/2010/main" val="3961153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ikdörtgen"/>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tr-TR"/>
              <a:t>Asıl başlık stilini düzenlemek için tıklayın</a:t>
            </a:r>
            <a:endParaRPr lang="tr-TR" dirty="0"/>
          </a:p>
        </p:txBody>
      </p:sp>
      <p:sp>
        <p:nvSpPr>
          <p:cNvPr id="3" name="Alt Başlık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tr-TR"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 Bilgi Yer Tutucusu 3"/>
          <p:cNvSpPr>
            <a:spLocks noGrp="1"/>
          </p:cNvSpPr>
          <p:nvPr>
            <p:ph type="ftr" sz="quarter" idx="11"/>
          </p:nvPr>
        </p:nvSpPr>
        <p:spPr/>
        <p:txBody>
          <a:bodyPr rtlCol="0"/>
          <a:lstStyle/>
          <a:p>
            <a:pPr rtl="0"/>
            <a:endParaRPr lang="tr-TR" dirty="0"/>
          </a:p>
        </p:txBody>
      </p:sp>
      <p:sp>
        <p:nvSpPr>
          <p:cNvPr id="4" name="Tarih Yer Tutucusu 4"/>
          <p:cNvSpPr>
            <a:spLocks noGrp="1"/>
          </p:cNvSpPr>
          <p:nvPr>
            <p:ph type="dt" sz="half" idx="10"/>
          </p:nvPr>
        </p:nvSpPr>
        <p:spPr/>
        <p:txBody>
          <a:bodyPr rtlCol="0"/>
          <a:lstStyle/>
          <a:p>
            <a:pPr rtl="0"/>
            <a:fld id="{BD708F95-9A83-4D15-8D87-B9522E311EBB}" type="datetime1">
              <a:rPr lang="tr-TR" smtClean="0"/>
              <a:t>28.04.2020</a:t>
            </a:fld>
            <a:endParaRPr lang="tr-TR" dirty="0"/>
          </a:p>
        </p:txBody>
      </p:sp>
      <p:sp>
        <p:nvSpPr>
          <p:cNvPr id="6" name="Slayt Numarası Yer Tutucusu 5"/>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741693" y="365125"/>
            <a:ext cx="1600200" cy="5811838"/>
          </a:xfrm>
        </p:spPr>
        <p:txBody>
          <a:bodyPr vert="eaVert" rtlCol="0"/>
          <a:lstStyle>
            <a:lvl1pPr>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p:nvPr>
        </p:nvSpPr>
        <p:spPr>
          <a:xfrm>
            <a:off x="838200" y="365125"/>
            <a:ext cx="8534400" cy="5811838"/>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 Bilgi Yer Tutucusu 3"/>
          <p:cNvSpPr>
            <a:spLocks noGrp="1"/>
          </p:cNvSpPr>
          <p:nvPr>
            <p:ph type="ftr" sz="quarter" idx="11"/>
          </p:nvPr>
        </p:nvSpPr>
        <p:spPr/>
        <p:txBody>
          <a:bodyPr rtlCol="0"/>
          <a:lstStyle/>
          <a:p>
            <a:pPr rtl="0"/>
            <a:endParaRPr lang="tr-TR" dirty="0"/>
          </a:p>
        </p:txBody>
      </p:sp>
      <p:sp>
        <p:nvSpPr>
          <p:cNvPr id="4" name="Tarih Yer Tutucusu 4"/>
          <p:cNvSpPr>
            <a:spLocks noGrp="1"/>
          </p:cNvSpPr>
          <p:nvPr>
            <p:ph type="dt" sz="half" idx="10"/>
          </p:nvPr>
        </p:nvSpPr>
        <p:spPr/>
        <p:txBody>
          <a:bodyPr rtlCol="0"/>
          <a:lstStyle/>
          <a:p>
            <a:pPr rtl="0"/>
            <a:fld id="{0222AC28-13CF-4379-A097-1921A63CF0BD}" type="datetime1">
              <a:rPr lang="tr-TR" smtClean="0"/>
              <a:t>28.04.2020</a:t>
            </a:fld>
            <a:endParaRPr lang="tr-TR" dirty="0"/>
          </a:p>
        </p:txBody>
      </p:sp>
      <p:sp>
        <p:nvSpPr>
          <p:cNvPr id="6" name="Slayt Numarası Yer Tutucusu 5"/>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 Bilgi Yer Tutucusu 3"/>
          <p:cNvSpPr>
            <a:spLocks noGrp="1"/>
          </p:cNvSpPr>
          <p:nvPr>
            <p:ph type="ftr" sz="quarter" idx="11"/>
          </p:nvPr>
        </p:nvSpPr>
        <p:spPr/>
        <p:txBody>
          <a:bodyPr rtlCol="0"/>
          <a:lstStyle/>
          <a:p>
            <a:pPr rtl="0"/>
            <a:endParaRPr lang="tr-TR" dirty="0"/>
          </a:p>
        </p:txBody>
      </p:sp>
      <p:sp>
        <p:nvSpPr>
          <p:cNvPr id="4" name="Tarih Yer Tutucusu 4"/>
          <p:cNvSpPr>
            <a:spLocks noGrp="1"/>
          </p:cNvSpPr>
          <p:nvPr>
            <p:ph type="dt" sz="half" idx="10"/>
          </p:nvPr>
        </p:nvSpPr>
        <p:spPr/>
        <p:txBody>
          <a:bodyPr rtlCol="0"/>
          <a:lstStyle/>
          <a:p>
            <a:pPr rtl="0"/>
            <a:fld id="{24992BD5-EB82-44CE-8E88-9F0544CF9F06}" type="datetime1">
              <a:rPr lang="tr-TR" smtClean="0"/>
              <a:t>28.04.2020</a:t>
            </a:fld>
            <a:endParaRPr lang="tr-TR" dirty="0"/>
          </a:p>
        </p:txBody>
      </p:sp>
      <p:sp>
        <p:nvSpPr>
          <p:cNvPr id="6" name="Slayt Numarası Yer Tutucusu 5"/>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ölüm Üst Bilgis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ikdörtgen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title"/>
          </p:nvPr>
        </p:nvSpPr>
        <p:spPr>
          <a:xfrm>
            <a:off x="841248" y="3429000"/>
            <a:ext cx="9601200" cy="1838519"/>
          </a:xfrm>
        </p:spPr>
        <p:txBody>
          <a:bodyPr rtlCol="0" anchor="b">
            <a:normAutofit/>
          </a:bodyPr>
          <a:lstStyle>
            <a:lvl1pPr>
              <a:defRPr sz="5200">
                <a:solidFill>
                  <a:schemeClr val="bg1"/>
                </a:solidFill>
              </a:defRPr>
            </a:lvl1pPr>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a:t>Asıl metin stillerini düzenlemek için tıklayın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145224"/>
          </a:xfrm>
        </p:spPr>
        <p:txBody>
          <a:bodyPr rtlCol="0"/>
          <a:lstStyle/>
          <a:p>
            <a:pPr rtl="0"/>
            <a:r>
              <a:rPr lang="tr-TR"/>
              <a:t>Asıl başlık stilini düzenlemek için tıklayın</a:t>
            </a:r>
            <a:endParaRPr lang="tr-TR" dirty="0"/>
          </a:p>
        </p:txBody>
      </p:sp>
      <p:sp>
        <p:nvSpPr>
          <p:cNvPr id="3" name="İçerik Yer Tutucusu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Alt Bilgi Yer Tutucusu 4"/>
          <p:cNvSpPr>
            <a:spLocks noGrp="1"/>
          </p:cNvSpPr>
          <p:nvPr>
            <p:ph type="ftr" sz="quarter" idx="11"/>
          </p:nvPr>
        </p:nvSpPr>
        <p:spPr/>
        <p:txBody>
          <a:bodyPr rtlCol="0"/>
          <a:lstStyle/>
          <a:p>
            <a:pPr rtl="0"/>
            <a:endParaRPr lang="tr-TR" dirty="0"/>
          </a:p>
        </p:txBody>
      </p:sp>
      <p:sp>
        <p:nvSpPr>
          <p:cNvPr id="5" name="Tarih Yer Tutucusu 5"/>
          <p:cNvSpPr>
            <a:spLocks noGrp="1"/>
          </p:cNvSpPr>
          <p:nvPr>
            <p:ph type="dt" sz="half" idx="10"/>
          </p:nvPr>
        </p:nvSpPr>
        <p:spPr/>
        <p:txBody>
          <a:bodyPr rtlCol="0"/>
          <a:lstStyle/>
          <a:p>
            <a:pPr rtl="0"/>
            <a:fld id="{EE8B9142-93B1-4707-B3B5-29E2A8FB6081}" type="datetime1">
              <a:rPr lang="tr-TR" smtClean="0"/>
              <a:t>28.04.2020</a:t>
            </a:fld>
            <a:endParaRPr lang="tr-TR" dirty="0"/>
          </a:p>
        </p:txBody>
      </p:sp>
      <p:sp>
        <p:nvSpPr>
          <p:cNvPr id="7" name="Slayt Numarası Yer Tutucusu 6"/>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8" name="Alt Bilgi Yer Tutucusu 6"/>
          <p:cNvSpPr>
            <a:spLocks noGrp="1"/>
          </p:cNvSpPr>
          <p:nvPr>
            <p:ph type="ftr" sz="quarter" idx="11"/>
          </p:nvPr>
        </p:nvSpPr>
        <p:spPr/>
        <p:txBody>
          <a:bodyPr rtlCol="0"/>
          <a:lstStyle/>
          <a:p>
            <a:pPr rtl="0"/>
            <a:endParaRPr lang="tr-TR" dirty="0"/>
          </a:p>
        </p:txBody>
      </p:sp>
      <p:sp>
        <p:nvSpPr>
          <p:cNvPr id="7" name="Tarih Yer Tutucusu 7"/>
          <p:cNvSpPr>
            <a:spLocks noGrp="1"/>
          </p:cNvSpPr>
          <p:nvPr>
            <p:ph type="dt" sz="half" idx="10"/>
          </p:nvPr>
        </p:nvSpPr>
        <p:spPr/>
        <p:txBody>
          <a:bodyPr rtlCol="0"/>
          <a:lstStyle/>
          <a:p>
            <a:pPr rtl="0"/>
            <a:fld id="{C9BF6CBD-694A-40AC-855D-7CA7C2CAF0F0}" type="datetime1">
              <a:rPr lang="tr-TR" smtClean="0"/>
              <a:t>28.04.2020</a:t>
            </a:fld>
            <a:endParaRPr lang="tr-TR" dirty="0"/>
          </a:p>
        </p:txBody>
      </p:sp>
      <p:sp>
        <p:nvSpPr>
          <p:cNvPr id="9" name="Slayt Numarası Yer Tutucusu 8"/>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4" name="Alt Bilgi Yer Tutucusu 2"/>
          <p:cNvSpPr>
            <a:spLocks noGrp="1"/>
          </p:cNvSpPr>
          <p:nvPr>
            <p:ph type="ftr" sz="quarter" idx="11"/>
          </p:nvPr>
        </p:nvSpPr>
        <p:spPr/>
        <p:txBody>
          <a:bodyPr rtlCol="0"/>
          <a:lstStyle/>
          <a:p>
            <a:pPr rtl="0"/>
            <a:endParaRPr lang="tr-TR" dirty="0"/>
          </a:p>
        </p:txBody>
      </p:sp>
      <p:sp>
        <p:nvSpPr>
          <p:cNvPr id="3" name="Tarih Yer Tutucusu 3"/>
          <p:cNvSpPr>
            <a:spLocks noGrp="1"/>
          </p:cNvSpPr>
          <p:nvPr>
            <p:ph type="dt" sz="half" idx="10"/>
          </p:nvPr>
        </p:nvSpPr>
        <p:spPr/>
        <p:txBody>
          <a:bodyPr rtlCol="0"/>
          <a:lstStyle/>
          <a:p>
            <a:pPr rtl="0"/>
            <a:fld id="{FA800C9D-8EFC-4822-9B7B-0FFED3C91CCD}" type="datetime1">
              <a:rPr lang="tr-TR" smtClean="0"/>
              <a:t>28.04.2020</a:t>
            </a:fld>
            <a:endParaRPr lang="tr-TR" dirty="0"/>
          </a:p>
        </p:txBody>
      </p:sp>
      <p:sp>
        <p:nvSpPr>
          <p:cNvPr id="5" name="Slayt Numarası Yer Tutucusu 4"/>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1"/>
          <p:cNvSpPr>
            <a:spLocks noGrp="1"/>
          </p:cNvSpPr>
          <p:nvPr>
            <p:ph type="ftr" sz="quarter" idx="11"/>
          </p:nvPr>
        </p:nvSpPr>
        <p:spPr/>
        <p:txBody>
          <a:bodyPr rtlCol="0"/>
          <a:lstStyle/>
          <a:p>
            <a:pPr rtl="0"/>
            <a:endParaRPr lang="tr-TR" dirty="0"/>
          </a:p>
        </p:txBody>
      </p:sp>
      <p:sp>
        <p:nvSpPr>
          <p:cNvPr id="2" name="Tarih Yer Tutucusu 2"/>
          <p:cNvSpPr>
            <a:spLocks noGrp="1"/>
          </p:cNvSpPr>
          <p:nvPr>
            <p:ph type="dt" sz="half" idx="10"/>
          </p:nvPr>
        </p:nvSpPr>
        <p:spPr/>
        <p:txBody>
          <a:bodyPr rtlCol="0"/>
          <a:lstStyle/>
          <a:p>
            <a:pPr rtl="0"/>
            <a:fld id="{E5878395-AB41-4E72-A626-E840FEA16476}" type="datetime1">
              <a:rPr lang="tr-TR" smtClean="0"/>
              <a:t>28.04.2020</a:t>
            </a:fld>
            <a:endParaRPr lang="tr-TR" dirty="0"/>
          </a:p>
        </p:txBody>
      </p:sp>
      <p:sp>
        <p:nvSpPr>
          <p:cNvPr id="4" name="Slayt Numarası Yer Tutucusu 3"/>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7924800" y="1524000"/>
            <a:ext cx="3429000" cy="1905000"/>
          </a:xfrm>
        </p:spPr>
        <p:txBody>
          <a:bodyPr rtlCol="0" anchor="b">
            <a:normAutofit/>
          </a:bodyPr>
          <a:lstStyle>
            <a:lvl1pPr>
              <a:defRPr sz="3400"/>
            </a:lvl1pPr>
          </a:lstStyle>
          <a:p>
            <a:pPr rtl="0"/>
            <a:r>
              <a:rPr lang="tr-TR"/>
              <a:t>Asıl başlık stilini düzenlemek için tıklayın</a:t>
            </a:r>
            <a:endParaRPr lang="tr-TR" dirty="0"/>
          </a:p>
        </p:txBody>
      </p:sp>
      <p:sp>
        <p:nvSpPr>
          <p:cNvPr id="3" name="İçerik Yer Tutucusu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a:t>Asıl metin stillerini düzenlemek için tıklayın</a:t>
            </a:r>
          </a:p>
        </p:txBody>
      </p:sp>
      <p:sp>
        <p:nvSpPr>
          <p:cNvPr id="6" name="Alt Bilgi Yer Tutucusu 4"/>
          <p:cNvSpPr>
            <a:spLocks noGrp="1"/>
          </p:cNvSpPr>
          <p:nvPr>
            <p:ph type="ftr" sz="quarter" idx="11"/>
          </p:nvPr>
        </p:nvSpPr>
        <p:spPr/>
        <p:txBody>
          <a:bodyPr rtlCol="0"/>
          <a:lstStyle/>
          <a:p>
            <a:pPr rtl="0"/>
            <a:endParaRPr lang="tr-TR" dirty="0"/>
          </a:p>
        </p:txBody>
      </p:sp>
      <p:sp>
        <p:nvSpPr>
          <p:cNvPr id="5" name="Tarih Yer Tutucusu 5"/>
          <p:cNvSpPr>
            <a:spLocks noGrp="1"/>
          </p:cNvSpPr>
          <p:nvPr>
            <p:ph type="dt" sz="half" idx="10"/>
          </p:nvPr>
        </p:nvSpPr>
        <p:spPr/>
        <p:txBody>
          <a:bodyPr rtlCol="0"/>
          <a:lstStyle/>
          <a:p>
            <a:pPr rtl="0"/>
            <a:fld id="{DED5BB0D-CEE5-4B70-9E9C-07A7DE554AAC}" type="datetime1">
              <a:rPr lang="tr-TR" smtClean="0"/>
              <a:t>28.04.2020</a:t>
            </a:fld>
            <a:endParaRPr lang="tr-TR" dirty="0"/>
          </a:p>
        </p:txBody>
      </p:sp>
      <p:sp>
        <p:nvSpPr>
          <p:cNvPr id="7" name="Slayt Numarası Yer Tutucusu 6"/>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sp>
        <p:nvSpPr>
          <p:cNvPr id="2" name="Başlık 1"/>
          <p:cNvSpPr>
            <a:spLocks noGrp="1"/>
          </p:cNvSpPr>
          <p:nvPr>
            <p:ph type="title"/>
          </p:nvPr>
        </p:nvSpPr>
        <p:spPr>
          <a:xfrm>
            <a:off x="7924800" y="1527048"/>
            <a:ext cx="3429000" cy="1901952"/>
          </a:xfrm>
        </p:spPr>
        <p:txBody>
          <a:bodyPr rtlCol="0" anchor="b">
            <a:normAutofit/>
          </a:bodyPr>
          <a:lstStyle>
            <a:lvl1pPr>
              <a:defRPr sz="3400"/>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sp>
        <p:nvSpPr>
          <p:cNvPr id="4" name="Metin Yer Tutucusu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a:t>Asıl metin stillerini düzenlemek için tıklayın</a:t>
            </a:r>
          </a:p>
        </p:txBody>
      </p:sp>
      <p:sp>
        <p:nvSpPr>
          <p:cNvPr id="6" name="Alt Bilgi Yer Tutucusu 4"/>
          <p:cNvSpPr>
            <a:spLocks noGrp="1"/>
          </p:cNvSpPr>
          <p:nvPr>
            <p:ph type="ftr" sz="quarter" idx="11"/>
          </p:nvPr>
        </p:nvSpPr>
        <p:spPr/>
        <p:txBody>
          <a:bodyPr rtlCol="0"/>
          <a:lstStyle/>
          <a:p>
            <a:pPr rtl="0"/>
            <a:endParaRPr lang="tr-TR" dirty="0"/>
          </a:p>
        </p:txBody>
      </p:sp>
      <p:sp>
        <p:nvSpPr>
          <p:cNvPr id="5" name="Tarih Yer Tutucusu 5"/>
          <p:cNvSpPr>
            <a:spLocks noGrp="1"/>
          </p:cNvSpPr>
          <p:nvPr>
            <p:ph type="dt" sz="half" idx="10"/>
          </p:nvPr>
        </p:nvSpPr>
        <p:spPr/>
        <p:txBody>
          <a:bodyPr rtlCol="0"/>
          <a:lstStyle/>
          <a:p>
            <a:pPr rtl="0"/>
            <a:fld id="{7EA8AAF2-B3C7-4B49-8028-2407C82AD64D}" type="datetime1">
              <a:rPr lang="tr-TR" smtClean="0"/>
              <a:t>28.04.2020</a:t>
            </a:fld>
            <a:endParaRPr lang="tr-TR" dirty="0"/>
          </a:p>
        </p:txBody>
      </p:sp>
      <p:sp>
        <p:nvSpPr>
          <p:cNvPr id="7" name="Slayt Numarası Yer Tutucusu 6"/>
          <p:cNvSpPr>
            <a:spLocks noGrp="1"/>
          </p:cNvSpPr>
          <p:nvPr>
            <p:ph type="sldNum" sz="quarter" idx="12"/>
          </p:nvPr>
        </p:nvSpPr>
        <p:spPr/>
        <p:txBody>
          <a:bodyPr rtlCol="0"/>
          <a:lstStyle/>
          <a:p>
            <a:pPr rtl="0"/>
            <a:fld id="{B13333A4-2EF1-4B79-B68C-AB20E66B4822}" type="slidenum">
              <a:rPr lang="tr-TR" smtClean="0"/>
              <a:t>‹#›</a:t>
            </a:fld>
            <a:endParaRPr lang="tr-TR"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Yer Tutucusu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tr-TR" dirty="0"/>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 Bilgi Yer Tutucusu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tr-TR" dirty="0"/>
          </a:p>
        </p:txBody>
      </p:sp>
      <p:sp>
        <p:nvSpPr>
          <p:cNvPr id="4" name="Tarih Yer Tutucusu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3D2F2991-D2B4-44C3-99A6-079E6A1520F3}" type="datetime1">
              <a:rPr lang="tr-TR" smtClean="0"/>
              <a:t>28.04.2020</a:t>
            </a:fld>
            <a:endParaRPr lang="tr-TR" dirty="0"/>
          </a:p>
        </p:txBody>
      </p:sp>
      <p:sp>
        <p:nvSpPr>
          <p:cNvPr id="6" name="Slayt Numarası Yer Tutucusu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tr-TR" smtClean="0"/>
              <a:pPr/>
              <a:t>‹#›</a:t>
            </a:fld>
            <a:endParaRPr lang="tr-TR"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ist_of_United_States_counties_by_per_capita_income" TargetMode="External"/><Relationship Id="rId2" Type="http://schemas.openxmlformats.org/officeDocument/2006/relationships/hyperlink" Target="file:///C:\Users\Asus\Desktop\%0bhttps:\en.wikipedia.org\wiki\List_of_United_States_cities_by_popul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38201" y="4077071"/>
            <a:ext cx="10515598" cy="1213385"/>
          </a:xfrm>
        </p:spPr>
        <p:txBody>
          <a:bodyPr rtlCol="0">
            <a:normAutofit fontScale="90000"/>
          </a:bodyPr>
          <a:lstStyle/>
          <a:p>
            <a:pPr rtl="0"/>
            <a:br>
              <a:rPr lang="tr-TR" dirty="0"/>
            </a:br>
            <a:r>
              <a:rPr lang="tr-TR" dirty="0"/>
              <a:t>BATTLE OF </a:t>
            </a:r>
            <a:r>
              <a:rPr lang="tr-TR"/>
              <a:t>THE NEIGHBORHOODS</a:t>
            </a:r>
            <a:endParaRPr lang="tr-TR" dirty="0"/>
          </a:p>
        </p:txBody>
      </p:sp>
      <p:sp>
        <p:nvSpPr>
          <p:cNvPr id="3" name="Alt Başlık 2"/>
          <p:cNvSpPr>
            <a:spLocks noGrp="1"/>
          </p:cNvSpPr>
          <p:nvPr>
            <p:ph type="subTitle" idx="1"/>
          </p:nvPr>
        </p:nvSpPr>
        <p:spPr/>
        <p:txBody>
          <a:bodyPr rtlCol="0"/>
          <a:lstStyle/>
          <a:p>
            <a:pPr rtl="0"/>
            <a:r>
              <a:rPr lang="tr-TR" dirty="0"/>
              <a:t>IREM FANOSÇU</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0364B5-F906-43E4-8743-F48A6E465094}"/>
              </a:ext>
            </a:extLst>
          </p:cNvPr>
          <p:cNvSpPr>
            <a:spLocks noGrp="1"/>
          </p:cNvSpPr>
          <p:nvPr>
            <p:ph type="title"/>
          </p:nvPr>
        </p:nvSpPr>
        <p:spPr/>
        <p:txBody>
          <a:bodyPr/>
          <a:lstStyle/>
          <a:p>
            <a:r>
              <a:rPr lang="tr-TR" dirty="0"/>
              <a:t>DATA DESCRIPTION</a:t>
            </a:r>
            <a:br>
              <a:rPr lang="tr-TR" dirty="0"/>
            </a:br>
            <a:endParaRPr lang="tr-TR" dirty="0"/>
          </a:p>
        </p:txBody>
      </p:sp>
      <p:sp>
        <p:nvSpPr>
          <p:cNvPr id="3" name="İçerik Yer Tutucusu 2">
            <a:extLst>
              <a:ext uri="{FF2B5EF4-FFF2-40B4-BE49-F238E27FC236}">
                <a16:creationId xmlns:a16="http://schemas.microsoft.com/office/drawing/2014/main" id="{0B3C84A3-F2CA-40F6-9A8F-DC70FB713BE7}"/>
              </a:ext>
            </a:extLst>
          </p:cNvPr>
          <p:cNvSpPr>
            <a:spLocks noGrp="1"/>
          </p:cNvSpPr>
          <p:nvPr>
            <p:ph idx="1"/>
          </p:nvPr>
        </p:nvSpPr>
        <p:spPr/>
        <p:txBody>
          <a:bodyPr/>
          <a:lstStyle/>
          <a:p>
            <a:pPr marL="0" indent="0">
              <a:buNone/>
            </a:pPr>
            <a:r>
              <a:rPr lang="tr-TR" sz="3600" dirty="0" err="1"/>
              <a:t>By</a:t>
            </a:r>
            <a:r>
              <a:rPr lang="tr-TR" sz="3600" dirty="0"/>
              <a:t> Using </a:t>
            </a:r>
            <a:r>
              <a:rPr lang="tr-TR" sz="3600" dirty="0" err="1"/>
              <a:t>the</a:t>
            </a:r>
            <a:r>
              <a:rPr lang="tr-TR" sz="3600" dirty="0"/>
              <a:t> </a:t>
            </a:r>
            <a:r>
              <a:rPr lang="tr-TR" sz="3600" dirty="0" err="1"/>
              <a:t>Wikipedia</a:t>
            </a:r>
            <a:r>
              <a:rPr lang="tr-TR" sz="3600" dirty="0"/>
              <a:t> data </a:t>
            </a:r>
            <a:r>
              <a:rPr lang="tr-TR" sz="3600" dirty="0" err="1"/>
              <a:t>we</a:t>
            </a:r>
            <a:r>
              <a:rPr lang="tr-TR" sz="3600" dirty="0"/>
              <a:t> </a:t>
            </a:r>
            <a:r>
              <a:rPr lang="tr-TR" sz="3600" dirty="0" err="1"/>
              <a:t>will</a:t>
            </a:r>
            <a:r>
              <a:rPr lang="tr-TR" sz="3600" dirty="0"/>
              <a:t> </a:t>
            </a:r>
            <a:r>
              <a:rPr lang="tr-TR" sz="3600" dirty="0" err="1"/>
              <a:t>first</a:t>
            </a:r>
            <a:r>
              <a:rPr lang="tr-TR" sz="3600" dirty="0"/>
              <a:t> </a:t>
            </a:r>
            <a:r>
              <a:rPr lang="tr-TR" sz="3600" dirty="0" err="1"/>
              <a:t>analyse</a:t>
            </a:r>
            <a:r>
              <a:rPr lang="tr-TR" sz="3600" dirty="0"/>
              <a:t> </a:t>
            </a:r>
            <a:r>
              <a:rPr lang="tr-TR" sz="3600" dirty="0" err="1"/>
              <a:t>the</a:t>
            </a:r>
            <a:r>
              <a:rPr lang="tr-TR" sz="3600" dirty="0"/>
              <a:t> data </a:t>
            </a:r>
            <a:r>
              <a:rPr lang="tr-TR" sz="3600" dirty="0" err="1"/>
              <a:t>and</a:t>
            </a:r>
            <a:r>
              <a:rPr lang="tr-TR" sz="3600" dirty="0"/>
              <a:t> </a:t>
            </a:r>
            <a:r>
              <a:rPr lang="tr-TR" sz="3600" dirty="0" err="1"/>
              <a:t>then</a:t>
            </a:r>
            <a:r>
              <a:rPr lang="tr-TR" sz="3600" dirty="0"/>
              <a:t> </a:t>
            </a:r>
            <a:r>
              <a:rPr lang="tr-TR" sz="3600" dirty="0" err="1"/>
              <a:t>focus</a:t>
            </a:r>
            <a:r>
              <a:rPr lang="tr-TR" sz="3600" dirty="0"/>
              <a:t> on </a:t>
            </a:r>
            <a:r>
              <a:rPr lang="tr-TR" sz="3600" dirty="0" err="1"/>
              <a:t>certain</a:t>
            </a:r>
            <a:r>
              <a:rPr lang="tr-TR" sz="3600" dirty="0"/>
              <a:t> </a:t>
            </a:r>
            <a:r>
              <a:rPr lang="tr-TR" sz="3600" dirty="0" err="1"/>
              <a:t>benchmarks</a:t>
            </a:r>
            <a:r>
              <a:rPr lang="tr-TR" sz="3600" dirty="0"/>
              <a:t> </a:t>
            </a:r>
            <a:r>
              <a:rPr lang="tr-TR" sz="3600" dirty="0" err="1"/>
              <a:t>to</a:t>
            </a:r>
            <a:r>
              <a:rPr lang="tr-TR" sz="3600" dirty="0"/>
              <a:t> </a:t>
            </a:r>
            <a:r>
              <a:rPr lang="tr-TR" sz="3600" dirty="0" err="1"/>
              <a:t>discover</a:t>
            </a:r>
            <a:r>
              <a:rPr lang="tr-TR" sz="3600" dirty="0"/>
              <a:t> </a:t>
            </a:r>
            <a:r>
              <a:rPr lang="tr-TR" sz="3600" dirty="0" err="1"/>
              <a:t>the</a:t>
            </a:r>
            <a:r>
              <a:rPr lang="tr-TR" sz="3600" dirty="0"/>
              <a:t> </a:t>
            </a:r>
            <a:r>
              <a:rPr lang="tr-TR" sz="3600" dirty="0" err="1"/>
              <a:t>best</a:t>
            </a:r>
            <a:r>
              <a:rPr lang="tr-TR" sz="3600" dirty="0"/>
              <a:t> City in USA </a:t>
            </a:r>
            <a:r>
              <a:rPr lang="tr-TR" sz="3600" dirty="0" err="1"/>
              <a:t>to</a:t>
            </a:r>
            <a:r>
              <a:rPr lang="tr-TR" sz="3600" dirty="0"/>
              <a:t> </a:t>
            </a:r>
            <a:r>
              <a:rPr lang="tr-TR" sz="3600" dirty="0" err="1"/>
              <a:t>open</a:t>
            </a:r>
            <a:r>
              <a:rPr lang="tr-TR" sz="3600" dirty="0"/>
              <a:t> a Casino/</a:t>
            </a:r>
            <a:r>
              <a:rPr lang="tr-TR" sz="3600" dirty="0" err="1"/>
              <a:t>Shopping</a:t>
            </a:r>
            <a:r>
              <a:rPr lang="tr-TR" sz="3600" dirty="0"/>
              <a:t> </a:t>
            </a:r>
            <a:r>
              <a:rPr lang="tr-TR" sz="3600" dirty="0" err="1"/>
              <a:t>mall</a:t>
            </a:r>
            <a:r>
              <a:rPr lang="tr-TR" sz="3600" dirty="0"/>
              <a:t>. </a:t>
            </a:r>
            <a:r>
              <a:rPr lang="tr-TR" sz="3600" dirty="0" err="1"/>
              <a:t>Then</a:t>
            </a:r>
            <a:r>
              <a:rPr lang="tr-TR" sz="3600" dirty="0"/>
              <a:t> </a:t>
            </a:r>
            <a:r>
              <a:rPr lang="tr-TR" sz="3600" dirty="0" err="1"/>
              <a:t>by</a:t>
            </a:r>
            <a:r>
              <a:rPr lang="tr-TR" sz="3600" dirty="0"/>
              <a:t> </a:t>
            </a:r>
            <a:r>
              <a:rPr lang="tr-TR" sz="3600" dirty="0" err="1"/>
              <a:t>leveraging</a:t>
            </a:r>
            <a:r>
              <a:rPr lang="tr-TR" sz="3600" dirty="0"/>
              <a:t> </a:t>
            </a:r>
            <a:r>
              <a:rPr lang="tr-TR" sz="3600" dirty="0" err="1"/>
              <a:t>the</a:t>
            </a:r>
            <a:r>
              <a:rPr lang="tr-TR" sz="3600" dirty="0"/>
              <a:t> </a:t>
            </a:r>
            <a:r>
              <a:rPr lang="tr-TR" sz="3600" dirty="0" err="1"/>
              <a:t>Foursquare</a:t>
            </a:r>
            <a:r>
              <a:rPr lang="tr-TR" sz="3600" dirty="0"/>
              <a:t> data </a:t>
            </a:r>
            <a:r>
              <a:rPr lang="tr-TR" sz="3600" dirty="0" err="1"/>
              <a:t>we</a:t>
            </a:r>
            <a:r>
              <a:rPr lang="tr-TR" sz="3600" dirty="0"/>
              <a:t> </a:t>
            </a:r>
            <a:r>
              <a:rPr lang="tr-TR" sz="3600" dirty="0" err="1"/>
              <a:t>will</a:t>
            </a:r>
            <a:r>
              <a:rPr lang="tr-TR" sz="3600" dirty="0"/>
              <a:t> </a:t>
            </a:r>
            <a:r>
              <a:rPr lang="tr-TR" sz="3600" dirty="0" err="1"/>
              <a:t>compare</a:t>
            </a:r>
            <a:r>
              <a:rPr lang="tr-TR" sz="3600" dirty="0"/>
              <a:t> </a:t>
            </a:r>
            <a:r>
              <a:rPr lang="tr-TR" sz="3600" dirty="0" err="1"/>
              <a:t>and</a:t>
            </a:r>
            <a:r>
              <a:rPr lang="tr-TR" sz="3600" dirty="0"/>
              <a:t> </a:t>
            </a:r>
            <a:r>
              <a:rPr lang="tr-TR" sz="3600" dirty="0" err="1"/>
              <a:t>try</a:t>
            </a:r>
            <a:r>
              <a:rPr lang="tr-TR" sz="3600" dirty="0"/>
              <a:t> </a:t>
            </a:r>
            <a:r>
              <a:rPr lang="tr-TR" sz="3600" dirty="0" err="1"/>
              <a:t>to</a:t>
            </a:r>
            <a:r>
              <a:rPr lang="tr-TR" sz="3600" dirty="0"/>
              <a:t> </a:t>
            </a:r>
            <a:r>
              <a:rPr lang="tr-TR" sz="3600" dirty="0" err="1"/>
              <a:t>find</a:t>
            </a:r>
            <a:r>
              <a:rPr lang="tr-TR" sz="3600" dirty="0"/>
              <a:t> </a:t>
            </a:r>
            <a:r>
              <a:rPr lang="tr-TR" sz="3600" dirty="0" err="1"/>
              <a:t>the</a:t>
            </a:r>
            <a:r>
              <a:rPr lang="tr-TR" sz="3600" dirty="0"/>
              <a:t> </a:t>
            </a:r>
            <a:r>
              <a:rPr lang="tr-TR" sz="3600" dirty="0" err="1"/>
              <a:t>best</a:t>
            </a:r>
            <a:r>
              <a:rPr lang="tr-TR" sz="3600" dirty="0"/>
              <a:t> </a:t>
            </a:r>
            <a:r>
              <a:rPr lang="tr-TR" sz="3600" dirty="0" err="1"/>
              <a:t>locality</a:t>
            </a:r>
            <a:r>
              <a:rPr lang="tr-TR" sz="3600" dirty="0"/>
              <a:t>. </a:t>
            </a:r>
            <a:r>
              <a:rPr lang="tr-TR" sz="3600" dirty="0" err="1"/>
              <a:t>Based</a:t>
            </a:r>
            <a:r>
              <a:rPr lang="tr-TR" sz="3600" dirty="0"/>
              <a:t> on </a:t>
            </a:r>
            <a:r>
              <a:rPr lang="tr-TR" sz="3600" dirty="0" err="1"/>
              <a:t>Scores</a:t>
            </a:r>
            <a:r>
              <a:rPr lang="tr-TR" sz="3600" dirty="0"/>
              <a:t> </a:t>
            </a:r>
            <a:r>
              <a:rPr lang="tr-TR" sz="3600" dirty="0" err="1"/>
              <a:t>we</a:t>
            </a:r>
            <a:r>
              <a:rPr lang="tr-TR" sz="3600" dirty="0"/>
              <a:t> </a:t>
            </a:r>
            <a:r>
              <a:rPr lang="tr-TR" sz="3600" dirty="0" err="1"/>
              <a:t>will</a:t>
            </a:r>
            <a:r>
              <a:rPr lang="tr-TR" sz="3600" dirty="0"/>
              <a:t> </a:t>
            </a:r>
            <a:r>
              <a:rPr lang="tr-TR" sz="3600" dirty="0" err="1"/>
              <a:t>try</a:t>
            </a:r>
            <a:r>
              <a:rPr lang="tr-TR" sz="3600" dirty="0"/>
              <a:t> </a:t>
            </a:r>
            <a:r>
              <a:rPr lang="tr-TR" sz="3600" dirty="0" err="1"/>
              <a:t>to</a:t>
            </a:r>
            <a:r>
              <a:rPr lang="tr-TR" sz="3600" dirty="0"/>
              <a:t> </a:t>
            </a:r>
            <a:r>
              <a:rPr lang="tr-TR" sz="3600" dirty="0" err="1"/>
              <a:t>determine</a:t>
            </a:r>
            <a:r>
              <a:rPr lang="tr-TR" sz="3600" dirty="0"/>
              <a:t> </a:t>
            </a:r>
            <a:r>
              <a:rPr lang="tr-TR" sz="3600" dirty="0" err="1"/>
              <a:t>the</a:t>
            </a:r>
            <a:r>
              <a:rPr lang="tr-TR" sz="3600" dirty="0"/>
              <a:t> </a:t>
            </a:r>
            <a:r>
              <a:rPr lang="tr-TR" sz="3600" dirty="0" err="1"/>
              <a:t>Locality</a:t>
            </a:r>
            <a:r>
              <a:rPr lang="tr-TR" sz="3600" dirty="0"/>
              <a:t> in </a:t>
            </a:r>
            <a:r>
              <a:rPr lang="tr-TR" sz="3600" dirty="0" err="1"/>
              <a:t>simillar</a:t>
            </a:r>
            <a:r>
              <a:rPr lang="tr-TR" sz="3600" dirty="0"/>
              <a:t> </a:t>
            </a:r>
            <a:r>
              <a:rPr lang="tr-TR" sz="3600" dirty="0" err="1"/>
              <a:t>way</a:t>
            </a:r>
            <a:endParaRPr lang="tr-TR" sz="3600" dirty="0"/>
          </a:p>
          <a:p>
            <a:endParaRPr lang="tr-TR" dirty="0"/>
          </a:p>
        </p:txBody>
      </p:sp>
    </p:spTree>
    <p:extLst>
      <p:ext uri="{BB962C8B-B14F-4D97-AF65-F5344CB8AC3E}">
        <p14:creationId xmlns:p14="http://schemas.microsoft.com/office/powerpoint/2010/main" val="13205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42EB46-F90F-4CCE-B7D9-DD6D875D8EBE}"/>
              </a:ext>
            </a:extLst>
          </p:cNvPr>
          <p:cNvSpPr>
            <a:spLocks noGrp="1"/>
          </p:cNvSpPr>
          <p:nvPr>
            <p:ph type="title"/>
          </p:nvPr>
        </p:nvSpPr>
        <p:spPr/>
        <p:txBody>
          <a:bodyPr/>
          <a:lstStyle/>
          <a:p>
            <a:r>
              <a:rPr lang="tr-TR" dirty="0"/>
              <a:t>DATA DESCRIPTION</a:t>
            </a:r>
          </a:p>
        </p:txBody>
      </p:sp>
      <p:sp>
        <p:nvSpPr>
          <p:cNvPr id="3" name="İçerik Yer Tutucusu 2">
            <a:extLst>
              <a:ext uri="{FF2B5EF4-FFF2-40B4-BE49-F238E27FC236}">
                <a16:creationId xmlns:a16="http://schemas.microsoft.com/office/drawing/2014/main" id="{5686E775-58EB-46A7-8A16-554A7E06E11B}"/>
              </a:ext>
            </a:extLst>
          </p:cNvPr>
          <p:cNvSpPr>
            <a:spLocks noGrp="1"/>
          </p:cNvSpPr>
          <p:nvPr>
            <p:ph idx="1"/>
          </p:nvPr>
        </p:nvSpPr>
        <p:spPr/>
        <p:txBody>
          <a:bodyPr>
            <a:noAutofit/>
          </a:bodyPr>
          <a:lstStyle/>
          <a:p>
            <a:r>
              <a:rPr lang="en-US" sz="2600" dirty="0"/>
              <a:t>About the State income levels: State income levels and income data for the United States as a whole are included for comparison. Note that county-equivalents in Louisiana are called "parishes" and in Alaska are called in "boroughs," and also that in Alaska census areas in the Unorganized Borough are county-equivalents. For states where independent cities are county-equivalents, the word "city" is included to identify the independent cities and to differentiate them from counties with identical names; the counties with the identical names have the word "county" following them. The word "county" is included in the names of counties that have names identical to the names of U.S. states or cities to differentiate them.</a:t>
            </a:r>
            <a:endParaRPr lang="tr-TR" sz="2600" dirty="0"/>
          </a:p>
        </p:txBody>
      </p:sp>
    </p:spTree>
    <p:extLst>
      <p:ext uri="{BB962C8B-B14F-4D97-AF65-F5344CB8AC3E}">
        <p14:creationId xmlns:p14="http://schemas.microsoft.com/office/powerpoint/2010/main" val="265213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507A4-714E-47FD-B289-9DEB83B70190}"/>
              </a:ext>
            </a:extLst>
          </p:cNvPr>
          <p:cNvSpPr>
            <a:spLocks noGrp="1"/>
          </p:cNvSpPr>
          <p:nvPr>
            <p:ph type="title"/>
          </p:nvPr>
        </p:nvSpPr>
        <p:spPr/>
        <p:txBody>
          <a:bodyPr/>
          <a:lstStyle/>
          <a:p>
            <a:r>
              <a:rPr lang="tr-TR" dirty="0"/>
              <a:t>METHODOLOGY</a:t>
            </a:r>
          </a:p>
        </p:txBody>
      </p:sp>
      <p:sp>
        <p:nvSpPr>
          <p:cNvPr id="3" name="İçerik Yer Tutucusu 2">
            <a:extLst>
              <a:ext uri="{FF2B5EF4-FFF2-40B4-BE49-F238E27FC236}">
                <a16:creationId xmlns:a16="http://schemas.microsoft.com/office/drawing/2014/main" id="{3273C4C0-DBE1-4560-955B-88914F0D3899}"/>
              </a:ext>
            </a:extLst>
          </p:cNvPr>
          <p:cNvSpPr>
            <a:spLocks noGrp="1"/>
          </p:cNvSpPr>
          <p:nvPr>
            <p:ph idx="1"/>
          </p:nvPr>
        </p:nvSpPr>
        <p:spPr/>
        <p:txBody>
          <a:bodyPr>
            <a:noAutofit/>
          </a:bodyPr>
          <a:lstStyle/>
          <a:p>
            <a:r>
              <a:rPr lang="en-US" sz="2200" dirty="0"/>
              <a:t>1. Using Beautiful Soup Library Wikipedia pages containing information about Cities of USA by Population and Per Capita income are scraped into Pandas </a:t>
            </a:r>
            <a:r>
              <a:rPr lang="en-US" sz="2200" dirty="0" err="1"/>
              <a:t>Dataframe</a:t>
            </a:r>
            <a:r>
              <a:rPr lang="en-US" sz="2200" dirty="0"/>
              <a:t>.</a:t>
            </a:r>
            <a:endParaRPr lang="tr-TR" sz="2200" dirty="0"/>
          </a:p>
          <a:p>
            <a:r>
              <a:rPr lang="en-US" sz="2200" dirty="0"/>
              <a:t> 2. </a:t>
            </a:r>
            <a:r>
              <a:rPr lang="en-US" sz="2200" dirty="0" err="1"/>
              <a:t>Dataframe</a:t>
            </a:r>
            <a:r>
              <a:rPr lang="en-US" sz="2200" dirty="0"/>
              <a:t> contained data about Cities, Coordinates, Area, Per capita Income and Population Density. Than </a:t>
            </a:r>
            <a:r>
              <a:rPr lang="en-US" sz="2200" dirty="0" err="1"/>
              <a:t>Dataframe</a:t>
            </a:r>
            <a:r>
              <a:rPr lang="en-US" sz="2200" dirty="0"/>
              <a:t> was Cleaned and Processed according to requirement of the problem to be solved. Proper benchmarks were set to obtain the best results.</a:t>
            </a:r>
            <a:endParaRPr lang="tr-TR" sz="2200" dirty="0"/>
          </a:p>
          <a:p>
            <a:r>
              <a:rPr lang="en-US" sz="2200" dirty="0"/>
              <a:t> 3. The List of Venues in a City were obtained using Foursquare API and the city with maximum weight according to the Model is selected. </a:t>
            </a:r>
            <a:endParaRPr lang="tr-TR" sz="2200" dirty="0"/>
          </a:p>
          <a:p>
            <a:r>
              <a:rPr lang="en-US" sz="2200" dirty="0"/>
              <a:t>4. With the help of Unsupervised Machine Learning Algorithm (K Means Algorithm) Locality in the city is obtained where opening a Shopping Mall/Casino will be most benefitted.</a:t>
            </a:r>
            <a:endParaRPr lang="tr-TR" sz="2200" dirty="0"/>
          </a:p>
        </p:txBody>
      </p:sp>
    </p:spTree>
    <p:extLst>
      <p:ext uri="{BB962C8B-B14F-4D97-AF65-F5344CB8AC3E}">
        <p14:creationId xmlns:p14="http://schemas.microsoft.com/office/powerpoint/2010/main" val="259472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72491E-6576-43DC-BAA9-D3C1D7C0CFB4}"/>
              </a:ext>
            </a:extLst>
          </p:cNvPr>
          <p:cNvSpPr>
            <a:spLocks noGrp="1"/>
          </p:cNvSpPr>
          <p:nvPr>
            <p:ph type="title"/>
          </p:nvPr>
        </p:nvSpPr>
        <p:spPr/>
        <p:txBody>
          <a:bodyPr>
            <a:normAutofit/>
          </a:bodyPr>
          <a:lstStyle/>
          <a:p>
            <a:r>
              <a:rPr lang="tr-TR" sz="3600" dirty="0"/>
              <a:t>RESULTS</a:t>
            </a:r>
          </a:p>
        </p:txBody>
      </p:sp>
      <p:sp>
        <p:nvSpPr>
          <p:cNvPr id="3" name="İçerik Yer Tutucusu 2">
            <a:extLst>
              <a:ext uri="{FF2B5EF4-FFF2-40B4-BE49-F238E27FC236}">
                <a16:creationId xmlns:a16="http://schemas.microsoft.com/office/drawing/2014/main" id="{B9CBBC7D-E612-4351-B74A-563234B9E19A}"/>
              </a:ext>
            </a:extLst>
          </p:cNvPr>
          <p:cNvSpPr>
            <a:spLocks noGrp="1"/>
          </p:cNvSpPr>
          <p:nvPr>
            <p:ph idx="1"/>
          </p:nvPr>
        </p:nvSpPr>
        <p:spPr/>
        <p:txBody>
          <a:bodyPr>
            <a:normAutofit/>
          </a:bodyPr>
          <a:lstStyle/>
          <a:p>
            <a:pPr marL="0" indent="0">
              <a:buNone/>
            </a:pPr>
            <a:r>
              <a:rPr lang="en-US" sz="3600" dirty="0"/>
              <a:t>Based on analysis we have done the results we obtain are – The plot shows the final location predicted by the Machine Learning Model – </a:t>
            </a:r>
          </a:p>
          <a:p>
            <a:r>
              <a:rPr lang="en-US" sz="3600" dirty="0"/>
              <a:t>For opening the Shopping mall/Casino </a:t>
            </a:r>
          </a:p>
          <a:p>
            <a:r>
              <a:rPr lang="en-US" sz="3600" dirty="0"/>
              <a:t>The Best city in USA – New Jersey </a:t>
            </a:r>
          </a:p>
          <a:p>
            <a:r>
              <a:rPr lang="en-US" sz="3600" dirty="0"/>
              <a:t>The best locality in New Jersey – Jersey Avenue</a:t>
            </a:r>
            <a:endParaRPr lang="tr-TR" sz="3600" dirty="0"/>
          </a:p>
        </p:txBody>
      </p:sp>
    </p:spTree>
    <p:extLst>
      <p:ext uri="{BB962C8B-B14F-4D97-AF65-F5344CB8AC3E}">
        <p14:creationId xmlns:p14="http://schemas.microsoft.com/office/powerpoint/2010/main" val="65159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harita, metin içeren bir resim&#10;&#10;Açıklama otomatik olarak oluşturuldu">
            <a:extLst>
              <a:ext uri="{FF2B5EF4-FFF2-40B4-BE49-F238E27FC236}">
                <a16:creationId xmlns:a16="http://schemas.microsoft.com/office/drawing/2014/main" id="{996572F0-9B13-4173-A4D5-AB5650528938}"/>
              </a:ext>
            </a:extLst>
          </p:cNvPr>
          <p:cNvPicPr>
            <a:picLocks noChangeAspect="1"/>
          </p:cNvPicPr>
          <p:nvPr/>
        </p:nvPicPr>
        <p:blipFill rotWithShape="1">
          <a:blip r:embed="rId2">
            <a:extLst>
              <a:ext uri="{28A0092B-C50C-407E-A947-70E740481C1C}">
                <a14:useLocalDpi xmlns:a14="http://schemas.microsoft.com/office/drawing/2010/main" val="0"/>
              </a:ext>
            </a:extLst>
          </a:blip>
          <a:srcRect l="7708" t="19551" r="29749"/>
          <a:stretch/>
        </p:blipFill>
        <p:spPr>
          <a:xfrm>
            <a:off x="2315580" y="670384"/>
            <a:ext cx="7560840" cy="5517232"/>
          </a:xfrm>
          <a:prstGeom prst="rect">
            <a:avLst/>
          </a:prstGeom>
        </p:spPr>
      </p:pic>
    </p:spTree>
    <p:extLst>
      <p:ext uri="{BB962C8B-B14F-4D97-AF65-F5344CB8AC3E}">
        <p14:creationId xmlns:p14="http://schemas.microsoft.com/office/powerpoint/2010/main" val="286706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36E141-5C11-4DBB-B95D-EFD4DF59BB1E}"/>
              </a:ext>
            </a:extLst>
          </p:cNvPr>
          <p:cNvSpPr>
            <a:spLocks noGrp="1"/>
          </p:cNvSpPr>
          <p:nvPr>
            <p:ph type="title"/>
          </p:nvPr>
        </p:nvSpPr>
        <p:spPr/>
        <p:txBody>
          <a:bodyPr/>
          <a:lstStyle/>
          <a:p>
            <a:r>
              <a:rPr lang="tr-TR" dirty="0"/>
              <a:t>DISCUSSIONS AND IMPROVEMENTS</a:t>
            </a:r>
          </a:p>
        </p:txBody>
      </p:sp>
      <p:sp>
        <p:nvSpPr>
          <p:cNvPr id="3" name="İçerik Yer Tutucusu 2">
            <a:extLst>
              <a:ext uri="{FF2B5EF4-FFF2-40B4-BE49-F238E27FC236}">
                <a16:creationId xmlns:a16="http://schemas.microsoft.com/office/drawing/2014/main" id="{C18AFE1F-A636-4334-906F-4A5D170F0E92}"/>
              </a:ext>
            </a:extLst>
          </p:cNvPr>
          <p:cNvSpPr>
            <a:spLocks noGrp="1"/>
          </p:cNvSpPr>
          <p:nvPr>
            <p:ph idx="1"/>
          </p:nvPr>
        </p:nvSpPr>
        <p:spPr/>
        <p:txBody>
          <a:bodyPr/>
          <a:lstStyle/>
          <a:p>
            <a:endParaRPr lang="tr-TR" dirty="0"/>
          </a:p>
          <a:p>
            <a:r>
              <a:rPr lang="en-US" sz="3600" dirty="0"/>
              <a:t>In the Four-Square API, we have queried the Venues of a locality by specifying the LIMIT and Radius of our choice. We have chosen less LIMIT as the number of API calls that can be done using a free account in Four Square are less. We can increase the limit for more accurate results. </a:t>
            </a:r>
          </a:p>
          <a:p>
            <a:endParaRPr lang="tr-TR" dirty="0"/>
          </a:p>
        </p:txBody>
      </p:sp>
    </p:spTree>
    <p:extLst>
      <p:ext uri="{BB962C8B-B14F-4D97-AF65-F5344CB8AC3E}">
        <p14:creationId xmlns:p14="http://schemas.microsoft.com/office/powerpoint/2010/main" val="38719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DD6B51-12FE-4C24-9418-95B8BCE6C13C}"/>
              </a:ext>
            </a:extLst>
          </p:cNvPr>
          <p:cNvSpPr>
            <a:spLocks noGrp="1"/>
          </p:cNvSpPr>
          <p:nvPr>
            <p:ph type="title"/>
          </p:nvPr>
        </p:nvSpPr>
        <p:spPr/>
        <p:txBody>
          <a:bodyPr/>
          <a:lstStyle/>
          <a:p>
            <a:r>
              <a:rPr lang="tr-TR" dirty="0"/>
              <a:t>DISCUSSIONS AND IMPROVEMENTS</a:t>
            </a:r>
          </a:p>
        </p:txBody>
      </p:sp>
      <p:sp>
        <p:nvSpPr>
          <p:cNvPr id="3" name="İçerik Yer Tutucusu 2">
            <a:extLst>
              <a:ext uri="{FF2B5EF4-FFF2-40B4-BE49-F238E27FC236}">
                <a16:creationId xmlns:a16="http://schemas.microsoft.com/office/drawing/2014/main" id="{2302608D-1E16-43F2-838E-09B17250487D}"/>
              </a:ext>
            </a:extLst>
          </p:cNvPr>
          <p:cNvSpPr>
            <a:spLocks noGrp="1"/>
          </p:cNvSpPr>
          <p:nvPr>
            <p:ph idx="1"/>
          </p:nvPr>
        </p:nvSpPr>
        <p:spPr/>
        <p:txBody>
          <a:bodyPr/>
          <a:lstStyle/>
          <a:p>
            <a:endParaRPr lang="tr-TR" dirty="0"/>
          </a:p>
          <a:p>
            <a:r>
              <a:rPr lang="tr-TR" sz="3600" dirty="0"/>
              <a:t>I</a:t>
            </a:r>
            <a:r>
              <a:rPr lang="en-US" sz="3600" dirty="0"/>
              <a:t>n the venue categories we are choosing only few out of 2000 that are available to give weights and identify the best cluster. Hence, assigning weights must be done relatively for each category and then considering a greater number of venue categories would actually yield better output. </a:t>
            </a:r>
          </a:p>
          <a:p>
            <a:endParaRPr lang="tr-TR" dirty="0"/>
          </a:p>
        </p:txBody>
      </p:sp>
    </p:spTree>
    <p:extLst>
      <p:ext uri="{BB962C8B-B14F-4D97-AF65-F5344CB8AC3E}">
        <p14:creationId xmlns:p14="http://schemas.microsoft.com/office/powerpoint/2010/main" val="113494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INTRODUCTION</a:t>
            </a:r>
          </a:p>
        </p:txBody>
      </p:sp>
      <p:sp>
        <p:nvSpPr>
          <p:cNvPr id="3" name="İçerik Yer Tutucusu 2"/>
          <p:cNvSpPr>
            <a:spLocks noGrp="1"/>
          </p:cNvSpPr>
          <p:nvPr>
            <p:ph idx="1"/>
          </p:nvPr>
        </p:nvSpPr>
        <p:spPr>
          <a:xfrm>
            <a:off x="838200" y="2107256"/>
            <a:ext cx="10515600" cy="4351338"/>
          </a:xfrm>
        </p:spPr>
        <p:txBody>
          <a:bodyPr rtlCol="0"/>
          <a:lstStyle/>
          <a:p>
            <a:pPr marL="0" indent="0">
              <a:buNone/>
            </a:pPr>
            <a:r>
              <a:rPr lang="tr-TR" sz="3600" dirty="0" err="1"/>
              <a:t>Shopping</a:t>
            </a:r>
            <a:r>
              <a:rPr lang="tr-TR" sz="3600" dirty="0"/>
              <a:t> </a:t>
            </a:r>
            <a:r>
              <a:rPr lang="tr-TR" sz="3600" dirty="0" err="1"/>
              <a:t>malls</a:t>
            </a:r>
            <a:r>
              <a:rPr lang="tr-TR" sz="3600" dirty="0"/>
              <a:t> </a:t>
            </a:r>
            <a:r>
              <a:rPr lang="tr-TR" sz="3600" dirty="0" err="1"/>
              <a:t>and</a:t>
            </a:r>
            <a:r>
              <a:rPr lang="tr-TR" sz="3600" dirty="0"/>
              <a:t> </a:t>
            </a:r>
            <a:r>
              <a:rPr lang="tr-TR" sz="3600" dirty="0" err="1"/>
              <a:t>casinos</a:t>
            </a:r>
            <a:r>
              <a:rPr lang="tr-TR" sz="3600" dirty="0"/>
              <a:t> </a:t>
            </a:r>
            <a:r>
              <a:rPr lang="tr-TR" sz="3600" dirty="0" err="1"/>
              <a:t>are</a:t>
            </a:r>
            <a:r>
              <a:rPr lang="tr-TR" sz="3600" dirty="0"/>
              <a:t> </a:t>
            </a:r>
            <a:r>
              <a:rPr lang="tr-TR" sz="3600" dirty="0" err="1"/>
              <a:t>the</a:t>
            </a:r>
            <a:r>
              <a:rPr lang="tr-TR" sz="3600" dirty="0"/>
              <a:t> </a:t>
            </a:r>
            <a:r>
              <a:rPr lang="tr-TR" sz="3600" dirty="0" err="1"/>
              <a:t>trademarks</a:t>
            </a:r>
            <a:r>
              <a:rPr lang="tr-TR" sz="3600" dirty="0"/>
              <a:t> of </a:t>
            </a:r>
            <a:r>
              <a:rPr lang="tr-TR" sz="3600" dirty="0" err="1"/>
              <a:t>American</a:t>
            </a:r>
            <a:r>
              <a:rPr lang="tr-TR" sz="3600" dirty="0"/>
              <a:t> </a:t>
            </a:r>
            <a:r>
              <a:rPr lang="tr-TR" sz="3600" dirty="0" err="1"/>
              <a:t>culture</a:t>
            </a:r>
            <a:r>
              <a:rPr lang="tr-TR" sz="3600" dirty="0"/>
              <a:t>. </a:t>
            </a:r>
            <a:r>
              <a:rPr lang="tr-TR" sz="3600" dirty="0" err="1"/>
              <a:t>In</a:t>
            </a:r>
            <a:r>
              <a:rPr lang="tr-TR" sz="3600" dirty="0"/>
              <a:t> </a:t>
            </a:r>
            <a:r>
              <a:rPr lang="tr-TR" sz="3600" dirty="0" err="1"/>
              <a:t>daily</a:t>
            </a:r>
            <a:r>
              <a:rPr lang="tr-TR" sz="3600" dirty="0"/>
              <a:t> </a:t>
            </a:r>
            <a:r>
              <a:rPr lang="tr-TR" sz="3600" dirty="0" err="1"/>
              <a:t>basis</a:t>
            </a:r>
            <a:r>
              <a:rPr lang="tr-TR" sz="3600" dirty="0"/>
              <a:t> </a:t>
            </a:r>
            <a:r>
              <a:rPr lang="tr-TR" sz="3600" dirty="0" err="1"/>
              <a:t>we</a:t>
            </a:r>
            <a:r>
              <a:rPr lang="tr-TR" sz="3600" dirty="0"/>
              <a:t> </a:t>
            </a:r>
            <a:r>
              <a:rPr lang="tr-TR" sz="3600" dirty="0" err="1"/>
              <a:t>all</a:t>
            </a:r>
            <a:r>
              <a:rPr lang="tr-TR" sz="3600" dirty="0"/>
              <a:t> </a:t>
            </a:r>
            <a:r>
              <a:rPr lang="tr-TR" sz="3600" dirty="0" err="1"/>
              <a:t>take</a:t>
            </a:r>
            <a:r>
              <a:rPr lang="tr-TR" sz="3600" dirty="0"/>
              <a:t> a </a:t>
            </a:r>
            <a:r>
              <a:rPr lang="tr-TR" sz="3600" dirty="0" err="1"/>
              <a:t>trip</a:t>
            </a:r>
            <a:r>
              <a:rPr lang="tr-TR" sz="3600" dirty="0"/>
              <a:t> </a:t>
            </a:r>
            <a:r>
              <a:rPr lang="tr-TR" sz="3600" dirty="0" err="1"/>
              <a:t>to</a:t>
            </a:r>
            <a:r>
              <a:rPr lang="tr-TR" sz="3600" dirty="0"/>
              <a:t> </a:t>
            </a:r>
            <a:r>
              <a:rPr lang="tr-TR" sz="3600" dirty="0" err="1"/>
              <a:t>malls</a:t>
            </a:r>
            <a:r>
              <a:rPr lang="tr-TR" sz="3600" dirty="0"/>
              <a:t> </a:t>
            </a:r>
            <a:r>
              <a:rPr lang="tr-TR" sz="3600" dirty="0" err="1"/>
              <a:t>for</a:t>
            </a:r>
            <a:r>
              <a:rPr lang="tr-TR" sz="3600" dirty="0"/>
              <a:t> </a:t>
            </a:r>
            <a:r>
              <a:rPr lang="tr-TR" sz="3600" dirty="0" err="1"/>
              <a:t>fulfill</a:t>
            </a:r>
            <a:r>
              <a:rPr lang="tr-TR" sz="3600" dirty="0"/>
              <a:t> </a:t>
            </a:r>
            <a:r>
              <a:rPr lang="tr-TR" sz="3600" dirty="0" err="1"/>
              <a:t>particular</a:t>
            </a:r>
            <a:r>
              <a:rPr lang="tr-TR" sz="3600" dirty="0"/>
              <a:t> </a:t>
            </a:r>
            <a:r>
              <a:rPr lang="tr-TR" sz="3600" dirty="0" err="1"/>
              <a:t>needs</a:t>
            </a:r>
            <a:r>
              <a:rPr lang="tr-TR" sz="3600" dirty="0"/>
              <a:t> </a:t>
            </a:r>
            <a:r>
              <a:rPr lang="tr-TR" sz="3600" dirty="0" err="1"/>
              <a:t>or</a:t>
            </a:r>
            <a:r>
              <a:rPr lang="tr-TR" sz="3600" dirty="0"/>
              <a:t> </a:t>
            </a:r>
            <a:r>
              <a:rPr lang="tr-TR" sz="3600" dirty="0" err="1"/>
              <a:t>entertain</a:t>
            </a:r>
            <a:r>
              <a:rPr lang="tr-TR" sz="3600" dirty="0"/>
              <a:t> </a:t>
            </a:r>
            <a:r>
              <a:rPr lang="tr-TR" sz="3600" dirty="0" err="1"/>
              <a:t>ourselves</a:t>
            </a:r>
            <a:r>
              <a:rPr lang="tr-TR" sz="3600" dirty="0"/>
              <a:t>. </a:t>
            </a:r>
            <a:r>
              <a:rPr lang="tr-TR" sz="3600" dirty="0" err="1"/>
              <a:t>Also</a:t>
            </a:r>
            <a:r>
              <a:rPr lang="tr-TR" sz="3600" dirty="0"/>
              <a:t> </a:t>
            </a:r>
            <a:r>
              <a:rPr lang="tr-TR" sz="3600" dirty="0" err="1"/>
              <a:t>casino’s</a:t>
            </a:r>
            <a:r>
              <a:rPr lang="tr-TR" sz="3600" dirty="0"/>
              <a:t> </a:t>
            </a:r>
            <a:r>
              <a:rPr lang="tr-TR" sz="3600" dirty="0" err="1"/>
              <a:t>are</a:t>
            </a:r>
            <a:r>
              <a:rPr lang="tr-TR" sz="3600" dirty="0"/>
              <a:t> </a:t>
            </a:r>
            <a:r>
              <a:rPr lang="tr-TR" sz="3600" dirty="0" err="1"/>
              <a:t>the</a:t>
            </a:r>
            <a:r>
              <a:rPr lang="tr-TR" sz="3600" dirty="0"/>
              <a:t> </a:t>
            </a:r>
            <a:r>
              <a:rPr lang="tr-TR" sz="3600" dirty="0" err="1"/>
              <a:t>one</a:t>
            </a:r>
            <a:r>
              <a:rPr lang="tr-TR" sz="3600" dirty="0"/>
              <a:t> of </a:t>
            </a:r>
            <a:r>
              <a:rPr lang="tr-TR" sz="3600" dirty="0" err="1"/>
              <a:t>the</a:t>
            </a:r>
            <a:r>
              <a:rPr lang="tr-TR" sz="3600" dirty="0"/>
              <a:t> </a:t>
            </a:r>
            <a:r>
              <a:rPr lang="tr-TR" sz="3600" dirty="0" err="1"/>
              <a:t>biggest</a:t>
            </a:r>
            <a:r>
              <a:rPr lang="tr-TR" sz="3600" dirty="0"/>
              <a:t> </a:t>
            </a:r>
            <a:r>
              <a:rPr lang="tr-TR" sz="3600" dirty="0" err="1"/>
              <a:t>part</a:t>
            </a:r>
            <a:r>
              <a:rPr lang="tr-TR" sz="3600" dirty="0"/>
              <a:t> of </a:t>
            </a:r>
            <a:r>
              <a:rPr lang="tr-TR" sz="3600" dirty="0" err="1"/>
              <a:t>US’s</a:t>
            </a:r>
            <a:r>
              <a:rPr lang="tr-TR" sz="3600" dirty="0"/>
              <a:t> </a:t>
            </a:r>
            <a:r>
              <a:rPr lang="tr-TR" sz="3600" dirty="0" err="1"/>
              <a:t>entertaintmet</a:t>
            </a:r>
            <a:r>
              <a:rPr lang="tr-TR" sz="3600" dirty="0"/>
              <a:t> </a:t>
            </a:r>
            <a:r>
              <a:rPr lang="tr-TR" sz="3600" dirty="0" err="1"/>
              <a:t>sector</a:t>
            </a:r>
            <a:r>
              <a:rPr lang="tr-TR" sz="3600" dirty="0"/>
              <a:t>. </a:t>
            </a:r>
          </a:p>
          <a:p>
            <a:pPr marL="0" indent="0" rtl="0">
              <a:buNone/>
            </a:pPr>
            <a:endParaRPr lang="tr-TR"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INTRODUCTION</a:t>
            </a:r>
          </a:p>
        </p:txBody>
      </p:sp>
      <p:sp>
        <p:nvSpPr>
          <p:cNvPr id="5" name="Dikdörtgen 4">
            <a:extLst>
              <a:ext uri="{FF2B5EF4-FFF2-40B4-BE49-F238E27FC236}">
                <a16:creationId xmlns:a16="http://schemas.microsoft.com/office/drawing/2014/main" id="{B173C8BB-6D5D-4930-8471-9CC5228760E8}"/>
              </a:ext>
            </a:extLst>
          </p:cNvPr>
          <p:cNvSpPr/>
          <p:nvPr/>
        </p:nvSpPr>
        <p:spPr>
          <a:xfrm>
            <a:off x="1055440" y="2132856"/>
            <a:ext cx="9145016" cy="3416320"/>
          </a:xfrm>
          <a:prstGeom prst="rect">
            <a:avLst/>
          </a:prstGeom>
        </p:spPr>
        <p:txBody>
          <a:bodyPr wrap="square">
            <a:spAutoFit/>
          </a:bodyPr>
          <a:lstStyle/>
          <a:p>
            <a:pPr>
              <a:spcAft>
                <a:spcPts val="0"/>
              </a:spcAft>
            </a:pPr>
            <a:r>
              <a:rPr lang="tr-TR" sz="3600" dirty="0">
                <a:latin typeface="Calibri" panose="020F0502020204030204" pitchFamily="34" charset="0"/>
                <a:ea typeface="Calibri" panose="020F0502020204030204" pitchFamily="34" charset="0"/>
                <a:cs typeface="Calibri" panose="020F0502020204030204" pitchFamily="34" charset="0"/>
              </a:rPr>
              <a:t>My </a:t>
            </a:r>
            <a:r>
              <a:rPr lang="tr-TR" sz="3600" dirty="0" err="1">
                <a:latin typeface="Calibri" panose="020F0502020204030204" pitchFamily="34" charset="0"/>
                <a:ea typeface="Calibri" panose="020F0502020204030204" pitchFamily="34" charset="0"/>
                <a:cs typeface="Calibri" panose="020F0502020204030204" pitchFamily="34" charset="0"/>
              </a:rPr>
              <a:t>client</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ownes</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mall</a:t>
            </a:r>
            <a:r>
              <a:rPr lang="tr-TR" sz="3600" dirty="0">
                <a:latin typeface="Calibri" panose="020F0502020204030204" pitchFamily="34" charset="0"/>
                <a:ea typeface="Calibri" panose="020F0502020204030204" pitchFamily="34" charset="0"/>
                <a:cs typeface="Calibri" panose="020F0502020204030204" pitchFamily="34" charset="0"/>
              </a:rPr>
              <a:t>/</a:t>
            </a:r>
            <a:r>
              <a:rPr lang="tr-TR" sz="3600" dirty="0" err="1">
                <a:latin typeface="Calibri" panose="020F0502020204030204" pitchFamily="34" charset="0"/>
                <a:ea typeface="Calibri" panose="020F0502020204030204" pitchFamily="34" charset="0"/>
                <a:cs typeface="Calibri" panose="020F0502020204030204" pitchFamily="34" charset="0"/>
              </a:rPr>
              <a:t>casiono</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chains</a:t>
            </a:r>
            <a:r>
              <a:rPr lang="tr-TR" sz="3600" dirty="0">
                <a:latin typeface="Calibri" panose="020F0502020204030204" pitchFamily="34" charset="0"/>
                <a:ea typeface="Calibri" panose="020F0502020204030204" pitchFamily="34" charset="0"/>
                <a:cs typeface="Calibri" panose="020F0502020204030204" pitchFamily="34" charset="0"/>
              </a:rPr>
              <a:t> in </a:t>
            </a:r>
            <a:r>
              <a:rPr lang="tr-TR" sz="3600" dirty="0" err="1">
                <a:latin typeface="Calibri" panose="020F0502020204030204" pitchFamily="34" charset="0"/>
                <a:ea typeface="Calibri" panose="020F0502020204030204" pitchFamily="34" charset="0"/>
                <a:cs typeface="Calibri" panose="020F0502020204030204" pitchFamily="34" charset="0"/>
              </a:rPr>
              <a:t>Greece</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and</a:t>
            </a:r>
            <a:r>
              <a:rPr lang="tr-TR" sz="3600" dirty="0">
                <a:latin typeface="Calibri" panose="020F0502020204030204" pitchFamily="34" charset="0"/>
                <a:ea typeface="Calibri" panose="020F0502020204030204" pitchFamily="34" charset="0"/>
                <a:cs typeface="Calibri" panose="020F0502020204030204" pitchFamily="34" charset="0"/>
              </a:rPr>
              <a:t> he </a:t>
            </a:r>
            <a:r>
              <a:rPr lang="tr-TR" sz="3600" dirty="0" err="1">
                <a:latin typeface="Calibri" panose="020F0502020204030204" pitchFamily="34" charset="0"/>
                <a:ea typeface="Calibri" panose="020F0502020204030204" pitchFamily="34" charset="0"/>
                <a:cs typeface="Calibri" panose="020F0502020204030204" pitchFamily="34" charset="0"/>
              </a:rPr>
              <a:t>wants</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to</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open</a:t>
            </a:r>
            <a:r>
              <a:rPr lang="tr-TR" sz="3600" dirty="0">
                <a:latin typeface="Calibri" panose="020F0502020204030204" pitchFamily="34" charset="0"/>
                <a:ea typeface="Calibri" panose="020F0502020204030204" pitchFamily="34" charset="0"/>
                <a:cs typeface="Calibri" panose="020F0502020204030204" pitchFamily="34" charset="0"/>
              </a:rPr>
              <a:t> a </a:t>
            </a:r>
            <a:r>
              <a:rPr lang="tr-TR" sz="3600" dirty="0" err="1">
                <a:latin typeface="Calibri" panose="020F0502020204030204" pitchFamily="34" charset="0"/>
                <a:ea typeface="Calibri" panose="020F0502020204030204" pitchFamily="34" charset="0"/>
                <a:cs typeface="Calibri" panose="020F0502020204030204" pitchFamily="34" charset="0"/>
              </a:rPr>
              <a:t>new</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mall</a:t>
            </a:r>
            <a:r>
              <a:rPr lang="tr-TR" sz="3600" dirty="0">
                <a:latin typeface="Calibri" panose="020F0502020204030204" pitchFamily="34" charset="0"/>
                <a:ea typeface="Calibri" panose="020F0502020204030204" pitchFamily="34" charset="0"/>
                <a:cs typeface="Calibri" panose="020F0502020204030204" pitchFamily="34" charset="0"/>
              </a:rPr>
              <a:t>/</a:t>
            </a:r>
            <a:r>
              <a:rPr lang="tr-TR" sz="3600" dirty="0" err="1">
                <a:latin typeface="Calibri" panose="020F0502020204030204" pitchFamily="34" charset="0"/>
                <a:ea typeface="Calibri" panose="020F0502020204030204" pitchFamily="34" charset="0"/>
                <a:cs typeface="Calibri" panose="020F0502020204030204" pitchFamily="34" charset="0"/>
              </a:rPr>
              <a:t>casino</a:t>
            </a:r>
            <a:r>
              <a:rPr lang="tr-TR" sz="3600" dirty="0">
                <a:latin typeface="Calibri" panose="020F0502020204030204" pitchFamily="34" charset="0"/>
                <a:ea typeface="Calibri" panose="020F0502020204030204" pitchFamily="34" charset="0"/>
                <a:cs typeface="Calibri" panose="020F0502020204030204" pitchFamily="34" charset="0"/>
              </a:rPr>
              <a:t> in US. Fort he </a:t>
            </a:r>
            <a:r>
              <a:rPr lang="tr-TR" sz="3600" dirty="0" err="1">
                <a:latin typeface="Calibri" panose="020F0502020204030204" pitchFamily="34" charset="0"/>
                <a:ea typeface="Calibri" panose="020F0502020204030204" pitchFamily="34" charset="0"/>
                <a:cs typeface="Calibri" panose="020F0502020204030204" pitchFamily="34" charset="0"/>
              </a:rPr>
              <a:t>succes</a:t>
            </a:r>
            <a:r>
              <a:rPr lang="tr-TR" sz="3600" dirty="0">
                <a:latin typeface="Calibri" panose="020F0502020204030204" pitchFamily="34" charset="0"/>
                <a:ea typeface="Calibri" panose="020F0502020204030204" pitchFamily="34" charset="0"/>
                <a:cs typeface="Calibri" panose="020F0502020204030204" pitchFamily="34" charset="0"/>
              </a:rPr>
              <a:t> of his </a:t>
            </a:r>
            <a:r>
              <a:rPr lang="tr-TR" sz="3600" dirty="0" err="1">
                <a:latin typeface="Calibri" panose="020F0502020204030204" pitchFamily="34" charset="0"/>
                <a:ea typeface="Calibri" panose="020F0502020204030204" pitchFamily="34" charset="0"/>
                <a:cs typeface="Calibri" panose="020F0502020204030204" pitchFamily="34" charset="0"/>
              </a:rPr>
              <a:t>new</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venture</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location</a:t>
            </a:r>
            <a:r>
              <a:rPr lang="tr-TR" sz="3600" dirty="0">
                <a:latin typeface="Calibri" panose="020F0502020204030204" pitchFamily="34" charset="0"/>
                <a:ea typeface="Calibri" panose="020F0502020204030204" pitchFamily="34" charset="0"/>
                <a:cs typeface="Calibri" panose="020F0502020204030204" pitchFamily="34" charset="0"/>
              </a:rPr>
              <a:t> is </a:t>
            </a:r>
            <a:r>
              <a:rPr lang="tr-TR" sz="3600" dirty="0" err="1">
                <a:latin typeface="Calibri" panose="020F0502020204030204" pitchFamily="34" charset="0"/>
                <a:ea typeface="Calibri" panose="020F0502020204030204" pitchFamily="34" charset="0"/>
                <a:cs typeface="Calibri" panose="020F0502020204030204" pitchFamily="34" charset="0"/>
              </a:rPr>
              <a:t>the</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key</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concept</a:t>
            </a:r>
            <a:r>
              <a:rPr lang="tr-TR" sz="3600" dirty="0">
                <a:latin typeface="Calibri" panose="020F0502020204030204" pitchFamily="34" charset="0"/>
                <a:ea typeface="Calibri" panose="020F0502020204030204" pitchFamily="34" charset="0"/>
                <a:cs typeface="Calibri" panose="020F0502020204030204" pitchFamily="34" charset="0"/>
              </a:rPr>
              <a:t>. My </a:t>
            </a:r>
            <a:r>
              <a:rPr lang="tr-TR" sz="3600" dirty="0" err="1">
                <a:latin typeface="Calibri" panose="020F0502020204030204" pitchFamily="34" charset="0"/>
                <a:ea typeface="Calibri" panose="020F0502020204030204" pitchFamily="34" charset="0"/>
                <a:cs typeface="Calibri" panose="020F0502020204030204" pitchFamily="34" charset="0"/>
              </a:rPr>
              <a:t>client</a:t>
            </a:r>
            <a:r>
              <a:rPr lang="tr-TR" sz="3600" dirty="0">
                <a:latin typeface="Calibri" panose="020F0502020204030204" pitchFamily="34" charset="0"/>
                <a:ea typeface="Calibri" panose="020F0502020204030204" pitchFamily="34" charset="0"/>
                <a:cs typeface="Calibri" panose="020F0502020204030204" pitchFamily="34" charset="0"/>
              </a:rPr>
              <a:t> has </a:t>
            </a:r>
            <a:r>
              <a:rPr lang="tr-TR" sz="3600" dirty="0" err="1">
                <a:latin typeface="Calibri" panose="020F0502020204030204" pitchFamily="34" charset="0"/>
                <a:ea typeface="Calibri" panose="020F0502020204030204" pitchFamily="34" charset="0"/>
                <a:cs typeface="Calibri" panose="020F0502020204030204" pitchFamily="34" charset="0"/>
              </a:rPr>
              <a:t>no</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prior</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information</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about</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mall</a:t>
            </a:r>
            <a:r>
              <a:rPr lang="tr-TR" sz="3600" dirty="0">
                <a:latin typeface="Calibri" panose="020F0502020204030204" pitchFamily="34" charset="0"/>
                <a:ea typeface="Calibri" panose="020F0502020204030204" pitchFamily="34" charset="0"/>
                <a:cs typeface="Calibri" panose="020F0502020204030204" pitchFamily="34" charset="0"/>
              </a:rPr>
              <a:t> / </a:t>
            </a:r>
            <a:r>
              <a:rPr lang="tr-TR" sz="3600" dirty="0" err="1">
                <a:latin typeface="Calibri" panose="020F0502020204030204" pitchFamily="34" charset="0"/>
                <a:ea typeface="Calibri" panose="020F0502020204030204" pitchFamily="34" charset="0"/>
                <a:cs typeface="Calibri" panose="020F0502020204030204" pitchFamily="34" charset="0"/>
              </a:rPr>
              <a:t>casiono</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sector</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or</a:t>
            </a:r>
            <a:r>
              <a:rPr lang="tr-TR" sz="3600" dirty="0">
                <a:latin typeface="Calibri" panose="020F0502020204030204" pitchFamily="34" charset="0"/>
                <a:ea typeface="Calibri" panose="020F0502020204030204" pitchFamily="34" charset="0"/>
                <a:cs typeface="Calibri" panose="020F0502020204030204" pitchFamily="34" charset="0"/>
              </a:rPr>
              <a:t> </a:t>
            </a:r>
            <a:r>
              <a:rPr lang="tr-TR" sz="3600" dirty="0" err="1">
                <a:latin typeface="Calibri" panose="020F0502020204030204" pitchFamily="34" charset="0"/>
                <a:ea typeface="Calibri" panose="020F0502020204030204" pitchFamily="34" charset="0"/>
                <a:cs typeface="Calibri" panose="020F0502020204030204" pitchFamily="34" charset="0"/>
              </a:rPr>
              <a:t>demographics</a:t>
            </a:r>
            <a:r>
              <a:rPr lang="tr-TR" sz="3600" dirty="0">
                <a:latin typeface="Calibri" panose="020F0502020204030204" pitchFamily="34" charset="0"/>
                <a:ea typeface="Calibri" panose="020F0502020204030204" pitchFamily="34" charset="0"/>
                <a:cs typeface="Calibri" panose="020F0502020204030204" pitchFamily="34" charset="0"/>
              </a:rPr>
              <a:t> in USA. </a:t>
            </a:r>
            <a:endParaRPr lang="tr-TR"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767408" y="1412776"/>
            <a:ext cx="10298360" cy="4351338"/>
          </a:xfrm>
        </p:spPr>
        <p:txBody>
          <a:bodyPr rtlCol="0">
            <a:normAutofit/>
          </a:bodyPr>
          <a:lstStyle/>
          <a:p>
            <a:pPr marL="0" indent="0">
              <a:buNone/>
            </a:pPr>
            <a:r>
              <a:rPr lang="tr-TR" sz="4000" dirty="0"/>
              <a:t>PROBLEM BROUGHT UP BY CLIENT</a:t>
            </a:r>
          </a:p>
          <a:p>
            <a:pPr marL="0" indent="0">
              <a:buNone/>
            </a:pPr>
            <a:br>
              <a:rPr lang="tr-TR" sz="4000" dirty="0"/>
            </a:br>
            <a:r>
              <a:rPr lang="tr-TR" sz="4000" dirty="0" err="1"/>
              <a:t>Which</a:t>
            </a:r>
            <a:r>
              <a:rPr lang="tr-TR" sz="4000" dirty="0"/>
              <a:t> City </a:t>
            </a:r>
            <a:r>
              <a:rPr lang="tr-TR" sz="4000" dirty="0" err="1"/>
              <a:t>and</a:t>
            </a:r>
            <a:r>
              <a:rPr lang="tr-TR" sz="4000" dirty="0"/>
              <a:t> </a:t>
            </a:r>
            <a:r>
              <a:rPr lang="tr-TR" sz="4000" dirty="0" err="1"/>
              <a:t>Locality</a:t>
            </a:r>
            <a:r>
              <a:rPr lang="tr-TR" sz="4000" dirty="0"/>
              <a:t> is </a:t>
            </a:r>
            <a:r>
              <a:rPr lang="tr-TR" sz="4000" dirty="0" err="1"/>
              <a:t>best</a:t>
            </a:r>
            <a:r>
              <a:rPr lang="tr-TR" sz="4000" dirty="0"/>
              <a:t> </a:t>
            </a:r>
            <a:r>
              <a:rPr lang="tr-TR" sz="4000" dirty="0" err="1"/>
              <a:t>to</a:t>
            </a:r>
            <a:r>
              <a:rPr lang="tr-TR" sz="4000" dirty="0"/>
              <a:t> </a:t>
            </a:r>
            <a:r>
              <a:rPr lang="tr-TR" sz="4000" dirty="0" err="1"/>
              <a:t>open</a:t>
            </a:r>
            <a:r>
              <a:rPr lang="tr-TR" sz="4000" dirty="0"/>
              <a:t> a Casino/</a:t>
            </a:r>
            <a:r>
              <a:rPr lang="tr-TR" sz="4000" dirty="0" err="1"/>
              <a:t>Shopping</a:t>
            </a:r>
            <a:r>
              <a:rPr lang="tr-TR" sz="4000" dirty="0"/>
              <a:t> </a:t>
            </a:r>
            <a:r>
              <a:rPr lang="tr-TR" sz="4000" dirty="0" err="1"/>
              <a:t>mall</a:t>
            </a:r>
            <a:r>
              <a:rPr lang="tr-TR" sz="4000" dirty="0"/>
              <a:t> in USA?</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ANALYTICAL APPROACH</a:t>
            </a:r>
            <a:br>
              <a:rPr lang="tr-TR" dirty="0"/>
            </a:br>
            <a:endParaRPr lang="tr-TR" dirty="0"/>
          </a:p>
        </p:txBody>
      </p:sp>
      <p:sp>
        <p:nvSpPr>
          <p:cNvPr id="4" name="İçerik Yer Tutucusu 3">
            <a:extLst>
              <a:ext uri="{FF2B5EF4-FFF2-40B4-BE49-F238E27FC236}">
                <a16:creationId xmlns:a16="http://schemas.microsoft.com/office/drawing/2014/main" id="{256A394E-E788-485D-8851-235786AF1BC6}"/>
              </a:ext>
            </a:extLst>
          </p:cNvPr>
          <p:cNvSpPr>
            <a:spLocks noGrp="1"/>
          </p:cNvSpPr>
          <p:nvPr>
            <p:ph sz="half" idx="1"/>
          </p:nvPr>
        </p:nvSpPr>
        <p:spPr>
          <a:xfrm>
            <a:off x="838200" y="1825625"/>
            <a:ext cx="10946432" cy="4351338"/>
          </a:xfrm>
        </p:spPr>
        <p:txBody>
          <a:bodyPr/>
          <a:lstStyle/>
          <a:p>
            <a:pPr marL="0" indent="0">
              <a:buNone/>
            </a:pPr>
            <a:r>
              <a:rPr lang="tr-TR" sz="3600" dirty="0" err="1"/>
              <a:t>According</a:t>
            </a:r>
            <a:r>
              <a:rPr lang="tr-TR" sz="3600" dirty="0"/>
              <a:t> </a:t>
            </a:r>
            <a:r>
              <a:rPr lang="tr-TR" sz="3600" dirty="0" err="1"/>
              <a:t>to</a:t>
            </a:r>
            <a:r>
              <a:rPr lang="tr-TR" sz="3600" dirty="0"/>
              <a:t> </a:t>
            </a:r>
            <a:r>
              <a:rPr lang="tr-TR" sz="3600" dirty="0" err="1"/>
              <a:t>the</a:t>
            </a:r>
            <a:r>
              <a:rPr lang="tr-TR" sz="3600" dirty="0"/>
              <a:t> </a:t>
            </a:r>
            <a:r>
              <a:rPr lang="tr-TR" sz="3600" dirty="0" err="1"/>
              <a:t>need</a:t>
            </a:r>
            <a:r>
              <a:rPr lang="tr-TR" sz="3600" dirty="0"/>
              <a:t> of </a:t>
            </a:r>
            <a:r>
              <a:rPr lang="tr-TR" sz="3600" dirty="0" err="1"/>
              <a:t>client</a:t>
            </a:r>
            <a:r>
              <a:rPr lang="tr-TR" sz="3600" dirty="0"/>
              <a:t> </a:t>
            </a:r>
            <a:r>
              <a:rPr lang="tr-TR" sz="3600" dirty="0" err="1"/>
              <a:t>first</a:t>
            </a:r>
            <a:r>
              <a:rPr lang="tr-TR" sz="3600" dirty="0"/>
              <a:t> </a:t>
            </a:r>
            <a:r>
              <a:rPr lang="tr-TR" sz="3600" dirty="0" err="1"/>
              <a:t>we</a:t>
            </a:r>
            <a:r>
              <a:rPr lang="tr-TR" sz="3600" dirty="0"/>
              <a:t> </a:t>
            </a:r>
            <a:r>
              <a:rPr lang="tr-TR" sz="3600" dirty="0" err="1"/>
              <a:t>have</a:t>
            </a:r>
            <a:r>
              <a:rPr lang="tr-TR" sz="3600" dirty="0"/>
              <a:t> </a:t>
            </a:r>
            <a:r>
              <a:rPr lang="tr-TR" sz="3600" dirty="0" err="1"/>
              <a:t>to</a:t>
            </a:r>
            <a:r>
              <a:rPr lang="tr-TR" sz="3600" dirty="0"/>
              <a:t> </a:t>
            </a:r>
            <a:r>
              <a:rPr lang="tr-TR" sz="3600" dirty="0" err="1"/>
              <a:t>find</a:t>
            </a:r>
            <a:r>
              <a:rPr lang="tr-TR" sz="3600" dirty="0"/>
              <a:t> </a:t>
            </a:r>
            <a:r>
              <a:rPr lang="tr-TR" sz="3600" dirty="0" err="1"/>
              <a:t>the</a:t>
            </a:r>
            <a:r>
              <a:rPr lang="tr-TR" sz="3600" dirty="0"/>
              <a:t> City </a:t>
            </a:r>
            <a:r>
              <a:rPr lang="tr-TR" sz="3600" dirty="0" err="1"/>
              <a:t>and</a:t>
            </a:r>
            <a:r>
              <a:rPr lang="tr-TR" sz="3600" dirty="0"/>
              <a:t> </a:t>
            </a:r>
            <a:r>
              <a:rPr lang="tr-TR" sz="3600" dirty="0" err="1"/>
              <a:t>then</a:t>
            </a:r>
            <a:r>
              <a:rPr lang="tr-TR" sz="3600" dirty="0"/>
              <a:t> </a:t>
            </a:r>
            <a:r>
              <a:rPr lang="tr-TR" sz="3600" dirty="0" err="1"/>
              <a:t>the</a:t>
            </a:r>
            <a:r>
              <a:rPr lang="tr-TR" sz="3600" dirty="0"/>
              <a:t> </a:t>
            </a:r>
            <a:r>
              <a:rPr lang="tr-TR" sz="3600" dirty="0" err="1"/>
              <a:t>Locality</a:t>
            </a:r>
            <a:r>
              <a:rPr lang="tr-TR" sz="3600" dirty="0"/>
              <a:t> in </a:t>
            </a:r>
            <a:r>
              <a:rPr lang="tr-TR" sz="3600" dirty="0" err="1"/>
              <a:t>that</a:t>
            </a:r>
            <a:r>
              <a:rPr lang="tr-TR" sz="3600" dirty="0"/>
              <a:t> </a:t>
            </a:r>
            <a:r>
              <a:rPr lang="tr-TR" sz="3600" dirty="0" err="1"/>
              <a:t>city</a:t>
            </a:r>
            <a:r>
              <a:rPr lang="tr-TR" sz="3600" dirty="0"/>
              <a:t> </a:t>
            </a:r>
            <a:r>
              <a:rPr lang="tr-TR" sz="3600" dirty="0" err="1"/>
              <a:t>for</a:t>
            </a:r>
            <a:r>
              <a:rPr lang="tr-TR" sz="3600" dirty="0"/>
              <a:t> Business. </a:t>
            </a:r>
            <a:r>
              <a:rPr lang="tr-TR" sz="3600" dirty="0" err="1"/>
              <a:t>To</a:t>
            </a:r>
            <a:r>
              <a:rPr lang="tr-TR" sz="3600" dirty="0"/>
              <a:t> </a:t>
            </a:r>
            <a:r>
              <a:rPr lang="tr-TR" sz="3600" dirty="0" err="1"/>
              <a:t>solve</a:t>
            </a:r>
            <a:r>
              <a:rPr lang="tr-TR" sz="3600" dirty="0"/>
              <a:t> </a:t>
            </a:r>
            <a:r>
              <a:rPr lang="tr-TR" sz="3600" dirty="0" err="1"/>
              <a:t>this</a:t>
            </a:r>
            <a:r>
              <a:rPr lang="tr-TR" sz="3600" dirty="0"/>
              <a:t> </a:t>
            </a:r>
            <a:r>
              <a:rPr lang="tr-TR" sz="3600" dirty="0" err="1"/>
              <a:t>particular</a:t>
            </a:r>
            <a:r>
              <a:rPr lang="tr-TR" sz="3600" dirty="0"/>
              <a:t> problem </a:t>
            </a:r>
            <a:r>
              <a:rPr lang="tr-TR" sz="3600" dirty="0" err="1"/>
              <a:t>and</a:t>
            </a:r>
            <a:r>
              <a:rPr lang="tr-TR" sz="3600" dirty="0"/>
              <a:t> </a:t>
            </a:r>
            <a:r>
              <a:rPr lang="tr-TR" sz="3600" dirty="0" err="1"/>
              <a:t>to</a:t>
            </a:r>
            <a:r>
              <a:rPr lang="tr-TR" sz="3600" dirty="0"/>
              <a:t> </a:t>
            </a:r>
            <a:r>
              <a:rPr lang="tr-TR" sz="3600" dirty="0" err="1"/>
              <a:t>gather</a:t>
            </a:r>
            <a:r>
              <a:rPr lang="tr-TR" sz="3600" dirty="0"/>
              <a:t> data </a:t>
            </a:r>
            <a:r>
              <a:rPr lang="tr-TR" sz="3600" dirty="0" err="1"/>
              <a:t>we</a:t>
            </a:r>
            <a:r>
              <a:rPr lang="tr-TR" sz="3600" dirty="0"/>
              <a:t> </a:t>
            </a:r>
            <a:r>
              <a:rPr lang="tr-TR" sz="3600" dirty="0" err="1"/>
              <a:t>will</a:t>
            </a:r>
            <a:r>
              <a:rPr lang="tr-TR" sz="3600" dirty="0"/>
              <a:t> set </a:t>
            </a:r>
            <a:r>
              <a:rPr lang="tr-TR" sz="3600" dirty="0" err="1"/>
              <a:t>few</a:t>
            </a:r>
            <a:r>
              <a:rPr lang="tr-TR" sz="3600" dirty="0"/>
              <a:t> </a:t>
            </a:r>
            <a:r>
              <a:rPr lang="tr-TR" sz="3600" dirty="0" err="1"/>
              <a:t>Benchmarks</a:t>
            </a:r>
            <a:r>
              <a:rPr lang="tr-TR" sz="3600" dirty="0"/>
              <a:t> </a:t>
            </a:r>
            <a:r>
              <a:rPr lang="tr-TR" sz="3600" dirty="0" err="1"/>
              <a:t>for</a:t>
            </a:r>
            <a:r>
              <a:rPr lang="tr-TR" sz="3600" dirty="0"/>
              <a:t> </a:t>
            </a:r>
            <a:r>
              <a:rPr lang="tr-TR" sz="3600" dirty="0" err="1"/>
              <a:t>the</a:t>
            </a:r>
            <a:r>
              <a:rPr lang="tr-TR" sz="3600" dirty="0"/>
              <a:t> City </a:t>
            </a:r>
            <a:r>
              <a:rPr lang="tr-TR" sz="3600" dirty="0" err="1"/>
              <a:t>and</a:t>
            </a:r>
            <a:r>
              <a:rPr lang="tr-TR" sz="3600" dirty="0"/>
              <a:t> </a:t>
            </a:r>
            <a:r>
              <a:rPr lang="tr-TR" sz="3600" dirty="0" err="1"/>
              <a:t>the</a:t>
            </a:r>
            <a:r>
              <a:rPr lang="tr-TR" sz="3600" dirty="0"/>
              <a:t> </a:t>
            </a:r>
            <a:r>
              <a:rPr lang="tr-TR" sz="3600" dirty="0" err="1"/>
              <a:t>locality</a:t>
            </a:r>
            <a:r>
              <a:rPr lang="tr-TR" sz="3600" dirty="0"/>
              <a:t> in </a:t>
            </a:r>
            <a:r>
              <a:rPr lang="tr-TR" sz="3600" dirty="0" err="1"/>
              <a:t>which</a:t>
            </a:r>
            <a:r>
              <a:rPr lang="tr-TR" sz="3600" dirty="0"/>
              <a:t> </a:t>
            </a:r>
            <a:r>
              <a:rPr lang="tr-TR" sz="3600" dirty="0" err="1"/>
              <a:t>opening</a:t>
            </a:r>
            <a:r>
              <a:rPr lang="tr-TR" sz="3600" dirty="0"/>
              <a:t> a Casino/</a:t>
            </a:r>
            <a:r>
              <a:rPr lang="tr-TR" sz="3600" dirty="0" err="1"/>
              <a:t>Shopping</a:t>
            </a:r>
            <a:r>
              <a:rPr lang="tr-TR" sz="3600" dirty="0"/>
              <a:t> </a:t>
            </a:r>
            <a:r>
              <a:rPr lang="tr-TR" sz="3600" dirty="0" err="1"/>
              <a:t>Mall</a:t>
            </a:r>
            <a:r>
              <a:rPr lang="tr-TR" sz="3600" dirty="0"/>
              <a:t> </a:t>
            </a:r>
            <a:r>
              <a:rPr lang="tr-TR" sz="3600" dirty="0" err="1"/>
              <a:t>would</a:t>
            </a:r>
            <a:r>
              <a:rPr lang="tr-TR" sz="3600" dirty="0"/>
              <a:t> be </a:t>
            </a:r>
            <a:r>
              <a:rPr lang="tr-TR" sz="3600" dirty="0" err="1"/>
              <a:t>Successful</a:t>
            </a:r>
            <a:r>
              <a:rPr lang="tr-TR" sz="3600" dirty="0"/>
              <a:t>.</a:t>
            </a:r>
          </a:p>
          <a:p>
            <a:pPr marL="0" indent="0">
              <a:buNone/>
            </a:pPr>
            <a:endParaRPr lang="tr-TR" dirty="0"/>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980728"/>
            <a:ext cx="10515600" cy="1177694"/>
          </a:xfrm>
        </p:spPr>
        <p:txBody>
          <a:bodyPr rtlCol="0">
            <a:normAutofit fontScale="90000"/>
          </a:bodyPr>
          <a:lstStyle/>
          <a:p>
            <a:br>
              <a:rPr lang="tr-TR" dirty="0"/>
            </a:br>
            <a:br>
              <a:rPr lang="tr-TR" dirty="0"/>
            </a:br>
            <a:br>
              <a:rPr lang="tr-TR" dirty="0"/>
            </a:br>
            <a:br>
              <a:rPr lang="tr-TR" dirty="0"/>
            </a:br>
            <a:r>
              <a:rPr lang="tr-TR" sz="3600" dirty="0" err="1"/>
              <a:t>For</a:t>
            </a:r>
            <a:r>
              <a:rPr lang="tr-TR" sz="3600" dirty="0"/>
              <a:t> </a:t>
            </a:r>
            <a:r>
              <a:rPr lang="tr-TR" sz="3600" dirty="0" err="1"/>
              <a:t>discovering</a:t>
            </a:r>
            <a:r>
              <a:rPr lang="tr-TR" sz="3600" dirty="0"/>
              <a:t> </a:t>
            </a:r>
            <a:r>
              <a:rPr lang="tr-TR" sz="3600" dirty="0" err="1"/>
              <a:t>the</a:t>
            </a:r>
            <a:r>
              <a:rPr lang="tr-TR" sz="3600" dirty="0"/>
              <a:t> City </a:t>
            </a:r>
            <a:r>
              <a:rPr lang="tr-TR" sz="3600" dirty="0" err="1"/>
              <a:t>following</a:t>
            </a:r>
            <a:r>
              <a:rPr lang="tr-TR" sz="3600" dirty="0"/>
              <a:t> </a:t>
            </a:r>
            <a:r>
              <a:rPr lang="tr-TR" sz="3600" dirty="0" err="1"/>
              <a:t>benchmarks</a:t>
            </a:r>
            <a:r>
              <a:rPr lang="tr-TR" sz="3600" dirty="0"/>
              <a:t> </a:t>
            </a:r>
            <a:r>
              <a:rPr lang="tr-TR" sz="3600" dirty="0" err="1"/>
              <a:t>must</a:t>
            </a:r>
            <a:r>
              <a:rPr lang="tr-TR" sz="3600" dirty="0"/>
              <a:t> </a:t>
            </a:r>
            <a:r>
              <a:rPr lang="tr-TR" sz="3600" dirty="0" err="1"/>
              <a:t>meet</a:t>
            </a:r>
            <a:br>
              <a:rPr lang="tr-TR" dirty="0"/>
            </a:br>
            <a:endParaRPr lang="tr-TR" dirty="0"/>
          </a:p>
        </p:txBody>
      </p:sp>
      <p:sp>
        <p:nvSpPr>
          <p:cNvPr id="4" name="İçerik Yer Tutucusu 3"/>
          <p:cNvSpPr>
            <a:spLocks noGrp="1"/>
          </p:cNvSpPr>
          <p:nvPr>
            <p:ph sz="half" idx="2"/>
          </p:nvPr>
        </p:nvSpPr>
        <p:spPr>
          <a:xfrm>
            <a:off x="838200" y="2219856"/>
            <a:ext cx="10296772" cy="4089464"/>
          </a:xfrm>
        </p:spPr>
        <p:txBody>
          <a:bodyPr rtlCol="0">
            <a:normAutofit fontScale="25000" lnSpcReduction="20000"/>
          </a:bodyPr>
          <a:lstStyle/>
          <a:p>
            <a:pPr lvl="1"/>
            <a:r>
              <a:rPr lang="tr-TR" sz="12000" dirty="0" err="1"/>
              <a:t>Nightlife</a:t>
            </a:r>
            <a:endParaRPr lang="tr-TR" sz="12000" dirty="0"/>
          </a:p>
          <a:p>
            <a:pPr lvl="1"/>
            <a:r>
              <a:rPr lang="tr-TR" sz="12000" dirty="0"/>
              <a:t>Services</a:t>
            </a:r>
          </a:p>
          <a:p>
            <a:pPr lvl="1"/>
            <a:r>
              <a:rPr lang="tr-TR" sz="12000" dirty="0"/>
              <a:t>Transport</a:t>
            </a:r>
          </a:p>
          <a:p>
            <a:pPr lvl="1"/>
            <a:r>
              <a:rPr lang="tr-TR" sz="12000" dirty="0" err="1"/>
              <a:t>Residence</a:t>
            </a:r>
            <a:endParaRPr lang="tr-TR" sz="12000" dirty="0"/>
          </a:p>
          <a:p>
            <a:pPr lvl="1"/>
            <a:r>
              <a:rPr lang="tr-TR" sz="12000" dirty="0" err="1"/>
              <a:t>Universities</a:t>
            </a:r>
            <a:endParaRPr lang="tr-TR" sz="12000" dirty="0"/>
          </a:p>
          <a:p>
            <a:pPr lvl="1"/>
            <a:r>
              <a:rPr lang="tr-TR" sz="12000" dirty="0" err="1"/>
              <a:t>Food</a:t>
            </a:r>
            <a:endParaRPr lang="tr-TR" sz="12000" dirty="0"/>
          </a:p>
          <a:p>
            <a:pPr lvl="1"/>
            <a:r>
              <a:rPr lang="tr-TR" sz="12000" dirty="0"/>
              <a:t>Entertainment</a:t>
            </a:r>
          </a:p>
          <a:p>
            <a:pPr lvl="1"/>
            <a:r>
              <a:rPr lang="tr-TR" sz="12000" dirty="0"/>
              <a:t>Travel</a:t>
            </a:r>
          </a:p>
          <a:p>
            <a:pPr lvl="1"/>
            <a:r>
              <a:rPr lang="tr-TR" sz="12000" dirty="0" err="1"/>
              <a:t>Outdoor</a:t>
            </a:r>
            <a:r>
              <a:rPr lang="tr-TR" sz="12000" dirty="0"/>
              <a:t> </a:t>
            </a:r>
            <a:r>
              <a:rPr lang="tr-TR" sz="12000" dirty="0" err="1"/>
              <a:t>Activities</a:t>
            </a:r>
            <a:endParaRPr lang="tr-TR" sz="12000" dirty="0"/>
          </a:p>
          <a:p>
            <a:pPr marL="0" indent="0" rtl="0">
              <a:buNone/>
            </a:pPr>
            <a:endParaRPr lang="tr-TR" dirty="0"/>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err="1"/>
              <a:t>Benchmarks</a:t>
            </a:r>
            <a:r>
              <a:rPr lang="tr-TR" dirty="0"/>
              <a:t> </a:t>
            </a:r>
            <a:r>
              <a:rPr lang="tr-TR" dirty="0" err="1"/>
              <a:t>for</a:t>
            </a:r>
            <a:r>
              <a:rPr lang="tr-TR" dirty="0"/>
              <a:t> </a:t>
            </a:r>
            <a:r>
              <a:rPr lang="tr-TR" dirty="0" err="1"/>
              <a:t>the</a:t>
            </a:r>
            <a:r>
              <a:rPr lang="tr-TR" dirty="0"/>
              <a:t> </a:t>
            </a:r>
            <a:r>
              <a:rPr lang="tr-TR" dirty="0" err="1"/>
              <a:t>Locality</a:t>
            </a:r>
            <a:r>
              <a:rPr lang="tr-TR" dirty="0"/>
              <a:t> in City</a:t>
            </a:r>
            <a:br>
              <a:rPr lang="tr-TR" dirty="0"/>
            </a:br>
            <a:endParaRPr lang="tr-TR" dirty="0"/>
          </a:p>
        </p:txBody>
      </p:sp>
      <p:sp>
        <p:nvSpPr>
          <p:cNvPr id="4" name="Metin kutusu 3">
            <a:extLst>
              <a:ext uri="{FF2B5EF4-FFF2-40B4-BE49-F238E27FC236}">
                <a16:creationId xmlns:a16="http://schemas.microsoft.com/office/drawing/2014/main" id="{FF6AF948-04E4-4A96-8EF2-C4388B483C35}"/>
              </a:ext>
            </a:extLst>
          </p:cNvPr>
          <p:cNvSpPr txBox="1"/>
          <p:nvPr/>
        </p:nvSpPr>
        <p:spPr>
          <a:xfrm>
            <a:off x="1991544" y="2044005"/>
            <a:ext cx="9073008" cy="2769989"/>
          </a:xfrm>
          <a:prstGeom prst="rect">
            <a:avLst/>
          </a:prstGeom>
          <a:noFill/>
        </p:spPr>
        <p:txBody>
          <a:bodyPr wrap="square" rtlCol="0">
            <a:spAutoFit/>
          </a:bodyPr>
          <a:lstStyle/>
          <a:p>
            <a:pPr marL="457200" indent="-457200">
              <a:buFont typeface="Arial" panose="020B0604020202020204" pitchFamily="34" charset="0"/>
              <a:buChar char="•"/>
            </a:pPr>
            <a:r>
              <a:rPr lang="tr-TR" sz="3600" dirty="0"/>
              <a:t>Per </a:t>
            </a:r>
            <a:r>
              <a:rPr lang="tr-TR" sz="3600" dirty="0" err="1"/>
              <a:t>Capıta</a:t>
            </a:r>
            <a:r>
              <a:rPr lang="tr-TR" sz="3600" dirty="0"/>
              <a:t> </a:t>
            </a:r>
            <a:r>
              <a:rPr lang="tr-TR" sz="3600" dirty="0" err="1"/>
              <a:t>Income</a:t>
            </a:r>
            <a:endParaRPr lang="tr-TR" sz="3600" dirty="0"/>
          </a:p>
          <a:p>
            <a:pPr marL="457200" indent="-457200">
              <a:buFont typeface="Arial" panose="020B0604020202020204" pitchFamily="34" charset="0"/>
              <a:buChar char="•"/>
            </a:pPr>
            <a:r>
              <a:rPr lang="tr-TR" sz="3600" dirty="0" err="1"/>
              <a:t>Population</a:t>
            </a:r>
            <a:endParaRPr lang="tr-TR" sz="3600" dirty="0"/>
          </a:p>
          <a:p>
            <a:pPr marL="457200" indent="-457200">
              <a:buFont typeface="Arial" panose="020B0604020202020204" pitchFamily="34" charset="0"/>
              <a:buChar char="•"/>
            </a:pPr>
            <a:r>
              <a:rPr lang="tr-TR" sz="3600" dirty="0" err="1"/>
              <a:t>Population</a:t>
            </a:r>
            <a:r>
              <a:rPr lang="tr-TR" sz="3600" dirty="0"/>
              <a:t> </a:t>
            </a:r>
            <a:r>
              <a:rPr lang="tr-TR" sz="3600" dirty="0" err="1"/>
              <a:t>Density</a:t>
            </a:r>
            <a:endParaRPr lang="tr-TR" sz="3600" dirty="0"/>
          </a:p>
          <a:p>
            <a:pPr marL="457200" indent="-457200">
              <a:buFont typeface="Arial" panose="020B0604020202020204" pitchFamily="34" charset="0"/>
              <a:buChar char="•"/>
            </a:pPr>
            <a:r>
              <a:rPr lang="tr-TR" sz="3600" dirty="0" err="1"/>
              <a:t>Venues</a:t>
            </a:r>
            <a:endParaRPr lang="tr-TR" sz="3600" dirty="0"/>
          </a:p>
          <a:p>
            <a:pPr marL="457200" indent="-457200">
              <a:buFont typeface="Arial" panose="020B0604020202020204" pitchFamily="34" charset="0"/>
              <a:buChar char="•"/>
            </a:pPr>
            <a:endParaRPr lang="tr-TR" sz="3000" dirty="0"/>
          </a:p>
        </p:txBody>
      </p:sp>
    </p:spTree>
    <p:extLst>
      <p:ext uri="{BB962C8B-B14F-4D97-AF65-F5344CB8AC3E}">
        <p14:creationId xmlns:p14="http://schemas.microsoft.com/office/powerpoint/2010/main" val="206403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71086A-99F9-43FF-8AAC-F8DF4808E063}"/>
              </a:ext>
            </a:extLst>
          </p:cNvPr>
          <p:cNvSpPr>
            <a:spLocks noGrp="1"/>
          </p:cNvSpPr>
          <p:nvPr>
            <p:ph type="title"/>
          </p:nvPr>
        </p:nvSpPr>
        <p:spPr/>
        <p:txBody>
          <a:bodyPr/>
          <a:lstStyle/>
          <a:p>
            <a:r>
              <a:rPr lang="tr-TR" dirty="0"/>
              <a:t>DATA REQUIREMENTS AND DESCRIPTION</a:t>
            </a:r>
            <a:br>
              <a:rPr lang="tr-TR" b="1" dirty="0"/>
            </a:br>
            <a:endParaRPr lang="tr-TR" dirty="0"/>
          </a:p>
        </p:txBody>
      </p:sp>
      <p:sp>
        <p:nvSpPr>
          <p:cNvPr id="3" name="İçerik Yer Tutucusu 2">
            <a:extLst>
              <a:ext uri="{FF2B5EF4-FFF2-40B4-BE49-F238E27FC236}">
                <a16:creationId xmlns:a16="http://schemas.microsoft.com/office/drawing/2014/main" id="{989D983B-A5C2-4DF4-AF90-199BA52BCCC5}"/>
              </a:ext>
            </a:extLst>
          </p:cNvPr>
          <p:cNvSpPr>
            <a:spLocks noGrp="1"/>
          </p:cNvSpPr>
          <p:nvPr>
            <p:ph idx="1"/>
          </p:nvPr>
        </p:nvSpPr>
        <p:spPr/>
        <p:txBody>
          <a:bodyPr/>
          <a:lstStyle/>
          <a:p>
            <a:pPr lvl="0"/>
            <a:r>
              <a:rPr lang="tr-TR" sz="3000" dirty="0" err="1"/>
              <a:t>List</a:t>
            </a:r>
            <a:r>
              <a:rPr lang="tr-TR" sz="3000" dirty="0"/>
              <a:t> of </a:t>
            </a:r>
            <a:r>
              <a:rPr lang="tr-TR" sz="3000" dirty="0" err="1"/>
              <a:t>all</a:t>
            </a:r>
            <a:r>
              <a:rPr lang="tr-TR" sz="3000" dirty="0"/>
              <a:t> </a:t>
            </a:r>
            <a:r>
              <a:rPr lang="tr-TR" sz="3000" dirty="0" err="1"/>
              <a:t>the</a:t>
            </a:r>
            <a:r>
              <a:rPr lang="tr-TR" sz="3000" dirty="0"/>
              <a:t> </a:t>
            </a:r>
            <a:r>
              <a:rPr lang="tr-TR" sz="3000" dirty="0" err="1"/>
              <a:t>cities</a:t>
            </a:r>
            <a:r>
              <a:rPr lang="tr-TR" sz="3000" dirty="0"/>
              <a:t> in United </a:t>
            </a:r>
            <a:r>
              <a:rPr lang="tr-TR" sz="3000" dirty="0" err="1"/>
              <a:t>States</a:t>
            </a:r>
            <a:r>
              <a:rPr lang="tr-TR" sz="3000" dirty="0"/>
              <a:t> </a:t>
            </a:r>
            <a:r>
              <a:rPr lang="tr-TR" sz="3000" dirty="0" err="1"/>
              <a:t>with</a:t>
            </a:r>
            <a:r>
              <a:rPr lang="tr-TR" sz="3000" dirty="0"/>
              <a:t> </a:t>
            </a:r>
            <a:r>
              <a:rPr lang="tr-TR" sz="3000" dirty="0" err="1"/>
              <a:t>population</a:t>
            </a:r>
            <a:r>
              <a:rPr lang="tr-TR" sz="3000" dirty="0"/>
              <a:t> </a:t>
            </a:r>
            <a:r>
              <a:rPr lang="tr-TR" sz="3000" dirty="0" err="1"/>
              <a:t>density</a:t>
            </a:r>
            <a:r>
              <a:rPr lang="tr-TR" sz="3000" dirty="0"/>
              <a:t> </a:t>
            </a:r>
            <a:r>
              <a:rPr lang="tr-TR" sz="3000" dirty="0" err="1"/>
              <a:t>and</a:t>
            </a:r>
            <a:r>
              <a:rPr lang="tr-TR" sz="3000" dirty="0"/>
              <a:t> </a:t>
            </a:r>
            <a:r>
              <a:rPr lang="tr-TR" sz="3000" dirty="0" err="1"/>
              <a:t>coordinates</a:t>
            </a:r>
            <a:endParaRPr lang="tr-TR" sz="3000" dirty="0"/>
          </a:p>
          <a:p>
            <a:pPr lvl="0"/>
            <a:r>
              <a:rPr lang="tr-TR" sz="3000" dirty="0" err="1"/>
              <a:t>List</a:t>
            </a:r>
            <a:r>
              <a:rPr lang="tr-TR" sz="3000" dirty="0"/>
              <a:t> of </a:t>
            </a:r>
            <a:r>
              <a:rPr lang="tr-TR" sz="3000" dirty="0" err="1"/>
              <a:t>all</a:t>
            </a:r>
            <a:r>
              <a:rPr lang="tr-TR" sz="3000" dirty="0"/>
              <a:t> </a:t>
            </a:r>
            <a:r>
              <a:rPr lang="tr-TR" sz="3000" dirty="0" err="1"/>
              <a:t>the</a:t>
            </a:r>
            <a:r>
              <a:rPr lang="tr-TR" sz="3000" dirty="0"/>
              <a:t> </a:t>
            </a:r>
            <a:r>
              <a:rPr lang="tr-TR" sz="3000" dirty="0" err="1"/>
              <a:t>cities</a:t>
            </a:r>
            <a:r>
              <a:rPr lang="tr-TR" sz="3000" dirty="0"/>
              <a:t> in United </a:t>
            </a:r>
            <a:r>
              <a:rPr lang="tr-TR" sz="3000" dirty="0" err="1"/>
              <a:t>States</a:t>
            </a:r>
            <a:r>
              <a:rPr lang="tr-TR" sz="3000" dirty="0"/>
              <a:t> </a:t>
            </a:r>
            <a:r>
              <a:rPr lang="tr-TR" sz="3000" dirty="0" err="1"/>
              <a:t>with</a:t>
            </a:r>
            <a:r>
              <a:rPr lang="tr-TR" sz="3000" dirty="0"/>
              <a:t> Per </a:t>
            </a:r>
            <a:r>
              <a:rPr lang="tr-TR" sz="3000" dirty="0" err="1"/>
              <a:t>Capita</a:t>
            </a:r>
            <a:r>
              <a:rPr lang="tr-TR" sz="3000" dirty="0"/>
              <a:t> </a:t>
            </a:r>
            <a:r>
              <a:rPr lang="tr-TR" sz="3000" dirty="0" err="1"/>
              <a:t>Income</a:t>
            </a:r>
            <a:endParaRPr lang="tr-TR" sz="3000" dirty="0"/>
          </a:p>
          <a:p>
            <a:pPr lvl="0"/>
            <a:r>
              <a:rPr lang="tr-TR" sz="3000" dirty="0" err="1"/>
              <a:t>List</a:t>
            </a:r>
            <a:r>
              <a:rPr lang="tr-TR" sz="3000" dirty="0"/>
              <a:t> of </a:t>
            </a:r>
            <a:r>
              <a:rPr lang="tr-TR" sz="3000" dirty="0" err="1"/>
              <a:t>all</a:t>
            </a:r>
            <a:r>
              <a:rPr lang="tr-TR" sz="3000" dirty="0"/>
              <a:t> </a:t>
            </a:r>
            <a:r>
              <a:rPr lang="tr-TR" sz="3000" dirty="0" err="1"/>
              <a:t>venues</a:t>
            </a:r>
            <a:r>
              <a:rPr lang="tr-TR" sz="3000" dirty="0"/>
              <a:t> in </a:t>
            </a:r>
            <a:r>
              <a:rPr lang="tr-TR" sz="3000" dirty="0" err="1"/>
              <a:t>each</a:t>
            </a:r>
            <a:r>
              <a:rPr lang="tr-TR" sz="3000" dirty="0"/>
              <a:t> </a:t>
            </a:r>
            <a:r>
              <a:rPr lang="tr-TR" sz="3000" dirty="0" err="1"/>
              <a:t>city</a:t>
            </a:r>
            <a:endParaRPr lang="tr-TR" sz="3000" dirty="0"/>
          </a:p>
          <a:p>
            <a:pPr lvl="0"/>
            <a:r>
              <a:rPr lang="tr-TR" sz="3000" dirty="0" err="1"/>
              <a:t>List</a:t>
            </a:r>
            <a:r>
              <a:rPr lang="tr-TR" sz="3000" dirty="0"/>
              <a:t> of </a:t>
            </a:r>
            <a:r>
              <a:rPr lang="tr-TR" sz="3000" dirty="0" err="1"/>
              <a:t>all</a:t>
            </a:r>
            <a:r>
              <a:rPr lang="tr-TR" sz="3000" dirty="0"/>
              <a:t> </a:t>
            </a:r>
            <a:r>
              <a:rPr lang="tr-TR" sz="3000" dirty="0" err="1"/>
              <a:t>venues</a:t>
            </a:r>
            <a:r>
              <a:rPr lang="tr-TR" sz="3000" dirty="0"/>
              <a:t> in </a:t>
            </a:r>
            <a:r>
              <a:rPr lang="tr-TR" sz="3000" dirty="0" err="1"/>
              <a:t>each</a:t>
            </a:r>
            <a:r>
              <a:rPr lang="tr-TR" sz="3000" dirty="0"/>
              <a:t> </a:t>
            </a:r>
            <a:r>
              <a:rPr lang="tr-TR" sz="3000" dirty="0" err="1"/>
              <a:t>locality</a:t>
            </a:r>
            <a:r>
              <a:rPr lang="tr-TR" sz="3000" dirty="0"/>
              <a:t> in </a:t>
            </a:r>
            <a:r>
              <a:rPr lang="tr-TR" sz="3000" dirty="0" err="1"/>
              <a:t>the</a:t>
            </a:r>
            <a:r>
              <a:rPr lang="tr-TR" sz="3000" dirty="0"/>
              <a:t> </a:t>
            </a:r>
            <a:r>
              <a:rPr lang="tr-TR" sz="3000" dirty="0" err="1"/>
              <a:t>selected</a:t>
            </a:r>
            <a:r>
              <a:rPr lang="tr-TR" sz="3000" dirty="0"/>
              <a:t> </a:t>
            </a:r>
            <a:r>
              <a:rPr lang="tr-TR" sz="3000" dirty="0" err="1"/>
              <a:t>city</a:t>
            </a:r>
            <a:endParaRPr lang="tr-TR" sz="3000" dirty="0"/>
          </a:p>
          <a:p>
            <a:endParaRPr lang="tr-TR" dirty="0"/>
          </a:p>
        </p:txBody>
      </p:sp>
    </p:spTree>
    <p:extLst>
      <p:ext uri="{BB962C8B-B14F-4D97-AF65-F5344CB8AC3E}">
        <p14:creationId xmlns:p14="http://schemas.microsoft.com/office/powerpoint/2010/main" val="31304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45485F-B322-4561-8B39-13BAEE2E88B2}"/>
              </a:ext>
            </a:extLst>
          </p:cNvPr>
          <p:cNvSpPr>
            <a:spLocks noGrp="1"/>
          </p:cNvSpPr>
          <p:nvPr>
            <p:ph type="title"/>
          </p:nvPr>
        </p:nvSpPr>
        <p:spPr/>
        <p:txBody>
          <a:bodyPr/>
          <a:lstStyle/>
          <a:p>
            <a:r>
              <a:rPr lang="tr-TR" dirty="0"/>
              <a:t>SOURCE OF DATA </a:t>
            </a:r>
          </a:p>
        </p:txBody>
      </p:sp>
      <p:sp>
        <p:nvSpPr>
          <p:cNvPr id="3" name="İçerik Yer Tutucusu 2">
            <a:extLst>
              <a:ext uri="{FF2B5EF4-FFF2-40B4-BE49-F238E27FC236}">
                <a16:creationId xmlns:a16="http://schemas.microsoft.com/office/drawing/2014/main" id="{1B5A75A7-6929-4DE0-8BF4-485BA39E13E9}"/>
              </a:ext>
            </a:extLst>
          </p:cNvPr>
          <p:cNvSpPr>
            <a:spLocks noGrp="1"/>
          </p:cNvSpPr>
          <p:nvPr>
            <p:ph idx="1"/>
          </p:nvPr>
        </p:nvSpPr>
        <p:spPr/>
        <p:txBody>
          <a:bodyPr/>
          <a:lstStyle/>
          <a:p>
            <a:br>
              <a:rPr lang="tr-TR" sz="3600" u="sng" dirty="0">
                <a:hlinkClick r:id="rId2"/>
              </a:rPr>
            </a:br>
            <a:r>
              <a:rPr lang="tr-TR" sz="3600" u="sng" dirty="0">
                <a:hlinkClick r:id="rId2"/>
              </a:rPr>
              <a:t>https://en.wikipedia.org/wiki/List_of_United_States_cities_by_population</a:t>
            </a:r>
            <a:endParaRPr lang="tr-TR" sz="3600" dirty="0"/>
          </a:p>
          <a:p>
            <a:r>
              <a:rPr lang="tr-TR" sz="3600" dirty="0"/>
              <a:t> </a:t>
            </a:r>
            <a:r>
              <a:rPr lang="tr-TR" sz="3600" u="sng" dirty="0">
                <a:hlinkClick r:id="rId3"/>
              </a:rPr>
              <a:t>https://en.wikipedia.org/wiki/List_of_United_States_counties_by_per_capita_income</a:t>
            </a:r>
            <a:endParaRPr lang="tr-TR" sz="3600" dirty="0"/>
          </a:p>
          <a:p>
            <a:r>
              <a:rPr lang="tr-TR" sz="3600" dirty="0" err="1"/>
              <a:t>Foursquare</a:t>
            </a:r>
            <a:r>
              <a:rPr lang="tr-TR" sz="3600" dirty="0"/>
              <a:t> API</a:t>
            </a:r>
          </a:p>
          <a:p>
            <a:endParaRPr lang="tr-TR" dirty="0"/>
          </a:p>
        </p:txBody>
      </p:sp>
    </p:spTree>
    <p:extLst>
      <p:ext uri="{BB962C8B-B14F-4D97-AF65-F5344CB8AC3E}">
        <p14:creationId xmlns:p14="http://schemas.microsoft.com/office/powerpoint/2010/main" val="35294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ŞEHİR KROKİSİ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668_TF03031010_TF03031010" id="{CF6F6452-7CED-43A6-9786-78D1476B7E4F}" vid="{5B889658-50BD-4CEF-B0EA-D146A8068F02}"/>
    </a:ext>
  </a:extLst>
</a:theme>
</file>

<file path=ppt/theme/theme2.xml><?xml version="1.0" encoding="utf-8"?>
<a:theme xmlns:a="http://schemas.openxmlformats.org/drawingml/2006/main" name="Ofis Teması">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Ofis binalarını gösteren şehir krokisi sunu arka planı (geniş ekran)</Template>
  <TotalTime>63</TotalTime>
  <Words>832</Words>
  <Application>Microsoft Office PowerPoint</Application>
  <PresentationFormat>Geniş ekran</PresentationFormat>
  <Paragraphs>61</Paragraphs>
  <Slides>16</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Century Schoolbook</vt:lpstr>
      <vt:lpstr>ŞEHİR KROKİSİ 16X9</vt:lpstr>
      <vt:lpstr> BATTLE OF THE NEIGHBORHOODS</vt:lpstr>
      <vt:lpstr>INTRODUCTION</vt:lpstr>
      <vt:lpstr>INTRODUCTION</vt:lpstr>
      <vt:lpstr>PowerPoint Sunusu</vt:lpstr>
      <vt:lpstr>ANALYTICAL APPROACH </vt:lpstr>
      <vt:lpstr>    For discovering the City following benchmarks must meet </vt:lpstr>
      <vt:lpstr>Benchmarks for the Locality in City </vt:lpstr>
      <vt:lpstr>DATA REQUIREMENTS AND DESCRIPTION </vt:lpstr>
      <vt:lpstr>SOURCE OF DATA </vt:lpstr>
      <vt:lpstr>DATA DESCRIPTION </vt:lpstr>
      <vt:lpstr>DATA DESCRIPTION</vt:lpstr>
      <vt:lpstr>METHODOLOGY</vt:lpstr>
      <vt:lpstr>RESULTS</vt:lpstr>
      <vt:lpstr>PowerPoint Sunusu</vt:lpstr>
      <vt:lpstr>DISCUSSIONS AND IMPROVEMENTS</vt:lpstr>
      <vt:lpstr>DISCUSSIONS AND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NEIGHBOORHOODS</dc:title>
  <dc:creator>irem fanoscu</dc:creator>
  <cp:lastModifiedBy>irem fanoscu</cp:lastModifiedBy>
  <cp:revision>5</cp:revision>
  <dcterms:created xsi:type="dcterms:W3CDTF">2020-04-28T12:20:25Z</dcterms:created>
  <dcterms:modified xsi:type="dcterms:W3CDTF">2020-04-28T13:24:03Z</dcterms:modified>
</cp:coreProperties>
</file>