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59" r:id="rId5"/>
    <p:sldId id="260" r:id="rId6"/>
    <p:sldId id="267" r:id="rId7"/>
    <p:sldId id="261" r:id="rId8"/>
    <p:sldId id="262" r:id="rId9"/>
    <p:sldId id="263" r:id="rId10"/>
    <p:sldId id="264" r:id="rId11"/>
    <p:sldId id="273" r:id="rId12"/>
    <p:sldId id="266" r:id="rId13"/>
    <p:sldId id="269" r:id="rId14"/>
    <p:sldId id="270" r:id="rId15"/>
    <p:sldId id="271" r:id="rId16"/>
    <p:sldId id="272" r:id="rId17"/>
    <p:sldId id="274" r:id="rId18"/>
    <p:sldId id="276" r:id="rId1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27" autoAdjust="0"/>
    <p:restoredTop sz="93898" autoAdjust="0"/>
  </p:normalViewPr>
  <p:slideViewPr>
    <p:cSldViewPr>
      <p:cViewPr varScale="1">
        <p:scale>
          <a:sx n="73" d="100"/>
          <a:sy n="73" d="100"/>
        </p:scale>
        <p:origin x="-105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87D52A-E4AA-4926-AF8B-014B693E2760}" type="datetimeFigureOut">
              <a:rPr lang="tr-TR" smtClean="0"/>
              <a:pPr/>
              <a:t>05.06.2018</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A5F5CD-18CF-4DD7-B7AC-8C63E79EBE49}"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3 Slayt Numarası Yer Tutucusu"/>
          <p:cNvSpPr>
            <a:spLocks noGrp="1"/>
          </p:cNvSpPr>
          <p:nvPr>
            <p:ph type="sldNum" sz="quarter" idx="10"/>
          </p:nvPr>
        </p:nvSpPr>
        <p:spPr/>
        <p:txBody>
          <a:bodyPr/>
          <a:lstStyle/>
          <a:p>
            <a:fld id="{31A5F5CD-18CF-4DD7-B7AC-8C63E79EBE49}" type="slidenum">
              <a:rPr lang="tr-TR" smtClean="0"/>
              <a:pPr/>
              <a:t>5</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31A5F5CD-18CF-4DD7-B7AC-8C63E79EBE49}" type="slidenum">
              <a:rPr lang="tr-TR" smtClean="0"/>
              <a:pPr/>
              <a:t>10</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9" name="8 Alt Başlık"/>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Başlık"/>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tr-TR" smtClean="0"/>
              <a:t>Asıl başlık stili için tıklatın</a:t>
            </a:r>
            <a:endParaRPr kumimoji="0" lang="en-US"/>
          </a:p>
        </p:txBody>
      </p:sp>
      <p:cxnSp>
        <p:nvCxnSpPr>
          <p:cNvPr id="8" name="7 Düz Bağlayıcı"/>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Düz Bağlayıcı"/>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Oval"/>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Veri Yer Tutucusu"/>
          <p:cNvSpPr>
            <a:spLocks noGrp="1"/>
          </p:cNvSpPr>
          <p:nvPr>
            <p:ph type="dt" sz="half" idx="10"/>
          </p:nvPr>
        </p:nvSpPr>
        <p:spPr/>
        <p:txBody>
          <a:bodyPr/>
          <a:lstStyle/>
          <a:p>
            <a:fld id="{4C29B849-010A-474B-A022-87F9A2766ADD}" type="datetimeFigureOut">
              <a:rPr lang="tr-TR" smtClean="0"/>
              <a:pPr/>
              <a:t>05.06.2018</a:t>
            </a:fld>
            <a:endParaRPr lang="tr-TR"/>
          </a:p>
        </p:txBody>
      </p:sp>
      <p:sp>
        <p:nvSpPr>
          <p:cNvPr id="16" name="15 Slayt Numarası Yer Tutucusu"/>
          <p:cNvSpPr>
            <a:spLocks noGrp="1"/>
          </p:cNvSpPr>
          <p:nvPr>
            <p:ph type="sldNum" sz="quarter" idx="11"/>
          </p:nvPr>
        </p:nvSpPr>
        <p:spPr/>
        <p:txBody>
          <a:bodyPr/>
          <a:lstStyle/>
          <a:p>
            <a:fld id="{86B5002D-433E-488F-B08E-E8F795D36FEB}" type="slidenum">
              <a:rPr lang="tr-TR" smtClean="0"/>
              <a:pPr/>
              <a:t>‹#›</a:t>
            </a:fld>
            <a:endParaRPr lang="tr-TR"/>
          </a:p>
        </p:txBody>
      </p:sp>
      <p:sp>
        <p:nvSpPr>
          <p:cNvPr id="17" name="16 Altbilgi Yer Tutucusu"/>
          <p:cNvSpPr>
            <a:spLocks noGrp="1"/>
          </p:cNvSpPr>
          <p:nvPr>
            <p:ph type="ftr" sz="quarter" idx="12"/>
          </p:nvPr>
        </p:nvSpPr>
        <p:spPr/>
        <p:txBody>
          <a:bodyPr/>
          <a:lstStyle/>
          <a:p>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C29B849-010A-474B-A022-87F9A2766ADD}" type="datetimeFigureOut">
              <a:rPr lang="tr-TR" smtClean="0"/>
              <a:pPr/>
              <a:t>05.06.2018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6B5002D-433E-488F-B08E-E8F795D36FEB}"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C29B849-010A-474B-A022-87F9A2766ADD}" type="datetimeFigureOut">
              <a:rPr lang="tr-TR" smtClean="0"/>
              <a:pPr/>
              <a:t>05.06.2018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6B5002D-433E-488F-B08E-E8F795D36FEB}"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9" name="8 İçerik Yer Tutucusu"/>
          <p:cNvSpPr>
            <a:spLocks noGrp="1"/>
          </p:cNvSpPr>
          <p:nvPr>
            <p:ph idx="1"/>
          </p:nvPr>
        </p:nvSpPr>
        <p:spPr>
          <a:xfrm>
            <a:off x="457200" y="1524000"/>
            <a:ext cx="8229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4" name="13 Veri Yer Tutucusu"/>
          <p:cNvSpPr>
            <a:spLocks noGrp="1"/>
          </p:cNvSpPr>
          <p:nvPr>
            <p:ph type="dt" sz="half" idx="14"/>
          </p:nvPr>
        </p:nvSpPr>
        <p:spPr/>
        <p:txBody>
          <a:bodyPr/>
          <a:lstStyle/>
          <a:p>
            <a:fld id="{4C29B849-010A-474B-A022-87F9A2766ADD}" type="datetimeFigureOut">
              <a:rPr lang="tr-TR" smtClean="0"/>
              <a:pPr/>
              <a:t>05.06.2018</a:t>
            </a:fld>
            <a:endParaRPr lang="tr-TR"/>
          </a:p>
        </p:txBody>
      </p:sp>
      <p:sp>
        <p:nvSpPr>
          <p:cNvPr id="15" name="14 Slayt Numarası Yer Tutucusu"/>
          <p:cNvSpPr>
            <a:spLocks noGrp="1"/>
          </p:cNvSpPr>
          <p:nvPr>
            <p:ph type="sldNum" sz="quarter" idx="15"/>
          </p:nvPr>
        </p:nvSpPr>
        <p:spPr/>
        <p:txBody>
          <a:bodyPr/>
          <a:lstStyle>
            <a:lvl1pPr algn="ctr">
              <a:defRPr/>
            </a:lvl1pPr>
          </a:lstStyle>
          <a:p>
            <a:fld id="{86B5002D-433E-488F-B08E-E8F795D36FEB}" type="slidenum">
              <a:rPr lang="tr-TR" smtClean="0"/>
              <a:pPr/>
              <a:t>‹#›</a:t>
            </a:fld>
            <a:endParaRPr lang="tr-TR"/>
          </a:p>
        </p:txBody>
      </p:sp>
      <p:sp>
        <p:nvSpPr>
          <p:cNvPr id="16" name="15 Altbilgi Yer Tutucusu"/>
          <p:cNvSpPr>
            <a:spLocks noGrp="1"/>
          </p:cNvSpPr>
          <p:nvPr>
            <p:ph type="ftr" sz="quarter" idx="16"/>
          </p:nvPr>
        </p:nvSpPr>
        <p:spPr/>
        <p:txBody>
          <a:bodyPr/>
          <a:lstStyle/>
          <a:p>
            <a:endParaRPr lang="tr-TR"/>
          </a:p>
        </p:txBody>
      </p:sp>
      <p:sp>
        <p:nvSpPr>
          <p:cNvPr id="17" name="16 Başlık"/>
          <p:cNvSpPr>
            <a:spLocks noGrp="1"/>
          </p:cNvSpPr>
          <p:nvPr>
            <p:ph type="title"/>
          </p:nvPr>
        </p:nvSpPr>
        <p:spPr/>
        <p:txBody>
          <a:bodyPr rtlCol="0" anchor="b" anchorCtr="0"/>
          <a:lstStyle/>
          <a:p>
            <a:r>
              <a:rPr kumimoji="0" lang="tr-TR" smtClean="0"/>
              <a:t>Asıl başlık stili için tıklatın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4" name="3 Veri Yer Tutucusu"/>
          <p:cNvSpPr>
            <a:spLocks noGrp="1"/>
          </p:cNvSpPr>
          <p:nvPr>
            <p:ph type="dt" sz="half" idx="10"/>
          </p:nvPr>
        </p:nvSpPr>
        <p:spPr/>
        <p:txBody>
          <a:bodyPr/>
          <a:lstStyle/>
          <a:p>
            <a:fld id="{4C29B849-010A-474B-A022-87F9A2766ADD}" type="datetimeFigureOut">
              <a:rPr lang="tr-TR" smtClean="0"/>
              <a:pPr/>
              <a:t>05.06.2018</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86B5002D-433E-488F-B08E-E8F795D36FEB}" type="slidenum">
              <a:rPr lang="tr-TR" smtClean="0"/>
              <a:pPr/>
              <a:t>‹#›</a:t>
            </a:fld>
            <a:endParaRPr lang="tr-TR"/>
          </a:p>
        </p:txBody>
      </p:sp>
      <p:sp>
        <p:nvSpPr>
          <p:cNvPr id="2" name="1 Başlık"/>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cxnSp>
        <p:nvCxnSpPr>
          <p:cNvPr id="7" name="6 Düz Bağlayıcı"/>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4 Veri Yer Tutucusu"/>
          <p:cNvSpPr>
            <a:spLocks noGrp="1"/>
          </p:cNvSpPr>
          <p:nvPr>
            <p:ph type="dt" sz="half" idx="10"/>
          </p:nvPr>
        </p:nvSpPr>
        <p:spPr/>
        <p:txBody>
          <a:bodyPr/>
          <a:lstStyle/>
          <a:p>
            <a:fld id="{4C29B849-010A-474B-A022-87F9A2766ADD}" type="datetimeFigureOut">
              <a:rPr lang="tr-TR" smtClean="0"/>
              <a:pPr/>
              <a:t>05.06.2018</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86B5002D-433E-488F-B08E-E8F795D36FEB}" type="slidenum">
              <a:rPr lang="tr-TR" smtClean="0"/>
              <a:pPr/>
              <a:t>‹#›</a:t>
            </a:fld>
            <a:endParaRPr lang="tr-TR"/>
          </a:p>
        </p:txBody>
      </p:sp>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11" name="10 İçerik Yer Tutucusu"/>
          <p:cNvSpPr>
            <a:spLocks noGrp="1"/>
          </p:cNvSpPr>
          <p:nvPr>
            <p:ph sz="half" idx="1"/>
          </p:nvPr>
        </p:nvSpPr>
        <p:spPr>
          <a:xfrm>
            <a:off x="457200" y="1524000"/>
            <a:ext cx="4059936"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half" idx="2"/>
          </p:nvPr>
        </p:nvSpPr>
        <p:spPr>
          <a:xfrm>
            <a:off x="4648200" y="1524000"/>
            <a:ext cx="4059936"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9" name="8 Slayt Numarası Yer Tutucusu"/>
          <p:cNvSpPr>
            <a:spLocks noGrp="1"/>
          </p:cNvSpPr>
          <p:nvPr>
            <p:ph type="sldNum" sz="quarter" idx="12"/>
          </p:nvPr>
        </p:nvSpPr>
        <p:spPr/>
        <p:txBody>
          <a:bodyPr/>
          <a:lstStyle/>
          <a:p>
            <a:fld id="{86B5002D-433E-488F-B08E-E8F795D36FEB}" type="slidenum">
              <a:rPr lang="tr-TR" smtClean="0"/>
              <a:pPr/>
              <a:t>‹#›</a:t>
            </a:fld>
            <a:endParaRPr lang="tr-TR"/>
          </a:p>
        </p:txBody>
      </p:sp>
      <p:sp>
        <p:nvSpPr>
          <p:cNvPr id="8" name="7 Altbilgi Yer Tutucusu"/>
          <p:cNvSpPr>
            <a:spLocks noGrp="1"/>
          </p:cNvSpPr>
          <p:nvPr>
            <p:ph type="ftr" sz="quarter" idx="11"/>
          </p:nvPr>
        </p:nvSpPr>
        <p:spPr/>
        <p:txBody>
          <a:bodyPr/>
          <a:lstStyle/>
          <a:p>
            <a:endParaRPr lang="tr-TR"/>
          </a:p>
        </p:txBody>
      </p:sp>
      <p:sp>
        <p:nvSpPr>
          <p:cNvPr id="7" name="6 Veri Yer Tutucusu"/>
          <p:cNvSpPr>
            <a:spLocks noGrp="1"/>
          </p:cNvSpPr>
          <p:nvPr>
            <p:ph type="dt" sz="half" idx="10"/>
          </p:nvPr>
        </p:nvSpPr>
        <p:spPr/>
        <p:txBody>
          <a:bodyPr/>
          <a:lstStyle/>
          <a:p>
            <a:fld id="{4C29B849-010A-474B-A022-87F9A2766ADD}" type="datetimeFigureOut">
              <a:rPr lang="tr-TR" smtClean="0"/>
              <a:pPr/>
              <a:t>05.06.2018</a:t>
            </a:fld>
            <a:endParaRPr lang="tr-TR"/>
          </a:p>
        </p:txBody>
      </p:sp>
      <p:sp>
        <p:nvSpPr>
          <p:cNvPr id="3" name="2 Metin Yer Tutucusu"/>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32" name="31 İçerik Yer Tutucusu"/>
          <p:cNvSpPr>
            <a:spLocks noGrp="1"/>
          </p:cNvSpPr>
          <p:nvPr>
            <p:ph sz="half" idx="2"/>
          </p:nvPr>
        </p:nvSpPr>
        <p:spPr>
          <a:xfrm>
            <a:off x="457200" y="2201896"/>
            <a:ext cx="4038600" cy="391363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34" name="33 İçerik Yer Tutucusu"/>
          <p:cNvSpPr>
            <a:spLocks noGrp="1"/>
          </p:cNvSpPr>
          <p:nvPr>
            <p:ph sz="quarter" idx="4"/>
          </p:nvPr>
        </p:nvSpPr>
        <p:spPr>
          <a:xfrm>
            <a:off x="4649788" y="2201896"/>
            <a:ext cx="4038600" cy="391363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 name="1 Başlık"/>
          <p:cNvSpPr>
            <a:spLocks noGrp="1"/>
          </p:cNvSpPr>
          <p:nvPr>
            <p:ph type="title"/>
          </p:nvPr>
        </p:nvSpPr>
        <p:spPr>
          <a:xfrm>
            <a:off x="457200" y="155448"/>
            <a:ext cx="8229600" cy="1143000"/>
          </a:xfrm>
        </p:spPr>
        <p:txBody>
          <a:bodyPr anchor="b" anchorCtr="0"/>
          <a:lstStyle>
            <a:lvl1pPr>
              <a:defRPr/>
            </a:lvl1pPr>
          </a:lstStyle>
          <a:p>
            <a:r>
              <a:rPr kumimoji="0" lang="tr-TR" smtClean="0"/>
              <a:t>Asıl başlık stili için tıklatın</a:t>
            </a:r>
            <a:endParaRPr kumimoji="0" lang="en-US"/>
          </a:p>
        </p:txBody>
      </p:sp>
      <p:sp>
        <p:nvSpPr>
          <p:cNvPr id="12" name="11 Metin Yer Tutucusu"/>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cxnSp>
        <p:nvCxnSpPr>
          <p:cNvPr id="10" name="9 Düz Bağlayıcı"/>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Düz Bağlayıcı"/>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 name="2 Veri Yer Tutucusu"/>
          <p:cNvSpPr>
            <a:spLocks noGrp="1"/>
          </p:cNvSpPr>
          <p:nvPr>
            <p:ph type="dt" sz="half" idx="10"/>
          </p:nvPr>
        </p:nvSpPr>
        <p:spPr/>
        <p:txBody>
          <a:bodyPr/>
          <a:lstStyle/>
          <a:p>
            <a:fld id="{4C29B849-010A-474B-A022-87F9A2766ADD}" type="datetimeFigureOut">
              <a:rPr lang="tr-TR" smtClean="0"/>
              <a:pPr/>
              <a:t>05.06.2018</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86B5002D-433E-488F-B08E-E8F795D36FEB}" type="slidenum">
              <a:rPr lang="tr-TR" smtClean="0"/>
              <a:pPr/>
              <a:t>‹#›</a:t>
            </a:fld>
            <a:endParaRPr lang="tr-TR"/>
          </a:p>
        </p:txBody>
      </p:sp>
      <p:sp>
        <p:nvSpPr>
          <p:cNvPr id="2" name="1 Başlık"/>
          <p:cNvSpPr>
            <a:spLocks noGrp="1"/>
          </p:cNvSpPr>
          <p:nvPr>
            <p:ph type="title"/>
          </p:nvPr>
        </p:nvSpPr>
        <p:spPr/>
        <p:txBody>
          <a:bodyPr/>
          <a:lstStyle/>
          <a:p>
            <a:r>
              <a:rPr kumimoji="0" lang="tr-TR" smtClean="0"/>
              <a:t>Asıl başlık stili için tıklatın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4C29B849-010A-474B-A022-87F9A2766ADD}" type="datetimeFigureOut">
              <a:rPr lang="tr-TR" smtClean="0"/>
              <a:pPr/>
              <a:t>05.06.2018</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86B5002D-433E-488F-B08E-E8F795D36FEB}"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9" name="28 İçerik Yer Tutucusu"/>
          <p:cNvSpPr>
            <a:spLocks noGrp="1"/>
          </p:cNvSpPr>
          <p:nvPr>
            <p:ph sz="quarter" idx="1"/>
          </p:nvPr>
        </p:nvSpPr>
        <p:spPr>
          <a:xfrm>
            <a:off x="457200" y="457200"/>
            <a:ext cx="6248400" cy="5715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3" name="2 Metin Yer Tutucusu"/>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31" name="30 Başlık"/>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tr-TR" smtClean="0"/>
              <a:t>Asıl başlık stili için tıklatın</a:t>
            </a:r>
            <a:endParaRPr kumimoji="0" lang="en-US"/>
          </a:p>
        </p:txBody>
      </p:sp>
      <p:sp>
        <p:nvSpPr>
          <p:cNvPr id="8" name="7 Veri Yer Tutucusu"/>
          <p:cNvSpPr>
            <a:spLocks noGrp="1"/>
          </p:cNvSpPr>
          <p:nvPr>
            <p:ph type="dt" sz="half" idx="14"/>
          </p:nvPr>
        </p:nvSpPr>
        <p:spPr/>
        <p:txBody>
          <a:bodyPr/>
          <a:lstStyle/>
          <a:p>
            <a:fld id="{4C29B849-010A-474B-A022-87F9A2766ADD}" type="datetimeFigureOut">
              <a:rPr lang="tr-TR" smtClean="0"/>
              <a:pPr/>
              <a:t>05.06.2018</a:t>
            </a:fld>
            <a:endParaRPr lang="tr-TR"/>
          </a:p>
        </p:txBody>
      </p:sp>
      <p:sp>
        <p:nvSpPr>
          <p:cNvPr id="9" name="8 Slayt Numarası Yer Tutucusu"/>
          <p:cNvSpPr>
            <a:spLocks noGrp="1"/>
          </p:cNvSpPr>
          <p:nvPr>
            <p:ph type="sldNum" sz="quarter" idx="15"/>
          </p:nvPr>
        </p:nvSpPr>
        <p:spPr/>
        <p:txBody>
          <a:bodyPr/>
          <a:lstStyle/>
          <a:p>
            <a:fld id="{86B5002D-433E-488F-B08E-E8F795D36FEB}" type="slidenum">
              <a:rPr lang="tr-TR" smtClean="0"/>
              <a:pPr/>
              <a:t>‹#›</a:t>
            </a:fld>
            <a:endParaRPr lang="tr-TR"/>
          </a:p>
        </p:txBody>
      </p:sp>
      <p:sp>
        <p:nvSpPr>
          <p:cNvPr id="10" name="9 Altbilgi Yer Tutucusu"/>
          <p:cNvSpPr>
            <a:spLocks noGrp="1"/>
          </p:cNvSpPr>
          <p:nvPr>
            <p:ph type="ftr" sz="quarter" idx="16"/>
          </p:nvPr>
        </p:nvSpPr>
        <p:spPr/>
        <p:txBody>
          <a:bodyPr/>
          <a:lstStyle/>
          <a:p>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tr-TR" smtClean="0"/>
              <a:t>Resim eklemek için simgeyi tıklatın</a:t>
            </a:r>
            <a:endParaRPr kumimoji="0" lang="en-US"/>
          </a:p>
        </p:txBody>
      </p:sp>
      <p:sp>
        <p:nvSpPr>
          <p:cNvPr id="4" name="3 Metin Yer Tutucusu"/>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8" name="7 Veri Yer Tutucusu"/>
          <p:cNvSpPr>
            <a:spLocks noGrp="1"/>
          </p:cNvSpPr>
          <p:nvPr>
            <p:ph type="dt" sz="half" idx="10"/>
          </p:nvPr>
        </p:nvSpPr>
        <p:spPr/>
        <p:txBody>
          <a:bodyPr/>
          <a:lstStyle/>
          <a:p>
            <a:fld id="{4C29B849-010A-474B-A022-87F9A2766ADD}" type="datetimeFigureOut">
              <a:rPr lang="tr-TR" smtClean="0"/>
              <a:pPr/>
              <a:t>05.06.2018</a:t>
            </a:fld>
            <a:endParaRPr lang="tr-TR"/>
          </a:p>
        </p:txBody>
      </p:sp>
      <p:sp>
        <p:nvSpPr>
          <p:cNvPr id="9" name="8 Slayt Numarası Yer Tutucusu"/>
          <p:cNvSpPr>
            <a:spLocks noGrp="1"/>
          </p:cNvSpPr>
          <p:nvPr>
            <p:ph type="sldNum" sz="quarter" idx="11"/>
          </p:nvPr>
        </p:nvSpPr>
        <p:spPr/>
        <p:txBody>
          <a:bodyPr/>
          <a:lstStyle/>
          <a:p>
            <a:fld id="{86B5002D-433E-488F-B08E-E8F795D36FEB}" type="slidenum">
              <a:rPr lang="tr-TR" smtClean="0"/>
              <a:pPr/>
              <a:t>‹#›</a:t>
            </a:fld>
            <a:endParaRPr lang="tr-TR"/>
          </a:p>
        </p:txBody>
      </p:sp>
      <p:sp>
        <p:nvSpPr>
          <p:cNvPr id="10" name="9 Altbilgi Yer Tutucusu"/>
          <p:cNvSpPr>
            <a:spLocks noGrp="1"/>
          </p:cNvSpPr>
          <p:nvPr>
            <p:ph type="ftr" sz="quarter" idx="12"/>
          </p:nvPr>
        </p:nvSpPr>
        <p:spPr/>
        <p:txBody>
          <a:bodyPr/>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etin Yer Tutucusu"/>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4" name="23 Veri Yer Tutucusu"/>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C29B849-010A-474B-A022-87F9A2766ADD}" type="datetimeFigureOut">
              <a:rPr lang="tr-TR" smtClean="0"/>
              <a:pPr/>
              <a:t>05.06.2018</a:t>
            </a:fld>
            <a:endParaRPr lang="tr-TR"/>
          </a:p>
        </p:txBody>
      </p:sp>
      <p:sp>
        <p:nvSpPr>
          <p:cNvPr id="10" name="9 Altbilgi Yer Tutucusu"/>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tr-TR"/>
          </a:p>
        </p:txBody>
      </p:sp>
      <p:sp>
        <p:nvSpPr>
          <p:cNvPr id="22" name="21 Slayt Numarası Yer Tutucusu"/>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86B5002D-433E-488F-B08E-E8F795D36FEB}" type="slidenum">
              <a:rPr lang="tr-TR" smtClean="0"/>
              <a:pPr/>
              <a:t>‹#›</a:t>
            </a:fld>
            <a:endParaRPr lang="tr-TR"/>
          </a:p>
        </p:txBody>
      </p:sp>
      <p:sp>
        <p:nvSpPr>
          <p:cNvPr id="5" name="4 Başlık Yer Tutucusu"/>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tr-TR" smtClean="0"/>
              <a:t>Asıl başlık stili için tıklatın</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p:txBody>
          <a:bodyPr/>
          <a:lstStyle/>
          <a:p>
            <a:r>
              <a:rPr lang="tr-TR" dirty="0" smtClean="0"/>
              <a:t>İrem Aişegül GÖKŞEN </a:t>
            </a:r>
          </a:p>
          <a:p>
            <a:r>
              <a:rPr lang="tr-TR" dirty="0" smtClean="0"/>
              <a:t>Seda DAŞTAN</a:t>
            </a:r>
          </a:p>
        </p:txBody>
      </p:sp>
      <p:sp>
        <p:nvSpPr>
          <p:cNvPr id="2" name="1 Başlık"/>
          <p:cNvSpPr>
            <a:spLocks noGrp="1"/>
          </p:cNvSpPr>
          <p:nvPr>
            <p:ph type="ctrTitle"/>
          </p:nvPr>
        </p:nvSpPr>
        <p:spPr>
          <a:xfrm>
            <a:off x="457200" y="928670"/>
            <a:ext cx="8305800" cy="1785950"/>
          </a:xfrm>
        </p:spPr>
        <p:txBody>
          <a:bodyPr/>
          <a:lstStyle/>
          <a:p>
            <a:r>
              <a:rPr lang="tr-TR" b="1" dirty="0" smtClean="0">
                <a:solidFill>
                  <a:schemeClr val="accent3">
                    <a:lumMod val="60000"/>
                    <a:lumOff val="40000"/>
                  </a:schemeClr>
                </a:solidFill>
              </a:rPr>
              <a:t>MESLEK SEÇİMİ PROJESİ </a:t>
            </a:r>
            <a:r>
              <a:rPr lang="tr-TR" smtClean="0">
                <a:solidFill>
                  <a:schemeClr val="accent3">
                    <a:lumMod val="60000"/>
                    <a:lumOff val="40000"/>
                  </a:schemeClr>
                </a:solidFill>
              </a:rPr>
              <a:t/>
            </a:r>
            <a:br>
              <a:rPr lang="tr-TR" smtClean="0">
                <a:solidFill>
                  <a:schemeClr val="accent3">
                    <a:lumMod val="60000"/>
                    <a:lumOff val="40000"/>
                  </a:schemeClr>
                </a:solidFill>
              </a:rPr>
            </a:br>
            <a:endParaRPr lang="tr-TR" dirty="0">
              <a:solidFill>
                <a:schemeClr val="accent3">
                  <a:lumMod val="60000"/>
                  <a:lumOff val="4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457200" y="1000108"/>
            <a:ext cx="8229600" cy="3857652"/>
          </a:xfrm>
        </p:spPr>
        <p:txBody>
          <a:bodyPr/>
          <a:lstStyle/>
          <a:p>
            <a:pPr algn="just">
              <a:buNone/>
            </a:pPr>
            <a:r>
              <a:rPr lang="tr-TR" dirty="0" smtClean="0"/>
              <a:t>		</a:t>
            </a:r>
            <a:r>
              <a:rPr lang="tr-TR" sz="2400" dirty="0" smtClean="0"/>
              <a:t>Kosinüs benzerliği belge kümelemede çok kullanılan vektör tabanlı bir ölçüttür.  Kosinüs benzerliğinde iki vektör arasındaki açının kosinüs değeri hesaplanarak vektörler arasındaki benzerlik bulunur. Kosinüs benzerliği ölçeklemeye karşı duyarsızdır. Vektör boyutundan etkilenmemesi de kosinüs benzerliğinin bir özelliğidir.  Çok sayıda farklı kelimeler içeren benzer içerikteki belgeleri tespit etmekte de kolaylıkla kullanılabilir. Aynı terimleri toplamda farklı sayıda ama aynı oranda içeren belgeleri benzer olarak değerlendirir. </a:t>
            </a:r>
            <a:endParaRPr lang="tr-TR" sz="2400" dirty="0"/>
          </a:p>
        </p:txBody>
      </p:sp>
      <p:sp>
        <p:nvSpPr>
          <p:cNvPr id="3" name="2 Başlık"/>
          <p:cNvSpPr>
            <a:spLocks noGrp="1"/>
          </p:cNvSpPr>
          <p:nvPr>
            <p:ph type="title"/>
          </p:nvPr>
        </p:nvSpPr>
        <p:spPr>
          <a:xfrm>
            <a:off x="457200" y="152400"/>
            <a:ext cx="8229600" cy="776270"/>
          </a:xfrm>
        </p:spPr>
        <p:txBody>
          <a:bodyPr>
            <a:normAutofit/>
          </a:bodyPr>
          <a:lstStyle/>
          <a:p>
            <a:r>
              <a:rPr lang="tr-TR" dirty="0" smtClean="0">
                <a:solidFill>
                  <a:schemeClr val="accent3">
                    <a:lumMod val="60000"/>
                    <a:lumOff val="40000"/>
                  </a:schemeClr>
                </a:solidFill>
              </a:rPr>
              <a:t>Kosinüs Benzerliği</a:t>
            </a:r>
            <a:endParaRPr lang="tr-TR" dirty="0">
              <a:solidFill>
                <a:schemeClr val="accent3">
                  <a:lumMod val="60000"/>
                  <a:lumOff val="40000"/>
                </a:schemeClr>
              </a:solidFill>
            </a:endParaRPr>
          </a:p>
        </p:txBody>
      </p:sp>
      <p:sp>
        <p:nvSpPr>
          <p:cNvPr id="5" name="1 İçerik Yer Tutucusu"/>
          <p:cNvSpPr txBox="1">
            <a:spLocks/>
          </p:cNvSpPr>
          <p:nvPr/>
        </p:nvSpPr>
        <p:spPr>
          <a:xfrm>
            <a:off x="571472" y="4714884"/>
            <a:ext cx="8158162" cy="1381116"/>
          </a:xfrm>
          <a:prstGeom prst="rect">
            <a:avLst/>
          </a:prstGeom>
        </p:spPr>
        <p:txBody>
          <a:bodyPr vert="horz">
            <a:normAutofit/>
          </a:bodyPr>
          <a:lstStyle/>
          <a:p>
            <a:pPr marL="274320" marR="0" lvl="0" indent="-274320" algn="just" defTabSz="914400" rtl="0" eaLnBrk="1" fontAlgn="auto" latinLnBrk="0" hangingPunct="1">
              <a:lnSpc>
                <a:spcPct val="100000"/>
              </a:lnSpc>
              <a:spcBef>
                <a:spcPts val="600"/>
              </a:spcBef>
              <a:spcAft>
                <a:spcPts val="0"/>
              </a:spcAft>
              <a:buClr>
                <a:schemeClr val="accent2"/>
              </a:buClr>
              <a:buSzPct val="85000"/>
              <a:buFont typeface="Wingdings 2"/>
              <a:buNone/>
              <a:tabLst/>
              <a:defRPr/>
            </a:pPr>
            <a:r>
              <a:rPr kumimoji="0" lang="tr-TR"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tr-TR"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3" name="Picture 1" descr="C:\Users\Kullanıcı\Desktop\Adsıfz.png"/>
          <p:cNvPicPr>
            <a:picLocks noChangeAspect="1" noChangeArrowheads="1"/>
          </p:cNvPicPr>
          <p:nvPr/>
        </p:nvPicPr>
        <p:blipFill>
          <a:blip r:embed="rId3"/>
          <a:srcRect/>
          <a:stretch>
            <a:fillRect/>
          </a:stretch>
        </p:blipFill>
        <p:spPr bwMode="auto">
          <a:xfrm>
            <a:off x="1785918" y="5000636"/>
            <a:ext cx="5072098" cy="114300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457200" y="1071546"/>
            <a:ext cx="8229600" cy="5024454"/>
          </a:xfrm>
        </p:spPr>
        <p:txBody>
          <a:bodyPr/>
          <a:lstStyle/>
          <a:p>
            <a:pPr>
              <a:buNone/>
            </a:pPr>
            <a:r>
              <a:rPr lang="tr-TR" dirty="0" smtClean="0"/>
              <a:t>	</a:t>
            </a:r>
            <a:r>
              <a:rPr lang="tr-TR" sz="2400" dirty="0" smtClean="0"/>
              <a:t>d1 ve d2 adında aşağıdaki vektörler için vektör için;</a:t>
            </a:r>
          </a:p>
          <a:p>
            <a:r>
              <a:rPr lang="tr-TR" sz="2400" b="1" dirty="0" smtClean="0">
                <a:solidFill>
                  <a:schemeClr val="accent3">
                    <a:lumMod val="60000"/>
                    <a:lumOff val="40000"/>
                  </a:schemeClr>
                </a:solidFill>
              </a:rPr>
              <a:t>cos( </a:t>
            </a:r>
            <a:r>
              <a:rPr lang="tr-TR" sz="2400" b="1" i="1" dirty="0" smtClean="0">
                <a:solidFill>
                  <a:schemeClr val="accent3">
                    <a:lumMod val="60000"/>
                    <a:lumOff val="40000"/>
                  </a:schemeClr>
                </a:solidFill>
              </a:rPr>
              <a:t>d1, d2 ) = (d1</a:t>
            </a:r>
            <a:r>
              <a:rPr lang="tr-TR" sz="2400" b="1" dirty="0" smtClean="0">
                <a:solidFill>
                  <a:schemeClr val="accent3">
                    <a:lumMod val="60000"/>
                    <a:lumOff val="40000"/>
                  </a:schemeClr>
                </a:solidFill>
              </a:rPr>
              <a:t>• </a:t>
            </a:r>
            <a:r>
              <a:rPr lang="tr-TR" sz="2400" b="1" i="1" dirty="0" smtClean="0">
                <a:solidFill>
                  <a:schemeClr val="accent3">
                    <a:lumMod val="60000"/>
                    <a:lumOff val="40000"/>
                  </a:schemeClr>
                </a:solidFill>
              </a:rPr>
              <a:t>d2) / ||d1|| ||d2||  </a:t>
            </a:r>
            <a:r>
              <a:rPr lang="tr-TR" sz="2400" i="1" dirty="0" smtClean="0">
                <a:solidFill>
                  <a:schemeClr val="accent3">
                    <a:lumMod val="60000"/>
                    <a:lumOff val="40000"/>
                  </a:schemeClr>
                </a:solidFill>
              </a:rPr>
              <a:t>  </a:t>
            </a:r>
          </a:p>
          <a:p>
            <a:pPr>
              <a:buNone/>
            </a:pPr>
            <a:r>
              <a:rPr lang="tr-TR" sz="2400" i="1" dirty="0" smtClean="0"/>
              <a:t>    </a:t>
            </a:r>
            <a:r>
              <a:rPr lang="tr-TR" sz="2400" dirty="0" smtClean="0"/>
              <a:t>burada • sembolü nokta çarpım anlamına gelir, || </a:t>
            </a:r>
            <a:r>
              <a:rPr lang="tr-TR" sz="2400" i="1" dirty="0" smtClean="0"/>
              <a:t>d || ise d vektörünün boyudur.</a:t>
            </a:r>
          </a:p>
          <a:p>
            <a:r>
              <a:rPr lang="tr-TR" sz="2000" i="1" dirty="0" smtClean="0"/>
              <a:t>d1 </a:t>
            </a:r>
            <a:r>
              <a:rPr lang="tr-TR" sz="2000" b="1" i="1" dirty="0" smtClean="0"/>
              <a:t>= 3 2 0 5 0 0 0 2 0 0</a:t>
            </a:r>
          </a:p>
          <a:p>
            <a:r>
              <a:rPr lang="tr-TR" sz="2000" i="1" dirty="0" smtClean="0"/>
              <a:t>d2 </a:t>
            </a:r>
            <a:r>
              <a:rPr lang="tr-TR" sz="2000" b="1" i="1" dirty="0" smtClean="0"/>
              <a:t>= 1 0 0 0 0 0 0 1 0 2</a:t>
            </a:r>
          </a:p>
          <a:p>
            <a:pPr>
              <a:buNone/>
            </a:pPr>
            <a:r>
              <a:rPr lang="tr-TR" sz="2000" i="1" dirty="0" smtClean="0"/>
              <a:t>	</a:t>
            </a:r>
            <a:r>
              <a:rPr lang="tr-TR" sz="2000" b="1" i="1" dirty="0" smtClean="0">
                <a:solidFill>
                  <a:schemeClr val="accent3">
                    <a:lumMod val="60000"/>
                    <a:lumOff val="40000"/>
                  </a:schemeClr>
                </a:solidFill>
              </a:rPr>
              <a:t>d1</a:t>
            </a:r>
            <a:r>
              <a:rPr lang="tr-TR" sz="2000" b="1" dirty="0" smtClean="0">
                <a:solidFill>
                  <a:schemeClr val="accent3">
                    <a:lumMod val="60000"/>
                    <a:lumOff val="40000"/>
                  </a:schemeClr>
                </a:solidFill>
              </a:rPr>
              <a:t>• </a:t>
            </a:r>
            <a:r>
              <a:rPr lang="tr-TR" sz="2000" b="1" i="1" dirty="0" smtClean="0">
                <a:solidFill>
                  <a:schemeClr val="accent3">
                    <a:lumMod val="60000"/>
                    <a:lumOff val="40000"/>
                  </a:schemeClr>
                </a:solidFill>
              </a:rPr>
              <a:t>d2</a:t>
            </a:r>
            <a:r>
              <a:rPr lang="tr-TR" sz="2000" i="1" dirty="0" smtClean="0"/>
              <a:t>= 3*1 + 2*0 + 0*0 + 5*0 + 0*0 + 0*0 + 0*0 + 2*1 + 0*0 + 0*2 = 5</a:t>
            </a:r>
          </a:p>
          <a:p>
            <a:pPr>
              <a:buNone/>
            </a:pPr>
            <a:r>
              <a:rPr lang="tr-TR" sz="2000" dirty="0" smtClean="0">
                <a:solidFill>
                  <a:schemeClr val="accent3">
                    <a:lumMod val="60000"/>
                    <a:lumOff val="40000"/>
                  </a:schemeClr>
                </a:solidFill>
              </a:rPr>
              <a:t>	</a:t>
            </a:r>
            <a:r>
              <a:rPr lang="en-US" sz="2000" b="1" dirty="0" smtClean="0">
                <a:solidFill>
                  <a:schemeClr val="accent3">
                    <a:lumMod val="60000"/>
                    <a:lumOff val="40000"/>
                  </a:schemeClr>
                </a:solidFill>
              </a:rPr>
              <a:t>||</a:t>
            </a:r>
            <a:r>
              <a:rPr lang="en-US" sz="2000" b="1" i="1" dirty="0" smtClean="0">
                <a:solidFill>
                  <a:schemeClr val="accent3">
                    <a:lumMod val="60000"/>
                    <a:lumOff val="40000"/>
                  </a:schemeClr>
                </a:solidFill>
              </a:rPr>
              <a:t>d1|| </a:t>
            </a:r>
            <a:r>
              <a:rPr lang="en-US" sz="2000" i="1" dirty="0" smtClean="0"/>
              <a:t>= (3*3+2*2+0*0+5*5+0*0+0*0+0*0+2*2+0*0+0*0)</a:t>
            </a:r>
            <a:r>
              <a:rPr lang="en-US" sz="2000" b="1" i="1" dirty="0" smtClean="0"/>
              <a:t>0.5 = (42) 0.5 = 6.481</a:t>
            </a:r>
            <a:endParaRPr lang="tr-TR" sz="2000" b="1" i="1" dirty="0" smtClean="0"/>
          </a:p>
          <a:p>
            <a:pPr>
              <a:buNone/>
            </a:pPr>
            <a:r>
              <a:rPr lang="tr-TR" sz="2000" b="1" i="1" dirty="0" smtClean="0"/>
              <a:t>	</a:t>
            </a:r>
            <a:r>
              <a:rPr lang="en-US" sz="2000" b="1" dirty="0" smtClean="0">
                <a:solidFill>
                  <a:schemeClr val="accent3">
                    <a:lumMod val="60000"/>
                    <a:lumOff val="40000"/>
                  </a:schemeClr>
                </a:solidFill>
              </a:rPr>
              <a:t>||</a:t>
            </a:r>
            <a:r>
              <a:rPr lang="en-US" sz="2000" b="1" i="1" dirty="0" smtClean="0">
                <a:solidFill>
                  <a:schemeClr val="accent3">
                    <a:lumMod val="60000"/>
                    <a:lumOff val="40000"/>
                  </a:schemeClr>
                </a:solidFill>
              </a:rPr>
              <a:t>d2|| </a:t>
            </a:r>
            <a:r>
              <a:rPr lang="en-US" sz="2000" i="1" dirty="0" smtClean="0"/>
              <a:t>= (1*1+0*0+0*0+0*0+0*0+0*0+0*0+1*1+0*0+2*2) </a:t>
            </a:r>
            <a:r>
              <a:rPr lang="en-US" sz="2000" b="1" i="1" dirty="0" smtClean="0"/>
              <a:t>0.5 = (6) 0.5 = 2.245</a:t>
            </a:r>
            <a:endParaRPr lang="tr-TR" sz="2000" b="1" i="1" dirty="0" smtClean="0"/>
          </a:p>
          <a:p>
            <a:pPr>
              <a:buNone/>
            </a:pPr>
            <a:r>
              <a:rPr lang="tr-TR" sz="2000" b="1" dirty="0" smtClean="0"/>
              <a:t>	</a:t>
            </a:r>
            <a:r>
              <a:rPr lang="tr-TR" sz="2000" b="1" dirty="0" smtClean="0">
                <a:solidFill>
                  <a:schemeClr val="accent3">
                    <a:lumMod val="60000"/>
                    <a:lumOff val="40000"/>
                  </a:schemeClr>
                </a:solidFill>
              </a:rPr>
              <a:t>cos( </a:t>
            </a:r>
            <a:r>
              <a:rPr lang="tr-TR" sz="2000" b="1" i="1" dirty="0" smtClean="0">
                <a:solidFill>
                  <a:schemeClr val="accent3">
                    <a:lumMod val="60000"/>
                    <a:lumOff val="40000"/>
                  </a:schemeClr>
                </a:solidFill>
              </a:rPr>
              <a:t>d1, d2 ) </a:t>
            </a:r>
            <a:r>
              <a:rPr lang="tr-TR" sz="2000" dirty="0" smtClean="0"/>
              <a:t>=</a:t>
            </a:r>
            <a:r>
              <a:rPr lang="tr-TR" sz="2000" i="1" dirty="0" smtClean="0">
                <a:solidFill>
                  <a:schemeClr val="accent3">
                    <a:lumMod val="60000"/>
                    <a:lumOff val="40000"/>
                  </a:schemeClr>
                </a:solidFill>
              </a:rPr>
              <a:t> </a:t>
            </a:r>
            <a:r>
              <a:rPr lang="tr-TR" sz="2000" i="1" dirty="0" smtClean="0">
                <a:solidFill>
                  <a:schemeClr val="tx2">
                    <a:lumMod val="50000"/>
                  </a:schemeClr>
                </a:solidFill>
              </a:rPr>
              <a:t> </a:t>
            </a:r>
            <a:r>
              <a:rPr lang="tr-TR" sz="2000" dirty="0" smtClean="0"/>
              <a:t>.3150</a:t>
            </a:r>
            <a:endParaRPr lang="tr-TR" sz="2000" dirty="0" smtClean="0">
              <a:solidFill>
                <a:schemeClr val="tx2">
                  <a:lumMod val="50000"/>
                </a:schemeClr>
              </a:solidFill>
            </a:endParaRPr>
          </a:p>
        </p:txBody>
      </p:sp>
      <p:sp>
        <p:nvSpPr>
          <p:cNvPr id="3" name="2 Başlık"/>
          <p:cNvSpPr>
            <a:spLocks noGrp="1"/>
          </p:cNvSpPr>
          <p:nvPr>
            <p:ph type="title"/>
          </p:nvPr>
        </p:nvSpPr>
        <p:spPr>
          <a:xfrm>
            <a:off x="457200" y="152400"/>
            <a:ext cx="8229600" cy="776270"/>
          </a:xfrm>
        </p:spPr>
        <p:txBody>
          <a:bodyPr>
            <a:normAutofit/>
          </a:bodyPr>
          <a:lstStyle/>
          <a:p>
            <a:r>
              <a:rPr lang="tr-TR" dirty="0" smtClean="0">
                <a:solidFill>
                  <a:schemeClr val="accent3">
                    <a:lumMod val="60000"/>
                    <a:lumOff val="40000"/>
                  </a:schemeClr>
                </a:solidFill>
              </a:rPr>
              <a:t>Örnek verecek olursak</a:t>
            </a:r>
            <a:endParaRPr 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457200" y="1000108"/>
            <a:ext cx="8229600" cy="5143536"/>
          </a:xfrm>
        </p:spPr>
        <p:txBody>
          <a:bodyPr>
            <a:normAutofit fontScale="92500" lnSpcReduction="20000"/>
          </a:bodyPr>
          <a:lstStyle/>
          <a:p>
            <a:pPr algn="just">
              <a:buNone/>
            </a:pPr>
            <a:r>
              <a:rPr lang="tr-TR" dirty="0" smtClean="0"/>
              <a:t>		Meslek seçimi yapacak öğrencilerin ilgi alanlarını saptamak için, araştırma kapsamında gerçekleştirilen anketlerin sonuçları kullanılarak oluşturulan web tabanlı yazılımın geliştirilmesi planlanmaktadır. </a:t>
            </a:r>
          </a:p>
          <a:p>
            <a:pPr algn="just">
              <a:buNone/>
            </a:pPr>
            <a:r>
              <a:rPr lang="tr-TR" dirty="0" smtClean="0"/>
              <a:t>		İlgi alanı belirlenmek istenen öğrenci için anketler kısmından öğrencinin en çok yatkın olduğu  düşünülen  yetenek sorularının cevapları veri olarak girildikten sonra ilk olarak bilgisayar mühendisliğine olan yatkınlığı ölçülmek istenirken yeni sürümde diğer mesleklere olan yatkınlığı da ölçülecektir. </a:t>
            </a:r>
          </a:p>
          <a:p>
            <a:pPr algn="just">
              <a:buNone/>
            </a:pPr>
            <a:r>
              <a:rPr lang="tr-TR" dirty="0" smtClean="0"/>
              <a:t>		Bu proje sayesinde öğrencilerin ilgi alanlarına göre yönlendirilmesi mümkün olacaktır. Bununla birlikte ileriki aşamalarda seçilecek niteliklere göre eğitimsel  veri madenciliği teknikleri, eşleştirme modeli benzerlik ölçütleri, kullanılarak ilgili sonuçlar elde edilecektir. Bu sayede öğrenciler doğru meslek seçimi yapmış olacaklardır.</a:t>
            </a:r>
          </a:p>
          <a:p>
            <a:pPr>
              <a:buNone/>
            </a:pPr>
            <a:endParaRPr lang="tr-TR" dirty="0"/>
          </a:p>
        </p:txBody>
      </p:sp>
      <p:sp>
        <p:nvSpPr>
          <p:cNvPr id="3" name="2 Başlık"/>
          <p:cNvSpPr>
            <a:spLocks noGrp="1"/>
          </p:cNvSpPr>
          <p:nvPr>
            <p:ph type="title"/>
          </p:nvPr>
        </p:nvSpPr>
        <p:spPr>
          <a:xfrm>
            <a:off x="457200" y="152400"/>
            <a:ext cx="8229600" cy="776270"/>
          </a:xfrm>
        </p:spPr>
        <p:txBody>
          <a:bodyPr>
            <a:normAutofit/>
          </a:bodyPr>
          <a:lstStyle/>
          <a:p>
            <a:r>
              <a:rPr lang="tr-TR" dirty="0" smtClean="0">
                <a:solidFill>
                  <a:schemeClr val="accent3">
                    <a:lumMod val="60000"/>
                    <a:lumOff val="40000"/>
                  </a:schemeClr>
                </a:solidFill>
              </a:rPr>
              <a:t>Sonuç olarak,</a:t>
            </a:r>
            <a:endParaRPr lang="tr-TR" dirty="0">
              <a:solidFill>
                <a:schemeClr val="accent3">
                  <a:lumMod val="60000"/>
                  <a:lumOff val="4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457200" y="928670"/>
            <a:ext cx="8229600" cy="5167330"/>
          </a:xfrm>
        </p:spPr>
        <p:txBody>
          <a:bodyPr>
            <a:normAutofit fontScale="85000" lnSpcReduction="10000"/>
          </a:bodyPr>
          <a:lstStyle/>
          <a:p>
            <a:pPr lvl="0"/>
            <a:r>
              <a:rPr lang="tr-TR" dirty="0" smtClean="0">
                <a:solidFill>
                  <a:schemeClr val="accent3">
                    <a:lumMod val="60000"/>
                    <a:lumOff val="40000"/>
                  </a:schemeClr>
                </a:solidFill>
              </a:rPr>
              <a:t>Kayıt Eksiklikleri : </a:t>
            </a:r>
            <a:r>
              <a:rPr lang="tr-TR" dirty="0" smtClean="0"/>
              <a:t>Siteye kayıt yapılabilmektedir fakat kullanıcı kaydın oluşturulduğuna dair bir bilgi almamaktadır. Bu bildirim geldikten sonra giriş yap ekranı karşımıza çıkmalıdır.</a:t>
            </a:r>
          </a:p>
          <a:p>
            <a:pPr lvl="0"/>
            <a:r>
              <a:rPr lang="tr-TR" dirty="0" smtClean="0"/>
              <a:t>Kullanıcı giriş yap ekranından sonra giriş yapıldığına dair bir geri dönüş almalı ve ardından güncelle sayfası yerine anketler kısmına </a:t>
            </a:r>
            <a:r>
              <a:rPr lang="tr-TR" dirty="0" smtClean="0">
                <a:solidFill>
                  <a:schemeClr val="tx1">
                    <a:lumMod val="95000"/>
                  </a:schemeClr>
                </a:solidFill>
              </a:rPr>
              <a:t>yönlendirilmelidir.</a:t>
            </a:r>
          </a:p>
          <a:p>
            <a:pPr lvl="0"/>
            <a:r>
              <a:rPr lang="tr-TR" dirty="0" smtClean="0"/>
              <a:t>Form kısmında yer alan kimlik numarası karakter ve belli bir sayı kısıtlaması kontrolü içermediği için düzenlenmelidir.</a:t>
            </a:r>
          </a:p>
          <a:p>
            <a:pPr lvl="0"/>
            <a:r>
              <a:rPr lang="tr-TR" dirty="0" smtClean="0"/>
              <a:t>Şifre kısmında olması gereken karakter kısıtları yer almadığından düzenlenmelidir.</a:t>
            </a:r>
          </a:p>
          <a:p>
            <a:pPr lvl="0"/>
            <a:r>
              <a:rPr lang="tr-TR" dirty="0" smtClean="0"/>
              <a:t>Mail kısmında özel karakterlerden sonra gelen harfler büyük harfle başladığı için ve giriş yaparken ilk karakter  her zaman büyük harf ile başladığından düzenlenmelidir.</a:t>
            </a:r>
          </a:p>
          <a:p>
            <a:pPr lvl="0"/>
            <a:r>
              <a:rPr lang="tr-TR" dirty="0" smtClean="0"/>
              <a:t>Kullanıcı adı kapalı görünmesi kayıt eksikliklerinden biridir.</a:t>
            </a:r>
          </a:p>
          <a:p>
            <a:pPr>
              <a:buNone/>
            </a:pPr>
            <a:endParaRPr lang="tr-TR" dirty="0"/>
          </a:p>
        </p:txBody>
      </p:sp>
      <p:sp>
        <p:nvSpPr>
          <p:cNvPr id="4" name="2 Başlık"/>
          <p:cNvSpPr>
            <a:spLocks noGrp="1"/>
          </p:cNvSpPr>
          <p:nvPr>
            <p:ph type="title"/>
          </p:nvPr>
        </p:nvSpPr>
        <p:spPr>
          <a:xfrm>
            <a:off x="500034" y="285728"/>
            <a:ext cx="8229600" cy="561956"/>
          </a:xfrm>
        </p:spPr>
        <p:txBody>
          <a:bodyPr>
            <a:normAutofit fontScale="90000"/>
          </a:bodyPr>
          <a:lstStyle/>
          <a:p>
            <a:pPr lvl="2" algn="l" rtl="0">
              <a:spcBef>
                <a:spcPct val="0"/>
              </a:spcBef>
            </a:pPr>
            <a:r>
              <a:rPr lang="tr-TR" sz="2400" b="1" dirty="0" smtClean="0">
                <a:solidFill>
                  <a:schemeClr val="accent3">
                    <a:lumMod val="60000"/>
                    <a:lumOff val="40000"/>
                  </a:schemeClr>
                </a:solidFill>
              </a:rPr>
              <a:t>Site Eksiklikleri</a:t>
            </a:r>
            <a:r>
              <a:rPr lang="tr-TR" sz="2000" b="1" dirty="0"/>
              <a:t/>
            </a:r>
            <a:br>
              <a:rPr lang="tr-TR" sz="2000" b="1" dirty="0"/>
            </a:br>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457200" y="285728"/>
            <a:ext cx="8229600" cy="5810272"/>
          </a:xfrm>
        </p:spPr>
        <p:txBody>
          <a:bodyPr/>
          <a:lstStyle/>
          <a:p>
            <a:pPr lvl="2">
              <a:buNone/>
            </a:pPr>
            <a:r>
              <a:rPr lang="tr-TR" sz="2800" dirty="0" smtClean="0">
                <a:solidFill>
                  <a:schemeClr val="accent3">
                    <a:lumMod val="60000"/>
                    <a:lumOff val="40000"/>
                  </a:schemeClr>
                </a:solidFill>
              </a:rPr>
              <a:t>Kayıt Eksiklikleri</a:t>
            </a:r>
            <a:endParaRPr lang="tr-TR" sz="2800" dirty="0" smtClean="0"/>
          </a:p>
          <a:p>
            <a:pPr lvl="0"/>
            <a:r>
              <a:rPr lang="tr-TR" sz="2400" dirty="0" smtClean="0"/>
              <a:t>Kullanıcı yapılan  anketlerin sonuçlarını tekrar görememektedir.</a:t>
            </a:r>
          </a:p>
          <a:p>
            <a:pPr lvl="0"/>
            <a:r>
              <a:rPr lang="tr-TR" sz="2400" dirty="0" smtClean="0"/>
              <a:t>Hesabım sayfasında güncelle yerine kullanıcı bilgileri ve eski anket sonuçları gösterilmelidir.</a:t>
            </a:r>
          </a:p>
          <a:p>
            <a:pPr lvl="0"/>
            <a:r>
              <a:rPr lang="tr-TR" sz="2400" dirty="0" smtClean="0"/>
              <a:t>Güncelle kısmı hesabım sayfası içerisinde ayrıca yer almalıdır.</a:t>
            </a:r>
          </a:p>
          <a:p>
            <a:pPr>
              <a:buNone/>
            </a:pPr>
            <a:r>
              <a:rPr lang="tr-TR" sz="2400" dirty="0" smtClean="0"/>
              <a:t>		</a:t>
            </a:r>
            <a:r>
              <a:rPr lang="tr-TR" sz="2400" dirty="0" smtClean="0">
                <a:solidFill>
                  <a:schemeClr val="accent3">
                    <a:lumMod val="60000"/>
                    <a:lumOff val="40000"/>
                  </a:schemeClr>
                </a:solidFill>
              </a:rPr>
              <a:t>İletişim Eksiklikleri</a:t>
            </a:r>
          </a:p>
          <a:p>
            <a:pPr lvl="0"/>
            <a:r>
              <a:rPr lang="tr-TR" sz="2400" dirty="0" smtClean="0"/>
              <a:t>Bize yazın kısmında  yorum yapılabildiğine dair hiçbir geri dönüş yapılmamaktadır.( iletildi vs.)</a:t>
            </a:r>
          </a:p>
          <a:p>
            <a:pPr lvl="0"/>
            <a:r>
              <a:rPr lang="tr-TR" sz="2400" dirty="0" smtClean="0"/>
              <a:t>Sosyal medya kısmında bağlantılarına tıklandığında ana sayfaya yönlendiriliyor.(Sosyal medya linkleri eklenmemiştir.)</a:t>
            </a:r>
          </a:p>
          <a:p>
            <a:pPr>
              <a:buNone/>
            </a:pPr>
            <a:endParaRPr lang="tr-TR" sz="2400" dirty="0" smtClean="0">
              <a:solidFill>
                <a:schemeClr val="accent3">
                  <a:lumMod val="60000"/>
                  <a:lumOff val="40000"/>
                </a:schemeClr>
              </a:solidFill>
            </a:endParaRPr>
          </a:p>
          <a:p>
            <a:pPr lvl="0">
              <a:buNone/>
            </a:pPr>
            <a:endParaRPr lang="tr-TR" sz="2400" dirty="0" smtClean="0"/>
          </a:p>
          <a:p>
            <a:pPr>
              <a:buNone/>
            </a:pPr>
            <a:endParaRPr lang="tr-TR" sz="2400" b="1" dirty="0" smtClean="0"/>
          </a:p>
          <a:p>
            <a:pPr>
              <a:buNone/>
            </a:pPr>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457200" y="152400"/>
            <a:ext cx="8229600" cy="633394"/>
          </a:xfrm>
        </p:spPr>
        <p:txBody>
          <a:bodyPr>
            <a:normAutofit/>
          </a:bodyPr>
          <a:lstStyle/>
          <a:p>
            <a:r>
              <a:rPr lang="tr-TR" sz="2800" dirty="0" smtClean="0">
                <a:solidFill>
                  <a:schemeClr val="accent3">
                    <a:lumMod val="60000"/>
                    <a:lumOff val="40000"/>
                  </a:schemeClr>
                </a:solidFill>
              </a:rPr>
              <a:t>Mühendislik Uygunluk Anketine Başlama Sayfası</a:t>
            </a:r>
            <a:endParaRPr lang="tr-TR" sz="2800" dirty="0">
              <a:solidFill>
                <a:schemeClr val="accent3">
                  <a:lumMod val="60000"/>
                  <a:lumOff val="40000"/>
                </a:schemeClr>
              </a:solidFill>
            </a:endParaRPr>
          </a:p>
        </p:txBody>
      </p:sp>
      <p:pic>
        <p:nvPicPr>
          <p:cNvPr id="1026" name="Picture 2" descr="C:\Users\Kullanıcı\Desktop\Adsız.png"/>
          <p:cNvPicPr>
            <a:picLocks noGrp="1" noChangeAspect="1" noChangeArrowheads="1"/>
          </p:cNvPicPr>
          <p:nvPr>
            <p:ph idx="1"/>
          </p:nvPr>
        </p:nvPicPr>
        <p:blipFill>
          <a:blip r:embed="rId2"/>
          <a:srcRect/>
          <a:stretch>
            <a:fillRect/>
          </a:stretch>
        </p:blipFill>
        <p:spPr bwMode="auto">
          <a:xfrm>
            <a:off x="457200" y="1142984"/>
            <a:ext cx="8229600" cy="514353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457200" y="152400"/>
            <a:ext cx="8229600" cy="1062022"/>
          </a:xfrm>
        </p:spPr>
        <p:txBody>
          <a:bodyPr>
            <a:noAutofit/>
          </a:bodyPr>
          <a:lstStyle/>
          <a:p>
            <a:pPr algn="ctr"/>
            <a:r>
              <a:rPr lang="tr-TR" sz="3200" dirty="0" smtClean="0">
                <a:solidFill>
                  <a:schemeClr val="accent3">
                    <a:lumMod val="60000"/>
                    <a:lumOff val="40000"/>
                  </a:schemeClr>
                </a:solidFill>
              </a:rPr>
              <a:t>Elektrik-Elektronik ve Bilgisayar Mühendisliği Anketine Başlama Sayfası</a:t>
            </a:r>
            <a:endParaRPr lang="tr-TR" sz="3200" dirty="0">
              <a:solidFill>
                <a:schemeClr val="accent3">
                  <a:lumMod val="60000"/>
                  <a:lumOff val="40000"/>
                </a:schemeClr>
              </a:solidFill>
            </a:endParaRPr>
          </a:p>
        </p:txBody>
      </p:sp>
      <p:pic>
        <p:nvPicPr>
          <p:cNvPr id="4" name="3 İçerik Yer Tutucusu" descr="C:\Users\Kullanıcı\Desktop\oıuy.png"/>
          <p:cNvPicPr>
            <a:picLocks noGrp="1"/>
          </p:cNvPicPr>
          <p:nvPr>
            <p:ph idx="1"/>
          </p:nvPr>
        </p:nvPicPr>
        <p:blipFill>
          <a:blip r:embed="rId2"/>
          <a:srcRect/>
          <a:stretch>
            <a:fillRect/>
          </a:stretch>
        </p:blipFill>
        <p:spPr bwMode="auto">
          <a:xfrm>
            <a:off x="457200" y="1571613"/>
            <a:ext cx="8229600" cy="450059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457200" y="357166"/>
            <a:ext cx="8229600" cy="1000132"/>
          </a:xfrm>
        </p:spPr>
        <p:txBody>
          <a:bodyPr>
            <a:noAutofit/>
          </a:bodyPr>
          <a:lstStyle/>
          <a:p>
            <a:pPr algn="ctr"/>
            <a:r>
              <a:rPr lang="tr-TR" sz="3200" dirty="0" smtClean="0">
                <a:solidFill>
                  <a:schemeClr val="accent3">
                    <a:lumMod val="60000"/>
                    <a:lumOff val="40000"/>
                  </a:schemeClr>
                </a:solidFill>
              </a:rPr>
              <a:t>Öğrencinin Uygunluk Anketi Sonuçlarının Görüntülendiği Sayfa</a:t>
            </a:r>
            <a:endParaRPr lang="tr-TR" sz="3200" dirty="0">
              <a:solidFill>
                <a:schemeClr val="accent3">
                  <a:lumMod val="60000"/>
                  <a:lumOff val="40000"/>
                </a:schemeClr>
              </a:solidFill>
            </a:endParaRPr>
          </a:p>
        </p:txBody>
      </p:sp>
      <p:pic>
        <p:nvPicPr>
          <p:cNvPr id="6" name="Picture 2" descr="C:\Users\Kullanıcı\Desktop\dd.png"/>
          <p:cNvPicPr>
            <a:picLocks noGrp="1" noChangeAspect="1" noChangeArrowheads="1"/>
          </p:cNvPicPr>
          <p:nvPr>
            <p:ph idx="1"/>
          </p:nvPr>
        </p:nvPicPr>
        <p:blipFill>
          <a:blip r:embed="rId2"/>
          <a:srcRect/>
          <a:stretch>
            <a:fillRect/>
          </a:stretch>
        </p:blipFill>
        <p:spPr bwMode="auto">
          <a:xfrm>
            <a:off x="457200" y="1571612"/>
            <a:ext cx="8401080" cy="4572032"/>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a:buNone/>
            </a:pPr>
            <a:r>
              <a:rPr lang="tr-TR" dirty="0" smtClean="0"/>
              <a:t>		</a:t>
            </a:r>
          </a:p>
          <a:p>
            <a:pPr>
              <a:buNone/>
            </a:pPr>
            <a:r>
              <a:rPr lang="tr-TR" dirty="0" smtClean="0"/>
              <a:t>		Projenin kaynak kodları aşağıdaki linkte yer almaktadır.</a:t>
            </a:r>
          </a:p>
          <a:p>
            <a:pPr>
              <a:buNone/>
            </a:pPr>
            <a:endParaRPr lang="tr-TR" dirty="0" smtClean="0"/>
          </a:p>
          <a:p>
            <a:pPr algn="ctr">
              <a:buNone/>
            </a:pPr>
            <a:r>
              <a:rPr lang="tr-TR" dirty="0" smtClean="0"/>
              <a:t>	https://github.com/iremgoksen/Bitirme-Projesi</a:t>
            </a:r>
            <a:endParaRPr lang="tr-TR" dirty="0"/>
          </a:p>
        </p:txBody>
      </p:sp>
      <p:sp>
        <p:nvSpPr>
          <p:cNvPr id="3" name="2 Başlık"/>
          <p:cNvSpPr>
            <a:spLocks noGrp="1"/>
          </p:cNvSpPr>
          <p:nvPr>
            <p:ph type="title"/>
          </p:nvPr>
        </p:nvSpPr>
        <p:spPr/>
        <p:txBody>
          <a:bodyPr/>
          <a:lstStyle/>
          <a:p>
            <a:r>
              <a:rPr lang="tr-TR" dirty="0" smtClean="0">
                <a:solidFill>
                  <a:schemeClr val="accent3">
                    <a:lumMod val="60000"/>
                    <a:lumOff val="40000"/>
                  </a:schemeClr>
                </a:solidFill>
              </a:rPr>
              <a:t>Proje Kaynak Kodları</a:t>
            </a: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457200" y="1500174"/>
            <a:ext cx="8229600" cy="4572000"/>
          </a:xfrm>
        </p:spPr>
        <p:txBody>
          <a:bodyPr>
            <a:normAutofit lnSpcReduction="10000"/>
          </a:bodyPr>
          <a:lstStyle/>
          <a:p>
            <a:pPr algn="just">
              <a:buNone/>
            </a:pPr>
            <a:r>
              <a:rPr lang="tr-TR" dirty="0" smtClean="0"/>
              <a:t>           Öğrencilerin ilgi ve yeteneklerine uygun meslekleri seçip , meslek ile alakalı bölümlere yönlendirilmeleri amaçlanmaktadır. Bu sayede hem bahsedilen meslek daha iyi noktaya gelecek hem de birey sevdiği bir meslek ile uğraştığı için daha iyi bir yaşantı  sürdürebilecektir.</a:t>
            </a:r>
          </a:p>
          <a:p>
            <a:pPr algn="just">
              <a:buNone/>
            </a:pPr>
            <a:r>
              <a:rPr lang="tr-TR" dirty="0" smtClean="0"/>
              <a:t>		Ayrıca eski süreme ek olarak bilgisayar mühendisliğine uygun bir öğrenci profilinin yanında mühendislik alanına  uygunluğuna bakılarak eğer uygunsa elektrik-elektronik ve bilgisayar mühendisliğine uygunluğu da tespit edilerek tercih yapan  öğrencilere  yardımcı  olunacaktır.</a:t>
            </a:r>
            <a:endParaRPr lang="tr-TR" dirty="0"/>
          </a:p>
        </p:txBody>
      </p:sp>
      <p:sp>
        <p:nvSpPr>
          <p:cNvPr id="3" name="2 Başlık"/>
          <p:cNvSpPr>
            <a:spLocks noGrp="1"/>
          </p:cNvSpPr>
          <p:nvPr>
            <p:ph type="title"/>
          </p:nvPr>
        </p:nvSpPr>
        <p:spPr/>
        <p:txBody>
          <a:bodyPr/>
          <a:lstStyle/>
          <a:p>
            <a:r>
              <a:rPr lang="tr-TR" dirty="0" smtClean="0">
                <a:solidFill>
                  <a:schemeClr val="accent3">
                    <a:lumMod val="60000"/>
                    <a:lumOff val="40000"/>
                  </a:schemeClr>
                </a:solidFill>
              </a:rPr>
              <a:t>Proje Amacı</a:t>
            </a:r>
            <a:endParaRPr lang="tr-TR" dirty="0">
              <a:solidFill>
                <a:schemeClr val="accent3">
                  <a:lumMod val="60000"/>
                  <a:lumOff val="4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457200" y="1071546"/>
            <a:ext cx="8229600" cy="5024454"/>
          </a:xfrm>
        </p:spPr>
        <p:txBody>
          <a:bodyPr>
            <a:normAutofit/>
          </a:bodyPr>
          <a:lstStyle/>
          <a:p>
            <a:pPr>
              <a:buNone/>
            </a:pPr>
            <a:r>
              <a:rPr lang="tr-TR" b="1" dirty="0" smtClean="0"/>
              <a:t> </a:t>
            </a:r>
            <a:endParaRPr lang="tr-TR" dirty="0" smtClean="0"/>
          </a:p>
          <a:p>
            <a:pPr>
              <a:buNone/>
            </a:pPr>
            <a:endParaRPr lang="tr-TR" b="1" dirty="0" smtClean="0"/>
          </a:p>
        </p:txBody>
      </p:sp>
      <p:sp>
        <p:nvSpPr>
          <p:cNvPr id="3" name="2 Başlık"/>
          <p:cNvSpPr>
            <a:spLocks noGrp="1"/>
          </p:cNvSpPr>
          <p:nvPr>
            <p:ph type="title"/>
          </p:nvPr>
        </p:nvSpPr>
        <p:spPr>
          <a:xfrm>
            <a:off x="457200" y="152400"/>
            <a:ext cx="8229600" cy="847708"/>
          </a:xfrm>
        </p:spPr>
        <p:txBody>
          <a:bodyPr/>
          <a:lstStyle/>
          <a:p>
            <a:r>
              <a:rPr lang="tr-TR" dirty="0" smtClean="0">
                <a:solidFill>
                  <a:schemeClr val="accent3">
                    <a:lumMod val="60000"/>
                    <a:lumOff val="40000"/>
                  </a:schemeClr>
                </a:solidFill>
              </a:rPr>
              <a:t>Problem Tanımı</a:t>
            </a:r>
            <a:endParaRPr lang="tr-TR" dirty="0">
              <a:solidFill>
                <a:schemeClr val="accent3">
                  <a:lumMod val="60000"/>
                  <a:lumOff val="40000"/>
                </a:schemeClr>
              </a:solidFill>
            </a:endParaRPr>
          </a:p>
        </p:txBody>
      </p:sp>
      <p:sp>
        <p:nvSpPr>
          <p:cNvPr id="5" name="1 İçerik Yer Tutucusu"/>
          <p:cNvSpPr txBox="1">
            <a:spLocks/>
          </p:cNvSpPr>
          <p:nvPr/>
        </p:nvSpPr>
        <p:spPr>
          <a:xfrm>
            <a:off x="457200" y="1524000"/>
            <a:ext cx="8229600" cy="4572000"/>
          </a:xfrm>
          <a:prstGeom prst="rect">
            <a:avLst/>
          </a:prstGeom>
        </p:spPr>
        <p:txBody>
          <a:bodyPr vert="horz">
            <a:normAutofit/>
          </a:bodyPr>
          <a:lstStyle/>
          <a:p>
            <a:pPr algn="just"/>
            <a:r>
              <a:rPr kumimoji="0" lang="tr-TR" sz="2600" b="0" i="0" u="none" strike="noStrike" kern="1200" cap="none" spc="0" normalizeH="0" baseline="0" noProof="0" dirty="0" smtClean="0">
                <a:ln>
                  <a:noFill/>
                </a:ln>
                <a:solidFill>
                  <a:schemeClr val="tx1"/>
                </a:solidFill>
                <a:effectLst/>
                <a:uLnTx/>
                <a:uFillTx/>
                <a:latin typeface="+mn-lt"/>
                <a:ea typeface="+mn-ea"/>
                <a:cs typeface="+mn-cs"/>
              </a:rPr>
              <a:t>           </a:t>
            </a:r>
            <a:r>
              <a:rPr lang="tr-TR" sz="2800" dirty="0" smtClean="0"/>
              <a:t>Hatalı tercih problemini çözmek ve doğru tercihi mümkün hale getirebilmek için bölüm ve öğrenci bilgilerini elde etmeye ihtiyaç vardır. Bu amaçla proje kapsamında; anketlerle veri elde edilecek, veri madenciliği algoritmaları yardımıyla ve eğitimsel veri madenciliği ile uygun eşleşmeler ortaya konacaktır. </a:t>
            </a:r>
          </a:p>
          <a:p>
            <a:r>
              <a:rPr lang="tr-TR" sz="2800" dirty="0" smtClean="0"/>
              <a:t> </a:t>
            </a:r>
          </a:p>
          <a:p>
            <a:pPr marL="274320" marR="0" lvl="0" indent="-274320" algn="l" defTabSz="914400" rtl="0" eaLnBrk="1" fontAlgn="auto" latinLnBrk="0" hangingPunct="1">
              <a:lnSpc>
                <a:spcPct val="100000"/>
              </a:lnSpc>
              <a:spcBef>
                <a:spcPts val="600"/>
              </a:spcBef>
              <a:spcAft>
                <a:spcPts val="0"/>
              </a:spcAft>
              <a:buClr>
                <a:schemeClr val="accent2"/>
              </a:buClr>
              <a:buSzPct val="85000"/>
              <a:buFont typeface="Wingdings 2"/>
              <a:buNone/>
              <a:tabLst/>
              <a:defRPr/>
            </a:pPr>
            <a:endParaRPr kumimoji="0" lang="tr-TR"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457200" y="152400"/>
            <a:ext cx="8229600" cy="847708"/>
          </a:xfrm>
        </p:spPr>
        <p:txBody>
          <a:bodyPr/>
          <a:lstStyle/>
          <a:p>
            <a:r>
              <a:rPr lang="tr-TR" dirty="0" smtClean="0">
                <a:solidFill>
                  <a:schemeClr val="accent3">
                    <a:lumMod val="60000"/>
                    <a:lumOff val="40000"/>
                  </a:schemeClr>
                </a:solidFill>
              </a:rPr>
              <a:t>Eşleştirme Modülü</a:t>
            </a:r>
            <a:endParaRPr lang="tr-TR" dirty="0">
              <a:solidFill>
                <a:schemeClr val="accent3">
                  <a:lumMod val="60000"/>
                  <a:lumOff val="40000"/>
                </a:schemeClr>
              </a:solidFill>
            </a:endParaRPr>
          </a:p>
        </p:txBody>
      </p:sp>
      <p:sp>
        <p:nvSpPr>
          <p:cNvPr id="4" name="3 İçerik Yer Tutucusu"/>
          <p:cNvSpPr>
            <a:spLocks noGrp="1"/>
          </p:cNvSpPr>
          <p:nvPr>
            <p:ph idx="1"/>
          </p:nvPr>
        </p:nvSpPr>
        <p:spPr>
          <a:xfrm>
            <a:off x="0" y="1524000"/>
            <a:ext cx="8429652" cy="4572000"/>
          </a:xfrm>
        </p:spPr>
        <p:txBody>
          <a:bodyPr/>
          <a:lstStyle/>
          <a:p>
            <a:pPr lvl="1" algn="just">
              <a:buNone/>
            </a:pPr>
            <a:r>
              <a:rPr lang="tr-TR" dirty="0" smtClean="0"/>
              <a:t>		</a:t>
            </a:r>
            <a:r>
              <a:rPr lang="tr-TR" dirty="0" smtClean="0">
                <a:solidFill>
                  <a:schemeClr val="tx1"/>
                </a:solidFill>
              </a:rPr>
              <a:t>    Eşleşme modeli öğrenci ve bölüm özelliklerinin göz önünde tutularak uygun olup olmadığı tespitinin yapılmasıdır. Uygun olan öğrenciler bu sistemde kullanılan öğrenci faktöründe ki anketler doğrultusunda iyi bir sonuç ortaya koyduğunu gösterir. Bu sistemin uygun olmaması sonucu öğrencinin bölüm ile ilişkisi çok düşük olarak belirlenir.	</a:t>
            </a:r>
            <a:r>
              <a:rPr lang="tr-TR" dirty="0" smtClean="0"/>
              <a:t>	</a:t>
            </a:r>
            <a:endParaRPr lang="tr-TR" dirty="0"/>
          </a:p>
        </p:txBody>
      </p:sp>
      <p:sp>
        <p:nvSpPr>
          <p:cNvPr id="5" name="1 İçerik Yer Tutucusu"/>
          <p:cNvSpPr txBox="1">
            <a:spLocks/>
          </p:cNvSpPr>
          <p:nvPr/>
        </p:nvSpPr>
        <p:spPr>
          <a:xfrm>
            <a:off x="457200" y="1500174"/>
            <a:ext cx="8229600" cy="457200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2"/>
              </a:buClr>
              <a:buSzPct val="85000"/>
              <a:buFont typeface="Wingdings 2"/>
              <a:buNone/>
              <a:tabLst/>
              <a:defRPr/>
            </a:pPr>
            <a:endParaRPr kumimoji="0" lang="tr-TR"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457200" y="152400"/>
            <a:ext cx="8229600" cy="704832"/>
          </a:xfrm>
        </p:spPr>
        <p:txBody>
          <a:bodyPr>
            <a:normAutofit fontScale="90000"/>
          </a:bodyPr>
          <a:lstStyle/>
          <a:p>
            <a:r>
              <a:rPr lang="tr-TR" dirty="0" smtClean="0">
                <a:solidFill>
                  <a:schemeClr val="accent3">
                    <a:lumMod val="60000"/>
                    <a:lumOff val="40000"/>
                  </a:schemeClr>
                </a:solidFill>
              </a:rPr>
              <a:t>Eşleştirme Modülü(Devam)</a:t>
            </a:r>
            <a:endParaRPr lang="tr-TR" dirty="0">
              <a:solidFill>
                <a:schemeClr val="accent3">
                  <a:lumMod val="60000"/>
                  <a:lumOff val="40000"/>
                </a:schemeClr>
              </a:solidFill>
            </a:endParaRPr>
          </a:p>
        </p:txBody>
      </p:sp>
      <p:pic>
        <p:nvPicPr>
          <p:cNvPr id="5" name="4 İçerik Yer Tutucusu" descr="C:\Users\Kullanıcı\Downloads\34137590_10216705667624426_4064766927359180800_n.jpg"/>
          <p:cNvPicPr>
            <a:picLocks noGrp="1"/>
          </p:cNvPicPr>
          <p:nvPr>
            <p:ph idx="1"/>
          </p:nvPr>
        </p:nvPicPr>
        <p:blipFill>
          <a:blip r:embed="rId3"/>
          <a:srcRect/>
          <a:stretch>
            <a:fillRect/>
          </a:stretch>
        </p:blipFill>
        <p:spPr bwMode="auto">
          <a:xfrm>
            <a:off x="928662" y="1000108"/>
            <a:ext cx="6858048" cy="50958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457200" y="152400"/>
            <a:ext cx="8229600" cy="704832"/>
          </a:xfrm>
        </p:spPr>
        <p:txBody>
          <a:bodyPr>
            <a:normAutofit fontScale="90000"/>
          </a:bodyPr>
          <a:lstStyle/>
          <a:p>
            <a:r>
              <a:rPr lang="tr-TR" dirty="0" smtClean="0">
                <a:solidFill>
                  <a:schemeClr val="accent3">
                    <a:lumMod val="60000"/>
                    <a:lumOff val="40000"/>
                  </a:schemeClr>
                </a:solidFill>
              </a:rPr>
              <a:t>Anketler</a:t>
            </a:r>
            <a:endParaRPr lang="tr-TR" dirty="0">
              <a:solidFill>
                <a:schemeClr val="accent3">
                  <a:lumMod val="60000"/>
                  <a:lumOff val="40000"/>
                </a:schemeClr>
              </a:solidFill>
            </a:endParaRPr>
          </a:p>
        </p:txBody>
      </p:sp>
      <p:pic>
        <p:nvPicPr>
          <p:cNvPr id="5" name="4 İçerik Yer Tutucusu" descr="C:\Users\Kullanıcı\Downloads\34138853_10216705583622326_7425200681788637184_n.jpg"/>
          <p:cNvPicPr>
            <a:picLocks noGrp="1"/>
          </p:cNvPicPr>
          <p:nvPr>
            <p:ph idx="1"/>
          </p:nvPr>
        </p:nvPicPr>
        <p:blipFill>
          <a:blip r:embed="rId2"/>
          <a:srcRect/>
          <a:stretch>
            <a:fillRect/>
          </a:stretch>
        </p:blipFill>
        <p:spPr bwMode="auto">
          <a:xfrm>
            <a:off x="1500166" y="1000125"/>
            <a:ext cx="6000792" cy="56435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357158" y="1785926"/>
            <a:ext cx="8329642" cy="4857784"/>
          </a:xfrm>
        </p:spPr>
        <p:txBody>
          <a:bodyPr>
            <a:normAutofit/>
          </a:bodyPr>
          <a:lstStyle/>
          <a:p>
            <a:pPr algn="just">
              <a:buNone/>
            </a:pPr>
            <a:r>
              <a:rPr lang="tr-TR" dirty="0" smtClean="0"/>
              <a:t> 		</a:t>
            </a:r>
          </a:p>
          <a:p>
            <a:pPr algn="just">
              <a:buNone/>
            </a:pPr>
            <a:r>
              <a:rPr lang="tr-TR" sz="2400" dirty="0" smtClean="0"/>
              <a:t>             Eşleştirme modülünde öğrenci faktörünün önemi öğrenci ile ilgili bilgilerin, verilerin ortaya çıkarılmasını sağlamaktır.</a:t>
            </a:r>
          </a:p>
          <a:p>
            <a:pPr algn="just">
              <a:buNone/>
            </a:pPr>
            <a:r>
              <a:rPr lang="tr-TR" sz="2400" dirty="0" smtClean="0"/>
              <a:t>		 Öğrencinin verilerini elde edebilmek için anket soruları ile mühendislik alanına olan yeteneğini, aynı zamanda bilgisayar ve elektrik-elektronik mühendisliğine olan yakınlık derecesini gibi bir takım sonuçları elde edebiliriz. </a:t>
            </a:r>
          </a:p>
        </p:txBody>
      </p:sp>
      <p:sp>
        <p:nvSpPr>
          <p:cNvPr id="3" name="2 Başlık"/>
          <p:cNvSpPr>
            <a:spLocks noGrp="1"/>
          </p:cNvSpPr>
          <p:nvPr>
            <p:ph type="title"/>
          </p:nvPr>
        </p:nvSpPr>
        <p:spPr>
          <a:xfrm>
            <a:off x="500034" y="1071546"/>
            <a:ext cx="8229600" cy="704832"/>
          </a:xfrm>
        </p:spPr>
        <p:txBody>
          <a:bodyPr>
            <a:normAutofit fontScale="90000"/>
          </a:bodyPr>
          <a:lstStyle/>
          <a:p>
            <a:pPr>
              <a:buFont typeface="Arial" pitchFamily="34" charset="0"/>
              <a:buChar char="•"/>
            </a:pPr>
            <a:r>
              <a:rPr lang="tr-TR" dirty="0" smtClean="0"/>
              <a:t> </a:t>
            </a:r>
            <a:r>
              <a:rPr lang="tr-TR" dirty="0" smtClean="0">
                <a:solidFill>
                  <a:schemeClr val="accent3">
                    <a:lumMod val="60000"/>
                    <a:lumOff val="40000"/>
                  </a:schemeClr>
                </a:solidFill>
              </a:rPr>
              <a:t>Öğrenci Bileşeni</a:t>
            </a:r>
            <a:endParaRPr lang="tr-TR" dirty="0">
              <a:solidFill>
                <a:schemeClr val="accent3">
                  <a:lumMod val="60000"/>
                  <a:lumOff val="40000"/>
                </a:schemeClr>
              </a:solidFill>
            </a:endParaRPr>
          </a:p>
        </p:txBody>
      </p:sp>
      <p:sp>
        <p:nvSpPr>
          <p:cNvPr id="4" name="2 Başlık"/>
          <p:cNvSpPr txBox="1">
            <a:spLocks/>
          </p:cNvSpPr>
          <p:nvPr/>
        </p:nvSpPr>
        <p:spPr>
          <a:xfrm>
            <a:off x="500034" y="357166"/>
            <a:ext cx="8229600" cy="704832"/>
          </a:xfrm>
          <a:prstGeom prst="rect">
            <a:avLst/>
          </a:prstGeom>
          <a:ln w="6350" cap="rnd">
            <a:noFill/>
          </a:ln>
        </p:spPr>
        <p:txBody>
          <a:bodyPr vert="horz" rtlCol="0" anchor="b" anchorCtr="0">
            <a:normAutofit fontScale="97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4200" b="0" i="0" u="none" strike="noStrike" kern="1200" cap="none" spc="-100" normalizeH="0" baseline="0" noProof="0" dirty="0" smtClean="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uLnTx/>
                <a:uFillTx/>
                <a:latin typeface="+mj-lt"/>
                <a:ea typeface="+mj-ea"/>
                <a:cs typeface="+mj-cs"/>
              </a:rPr>
              <a:t> </a:t>
            </a:r>
            <a:r>
              <a:rPr kumimoji="0" lang="tr-TR" sz="4200" b="0" i="0" u="none" strike="noStrike" kern="1200" cap="none" spc="-100" normalizeH="0" baseline="0" noProof="0" dirty="0" smtClean="0">
                <a:ln w="3200">
                  <a:solidFill>
                    <a:schemeClr val="bg2">
                      <a:shade val="75000"/>
                      <a:alpha val="25000"/>
                    </a:schemeClr>
                  </a:solidFill>
                  <a:prstDash val="solid"/>
                  <a:round/>
                </a:ln>
                <a:solidFill>
                  <a:schemeClr val="accent3">
                    <a:lumMod val="60000"/>
                    <a:lumOff val="40000"/>
                  </a:schemeClr>
                </a:solidFill>
                <a:effectLst>
                  <a:innerShdw blurRad="50800" dist="25400" dir="13500000">
                    <a:prstClr val="black">
                      <a:alpha val="70000"/>
                    </a:prstClr>
                  </a:innerShdw>
                </a:effectLst>
                <a:uLnTx/>
                <a:uFillTx/>
                <a:latin typeface="+mj-lt"/>
                <a:ea typeface="+mj-ea"/>
                <a:cs typeface="+mj-cs"/>
              </a:rPr>
              <a:t>Öğrenci Bölüm Eşleştirme Modeli</a:t>
            </a:r>
            <a:endParaRPr kumimoji="0" lang="tr-TR" sz="4200" b="0" i="0" u="none" strike="noStrike" kern="1200" cap="none" spc="-100" normalizeH="0" baseline="0" noProof="0" dirty="0">
              <a:ln w="3200">
                <a:solidFill>
                  <a:schemeClr val="bg2">
                    <a:shade val="75000"/>
                    <a:alpha val="25000"/>
                  </a:schemeClr>
                </a:solidFill>
                <a:prstDash val="solid"/>
                <a:round/>
              </a:ln>
              <a:solidFill>
                <a:schemeClr val="accent3">
                  <a:lumMod val="60000"/>
                  <a:lumOff val="40000"/>
                </a:schemeClr>
              </a:solidFill>
              <a:effectLst>
                <a:innerShdw blurRad="50800" dist="25400" dir="13500000">
                  <a:prstClr val="black">
                    <a:alpha val="70000"/>
                  </a:prstClr>
                </a:inn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Başlık"/>
          <p:cNvSpPr txBox="1">
            <a:spLocks/>
          </p:cNvSpPr>
          <p:nvPr/>
        </p:nvSpPr>
        <p:spPr>
          <a:xfrm>
            <a:off x="500034" y="357166"/>
            <a:ext cx="8229600" cy="704832"/>
          </a:xfrm>
          <a:prstGeom prst="rect">
            <a:avLst/>
          </a:prstGeom>
          <a:ln w="6350" cap="rnd">
            <a:noFill/>
          </a:ln>
        </p:spPr>
        <p:txBody>
          <a:bodyPr vert="horz" rtlCol="0" anchor="b" anchorCtr="0">
            <a:normAutofit fontScale="60000" lnSpcReduction="20000"/>
          </a:bodyPr>
          <a:lstStyle/>
          <a:p>
            <a:pPr lvl="0">
              <a:spcBef>
                <a:spcPct val="0"/>
              </a:spcBef>
            </a:pPr>
            <a:r>
              <a:rPr lang="tr-TR" sz="4400" dirty="0" smtClean="0">
                <a:solidFill>
                  <a:schemeClr val="accent3">
                    <a:lumMod val="60000"/>
                    <a:lumOff val="40000"/>
                  </a:schemeClr>
                </a:solidFill>
              </a:rPr>
              <a:t>Öğrenci Verilerinin Ortaya Çıkmasını Sağlayan Faktörler</a:t>
            </a:r>
            <a:endParaRPr kumimoji="0" lang="tr-TR" sz="4200" b="0" i="0" u="none" strike="noStrike" kern="1200" cap="none" spc="-100" normalizeH="0" baseline="0" noProof="0" dirty="0">
              <a:ln w="3200">
                <a:solidFill>
                  <a:schemeClr val="bg2">
                    <a:shade val="75000"/>
                    <a:alpha val="25000"/>
                  </a:schemeClr>
                </a:solidFill>
                <a:prstDash val="solid"/>
                <a:round/>
              </a:ln>
              <a:solidFill>
                <a:schemeClr val="accent3">
                  <a:lumMod val="60000"/>
                  <a:lumOff val="40000"/>
                </a:schemeClr>
              </a:solidFill>
              <a:effectLst>
                <a:innerShdw blurRad="50800" dist="25400" dir="13500000">
                  <a:prstClr val="black">
                    <a:alpha val="70000"/>
                  </a:prstClr>
                </a:innerShdw>
              </a:effectLst>
              <a:uLnTx/>
              <a:uFillTx/>
              <a:latin typeface="+mj-lt"/>
              <a:ea typeface="+mj-ea"/>
              <a:cs typeface="+mj-cs"/>
            </a:endParaRPr>
          </a:p>
        </p:txBody>
      </p:sp>
      <p:pic>
        <p:nvPicPr>
          <p:cNvPr id="5" name="4 İçerik Yer Tutucusu" descr="C:\Users\Kullanıcı\Downloads\34146422_10216705752426546_249819740594241536_n.jpg"/>
          <p:cNvPicPr>
            <a:picLocks noGrp="1"/>
          </p:cNvPicPr>
          <p:nvPr>
            <p:ph idx="1"/>
          </p:nvPr>
        </p:nvPicPr>
        <p:blipFill>
          <a:blip r:embed="rId2"/>
          <a:srcRect/>
          <a:stretch>
            <a:fillRect/>
          </a:stretch>
        </p:blipFill>
        <p:spPr bwMode="auto">
          <a:xfrm>
            <a:off x="1857356" y="1524000"/>
            <a:ext cx="5715040" cy="4572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428596" y="1000108"/>
            <a:ext cx="8301038" cy="5095892"/>
          </a:xfrm>
        </p:spPr>
        <p:txBody>
          <a:bodyPr>
            <a:normAutofit lnSpcReduction="10000"/>
          </a:bodyPr>
          <a:lstStyle/>
          <a:p>
            <a:pPr algn="just">
              <a:buNone/>
            </a:pPr>
            <a:r>
              <a:rPr lang="tr-TR" dirty="0" smtClean="0"/>
              <a:t>		 Benzerlik ölçütleri, yapmak istediğimiz sınıflandırmada iki varlığın birbirine benzerliklerini, başka bir deyişle, yapılan bu sınıflandırmaya göre aynı kategoride bulunma ihtimallerini belirler. Değerlendirilen bu varlıklar kümelere veya alt gruplara bir kere atandıktan sonra her grubun karakteristik özellikleri anlaşılabilir ve buna göre bir açıklama yapılabilir. Benzerlik ölçütlerini kullanarak yaptığımız bu gruplama ile bilgiler daha iyi düzenlenebilir ve bu sayede daha doğru sonuçlar elde edilebilir. </a:t>
            </a:r>
          </a:p>
          <a:p>
            <a:pPr algn="just">
              <a:buNone/>
            </a:pPr>
            <a:r>
              <a:rPr lang="tr-TR" dirty="0" smtClean="0"/>
              <a:t>		Projede anketlerin hesaplanmasında kullanılan benzerlik </a:t>
            </a:r>
            <a:r>
              <a:rPr lang="tr-TR" dirty="0" smtClean="0"/>
              <a:t>ölçütü </a:t>
            </a:r>
            <a:r>
              <a:rPr lang="tr-TR" dirty="0" smtClean="0"/>
              <a:t>mevcuttur. Bu benzerlik </a:t>
            </a:r>
            <a:r>
              <a:rPr lang="tr-TR" dirty="0" smtClean="0"/>
              <a:t>ölçütü </a:t>
            </a:r>
            <a:r>
              <a:rPr lang="tr-TR" dirty="0" smtClean="0"/>
              <a:t>olarak;</a:t>
            </a:r>
          </a:p>
          <a:p>
            <a:pPr algn="just">
              <a:buNone/>
            </a:pPr>
            <a:r>
              <a:rPr lang="tr-TR" dirty="0" smtClean="0">
                <a:solidFill>
                  <a:schemeClr val="accent3">
                    <a:lumMod val="60000"/>
                    <a:lumOff val="40000"/>
                  </a:schemeClr>
                </a:solidFill>
              </a:rPr>
              <a:t>    Kosinüs Benzerliği  </a:t>
            </a:r>
            <a:r>
              <a:rPr lang="tr-TR" dirty="0" smtClean="0"/>
              <a:t>kullanılmıştır.</a:t>
            </a:r>
            <a:endParaRPr lang="tr-TR" dirty="0" smtClean="0">
              <a:solidFill>
                <a:schemeClr val="accent3">
                  <a:lumMod val="60000"/>
                  <a:lumOff val="40000"/>
                </a:schemeClr>
              </a:solidFill>
            </a:endParaRPr>
          </a:p>
          <a:p>
            <a:pPr algn="just">
              <a:buNone/>
            </a:pPr>
            <a:endParaRPr lang="tr-TR" dirty="0"/>
          </a:p>
        </p:txBody>
      </p:sp>
      <p:sp>
        <p:nvSpPr>
          <p:cNvPr id="3" name="2 Başlık"/>
          <p:cNvSpPr>
            <a:spLocks noGrp="1"/>
          </p:cNvSpPr>
          <p:nvPr>
            <p:ph type="title"/>
          </p:nvPr>
        </p:nvSpPr>
        <p:spPr>
          <a:xfrm>
            <a:off x="500034" y="428604"/>
            <a:ext cx="8229600" cy="561956"/>
          </a:xfrm>
        </p:spPr>
        <p:txBody>
          <a:bodyPr>
            <a:normAutofit fontScale="90000"/>
          </a:bodyPr>
          <a:lstStyle/>
          <a:p>
            <a:pPr lvl="2" algn="l" rtl="0">
              <a:spcBef>
                <a:spcPct val="0"/>
              </a:spcBef>
            </a:pPr>
            <a:r>
              <a:rPr lang="tr-TR" sz="2400" b="1" dirty="0">
                <a:solidFill>
                  <a:schemeClr val="accent3">
                    <a:lumMod val="60000"/>
                    <a:lumOff val="40000"/>
                  </a:schemeClr>
                </a:solidFill>
              </a:rPr>
              <a:t>Eşleşme Sisteminde Benzerlik </a:t>
            </a:r>
            <a:r>
              <a:rPr lang="tr-TR" sz="2400" b="1" dirty="0" smtClean="0">
                <a:solidFill>
                  <a:schemeClr val="accent3">
                    <a:lumMod val="60000"/>
                    <a:lumOff val="40000"/>
                  </a:schemeClr>
                </a:solidFill>
              </a:rPr>
              <a:t>Ölçütü</a:t>
            </a:r>
            <a:r>
              <a:rPr lang="tr-TR" sz="2000" b="1" dirty="0"/>
              <a:t/>
            </a:r>
            <a:br>
              <a:rPr lang="tr-TR" sz="2000" b="1" dirty="0"/>
            </a:br>
            <a:endParaRPr lang="tr-TR"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Kağıt">
  <a:themeElements>
    <a:clrScheme name="Kağıt">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Kağıt">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Kağıt">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431</TotalTime>
  <Words>290</Words>
  <Application>Microsoft Office PowerPoint</Application>
  <PresentationFormat>Ekran Gösterisi (4:3)</PresentationFormat>
  <Paragraphs>67</Paragraphs>
  <Slides>18</Slides>
  <Notes>2</Notes>
  <HiddenSlides>0</HiddenSlides>
  <MMClips>0</MMClips>
  <ScaleCrop>false</ScaleCrop>
  <HeadingPairs>
    <vt:vector size="4" baseType="variant">
      <vt:variant>
        <vt:lpstr>Tema</vt:lpstr>
      </vt:variant>
      <vt:variant>
        <vt:i4>1</vt:i4>
      </vt:variant>
      <vt:variant>
        <vt:lpstr>Slayt Başlıkları</vt:lpstr>
      </vt:variant>
      <vt:variant>
        <vt:i4>18</vt:i4>
      </vt:variant>
    </vt:vector>
  </HeadingPairs>
  <TitlesOfParts>
    <vt:vector size="19" baseType="lpstr">
      <vt:lpstr>Kağıt</vt:lpstr>
      <vt:lpstr>MESLEK SEÇİMİ PROJESİ  </vt:lpstr>
      <vt:lpstr>Proje Amacı</vt:lpstr>
      <vt:lpstr>Problem Tanımı</vt:lpstr>
      <vt:lpstr>Eşleştirme Modülü</vt:lpstr>
      <vt:lpstr>Eşleştirme Modülü(Devam)</vt:lpstr>
      <vt:lpstr>Anketler</vt:lpstr>
      <vt:lpstr> Öğrenci Bileşeni</vt:lpstr>
      <vt:lpstr>Slayt 8</vt:lpstr>
      <vt:lpstr>Eşleşme Sisteminde Benzerlik Ölçütü </vt:lpstr>
      <vt:lpstr>Kosinüs Benzerliği</vt:lpstr>
      <vt:lpstr>Örnek verecek olursak</vt:lpstr>
      <vt:lpstr>Sonuç olarak,</vt:lpstr>
      <vt:lpstr>Site Eksiklikleri </vt:lpstr>
      <vt:lpstr>Slayt 14</vt:lpstr>
      <vt:lpstr>Mühendislik Uygunluk Anketine Başlama Sayfası</vt:lpstr>
      <vt:lpstr>Elektrik-Elektronik ve Bilgisayar Mühendisliği Anketine Başlama Sayfası</vt:lpstr>
      <vt:lpstr>Öğrencinin Uygunluk Anketi Sonuçlarının Görüntülendiği Sayfa</vt:lpstr>
      <vt:lpstr>Proje Kaynak Kodları</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YETENEK AVCISI</dc:title>
  <dc:creator>Kullanıcı</dc:creator>
  <cp:lastModifiedBy>Kullanıcı</cp:lastModifiedBy>
  <cp:revision>42</cp:revision>
  <dcterms:created xsi:type="dcterms:W3CDTF">2017-04-10T19:16:03Z</dcterms:created>
  <dcterms:modified xsi:type="dcterms:W3CDTF">2018-06-05T18:02:10Z</dcterms:modified>
</cp:coreProperties>
</file>