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0" r:id="rId5"/>
    <p:sldId id="259" r:id="rId6"/>
    <p:sldId id="269" r:id="rId7"/>
    <p:sldId id="261" r:id="rId8"/>
    <p:sldId id="262" r:id="rId9"/>
    <p:sldId id="263" r:id="rId10"/>
    <p:sldId id="264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6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data.de/web/guest/suchen/-/details/wurzburger-klimabaeume-bodenfeuchte" TargetMode="External"/><Relationship Id="rId2" Type="http://schemas.openxmlformats.org/officeDocument/2006/relationships/hyperlink" Target="https://www.govdata.de/web/guest/suchen/-/details/baumkataster-der-stadt-wurzbu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341B3DD0-799A-5286-0D70-40FBEFD89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" r="32613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6450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tr-TR" sz="3900"/>
              <a:t>Urban Tree Management for Climate Resilience in Würzburg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6450" y="4872922"/>
            <a:ext cx="3017520" cy="1208141"/>
          </a:xfrm>
        </p:spPr>
        <p:txBody>
          <a:bodyPr>
            <a:normAutofit/>
          </a:bodyPr>
          <a:lstStyle/>
          <a:p>
            <a:pPr algn="l"/>
            <a:r>
              <a:rPr lang="de-DE" sz="1700"/>
              <a:t>Irem Halac</a:t>
            </a:r>
          </a:p>
          <a:p>
            <a:pPr algn="l"/>
            <a:r>
              <a:rPr lang="de-DE" sz="1700"/>
              <a:t>23041509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tr-TR" sz="4000" dirty="0" err="1"/>
              <a:t>Discussions</a:t>
            </a:r>
            <a:endParaRPr lang="tr-TR" sz="40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algn="just"/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Species</a:t>
            </a:r>
            <a:r>
              <a:rPr lang="tr-TR" sz="1600" b="0" i="0" u="none" strike="noStrike" dirty="0">
                <a:effectLst/>
              </a:rPr>
              <a:t> Distribution</a:t>
            </a:r>
          </a:p>
          <a:p>
            <a:pPr marL="0" indent="0" algn="just">
              <a:buNone/>
            </a:pPr>
            <a:r>
              <a:rPr lang="tr-TR" sz="1600" b="0" i="0" u="none" strike="noStrike" dirty="0" err="1">
                <a:effectLst/>
              </a:rPr>
              <a:t>Importance</a:t>
            </a:r>
            <a:r>
              <a:rPr lang="tr-TR" sz="1600" b="0" i="0" u="none" strike="noStrike" dirty="0">
                <a:effectLst/>
              </a:rPr>
              <a:t> of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species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diversity</a:t>
            </a:r>
            <a:r>
              <a:rPr lang="tr-TR" sz="1600" b="0" i="0" u="none" strike="noStrike" dirty="0">
                <a:effectLst/>
              </a:rPr>
              <a:t> in </a:t>
            </a:r>
            <a:r>
              <a:rPr lang="tr-TR" sz="1600" b="0" i="0" u="none" strike="noStrike" dirty="0" err="1">
                <a:effectLst/>
              </a:rPr>
              <a:t>Würzburg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for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ecological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balance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resilience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against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diseases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marL="0" indent="0" algn="just">
              <a:buNone/>
            </a:pPr>
            <a:endParaRPr lang="tr-TR" sz="1600" dirty="0"/>
          </a:p>
          <a:p>
            <a:pPr algn="just"/>
            <a:r>
              <a:rPr lang="tr-TR" sz="1600" b="0" i="0" u="none" strike="noStrike" dirty="0" err="1">
                <a:effectLst/>
              </a:rPr>
              <a:t>Relationship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between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Growth</a:t>
            </a:r>
            <a:endParaRPr lang="tr-TR" sz="1600" b="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1600" b="0" i="0" u="none" strike="noStrike" dirty="0" err="1">
                <a:effectLst/>
              </a:rPr>
              <a:t>Examining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relationship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between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metrics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growth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crucial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for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optimizing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maintenance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management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practices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just"/>
            <a:endParaRPr lang="tr-TR" sz="1600" b="0" i="0" u="none" strike="noStrike" dirty="0">
              <a:effectLst/>
            </a:endParaRPr>
          </a:p>
          <a:p>
            <a:pPr algn="just"/>
            <a:endParaRPr lang="tr-TR" sz="1600" dirty="0"/>
          </a:p>
          <a:p>
            <a:pPr algn="just"/>
            <a:r>
              <a:rPr lang="tr-TR" sz="1600" b="0" i="0" u="none" strike="noStrike" dirty="0" err="1">
                <a:effectLst/>
              </a:rPr>
              <a:t>Relationship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between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Characteristics</a:t>
            </a:r>
            <a:endParaRPr lang="tr-TR" sz="1600" b="0" i="0" u="none" strike="noStrike" dirty="0">
              <a:effectLst/>
            </a:endParaRPr>
          </a:p>
          <a:p>
            <a:pPr marL="0" indent="0" algn="just">
              <a:buNone/>
            </a:pPr>
            <a:r>
              <a:rPr lang="tr-TR" sz="1600" b="0" i="0" u="none" strike="noStrike" dirty="0" err="1">
                <a:effectLst/>
              </a:rPr>
              <a:t>Investigating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relationships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between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characteristics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metrics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critical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impact</a:t>
            </a:r>
            <a:r>
              <a:rPr lang="tr-TR" sz="1600" b="0" i="0" u="none" strike="noStrike" dirty="0">
                <a:effectLst/>
              </a:rPr>
              <a:t> of </a:t>
            </a:r>
            <a:r>
              <a:rPr lang="tr-TR" sz="1600" b="0" i="0" u="none" strike="noStrike" dirty="0" err="1">
                <a:effectLst/>
              </a:rPr>
              <a:t>soil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temperature</a:t>
            </a:r>
            <a:r>
              <a:rPr lang="tr-TR" sz="1600" b="0" i="0" u="none" strike="noStrike" dirty="0">
                <a:effectLst/>
              </a:rPr>
              <a:t> on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growth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just"/>
            <a:endParaRPr lang="tr-TR" sz="1600" b="0" i="0" u="none" strike="noStrike" dirty="0">
              <a:effectLst/>
            </a:endParaRPr>
          </a:p>
          <a:p>
            <a:pPr marL="0" indent="0" algn="just">
              <a:buNone/>
            </a:pPr>
            <a:endParaRPr lang="tr-TR" sz="1600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tr-TR" sz="4700" dirty="0" err="1"/>
              <a:t>Conclusion</a:t>
            </a:r>
            <a:endParaRPr lang="tr-TR" sz="47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2605282"/>
            <a:ext cx="3604681" cy="358828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tr-TR" sz="1600" dirty="0" err="1"/>
              <a:t>This</a:t>
            </a:r>
            <a:r>
              <a:rPr lang="tr-TR" sz="1600" dirty="0"/>
              <a:t> </a:t>
            </a:r>
            <a:r>
              <a:rPr lang="tr-TR" sz="1600" dirty="0" err="1"/>
              <a:t>study</a:t>
            </a:r>
            <a:r>
              <a:rPr lang="tr-TR" sz="1600" dirty="0"/>
              <a:t> </a:t>
            </a:r>
            <a:r>
              <a:rPr lang="tr-TR" sz="1600" dirty="0" err="1"/>
              <a:t>underscores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pivotal role of urban </a:t>
            </a:r>
            <a:r>
              <a:rPr lang="tr-TR" sz="1600" dirty="0" err="1"/>
              <a:t>trees</a:t>
            </a:r>
            <a:r>
              <a:rPr lang="tr-TR" sz="1600" dirty="0"/>
              <a:t> in </a:t>
            </a:r>
            <a:r>
              <a:rPr lang="tr-TR" sz="1600" dirty="0" err="1"/>
              <a:t>bolstering</a:t>
            </a:r>
            <a:r>
              <a:rPr lang="tr-TR" sz="1600" dirty="0"/>
              <a:t> </a:t>
            </a:r>
            <a:r>
              <a:rPr lang="tr-TR" sz="1600" dirty="0" err="1"/>
              <a:t>climate</a:t>
            </a:r>
            <a:r>
              <a:rPr lang="tr-TR" sz="1600" dirty="0"/>
              <a:t> </a:t>
            </a:r>
            <a:r>
              <a:rPr lang="tr-TR" sz="1600" dirty="0" err="1"/>
              <a:t>resilience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enhancing</a:t>
            </a:r>
            <a:r>
              <a:rPr lang="tr-TR" sz="1600" dirty="0"/>
              <a:t> urban </a:t>
            </a:r>
            <a:r>
              <a:rPr lang="tr-TR" sz="1600" dirty="0" err="1"/>
              <a:t>living</a:t>
            </a:r>
            <a:r>
              <a:rPr lang="tr-TR" sz="1600" dirty="0"/>
              <a:t> </a:t>
            </a:r>
            <a:r>
              <a:rPr lang="tr-TR" sz="1600" dirty="0" err="1"/>
              <a:t>standards</a:t>
            </a:r>
            <a:r>
              <a:rPr lang="tr-TR" sz="1600" dirty="0"/>
              <a:t> in </a:t>
            </a:r>
            <a:r>
              <a:rPr lang="tr-TR" sz="1600" dirty="0" err="1"/>
              <a:t>Würzburg</a:t>
            </a:r>
            <a:r>
              <a:rPr lang="tr-TR" sz="1600" dirty="0"/>
              <a:t>. Through </a:t>
            </a:r>
            <a:r>
              <a:rPr lang="tr-TR" sz="1600" dirty="0" err="1"/>
              <a:t>thorough</a:t>
            </a:r>
            <a:r>
              <a:rPr lang="tr-TR" sz="1600" dirty="0"/>
              <a:t> </a:t>
            </a:r>
            <a:r>
              <a:rPr lang="tr-TR" sz="1600" dirty="0" err="1"/>
              <a:t>analysis</a:t>
            </a:r>
            <a:r>
              <a:rPr lang="tr-TR" sz="1600" dirty="0"/>
              <a:t> of </a:t>
            </a:r>
            <a:r>
              <a:rPr lang="tr-TR" sz="1600" dirty="0" err="1"/>
              <a:t>extensive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soil</a:t>
            </a:r>
            <a:r>
              <a:rPr lang="tr-TR" sz="1600" dirty="0"/>
              <a:t> </a:t>
            </a:r>
            <a:r>
              <a:rPr lang="tr-TR" sz="1600" dirty="0" err="1"/>
              <a:t>datasets</a:t>
            </a:r>
            <a:r>
              <a:rPr lang="tr-TR" sz="1600" dirty="0"/>
              <a:t>, </a:t>
            </a: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have</a:t>
            </a:r>
            <a:r>
              <a:rPr lang="tr-TR" sz="1600" dirty="0"/>
              <a:t> </a:t>
            </a:r>
            <a:r>
              <a:rPr lang="tr-TR" sz="1600" dirty="0" err="1"/>
              <a:t>unearthed</a:t>
            </a:r>
            <a:r>
              <a:rPr lang="tr-TR" sz="1600" dirty="0"/>
              <a:t> </a:t>
            </a:r>
            <a:r>
              <a:rPr lang="tr-TR" sz="1600" dirty="0" err="1"/>
              <a:t>critical</a:t>
            </a:r>
            <a:r>
              <a:rPr lang="tr-TR" sz="1600" dirty="0"/>
              <a:t> </a:t>
            </a:r>
            <a:r>
              <a:rPr lang="tr-TR" sz="1600" dirty="0" err="1"/>
              <a:t>insights</a:t>
            </a:r>
            <a:r>
              <a:rPr lang="tr-TR" sz="1600" dirty="0"/>
              <a:t> </a:t>
            </a:r>
            <a:r>
              <a:rPr lang="tr-TR" sz="1600" dirty="0" err="1"/>
              <a:t>essential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refining</a:t>
            </a:r>
            <a:r>
              <a:rPr lang="tr-TR" sz="1600" dirty="0"/>
              <a:t> urban </a:t>
            </a:r>
            <a:r>
              <a:rPr lang="tr-TR" sz="1600" dirty="0" err="1"/>
              <a:t>tree</a:t>
            </a:r>
            <a:r>
              <a:rPr lang="tr-TR" sz="1600" dirty="0"/>
              <a:t> </a:t>
            </a:r>
            <a:r>
              <a:rPr lang="tr-TR" sz="1600" dirty="0" err="1"/>
              <a:t>management</a:t>
            </a:r>
            <a:r>
              <a:rPr lang="tr-TR" sz="1600" dirty="0"/>
              <a:t> </a:t>
            </a:r>
            <a:r>
              <a:rPr lang="tr-TR" sz="1600" dirty="0" err="1"/>
              <a:t>practices</a:t>
            </a:r>
            <a:r>
              <a:rPr lang="tr-TR" sz="16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tr-TR" sz="1600" dirty="0" err="1"/>
              <a:t>Diverse</a:t>
            </a:r>
            <a:r>
              <a:rPr lang="tr-TR" sz="1600" dirty="0"/>
              <a:t> </a:t>
            </a:r>
            <a:r>
              <a:rPr lang="tr-TR" sz="1600" dirty="0" err="1"/>
              <a:t>species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integral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maintaining</a:t>
            </a:r>
            <a:r>
              <a:rPr lang="tr-TR" sz="1600" dirty="0"/>
              <a:t> </a:t>
            </a:r>
            <a:r>
              <a:rPr lang="tr-TR" sz="1600" dirty="0" err="1"/>
              <a:t>ecological</a:t>
            </a:r>
            <a:r>
              <a:rPr lang="tr-TR" sz="1600" dirty="0"/>
              <a:t> </a:t>
            </a:r>
            <a:r>
              <a:rPr lang="tr-TR" sz="1600" dirty="0" err="1"/>
              <a:t>stability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facilitating</a:t>
            </a:r>
            <a:r>
              <a:rPr lang="tr-TR" sz="1600" dirty="0"/>
              <a:t> </a:t>
            </a:r>
            <a:r>
              <a:rPr lang="tr-TR" sz="1600" dirty="0" err="1"/>
              <a:t>climate</a:t>
            </a:r>
            <a:r>
              <a:rPr lang="tr-TR" sz="1600" dirty="0"/>
              <a:t> </a:t>
            </a:r>
            <a:r>
              <a:rPr lang="tr-TR" sz="1600" dirty="0" err="1"/>
              <a:t>adaptation</a:t>
            </a:r>
            <a:r>
              <a:rPr lang="tr-TR" sz="1600" dirty="0"/>
              <a:t> </a:t>
            </a:r>
            <a:r>
              <a:rPr lang="tr-TR" sz="1600" dirty="0" err="1"/>
              <a:t>strategies</a:t>
            </a:r>
            <a:r>
              <a:rPr lang="tr-TR" sz="1600" dirty="0"/>
              <a:t>. </a:t>
            </a:r>
            <a:r>
              <a:rPr lang="tr-TR" sz="1600" dirty="0" err="1"/>
              <a:t>Looking</a:t>
            </a:r>
            <a:r>
              <a:rPr lang="tr-TR" sz="1600" dirty="0"/>
              <a:t> </a:t>
            </a:r>
            <a:r>
              <a:rPr lang="tr-TR" sz="1600" dirty="0" err="1"/>
              <a:t>ahead</a:t>
            </a:r>
            <a:r>
              <a:rPr lang="tr-TR" sz="1600" dirty="0"/>
              <a:t>,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integration</a:t>
            </a:r>
            <a:r>
              <a:rPr lang="tr-TR" sz="1600" dirty="0"/>
              <a:t> of </a:t>
            </a:r>
            <a:r>
              <a:rPr lang="tr-TR" sz="1600" dirty="0" err="1"/>
              <a:t>these</a:t>
            </a:r>
            <a:r>
              <a:rPr lang="tr-TR" sz="1600" dirty="0"/>
              <a:t> </a:t>
            </a:r>
            <a:r>
              <a:rPr lang="tr-TR" sz="1600" dirty="0" err="1"/>
              <a:t>findings</a:t>
            </a:r>
            <a:r>
              <a:rPr lang="tr-TR" sz="1600" dirty="0"/>
              <a:t> </a:t>
            </a:r>
            <a:r>
              <a:rPr lang="tr-TR" sz="1600" dirty="0" err="1"/>
              <a:t>into</a:t>
            </a:r>
            <a:r>
              <a:rPr lang="tr-TR" sz="1600" dirty="0"/>
              <a:t> urban </a:t>
            </a:r>
            <a:r>
              <a:rPr lang="tr-TR" sz="1600" dirty="0" err="1"/>
              <a:t>planning</a:t>
            </a:r>
            <a:r>
              <a:rPr lang="tr-TR" sz="1600" dirty="0"/>
              <a:t> </a:t>
            </a:r>
            <a:r>
              <a:rPr lang="tr-TR" sz="1600" dirty="0" err="1"/>
              <a:t>frameworks</a:t>
            </a:r>
            <a:r>
              <a:rPr lang="tr-TR" sz="1600" dirty="0"/>
              <a:t>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promote</a:t>
            </a:r>
            <a:r>
              <a:rPr lang="tr-TR" sz="1600" dirty="0"/>
              <a:t> </a:t>
            </a:r>
            <a:r>
              <a:rPr lang="tr-TR" sz="1600" dirty="0" err="1"/>
              <a:t>sustainable</a:t>
            </a:r>
            <a:r>
              <a:rPr lang="tr-TR" sz="1600" dirty="0"/>
              <a:t> </a:t>
            </a:r>
            <a:r>
              <a:rPr lang="tr-TR" sz="1600" dirty="0" err="1"/>
              <a:t>development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cultivate</a:t>
            </a:r>
            <a:r>
              <a:rPr lang="tr-TR" sz="1600" dirty="0"/>
              <a:t> </a:t>
            </a:r>
            <a:r>
              <a:rPr lang="tr-TR" sz="1600" dirty="0" err="1"/>
              <a:t>resilient</a:t>
            </a:r>
            <a:r>
              <a:rPr lang="tr-TR" sz="1600" dirty="0"/>
              <a:t> </a:t>
            </a:r>
            <a:r>
              <a:rPr lang="tr-TR" sz="1600" dirty="0" err="1"/>
              <a:t>cities</a:t>
            </a:r>
            <a:r>
              <a:rPr lang="tr-TR" sz="1600" dirty="0"/>
              <a:t>.</a:t>
            </a:r>
          </a:p>
        </p:txBody>
      </p:sp>
      <p:pic>
        <p:nvPicPr>
          <p:cNvPr id="5" name="Picture 4" descr="Plant growing in a concrete crack">
            <a:extLst>
              <a:ext uri="{FF2B5EF4-FFF2-40B4-BE49-F238E27FC236}">
                <a16:creationId xmlns:a16="http://schemas.microsoft.com/office/drawing/2014/main" id="{E51203E1-4EE9-2978-72D1-FC3B732D0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6" r="34209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A666DD-5529-5FD9-01AC-1E39492E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800" dirty="0" err="1"/>
              <a:t>Thank</a:t>
            </a:r>
            <a:r>
              <a:rPr lang="tr-TR" sz="2800" dirty="0"/>
              <a:t> </a:t>
            </a:r>
            <a:r>
              <a:rPr lang="tr-TR" sz="2800" dirty="0" err="1"/>
              <a:t>you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listening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me.</a:t>
            </a:r>
            <a:endParaRPr lang="tr-DE" sz="2800" dirty="0"/>
          </a:p>
        </p:txBody>
      </p:sp>
    </p:spTree>
    <p:extLst>
      <p:ext uri="{BB962C8B-B14F-4D97-AF65-F5344CB8AC3E}">
        <p14:creationId xmlns:p14="http://schemas.microsoft.com/office/powerpoint/2010/main" val="10632376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tr-TR" sz="3600" dirty="0" err="1"/>
              <a:t>Introduction</a:t>
            </a:r>
            <a:endParaRPr lang="tr-TR" sz="3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0"/>
            <a:ext cx="4668251" cy="5763365"/>
          </a:xfrm>
        </p:spPr>
        <p:txBody>
          <a:bodyPr anchor="ctr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Significant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environmental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problems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are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experienced</a:t>
            </a:r>
            <a:r>
              <a:rPr lang="tr-TR" sz="1600" b="0" i="0" u="none" strike="noStrike" dirty="0">
                <a:effectLst/>
              </a:rPr>
              <a:t> in urban </a:t>
            </a:r>
            <a:r>
              <a:rPr lang="tr-TR" sz="1600" b="0" i="0" u="none" strike="noStrike" dirty="0" err="1">
                <a:effectLst/>
              </a:rPr>
              <a:t>areas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worldwide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due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to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climate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change</a:t>
            </a:r>
            <a:r>
              <a:rPr lang="tr-TR" sz="1600" b="0" i="0" u="none" strike="noStrike" dirty="0">
                <a:effectLst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>
                <a:effectLst/>
              </a:rPr>
              <a:t>Urban </a:t>
            </a:r>
            <a:r>
              <a:rPr lang="tr-TR" sz="1600" b="0" i="0" u="none" strike="noStrike" dirty="0" err="1">
                <a:effectLst/>
              </a:rPr>
              <a:t>trees</a:t>
            </a:r>
            <a:r>
              <a:rPr lang="tr-TR" sz="1600" b="0" i="0" u="none" strike="noStrike" dirty="0">
                <a:effectLst/>
              </a:rPr>
              <a:t>, as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"</a:t>
            </a:r>
            <a:r>
              <a:rPr lang="tr-TR" sz="1600" b="0" i="0" u="none" strike="noStrike" dirty="0" err="1">
                <a:effectLst/>
              </a:rPr>
              <a:t>green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lungs</a:t>
            </a:r>
            <a:r>
              <a:rPr lang="tr-TR" sz="1600" b="0" i="0" u="none" strike="noStrike" dirty="0">
                <a:effectLst/>
              </a:rPr>
              <a:t>" of </a:t>
            </a:r>
            <a:r>
              <a:rPr lang="tr-TR" sz="1600" b="0" i="0" u="none" strike="noStrike" dirty="0" err="1">
                <a:effectLst/>
              </a:rPr>
              <a:t>cities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play</a:t>
            </a:r>
            <a:r>
              <a:rPr lang="tr-TR" sz="1600" b="0" i="0" u="none" strike="noStrike" dirty="0">
                <a:effectLst/>
              </a:rPr>
              <a:t> a </a:t>
            </a:r>
            <a:r>
              <a:rPr lang="tr-TR" sz="1600" b="0" i="0" u="none" strike="noStrike" dirty="0" err="1">
                <a:effectLst/>
              </a:rPr>
              <a:t>critical</a:t>
            </a:r>
            <a:r>
              <a:rPr lang="tr-TR" sz="1600" b="0" i="0" u="none" strike="noStrike" dirty="0">
                <a:effectLst/>
              </a:rPr>
              <a:t> role in </a:t>
            </a:r>
            <a:r>
              <a:rPr lang="tr-TR" sz="1600" b="0" i="0" u="none" strike="noStrike" dirty="0" err="1">
                <a:effectLst/>
              </a:rPr>
              <a:t>improving</a:t>
            </a:r>
            <a:r>
              <a:rPr lang="tr-TR" sz="1600" b="0" i="0" u="none" strike="noStrike" dirty="0">
                <a:effectLst/>
              </a:rPr>
              <a:t> urban </a:t>
            </a:r>
            <a:r>
              <a:rPr lang="tr-TR" sz="1600" b="0" i="0" u="none" strike="noStrike" dirty="0" err="1">
                <a:effectLst/>
              </a:rPr>
              <a:t>living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conditions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This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project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aims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to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enhance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climate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resilience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improve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living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conditions</a:t>
            </a:r>
            <a:r>
              <a:rPr lang="tr-TR" sz="1600" b="0" i="0" u="none" strike="noStrike" dirty="0">
                <a:effectLst/>
              </a:rPr>
              <a:t> in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city</a:t>
            </a:r>
            <a:r>
              <a:rPr lang="tr-TR" sz="1600" b="0" i="0" u="none" strike="noStrike" dirty="0">
                <a:effectLst/>
              </a:rPr>
              <a:t> of </a:t>
            </a:r>
            <a:r>
              <a:rPr lang="tr-TR" sz="1600" b="0" i="0" u="none" strike="noStrike" dirty="0" err="1">
                <a:effectLst/>
              </a:rPr>
              <a:t>Würzburg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using</a:t>
            </a:r>
            <a:r>
              <a:rPr lang="tr-TR" sz="1600" b="0" i="0" u="none" strike="noStrike" dirty="0">
                <a:effectLst/>
              </a:rPr>
              <a:t> urban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data.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Key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question</a:t>
            </a:r>
            <a:r>
              <a:rPr lang="tr-TR" sz="1600" b="0" i="0" u="none" strike="noStrike" dirty="0">
                <a:effectLst/>
              </a:rPr>
              <a:t>: How can urban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data be </a:t>
            </a:r>
            <a:r>
              <a:rPr lang="tr-TR" sz="1600" b="0" i="0" u="none" strike="noStrike" dirty="0" err="1">
                <a:effectLst/>
              </a:rPr>
              <a:t>used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to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increase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climate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resilience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improve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living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conditions</a:t>
            </a:r>
            <a:r>
              <a:rPr lang="tr-TR" sz="1600" b="0" i="0" u="none" strike="noStrike" dirty="0">
                <a:effectLst/>
              </a:rPr>
              <a:t> in </a:t>
            </a:r>
            <a:r>
              <a:rPr lang="tr-TR" sz="1600" b="0" i="0" u="none" strike="noStrike" dirty="0" err="1">
                <a:effectLst/>
              </a:rPr>
              <a:t>Würzburg</a:t>
            </a:r>
            <a:r>
              <a:rPr lang="tr-TR" sz="1600" b="0" i="0" u="none" strike="noStrike" dirty="0">
                <a:effectLst/>
              </a:rPr>
              <a:t>?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800" dirty="0"/>
              <a:t>Data </a:t>
            </a:r>
            <a:r>
              <a:rPr lang="tr-TR" sz="4800" dirty="0" err="1"/>
              <a:t>Sources</a:t>
            </a:r>
            <a:endParaRPr lang="tr-TR" sz="47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1911493"/>
            <a:ext cx="8446407" cy="4119172"/>
          </a:xfrm>
        </p:spPr>
        <p:txBody>
          <a:bodyPr anchor="t">
            <a:normAutofit/>
          </a:bodyPr>
          <a:lstStyle/>
          <a:p>
            <a:r>
              <a:rPr lang="tr-TR" sz="1600" b="1" dirty="0"/>
              <a:t>Data Set 1: </a:t>
            </a:r>
            <a:r>
              <a:rPr lang="tr-TR" sz="1600" dirty="0" err="1"/>
              <a:t>Baumkataster</a:t>
            </a:r>
            <a:r>
              <a:rPr lang="tr-TR" sz="1600" dirty="0"/>
              <a:t> der </a:t>
            </a:r>
            <a:r>
              <a:rPr lang="tr-TR" sz="1600" dirty="0" err="1"/>
              <a:t>Stadt</a:t>
            </a:r>
            <a:r>
              <a:rPr lang="tr-TR" sz="1600" dirty="0"/>
              <a:t> </a:t>
            </a:r>
            <a:r>
              <a:rPr lang="tr-TR" sz="1600" dirty="0" err="1"/>
              <a:t>Würzburg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URL:</a:t>
            </a:r>
            <a:r>
              <a:rPr lang="tr-TR" sz="1600" dirty="0"/>
              <a:t> </a:t>
            </a:r>
            <a:r>
              <a:rPr lang="tr-TR" sz="1600" dirty="0">
                <a:hlinkClick r:id="rId2"/>
              </a:rPr>
              <a:t>https://www.govdata.de/web/guest/suchen/-/details/baumkataster-der-stadt-wurzburg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 err="1"/>
              <a:t>Description</a:t>
            </a:r>
            <a:r>
              <a:rPr lang="tr-TR" sz="1600" b="1" dirty="0"/>
              <a:t>: </a:t>
            </a:r>
            <a:r>
              <a:rPr lang="tr-TR" sz="1600" dirty="0" err="1"/>
              <a:t>This</a:t>
            </a:r>
            <a:r>
              <a:rPr lang="tr-TR" sz="1600" dirty="0"/>
              <a:t> </a:t>
            </a:r>
            <a:r>
              <a:rPr lang="tr-TR" sz="1600" dirty="0" err="1"/>
              <a:t>dataset</a:t>
            </a:r>
            <a:r>
              <a:rPr lang="tr-TR" sz="1600" dirty="0"/>
              <a:t> </a:t>
            </a:r>
            <a:r>
              <a:rPr lang="tr-TR" sz="1600" dirty="0" err="1"/>
              <a:t>contains</a:t>
            </a:r>
            <a:r>
              <a:rPr lang="tr-TR" sz="1600" dirty="0"/>
              <a:t> </a:t>
            </a:r>
            <a:r>
              <a:rPr lang="tr-TR" sz="1600" dirty="0" err="1"/>
              <a:t>comprehensive</a:t>
            </a:r>
            <a:r>
              <a:rPr lang="tr-TR" sz="1600" dirty="0"/>
              <a:t> </a:t>
            </a:r>
            <a:r>
              <a:rPr lang="tr-TR" sz="1600" dirty="0" err="1"/>
              <a:t>information</a:t>
            </a:r>
            <a:r>
              <a:rPr lang="tr-TR" sz="1600" dirty="0"/>
              <a:t> on </a:t>
            </a:r>
            <a:r>
              <a:rPr lang="tr-TR" sz="1600" dirty="0" err="1"/>
              <a:t>over</a:t>
            </a:r>
            <a:r>
              <a:rPr lang="tr-TR" sz="1600" dirty="0"/>
              <a:t> 40,000 </a:t>
            </a:r>
            <a:r>
              <a:rPr lang="tr-TR" sz="1600" dirty="0" err="1"/>
              <a:t>public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r>
              <a:rPr lang="tr-TR" sz="1600" dirty="0"/>
              <a:t> in </a:t>
            </a:r>
            <a:r>
              <a:rPr lang="tr-TR" sz="1600" dirty="0" err="1"/>
              <a:t>Würzburg</a:t>
            </a:r>
            <a:r>
              <a:rPr lang="tr-TR" sz="1600" dirty="0"/>
              <a:t>. </a:t>
            </a:r>
            <a:r>
              <a:rPr lang="tr-TR" sz="1600" dirty="0" err="1"/>
              <a:t>It</a:t>
            </a:r>
            <a:r>
              <a:rPr lang="tr-TR" sz="1600" dirty="0"/>
              <a:t> </a:t>
            </a:r>
            <a:r>
              <a:rPr lang="tr-TR" sz="1600" dirty="0" err="1"/>
              <a:t>includes</a:t>
            </a:r>
            <a:r>
              <a:rPr lang="tr-TR" sz="1600" dirty="0"/>
              <a:t> </a:t>
            </a:r>
            <a:r>
              <a:rPr lang="tr-TR" sz="1600" dirty="0" err="1"/>
              <a:t>attributes</a:t>
            </a:r>
            <a:r>
              <a:rPr lang="tr-TR" sz="1600" dirty="0"/>
              <a:t> </a:t>
            </a:r>
            <a:r>
              <a:rPr lang="tr-TR" sz="1600" dirty="0" err="1"/>
              <a:t>such</a:t>
            </a:r>
            <a:r>
              <a:rPr lang="tr-TR" sz="1600" dirty="0"/>
              <a:t> as </a:t>
            </a:r>
            <a:r>
              <a:rPr lang="tr-TR" sz="1600" dirty="0" err="1"/>
              <a:t>species</a:t>
            </a:r>
            <a:r>
              <a:rPr lang="tr-TR" sz="1600" dirty="0"/>
              <a:t> (</a:t>
            </a:r>
            <a:r>
              <a:rPr lang="tr-TR" sz="1600" dirty="0" err="1"/>
              <a:t>both</a:t>
            </a:r>
            <a:r>
              <a:rPr lang="tr-TR" sz="1600" dirty="0"/>
              <a:t> </a:t>
            </a:r>
            <a:r>
              <a:rPr lang="tr-TR" sz="1600" dirty="0" err="1"/>
              <a:t>common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Latin </a:t>
            </a:r>
            <a:r>
              <a:rPr lang="tr-TR" sz="1600" dirty="0" err="1"/>
              <a:t>names</a:t>
            </a:r>
            <a:r>
              <a:rPr lang="tr-TR" sz="1600" dirty="0"/>
              <a:t>), </a:t>
            </a:r>
            <a:r>
              <a:rPr lang="tr-TR" sz="1600" dirty="0" err="1"/>
              <a:t>trunk</a:t>
            </a:r>
            <a:r>
              <a:rPr lang="tr-TR" sz="1600" dirty="0"/>
              <a:t> </a:t>
            </a:r>
            <a:r>
              <a:rPr lang="tr-TR" sz="1600" dirty="0" err="1"/>
              <a:t>circumference</a:t>
            </a:r>
            <a:r>
              <a:rPr lang="tr-TR" sz="1600" dirty="0"/>
              <a:t>, </a:t>
            </a:r>
            <a:r>
              <a:rPr lang="tr-TR" sz="1600" dirty="0" err="1"/>
              <a:t>height</a:t>
            </a:r>
            <a:r>
              <a:rPr lang="tr-TR" sz="1600" dirty="0"/>
              <a:t>, </a:t>
            </a:r>
            <a:r>
              <a:rPr lang="tr-TR" sz="1600" dirty="0" err="1"/>
              <a:t>crown</a:t>
            </a:r>
            <a:r>
              <a:rPr lang="tr-TR" sz="1600" dirty="0"/>
              <a:t> </a:t>
            </a:r>
            <a:r>
              <a:rPr lang="tr-TR" sz="1600" dirty="0" err="1"/>
              <a:t>width</a:t>
            </a:r>
            <a:r>
              <a:rPr lang="tr-TR" sz="1600" dirty="0"/>
              <a:t>,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geographical</a:t>
            </a:r>
            <a:r>
              <a:rPr lang="tr-TR" sz="1600" dirty="0"/>
              <a:t> </a:t>
            </a:r>
            <a:r>
              <a:rPr lang="tr-TR" sz="1600" dirty="0" err="1"/>
              <a:t>coordinates</a:t>
            </a:r>
            <a:r>
              <a:rPr lang="tr-TR" sz="1600" dirty="0"/>
              <a:t>.</a:t>
            </a:r>
          </a:p>
          <a:p>
            <a:endParaRPr lang="tr-TR" sz="1600" dirty="0"/>
          </a:p>
          <a:p>
            <a:r>
              <a:rPr lang="tr-TR" sz="1600" b="1" dirty="0"/>
              <a:t>Data Set 2: </a:t>
            </a:r>
            <a:r>
              <a:rPr lang="tr-TR" sz="1600" dirty="0" err="1"/>
              <a:t>Würzburger</a:t>
            </a:r>
            <a:r>
              <a:rPr lang="tr-TR" sz="1600" dirty="0"/>
              <a:t> </a:t>
            </a:r>
            <a:r>
              <a:rPr lang="tr-TR" sz="1600" dirty="0" err="1"/>
              <a:t>Klimabäume</a:t>
            </a:r>
            <a:r>
              <a:rPr lang="tr-TR" sz="1600" dirty="0"/>
              <a:t> – </a:t>
            </a:r>
            <a:r>
              <a:rPr lang="tr-TR" sz="1600" dirty="0" err="1"/>
              <a:t>Bodenfeuchte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URL: </a:t>
            </a:r>
            <a:r>
              <a:rPr lang="tr-TR" sz="1600" dirty="0">
                <a:hlinkClick r:id="rId3"/>
              </a:rPr>
              <a:t>https://www.govdata.de/web/guest/suchen/-/details/wurzburger-klimabaeume-bodenfeuchte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 err="1"/>
              <a:t>Description</a:t>
            </a:r>
            <a:r>
              <a:rPr lang="tr-TR" sz="1600" b="1" dirty="0"/>
              <a:t>: </a:t>
            </a:r>
            <a:r>
              <a:rPr lang="tr-TR" sz="1600" dirty="0" err="1"/>
              <a:t>This</a:t>
            </a:r>
            <a:r>
              <a:rPr lang="tr-TR" sz="1600" dirty="0"/>
              <a:t> </a:t>
            </a:r>
            <a:r>
              <a:rPr lang="tr-TR" sz="1600" dirty="0" err="1"/>
              <a:t>dataset</a:t>
            </a:r>
            <a:r>
              <a:rPr lang="tr-TR" sz="1600" dirty="0"/>
              <a:t> </a:t>
            </a:r>
            <a:r>
              <a:rPr lang="tr-TR" sz="1600" dirty="0" err="1"/>
              <a:t>includes</a:t>
            </a:r>
            <a:r>
              <a:rPr lang="tr-TR" sz="1600" dirty="0"/>
              <a:t> sensor data </a:t>
            </a:r>
            <a:r>
              <a:rPr lang="tr-TR" sz="1600" dirty="0" err="1"/>
              <a:t>from</a:t>
            </a:r>
            <a:r>
              <a:rPr lang="tr-TR" sz="1600" dirty="0"/>
              <a:t> </a:t>
            </a:r>
            <a:r>
              <a:rPr lang="tr-TR" sz="1600" dirty="0" err="1"/>
              <a:t>selected</a:t>
            </a:r>
            <a:r>
              <a:rPr lang="tr-TR" sz="1600" dirty="0"/>
              <a:t> </a:t>
            </a:r>
            <a:r>
              <a:rPr lang="tr-TR" sz="1600" dirty="0" err="1"/>
              <a:t>trees</a:t>
            </a:r>
            <a:r>
              <a:rPr lang="tr-TR" sz="1600" dirty="0"/>
              <a:t> </a:t>
            </a:r>
            <a:r>
              <a:rPr lang="tr-TR" sz="1600" dirty="0" err="1"/>
              <a:t>planted</a:t>
            </a:r>
            <a:r>
              <a:rPr lang="tr-TR" sz="1600" dirty="0"/>
              <a:t> in </a:t>
            </a:r>
            <a:r>
              <a:rPr lang="tr-TR" sz="1600" dirty="0" err="1"/>
              <a:t>various</a:t>
            </a:r>
            <a:r>
              <a:rPr lang="tr-TR" sz="1600" dirty="0"/>
              <a:t> </a:t>
            </a:r>
            <a:r>
              <a:rPr lang="tr-TR" sz="1600" dirty="0" err="1"/>
              <a:t>soil</a:t>
            </a:r>
            <a:r>
              <a:rPr lang="tr-TR" sz="1600" dirty="0"/>
              <a:t> </a:t>
            </a:r>
            <a:r>
              <a:rPr lang="tr-TR" sz="1600" dirty="0" err="1"/>
              <a:t>types</a:t>
            </a:r>
            <a:r>
              <a:rPr lang="tr-TR" sz="1600" dirty="0"/>
              <a:t> </a:t>
            </a:r>
            <a:r>
              <a:rPr lang="tr-TR" sz="1600" dirty="0" err="1"/>
              <a:t>across</a:t>
            </a:r>
            <a:r>
              <a:rPr lang="tr-TR" sz="1600" dirty="0"/>
              <a:t> </a:t>
            </a:r>
            <a:r>
              <a:rPr lang="tr-TR" sz="1600" dirty="0" err="1"/>
              <a:t>Würzburg</a:t>
            </a:r>
            <a:r>
              <a:rPr lang="tr-TR" sz="1600" dirty="0"/>
              <a:t>. </a:t>
            </a:r>
            <a:r>
              <a:rPr lang="tr-TR" sz="1600" dirty="0" err="1"/>
              <a:t>It</a:t>
            </a:r>
            <a:r>
              <a:rPr lang="tr-TR" sz="1600" dirty="0"/>
              <a:t> </a:t>
            </a:r>
            <a:r>
              <a:rPr lang="tr-TR" sz="1600" dirty="0" err="1"/>
              <a:t>tracks</a:t>
            </a:r>
            <a:r>
              <a:rPr lang="tr-TR" sz="1600" dirty="0"/>
              <a:t> </a:t>
            </a:r>
            <a:r>
              <a:rPr lang="tr-TR" sz="1600" dirty="0" err="1"/>
              <a:t>soil</a:t>
            </a:r>
            <a:r>
              <a:rPr lang="tr-TR" sz="1600" dirty="0"/>
              <a:t> </a:t>
            </a:r>
            <a:r>
              <a:rPr lang="tr-TR" sz="1600" dirty="0" err="1"/>
              <a:t>moisture</a:t>
            </a:r>
            <a:r>
              <a:rPr lang="tr-TR" sz="1600" dirty="0"/>
              <a:t> </a:t>
            </a:r>
            <a:r>
              <a:rPr lang="tr-TR" sz="1600" dirty="0" err="1"/>
              <a:t>levels</a:t>
            </a:r>
            <a:r>
              <a:rPr lang="tr-TR" sz="1600" dirty="0"/>
              <a:t>, </a:t>
            </a:r>
            <a:r>
              <a:rPr lang="tr-TR" sz="1600" dirty="0" err="1"/>
              <a:t>which</a:t>
            </a:r>
            <a:r>
              <a:rPr lang="tr-TR" sz="1600" dirty="0"/>
              <a:t> is </a:t>
            </a:r>
            <a:r>
              <a:rPr lang="tr-TR" sz="1600" dirty="0" err="1"/>
              <a:t>critical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tree</a:t>
            </a:r>
            <a:r>
              <a:rPr lang="tr-TR" sz="1600" dirty="0"/>
              <a:t> </a:t>
            </a:r>
            <a:r>
              <a:rPr lang="tr-TR" sz="1600" dirty="0" err="1"/>
              <a:t>health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effectiveness</a:t>
            </a:r>
            <a:r>
              <a:rPr lang="tr-TR" sz="1600" dirty="0"/>
              <a:t> of </a:t>
            </a:r>
            <a:r>
              <a:rPr lang="tr-TR" sz="1600" dirty="0" err="1"/>
              <a:t>watering</a:t>
            </a:r>
            <a:r>
              <a:rPr lang="tr-TR" sz="1600" dirty="0"/>
              <a:t> </a:t>
            </a:r>
            <a:r>
              <a:rPr lang="tr-TR" sz="1600" dirty="0" err="1"/>
              <a:t>schedules</a:t>
            </a:r>
            <a:r>
              <a:rPr lang="tr-TR" sz="1600" dirty="0"/>
              <a:t> </a:t>
            </a:r>
            <a:r>
              <a:rPr lang="tr-TR" sz="1600" dirty="0" err="1"/>
              <a:t>under</a:t>
            </a:r>
            <a:r>
              <a:rPr lang="tr-TR" sz="1600" dirty="0"/>
              <a:t> </a:t>
            </a:r>
            <a:r>
              <a:rPr lang="tr-TR" sz="1600" dirty="0" err="1"/>
              <a:t>different</a:t>
            </a:r>
            <a:r>
              <a:rPr lang="tr-TR" sz="1600" dirty="0"/>
              <a:t> urban </a:t>
            </a:r>
            <a:r>
              <a:rPr lang="tr-TR" sz="1600" dirty="0" err="1"/>
              <a:t>conditions</a:t>
            </a:r>
            <a:r>
              <a:rPr lang="tr-TR" sz="1600" dirty="0"/>
              <a:t>.</a:t>
            </a:r>
          </a:p>
        </p:txBody>
      </p:sp>
      <p:pic>
        <p:nvPicPr>
          <p:cNvPr id="4" name="Resim 3" descr="metin, makbuz, cebir içeren bir resim&#10;&#10;Açıklama otomatik olarak oluşturuldu">
            <a:extLst>
              <a:ext uri="{FF2B5EF4-FFF2-40B4-BE49-F238E27FC236}">
                <a16:creationId xmlns:a16="http://schemas.microsoft.com/office/drawing/2014/main" id="{64B43675-F8DA-4876-6876-ABB4DBA25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2" y="4972356"/>
            <a:ext cx="7772400" cy="16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49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300" dirty="0"/>
              <a:t>Data </a:t>
            </a:r>
            <a:r>
              <a:rPr lang="tr-TR" sz="3300" dirty="0" err="1"/>
              <a:t>Pipeline</a:t>
            </a:r>
            <a:endParaRPr lang="tr-TR" sz="33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294" y="692433"/>
            <a:ext cx="5170932" cy="2375656"/>
          </a:xfrm>
        </p:spPr>
        <p:txBody>
          <a:bodyPr anchor="ctr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>
                <a:effectLst/>
              </a:rPr>
              <a:t>Data </a:t>
            </a:r>
            <a:r>
              <a:rPr lang="tr-TR" sz="1600" b="0" i="0" u="none" strike="noStrike" dirty="0" err="1">
                <a:effectLst/>
              </a:rPr>
              <a:t>extraction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cleaning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steps</a:t>
            </a:r>
            <a:r>
              <a:rPr lang="tr-TR" sz="1600" b="0" i="0" u="none" strike="noStrike" dirty="0">
                <a:effectLst/>
              </a:rPr>
              <a:t>: </a:t>
            </a:r>
            <a:r>
              <a:rPr lang="tr-TR" sz="1600" b="0" i="0" u="none" strike="noStrike" dirty="0" err="1">
                <a:effectLst/>
              </a:rPr>
              <a:t>Download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remove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unnecessary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spaces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fill</a:t>
            </a:r>
            <a:r>
              <a:rPr lang="tr-TR" sz="1600" b="0" i="0" u="none" strike="noStrike" dirty="0">
                <a:effectLst/>
              </a:rPr>
              <a:t> in </a:t>
            </a:r>
            <a:r>
              <a:rPr lang="tr-TR" sz="1600" b="0" i="0" u="none" strike="noStrike" dirty="0" err="1">
                <a:effectLst/>
              </a:rPr>
              <a:t>missing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values</a:t>
            </a:r>
            <a:r>
              <a:rPr lang="tr-TR" sz="1600" b="0" i="0" u="none" strike="noStrike" dirty="0">
                <a:effectLst/>
              </a:rPr>
              <a:t>, standardize data </a:t>
            </a:r>
            <a:r>
              <a:rPr lang="tr-TR" sz="1600" b="0" i="0" u="none" strike="noStrike" dirty="0" err="1">
                <a:effectLst/>
              </a:rPr>
              <a:t>formats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Transformation</a:t>
            </a:r>
            <a:r>
              <a:rPr lang="tr-TR" sz="1600" b="0" i="0" u="none" strike="noStrike" dirty="0">
                <a:effectLst/>
              </a:rPr>
              <a:t>: </a:t>
            </a:r>
            <a:r>
              <a:rPr lang="tr-TR" sz="1600" b="0" i="0" u="none" strike="noStrike" dirty="0" err="1">
                <a:effectLst/>
              </a:rPr>
              <a:t>Clarify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column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names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integrate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different</a:t>
            </a:r>
            <a:r>
              <a:rPr lang="tr-TR" sz="1600" b="0" i="0" u="none" strike="noStrike" dirty="0">
                <a:effectLst/>
              </a:rPr>
              <a:t> data </a:t>
            </a:r>
            <a:r>
              <a:rPr lang="tr-TR" sz="1600" b="0" i="0" u="none" strike="noStrike" dirty="0" err="1">
                <a:effectLst/>
              </a:rPr>
              <a:t>sets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Loading</a:t>
            </a:r>
            <a:r>
              <a:rPr lang="tr-TR" sz="1600" b="0" i="0" u="none" strike="noStrike" dirty="0">
                <a:effectLst/>
              </a:rPr>
              <a:t>: </a:t>
            </a:r>
            <a:r>
              <a:rPr lang="tr-TR" sz="1600" b="0" i="0" u="none" strike="noStrike" dirty="0" err="1">
                <a:effectLst/>
              </a:rPr>
              <a:t>Upload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cleaned</a:t>
            </a:r>
            <a:r>
              <a:rPr lang="tr-TR" sz="1600" b="0" i="0" u="none" strike="noStrike" dirty="0">
                <a:effectLst/>
              </a:rPr>
              <a:t> data </a:t>
            </a:r>
            <a:r>
              <a:rPr lang="tr-TR" sz="1600" b="0" i="0" u="none" strike="noStrike" dirty="0" err="1">
                <a:effectLst/>
              </a:rPr>
              <a:t>to</a:t>
            </a:r>
            <a:r>
              <a:rPr lang="tr-TR" sz="1600" b="0" i="0" u="none" strike="noStrike" dirty="0">
                <a:effectLst/>
              </a:rPr>
              <a:t> a </a:t>
            </a:r>
            <a:r>
              <a:rPr lang="tr-TR" sz="1600" b="0" i="0" u="none" strike="noStrike" dirty="0" err="1">
                <a:effectLst/>
              </a:rPr>
              <a:t>SQLite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database</a:t>
            </a:r>
            <a:r>
              <a:rPr lang="tr-TR" sz="1600" b="0" i="0" u="none" strike="noStrike" dirty="0">
                <a:effectLst/>
              </a:rPr>
              <a:t>.</a:t>
            </a:r>
          </a:p>
        </p:txBody>
      </p:sp>
      <p:pic>
        <p:nvPicPr>
          <p:cNvPr id="5" name="Resim 4" descr="metin, diyagram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0620A6E-6113-D30B-A1AA-EA961BBB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" y="3571009"/>
            <a:ext cx="8188452" cy="27840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tr-TR" sz="4200" dirty="0" err="1"/>
              <a:t>Methods</a:t>
            </a:r>
            <a:endParaRPr lang="tr-TR" sz="42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9866" y="783336"/>
            <a:ext cx="5170932" cy="241096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tr-TR" sz="1600" dirty="0"/>
              <a:t>Libraries </a:t>
            </a:r>
            <a:r>
              <a:rPr lang="tr-TR" sz="1600" dirty="0" err="1"/>
              <a:t>Used</a:t>
            </a:r>
            <a:r>
              <a:rPr lang="tr-TR" sz="1600" dirty="0"/>
              <a:t>: </a:t>
            </a:r>
            <a:r>
              <a:rPr lang="tr-TR" sz="1600" dirty="0" err="1"/>
              <a:t>Pandas</a:t>
            </a:r>
            <a:r>
              <a:rPr lang="tr-TR" sz="1600" dirty="0"/>
              <a:t>, </a:t>
            </a:r>
            <a:r>
              <a:rPr lang="tr-TR" sz="1600" dirty="0" err="1"/>
              <a:t>Numpy</a:t>
            </a:r>
            <a:r>
              <a:rPr lang="tr-TR" sz="1600" dirty="0"/>
              <a:t>, </a:t>
            </a:r>
            <a:r>
              <a:rPr lang="tr-TR" sz="1600" dirty="0" err="1"/>
              <a:t>Seaborn</a:t>
            </a:r>
            <a:r>
              <a:rPr lang="tr-TR" sz="1600" dirty="0"/>
              <a:t>, </a:t>
            </a:r>
            <a:r>
              <a:rPr lang="tr-TR" sz="1600" dirty="0" err="1"/>
              <a:t>Matplotlib</a:t>
            </a:r>
            <a:r>
              <a:rPr lang="tr-TR" sz="1600" dirty="0"/>
              <a:t>, </a:t>
            </a:r>
            <a:r>
              <a:rPr lang="tr-TR" sz="1600" dirty="0" err="1"/>
              <a:t>os</a:t>
            </a:r>
            <a:r>
              <a:rPr lang="tr-TR" sz="1600" dirty="0"/>
              <a:t>, </a:t>
            </a:r>
            <a:r>
              <a:rPr lang="tr-TR" sz="1600" dirty="0" err="1"/>
              <a:t>requests</a:t>
            </a:r>
            <a:r>
              <a:rPr lang="tr-TR" sz="16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600" dirty="0"/>
              <a:t>Data </a:t>
            </a:r>
            <a:r>
              <a:rPr lang="tr-TR" sz="1600" dirty="0" err="1"/>
              <a:t>Pipeline</a:t>
            </a:r>
            <a:r>
              <a:rPr lang="tr-TR" sz="1600" dirty="0"/>
              <a:t>: Data </a:t>
            </a:r>
            <a:r>
              <a:rPr lang="tr-TR" sz="1600" dirty="0" err="1"/>
              <a:t>extraction</a:t>
            </a:r>
            <a:r>
              <a:rPr lang="tr-TR" sz="1600" dirty="0"/>
              <a:t>, </a:t>
            </a:r>
            <a:r>
              <a:rPr lang="tr-TR" sz="1600" dirty="0" err="1"/>
              <a:t>cleaning</a:t>
            </a:r>
            <a:r>
              <a:rPr lang="tr-TR" sz="1600" dirty="0"/>
              <a:t>, </a:t>
            </a:r>
            <a:r>
              <a:rPr lang="tr-TR" sz="1600" dirty="0" err="1"/>
              <a:t>transformation</a:t>
            </a:r>
            <a:r>
              <a:rPr lang="tr-TR" sz="1600" dirty="0"/>
              <a:t>,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loading</a:t>
            </a:r>
            <a:r>
              <a:rPr lang="tr-TR" sz="1600" dirty="0"/>
              <a:t> </a:t>
            </a:r>
            <a:r>
              <a:rPr lang="tr-TR" sz="1600" dirty="0" err="1"/>
              <a:t>steps</a:t>
            </a:r>
            <a:r>
              <a:rPr lang="tr-TR" sz="1600" dirty="0"/>
              <a:t>.</a:t>
            </a:r>
          </a:p>
          <a:p>
            <a:pPr>
              <a:lnSpc>
                <a:spcPct val="90000"/>
              </a:lnSpc>
            </a:pPr>
            <a:endParaRPr lang="tr-TR" sz="1600" dirty="0"/>
          </a:p>
          <a:p>
            <a:pPr marL="0" indent="0">
              <a:lnSpc>
                <a:spcPct val="90000"/>
              </a:lnSpc>
              <a:buNone/>
            </a:pPr>
            <a:r>
              <a:rPr lang="tr-TR" sz="1600" dirty="0" err="1"/>
              <a:t>Cleaning</a:t>
            </a:r>
            <a:r>
              <a:rPr lang="tr-TR" sz="1600" dirty="0"/>
              <a:t> </a:t>
            </a:r>
            <a:r>
              <a:rPr lang="tr-TR" sz="1600" dirty="0" err="1"/>
              <a:t>Steps</a:t>
            </a:r>
            <a:r>
              <a:rPr lang="tr-TR" sz="1600" dirty="0"/>
              <a:t>:</a:t>
            </a:r>
          </a:p>
          <a:p>
            <a:pPr>
              <a:lnSpc>
                <a:spcPct val="90000"/>
              </a:lnSpc>
            </a:pPr>
            <a:r>
              <a:rPr lang="tr-TR" sz="1600" dirty="0" err="1"/>
              <a:t>Downloading</a:t>
            </a:r>
            <a:r>
              <a:rPr lang="tr-TR" sz="1600" dirty="0"/>
              <a:t> data</a:t>
            </a:r>
          </a:p>
          <a:p>
            <a:pPr>
              <a:lnSpc>
                <a:spcPct val="90000"/>
              </a:lnSpc>
            </a:pPr>
            <a:r>
              <a:rPr lang="tr-TR" sz="1600" dirty="0" err="1"/>
              <a:t>Removing</a:t>
            </a:r>
            <a:r>
              <a:rPr lang="tr-TR" sz="1600" dirty="0"/>
              <a:t> </a:t>
            </a:r>
            <a:r>
              <a:rPr lang="tr-TR" sz="1600" dirty="0" err="1"/>
              <a:t>extraneous</a:t>
            </a:r>
            <a:r>
              <a:rPr lang="tr-TR" sz="1600" dirty="0"/>
              <a:t> </a:t>
            </a:r>
            <a:r>
              <a:rPr lang="tr-TR" sz="1600" dirty="0" err="1"/>
              <a:t>whitespace</a:t>
            </a:r>
            <a:endParaRPr lang="tr-TR" sz="1600" dirty="0"/>
          </a:p>
          <a:p>
            <a:pPr>
              <a:lnSpc>
                <a:spcPct val="90000"/>
              </a:lnSpc>
            </a:pPr>
            <a:r>
              <a:rPr lang="tr-TR" sz="1600" dirty="0" err="1"/>
              <a:t>Filling</a:t>
            </a:r>
            <a:r>
              <a:rPr lang="tr-TR" sz="1600" dirty="0"/>
              <a:t> </a:t>
            </a:r>
            <a:r>
              <a:rPr lang="tr-TR" sz="1600" dirty="0" err="1"/>
              <a:t>missing</a:t>
            </a:r>
            <a:r>
              <a:rPr lang="tr-TR" sz="1600" dirty="0"/>
              <a:t> </a:t>
            </a:r>
            <a:r>
              <a:rPr lang="tr-TR" sz="1600" dirty="0" err="1"/>
              <a:t>values</a:t>
            </a:r>
            <a:endParaRPr lang="tr-TR" sz="1600" dirty="0"/>
          </a:p>
          <a:p>
            <a:pPr>
              <a:lnSpc>
                <a:spcPct val="90000"/>
              </a:lnSpc>
            </a:pPr>
            <a:r>
              <a:rPr lang="tr-TR" sz="1600" dirty="0" err="1"/>
              <a:t>Standardizing</a:t>
            </a:r>
            <a:r>
              <a:rPr lang="tr-TR" sz="1600" dirty="0"/>
              <a:t> data </a:t>
            </a:r>
            <a:r>
              <a:rPr lang="tr-TR" sz="1600" dirty="0" err="1"/>
              <a:t>formats</a:t>
            </a:r>
            <a:endParaRPr lang="tr-TR" sz="1600" dirty="0"/>
          </a:p>
          <a:p>
            <a:pPr>
              <a:lnSpc>
                <a:spcPct val="90000"/>
              </a:lnSpc>
            </a:pPr>
            <a:r>
              <a:rPr lang="tr-TR" sz="1600" dirty="0" err="1"/>
              <a:t>Validating</a:t>
            </a:r>
            <a:r>
              <a:rPr lang="tr-TR" sz="1600" dirty="0"/>
              <a:t> data </a:t>
            </a:r>
            <a:r>
              <a:rPr lang="tr-TR" sz="1600" dirty="0" err="1"/>
              <a:t>types</a:t>
            </a:r>
            <a:endParaRPr lang="tr-TR" sz="1600" dirty="0"/>
          </a:p>
          <a:p>
            <a:pPr>
              <a:lnSpc>
                <a:spcPct val="90000"/>
              </a:lnSpc>
            </a:pPr>
            <a:r>
              <a:rPr lang="tr-TR" sz="1600" dirty="0" err="1"/>
              <a:t>Loading</a:t>
            </a:r>
            <a:r>
              <a:rPr lang="tr-TR" sz="1600" dirty="0"/>
              <a:t> </a:t>
            </a:r>
            <a:r>
              <a:rPr lang="tr-TR" sz="1600" dirty="0" err="1"/>
              <a:t>cleaned</a:t>
            </a:r>
            <a:r>
              <a:rPr lang="tr-TR" sz="1600" dirty="0"/>
              <a:t> data </a:t>
            </a:r>
            <a:r>
              <a:rPr lang="tr-TR" sz="1600" dirty="0" err="1"/>
              <a:t>into</a:t>
            </a:r>
            <a:r>
              <a:rPr lang="tr-TR" sz="1600" dirty="0"/>
              <a:t> SQL </a:t>
            </a:r>
            <a:r>
              <a:rPr lang="tr-TR" sz="1600" dirty="0" err="1"/>
              <a:t>database</a:t>
            </a:r>
            <a:endParaRPr lang="tr-TR" sz="1600" dirty="0"/>
          </a:p>
        </p:txBody>
      </p:sp>
      <p:pic>
        <p:nvPicPr>
          <p:cNvPr id="5" name="Resim 4" descr="metin, makbuz, cebir içeren bir resim&#10;&#10;Açıklama otomatik olarak oluşturuldu">
            <a:extLst>
              <a:ext uri="{FF2B5EF4-FFF2-40B4-BE49-F238E27FC236}">
                <a16:creationId xmlns:a16="http://schemas.microsoft.com/office/drawing/2014/main" id="{A9ECD264-F6BA-DF67-93D6-4DBCA1F8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8" y="4403197"/>
            <a:ext cx="8188452" cy="15148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894815-D2C0-187D-639B-2E61C1C0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tr-DE" sz="4700" dirty="0"/>
              <a:t>Analyses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C78CA6-FCBE-E683-8308-2B4148FC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tr-TR" sz="1900" dirty="0"/>
              <a:t>Distribution of </a:t>
            </a:r>
            <a:r>
              <a:rPr lang="tr-TR" sz="1900" dirty="0" err="1"/>
              <a:t>tree</a:t>
            </a:r>
            <a:r>
              <a:rPr lang="tr-TR" sz="1900" dirty="0"/>
              <a:t> </a:t>
            </a:r>
            <a:r>
              <a:rPr lang="tr-TR" sz="1900" dirty="0" err="1"/>
              <a:t>species</a:t>
            </a:r>
            <a:r>
              <a:rPr lang="tr-TR" sz="1900" dirty="0"/>
              <a:t>.</a:t>
            </a:r>
          </a:p>
          <a:p>
            <a:r>
              <a:rPr lang="tr-TR" sz="1900" dirty="0" err="1"/>
              <a:t>Tree</a:t>
            </a:r>
            <a:r>
              <a:rPr lang="tr-TR" sz="1900" dirty="0"/>
              <a:t> </a:t>
            </a:r>
            <a:r>
              <a:rPr lang="tr-TR" sz="1900" dirty="0" err="1"/>
              <a:t>health</a:t>
            </a:r>
            <a:r>
              <a:rPr lang="tr-TR" sz="1900" dirty="0"/>
              <a:t> </a:t>
            </a:r>
            <a:r>
              <a:rPr lang="tr-TR" sz="1900" dirty="0" err="1"/>
              <a:t>and</a:t>
            </a:r>
            <a:r>
              <a:rPr lang="tr-TR" sz="1900" dirty="0"/>
              <a:t> </a:t>
            </a:r>
            <a:r>
              <a:rPr lang="tr-TR" sz="1900" dirty="0" err="1"/>
              <a:t>growth</a:t>
            </a:r>
            <a:r>
              <a:rPr lang="tr-TR" sz="1900" dirty="0"/>
              <a:t> </a:t>
            </a:r>
            <a:r>
              <a:rPr lang="tr-TR" sz="1900" dirty="0" err="1"/>
              <a:t>relationship</a:t>
            </a:r>
            <a:r>
              <a:rPr lang="tr-TR" sz="1900" dirty="0"/>
              <a:t>.</a:t>
            </a:r>
          </a:p>
          <a:p>
            <a:r>
              <a:rPr lang="tr-TR" sz="1900" dirty="0" err="1"/>
              <a:t>Tree</a:t>
            </a:r>
            <a:r>
              <a:rPr lang="tr-TR" sz="1900" dirty="0"/>
              <a:t> </a:t>
            </a:r>
            <a:r>
              <a:rPr lang="tr-TR" sz="1900" dirty="0" err="1"/>
              <a:t>characteristics</a:t>
            </a:r>
            <a:r>
              <a:rPr lang="tr-TR" sz="1900" dirty="0"/>
              <a:t> </a:t>
            </a:r>
            <a:r>
              <a:rPr lang="tr-TR" sz="1900" dirty="0" err="1"/>
              <a:t>relationship</a:t>
            </a:r>
            <a:r>
              <a:rPr lang="tr-TR" sz="1900" dirty="0"/>
              <a:t>.</a:t>
            </a:r>
          </a:p>
          <a:p>
            <a:endParaRPr lang="tr-DE" sz="1900" dirty="0"/>
          </a:p>
        </p:txBody>
      </p:sp>
      <p:pic>
        <p:nvPicPr>
          <p:cNvPr id="5" name="Picture 4" descr="Plant and roots">
            <a:extLst>
              <a:ext uri="{FF2B5EF4-FFF2-40B4-BE49-F238E27FC236}">
                <a16:creationId xmlns:a16="http://schemas.microsoft.com/office/drawing/2014/main" id="{37F1B912-847A-E5E5-2F7D-7E8F15150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6" r="18485" b="-2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0558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anchor="ctr">
            <a:normAutofit/>
          </a:bodyPr>
          <a:lstStyle/>
          <a:p>
            <a:r>
              <a:rPr lang="tr-TR" sz="3600" dirty="0"/>
              <a:t>Analysis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Findings</a:t>
            </a:r>
            <a:r>
              <a:rPr lang="tr-TR" sz="3600" dirty="0"/>
              <a:t>: Distribution of </a:t>
            </a:r>
            <a:r>
              <a:rPr lang="tr-TR" sz="3600" dirty="0" err="1"/>
              <a:t>Tree</a:t>
            </a:r>
            <a:r>
              <a:rPr lang="tr-TR" sz="3600" dirty="0"/>
              <a:t> </a:t>
            </a:r>
            <a:r>
              <a:rPr lang="tr-TR" sz="3600" dirty="0" err="1"/>
              <a:t>Species</a:t>
            </a:r>
            <a:endParaRPr lang="tr-TR" sz="3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çizgi, öykü gelişim çizgisi; kumpas; grafiğini çıkarma, diyagra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A9F0D61-3923-19D4-8DDC-1C6A8D04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194816"/>
            <a:ext cx="5170932" cy="28407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4798577"/>
            <a:ext cx="5170932" cy="1428487"/>
          </a:xfrm>
        </p:spPr>
        <p:txBody>
          <a:bodyPr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>
                <a:effectLst/>
              </a:rPr>
              <a:t>Analysis of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diversity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prevalence</a:t>
            </a:r>
            <a:r>
              <a:rPr lang="tr-TR" sz="1600" b="0" i="0" u="none" strike="noStrike" dirty="0">
                <a:effectLst/>
              </a:rPr>
              <a:t> of </a:t>
            </a:r>
            <a:r>
              <a:rPr lang="tr-TR" sz="1600" b="0" i="0" u="none" strike="noStrike" dirty="0" err="1">
                <a:effectLst/>
              </a:rPr>
              <a:t>different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species</a:t>
            </a:r>
            <a:r>
              <a:rPr lang="tr-TR" sz="1600" b="0" i="0" u="none" strike="noStrike" dirty="0">
                <a:effectLst/>
              </a:rPr>
              <a:t> in </a:t>
            </a:r>
            <a:r>
              <a:rPr lang="tr-TR" sz="1600" b="0" i="0" u="none" strike="noStrike" dirty="0" err="1">
                <a:effectLst/>
              </a:rPr>
              <a:t>Würzburg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Crucial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for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biodiversity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identifying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common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rare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species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ecological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balance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urban </a:t>
            </a:r>
            <a:r>
              <a:rPr lang="tr-TR" sz="1600" b="0" i="0" u="none" strike="noStrike" dirty="0" err="1">
                <a:effectLst/>
              </a:rPr>
              <a:t>forestry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management</a:t>
            </a:r>
            <a:r>
              <a:rPr lang="tr-TR" sz="1600" b="0" i="0" u="none" strike="noStrike" dirty="0">
                <a:effectLst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300" dirty="0"/>
              <a:t>Analysis </a:t>
            </a:r>
            <a:r>
              <a:rPr lang="tr-TR" sz="2300" dirty="0" err="1"/>
              <a:t>and</a:t>
            </a:r>
            <a:r>
              <a:rPr lang="tr-TR" sz="2300" dirty="0"/>
              <a:t> </a:t>
            </a:r>
            <a:r>
              <a:rPr lang="tr-TR" sz="2300" dirty="0" err="1"/>
              <a:t>Findings</a:t>
            </a:r>
            <a:r>
              <a:rPr lang="tr-TR" sz="2300" dirty="0"/>
              <a:t>: </a:t>
            </a:r>
            <a:r>
              <a:rPr lang="tr-TR" sz="2300" dirty="0" err="1"/>
              <a:t>Tree</a:t>
            </a:r>
            <a:r>
              <a:rPr lang="tr-TR" sz="2300" dirty="0"/>
              <a:t> </a:t>
            </a:r>
            <a:r>
              <a:rPr lang="tr-TR" sz="2300" dirty="0" err="1"/>
              <a:t>Health</a:t>
            </a:r>
            <a:r>
              <a:rPr lang="tr-TR" sz="2300" dirty="0"/>
              <a:t> </a:t>
            </a:r>
            <a:r>
              <a:rPr lang="tr-TR" sz="2300" dirty="0" err="1"/>
              <a:t>and</a:t>
            </a:r>
            <a:r>
              <a:rPr lang="tr-TR" sz="2300" dirty="0"/>
              <a:t> </a:t>
            </a:r>
            <a:r>
              <a:rPr lang="tr-TR" sz="2300" dirty="0" err="1"/>
              <a:t>Growth</a:t>
            </a:r>
            <a:r>
              <a:rPr lang="tr-TR" sz="2300" dirty="0"/>
              <a:t> </a:t>
            </a:r>
            <a:r>
              <a:rPr lang="tr-TR" sz="2300" dirty="0" err="1"/>
              <a:t>Relationship</a:t>
            </a:r>
            <a:endParaRPr lang="tr-TR" sz="23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296" y="675743"/>
            <a:ext cx="5170932" cy="1463040"/>
          </a:xfrm>
        </p:spPr>
        <p:txBody>
          <a:bodyPr anchor="ctr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Examining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relationship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between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metrics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growth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patterns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Identifying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key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indicators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affecting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understanding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their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impact</a:t>
            </a:r>
            <a:r>
              <a:rPr lang="tr-TR" sz="1600" b="0" i="0" u="none" strike="noStrike" dirty="0">
                <a:effectLst/>
              </a:rPr>
              <a:t> on </a:t>
            </a:r>
            <a:r>
              <a:rPr lang="tr-TR" sz="1600" b="0" i="0" u="none" strike="noStrike" dirty="0" err="1">
                <a:effectLst/>
              </a:rPr>
              <a:t>growth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improving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maintenance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management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practices</a:t>
            </a:r>
            <a:r>
              <a:rPr lang="tr-TR" sz="1600" b="0" i="0" u="none" strike="noStrike" dirty="0">
                <a:effectLst/>
              </a:rPr>
              <a:t>. </a:t>
            </a:r>
          </a:p>
        </p:txBody>
      </p:sp>
      <p:pic>
        <p:nvPicPr>
          <p:cNvPr id="5" name="Resim 4" descr="diyagram, metin, çizg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A85C8AE-591D-343C-36E5-BA45A225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735277"/>
            <a:ext cx="8188452" cy="30706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68067"/>
            <a:ext cx="826389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700" dirty="0"/>
              <a:t>Analysis </a:t>
            </a:r>
            <a:r>
              <a:rPr lang="tr-TR" sz="4700" dirty="0" err="1"/>
              <a:t>and</a:t>
            </a:r>
            <a:r>
              <a:rPr lang="tr-TR" sz="4700" dirty="0"/>
              <a:t> </a:t>
            </a:r>
            <a:r>
              <a:rPr lang="tr-TR" sz="4700" dirty="0" err="1"/>
              <a:t>Findings</a:t>
            </a:r>
            <a:r>
              <a:rPr lang="tr-TR" sz="4700" dirty="0"/>
              <a:t>: </a:t>
            </a:r>
            <a:r>
              <a:rPr lang="tr-TR" sz="4700" dirty="0" err="1"/>
              <a:t>Tree</a:t>
            </a:r>
            <a:r>
              <a:rPr lang="tr-TR" sz="4700" dirty="0"/>
              <a:t> </a:t>
            </a:r>
            <a:r>
              <a:rPr lang="tr-TR" sz="4700" dirty="0" err="1"/>
              <a:t>Characteristics</a:t>
            </a:r>
            <a:r>
              <a:rPr lang="tr-TR" sz="4700" dirty="0"/>
              <a:t> </a:t>
            </a:r>
            <a:r>
              <a:rPr lang="tr-TR" sz="4700" dirty="0" err="1"/>
              <a:t>Relationship</a:t>
            </a:r>
            <a:endParaRPr lang="tr-TR" sz="4700" dirty="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3752487" cy="4286812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Investigating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relationships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between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various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characteristics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overall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status</a:t>
            </a:r>
            <a:r>
              <a:rPr lang="tr-TR" sz="1600" b="0" i="0" u="none" strike="noStrike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effectLst/>
              </a:rPr>
              <a:t>Determining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the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most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influential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characteristics</a:t>
            </a:r>
            <a:r>
              <a:rPr lang="tr-TR" sz="1600" b="0" i="0" u="none" strike="noStrike" dirty="0">
                <a:effectLst/>
              </a:rPr>
              <a:t> on </a:t>
            </a:r>
            <a:r>
              <a:rPr lang="tr-TR" sz="1600" b="0" i="0" u="none" strike="noStrike" dirty="0" err="1">
                <a:effectLst/>
              </a:rPr>
              <a:t>health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understanding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dependencies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between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characteristics</a:t>
            </a:r>
            <a:r>
              <a:rPr lang="tr-TR" sz="1600" b="0" i="0" u="none" strike="noStrike" dirty="0">
                <a:effectLst/>
              </a:rPr>
              <a:t>, </a:t>
            </a:r>
            <a:r>
              <a:rPr lang="tr-TR" sz="1600" b="0" i="0" u="none" strike="noStrike" dirty="0" err="1">
                <a:effectLst/>
              </a:rPr>
              <a:t>and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providing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insights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for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improving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tree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care</a:t>
            </a:r>
            <a:r>
              <a:rPr lang="tr-TR" sz="1600" b="0" i="0" u="none" strike="noStrike" dirty="0">
                <a:effectLst/>
              </a:rPr>
              <a:t> </a:t>
            </a:r>
            <a:r>
              <a:rPr lang="tr-TR" sz="1600" b="0" i="0" u="none" strike="noStrike" dirty="0" err="1">
                <a:effectLst/>
              </a:rPr>
              <a:t>interventions</a:t>
            </a:r>
            <a:r>
              <a:rPr lang="tr-TR" sz="1600" b="0" i="0" u="none" strike="noStrike" dirty="0">
                <a:effectLst/>
              </a:rPr>
              <a:t>.</a:t>
            </a:r>
          </a:p>
        </p:txBody>
      </p:sp>
      <p:pic>
        <p:nvPicPr>
          <p:cNvPr id="7" name="Resim 6" descr="ekran görüntüsü, kare, dikdörtgen, renklilik içeren bir resim&#10;&#10;Açıklama otomatik olarak oluşturuldu">
            <a:extLst>
              <a:ext uri="{FF2B5EF4-FFF2-40B4-BE49-F238E27FC236}">
                <a16:creationId xmlns:a16="http://schemas.microsoft.com/office/drawing/2014/main" id="{2FB677D9-122E-9E0E-5FDD-09DC8CF1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56" y="2068666"/>
            <a:ext cx="4962144" cy="42894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617</Words>
  <Application>Microsoft Macintosh PowerPoint</Application>
  <PresentationFormat>Ekran Gösterisi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Urban Tree Management for Climate Resilience in Würzburg</vt:lpstr>
      <vt:lpstr>Introduction</vt:lpstr>
      <vt:lpstr>Data Sources</vt:lpstr>
      <vt:lpstr>Data Pipeline</vt:lpstr>
      <vt:lpstr>Methods</vt:lpstr>
      <vt:lpstr>Analyses</vt:lpstr>
      <vt:lpstr>Analysis and Findings: Distribution of Tree Species</vt:lpstr>
      <vt:lpstr>Analysis and Findings: Tree Health and Growth Relationship</vt:lpstr>
      <vt:lpstr>Analysis and Findings: Tree Characteristics Relationship</vt:lpstr>
      <vt:lpstr>Discussions</vt:lpstr>
      <vt:lpstr>Conclusion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Halac, Irem</cp:lastModifiedBy>
  <cp:revision>7</cp:revision>
  <dcterms:created xsi:type="dcterms:W3CDTF">2013-01-27T09:14:16Z</dcterms:created>
  <dcterms:modified xsi:type="dcterms:W3CDTF">2024-07-10T02:31:26Z</dcterms:modified>
  <cp:category/>
</cp:coreProperties>
</file>