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4" r:id="rId3"/>
    <p:sldId id="257" r:id="rId4"/>
    <p:sldId id="258" r:id="rId5"/>
    <p:sldId id="259" r:id="rId6"/>
    <p:sldId id="260" r:id="rId7"/>
    <p:sldId id="261" r:id="rId8"/>
    <p:sldId id="267" r:id="rId9"/>
    <p:sldId id="262" r:id="rId10"/>
    <p:sldId id="263" r:id="rId11"/>
    <p:sldId id="268" r:id="rId12"/>
    <p:sldId id="264" r:id="rId13"/>
    <p:sldId id="266"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tr-TR"/>
              <a:t>Asıl başlık stilini düzenlemek için tıklayın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B468713-8364-4CE3-8D44-6BC0F9CA3368}" type="datetimeFigureOut">
              <a:rPr lang="tr-TR" smtClean="0"/>
              <a:t>13.01.2020</a:t>
            </a:fld>
            <a:endParaRPr lang="tr-TR"/>
          </a:p>
        </p:txBody>
      </p:sp>
      <p:sp>
        <p:nvSpPr>
          <p:cNvPr id="5" name="Footer Placeholder 4"/>
          <p:cNvSpPr>
            <a:spLocks noGrp="1"/>
          </p:cNvSpPr>
          <p:nvPr>
            <p:ph type="ftr" sz="quarter" idx="11"/>
          </p:nvPr>
        </p:nvSpPr>
        <p:spPr>
          <a:xfrm>
            <a:off x="1876424" y="5410201"/>
            <a:ext cx="5124886" cy="365125"/>
          </a:xfrm>
        </p:spPr>
        <p:txBody>
          <a:bodyPr/>
          <a:lstStyle/>
          <a:p>
            <a:endParaRPr lang="tr-TR"/>
          </a:p>
        </p:txBody>
      </p:sp>
      <p:sp>
        <p:nvSpPr>
          <p:cNvPr id="6" name="Slide Number Placeholder 5"/>
          <p:cNvSpPr>
            <a:spLocks noGrp="1"/>
          </p:cNvSpPr>
          <p:nvPr>
            <p:ph type="sldNum" sz="quarter" idx="12"/>
          </p:nvPr>
        </p:nvSpPr>
        <p:spPr>
          <a:xfrm>
            <a:off x="9896911" y="5410199"/>
            <a:ext cx="771089" cy="365125"/>
          </a:xfrm>
        </p:spPr>
        <p:txBody>
          <a:bodyPr/>
          <a:lstStyle/>
          <a:p>
            <a:fld id="{723A4FF6-5F16-4370-876A-51469E4C1DB8}" type="slidenum">
              <a:rPr lang="tr-TR" smtClean="0"/>
              <a:t>‹#›</a:t>
            </a:fld>
            <a:endParaRPr lang="tr-TR"/>
          </a:p>
        </p:txBody>
      </p:sp>
    </p:spTree>
    <p:extLst>
      <p:ext uri="{BB962C8B-B14F-4D97-AF65-F5344CB8AC3E}">
        <p14:creationId xmlns:p14="http://schemas.microsoft.com/office/powerpoint/2010/main" val="2457826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tr-TR"/>
              <a:t>Resim eklemek için simgeye tıklayın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B468713-8364-4CE3-8D44-6BC0F9CA3368}" type="datetimeFigureOut">
              <a:rPr lang="tr-TR" smtClean="0"/>
              <a:t>13.01.2020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23A4FF6-5F16-4370-876A-51469E4C1DB8}" type="slidenum">
              <a:rPr lang="tr-TR" smtClean="0"/>
              <a:t>‹#›</a:t>
            </a:fld>
            <a:endParaRPr lang="tr-TR"/>
          </a:p>
        </p:txBody>
      </p:sp>
    </p:spTree>
    <p:extLst>
      <p:ext uri="{BB962C8B-B14F-4D97-AF65-F5344CB8AC3E}">
        <p14:creationId xmlns:p14="http://schemas.microsoft.com/office/powerpoint/2010/main" val="602657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B468713-8364-4CE3-8D44-6BC0F9CA3368}" type="datetimeFigureOut">
              <a:rPr lang="tr-TR" smtClean="0"/>
              <a:t>13.01.2020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23A4FF6-5F16-4370-876A-51469E4C1DB8}" type="slidenum">
              <a:rPr lang="tr-TR" smtClean="0"/>
              <a:t>‹#›</a:t>
            </a:fld>
            <a:endParaRPr lang="tr-TR"/>
          </a:p>
        </p:txBody>
      </p:sp>
    </p:spTree>
    <p:extLst>
      <p:ext uri="{BB962C8B-B14F-4D97-AF65-F5344CB8AC3E}">
        <p14:creationId xmlns:p14="http://schemas.microsoft.com/office/powerpoint/2010/main" val="16344749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B468713-8364-4CE3-8D44-6BC0F9CA3368}" type="datetimeFigureOut">
              <a:rPr lang="tr-TR" smtClean="0"/>
              <a:t>13.01.2020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23A4FF6-5F16-4370-876A-51469E4C1DB8}" type="slidenum">
              <a:rPr lang="tr-TR" smtClean="0"/>
              <a:t>‹#›</a:t>
            </a:fld>
            <a:endParaRPr lang="tr-T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68163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B468713-8364-4CE3-8D44-6BC0F9CA3368}" type="datetimeFigureOut">
              <a:rPr lang="tr-TR" smtClean="0"/>
              <a:t>13.01.2020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23A4FF6-5F16-4370-876A-51469E4C1DB8}" type="slidenum">
              <a:rPr lang="tr-TR" smtClean="0"/>
              <a:t>‹#›</a:t>
            </a:fld>
            <a:endParaRPr lang="tr-TR"/>
          </a:p>
        </p:txBody>
      </p:sp>
    </p:spTree>
    <p:extLst>
      <p:ext uri="{BB962C8B-B14F-4D97-AF65-F5344CB8AC3E}">
        <p14:creationId xmlns:p14="http://schemas.microsoft.com/office/powerpoint/2010/main" val="4293767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2B468713-8364-4CE3-8D44-6BC0F9CA3368}" type="datetimeFigureOut">
              <a:rPr lang="tr-TR" smtClean="0"/>
              <a:t>13.01.2020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723A4FF6-5F16-4370-876A-51469E4C1DB8}" type="slidenum">
              <a:rPr lang="tr-TR" smtClean="0"/>
              <a:t>‹#›</a:t>
            </a:fld>
            <a:endParaRPr lang="tr-TR"/>
          </a:p>
        </p:txBody>
      </p:sp>
    </p:spTree>
    <p:extLst>
      <p:ext uri="{BB962C8B-B14F-4D97-AF65-F5344CB8AC3E}">
        <p14:creationId xmlns:p14="http://schemas.microsoft.com/office/powerpoint/2010/main" val="5896289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2B468713-8364-4CE3-8D44-6BC0F9CA3368}" type="datetimeFigureOut">
              <a:rPr lang="tr-TR" smtClean="0"/>
              <a:t>13.01.2020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723A4FF6-5F16-4370-876A-51469E4C1DB8}" type="slidenum">
              <a:rPr lang="tr-TR" smtClean="0"/>
              <a:t>‹#›</a:t>
            </a:fld>
            <a:endParaRPr lang="tr-TR"/>
          </a:p>
        </p:txBody>
      </p:sp>
    </p:spTree>
    <p:extLst>
      <p:ext uri="{BB962C8B-B14F-4D97-AF65-F5344CB8AC3E}">
        <p14:creationId xmlns:p14="http://schemas.microsoft.com/office/powerpoint/2010/main" val="1634667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B468713-8364-4CE3-8D44-6BC0F9CA3368}" type="datetimeFigureOut">
              <a:rPr lang="tr-TR" smtClean="0"/>
              <a:t>13.01.2020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23A4FF6-5F16-4370-876A-51469E4C1DB8}" type="slidenum">
              <a:rPr lang="tr-TR" smtClean="0"/>
              <a:t>‹#›</a:t>
            </a:fld>
            <a:endParaRPr lang="tr-TR"/>
          </a:p>
        </p:txBody>
      </p:sp>
    </p:spTree>
    <p:extLst>
      <p:ext uri="{BB962C8B-B14F-4D97-AF65-F5344CB8AC3E}">
        <p14:creationId xmlns:p14="http://schemas.microsoft.com/office/powerpoint/2010/main" val="2368784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B468713-8364-4CE3-8D44-6BC0F9CA3368}" type="datetimeFigureOut">
              <a:rPr lang="tr-TR" smtClean="0"/>
              <a:t>13.01.2020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23A4FF6-5F16-4370-876A-51469E4C1DB8}" type="slidenum">
              <a:rPr lang="tr-TR" smtClean="0"/>
              <a:t>‹#›</a:t>
            </a:fld>
            <a:endParaRPr lang="tr-TR"/>
          </a:p>
        </p:txBody>
      </p:sp>
    </p:spTree>
    <p:extLst>
      <p:ext uri="{BB962C8B-B14F-4D97-AF65-F5344CB8AC3E}">
        <p14:creationId xmlns:p14="http://schemas.microsoft.com/office/powerpoint/2010/main" val="3523124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B468713-8364-4CE3-8D44-6BC0F9CA3368}" type="datetimeFigureOut">
              <a:rPr lang="tr-TR" smtClean="0"/>
              <a:t>13.01.2020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23A4FF6-5F16-4370-876A-51469E4C1DB8}" type="slidenum">
              <a:rPr lang="tr-TR" smtClean="0"/>
              <a:t>‹#›</a:t>
            </a:fld>
            <a:endParaRPr lang="tr-TR"/>
          </a:p>
        </p:txBody>
      </p:sp>
    </p:spTree>
    <p:extLst>
      <p:ext uri="{BB962C8B-B14F-4D97-AF65-F5344CB8AC3E}">
        <p14:creationId xmlns:p14="http://schemas.microsoft.com/office/powerpoint/2010/main" val="482478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B468713-8364-4CE3-8D44-6BC0F9CA3368}" type="datetimeFigureOut">
              <a:rPr lang="tr-TR" smtClean="0"/>
              <a:t>13.01.2020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23A4FF6-5F16-4370-876A-51469E4C1DB8}" type="slidenum">
              <a:rPr lang="tr-TR" smtClean="0"/>
              <a:t>‹#›</a:t>
            </a:fld>
            <a:endParaRPr lang="tr-TR"/>
          </a:p>
        </p:txBody>
      </p:sp>
    </p:spTree>
    <p:extLst>
      <p:ext uri="{BB962C8B-B14F-4D97-AF65-F5344CB8AC3E}">
        <p14:creationId xmlns:p14="http://schemas.microsoft.com/office/powerpoint/2010/main" val="3246351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2B468713-8364-4CE3-8D44-6BC0F9CA3368}" type="datetimeFigureOut">
              <a:rPr lang="tr-TR" smtClean="0"/>
              <a:t>13.01.2020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23A4FF6-5F16-4370-876A-51469E4C1DB8}" type="slidenum">
              <a:rPr lang="tr-TR" smtClean="0"/>
              <a:t>‹#›</a:t>
            </a:fld>
            <a:endParaRPr lang="tr-TR"/>
          </a:p>
        </p:txBody>
      </p:sp>
    </p:spTree>
    <p:extLst>
      <p:ext uri="{BB962C8B-B14F-4D97-AF65-F5344CB8AC3E}">
        <p14:creationId xmlns:p14="http://schemas.microsoft.com/office/powerpoint/2010/main" val="3930697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41410" y="3073397"/>
            <a:ext cx="4878391" cy="271780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3073397"/>
            <a:ext cx="4875210" cy="271780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2B468713-8364-4CE3-8D44-6BC0F9CA3368}" type="datetimeFigureOut">
              <a:rPr lang="tr-TR" smtClean="0"/>
              <a:t>13.01.2020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723A4FF6-5F16-4370-876A-51469E4C1DB8}" type="slidenum">
              <a:rPr lang="tr-TR" smtClean="0"/>
              <a:t>‹#›</a:t>
            </a:fld>
            <a:endParaRPr lang="tr-TR"/>
          </a:p>
        </p:txBody>
      </p:sp>
    </p:spTree>
    <p:extLst>
      <p:ext uri="{BB962C8B-B14F-4D97-AF65-F5344CB8AC3E}">
        <p14:creationId xmlns:p14="http://schemas.microsoft.com/office/powerpoint/2010/main" val="3710017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2B468713-8364-4CE3-8D44-6BC0F9CA3368}" type="datetimeFigureOut">
              <a:rPr lang="tr-TR" smtClean="0"/>
              <a:t>13.01.2020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723A4FF6-5F16-4370-876A-51469E4C1DB8}" type="slidenum">
              <a:rPr lang="tr-TR" smtClean="0"/>
              <a:t>‹#›</a:t>
            </a:fld>
            <a:endParaRPr lang="tr-TR"/>
          </a:p>
        </p:txBody>
      </p:sp>
    </p:spTree>
    <p:extLst>
      <p:ext uri="{BB962C8B-B14F-4D97-AF65-F5344CB8AC3E}">
        <p14:creationId xmlns:p14="http://schemas.microsoft.com/office/powerpoint/2010/main" val="2724214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468713-8364-4CE3-8D44-6BC0F9CA3368}" type="datetimeFigureOut">
              <a:rPr lang="tr-TR" smtClean="0"/>
              <a:t>13.01.2020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723A4FF6-5F16-4370-876A-51469E4C1DB8}" type="slidenum">
              <a:rPr lang="tr-TR" smtClean="0"/>
              <a:t>‹#›</a:t>
            </a:fld>
            <a:endParaRPr lang="tr-TR"/>
          </a:p>
        </p:txBody>
      </p:sp>
    </p:spTree>
    <p:extLst>
      <p:ext uri="{BB962C8B-B14F-4D97-AF65-F5344CB8AC3E}">
        <p14:creationId xmlns:p14="http://schemas.microsoft.com/office/powerpoint/2010/main" val="3565461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B468713-8364-4CE3-8D44-6BC0F9CA3368}" type="datetimeFigureOut">
              <a:rPr lang="tr-TR" smtClean="0"/>
              <a:t>13.01.2020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23A4FF6-5F16-4370-876A-51469E4C1DB8}" type="slidenum">
              <a:rPr lang="tr-TR" smtClean="0"/>
              <a:t>‹#›</a:t>
            </a:fld>
            <a:endParaRPr lang="tr-TR"/>
          </a:p>
        </p:txBody>
      </p:sp>
    </p:spTree>
    <p:extLst>
      <p:ext uri="{BB962C8B-B14F-4D97-AF65-F5344CB8AC3E}">
        <p14:creationId xmlns:p14="http://schemas.microsoft.com/office/powerpoint/2010/main" val="914266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B468713-8364-4CE3-8D44-6BC0F9CA3368}" type="datetimeFigureOut">
              <a:rPr lang="tr-TR" smtClean="0"/>
              <a:t>13.01.2020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23A4FF6-5F16-4370-876A-51469E4C1DB8}" type="slidenum">
              <a:rPr lang="tr-TR" smtClean="0"/>
              <a:t>‹#›</a:t>
            </a:fld>
            <a:endParaRPr lang="tr-TR"/>
          </a:p>
        </p:txBody>
      </p:sp>
    </p:spTree>
    <p:extLst>
      <p:ext uri="{BB962C8B-B14F-4D97-AF65-F5344CB8AC3E}">
        <p14:creationId xmlns:p14="http://schemas.microsoft.com/office/powerpoint/2010/main" val="2035112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B468713-8364-4CE3-8D44-6BC0F9CA3368}" type="datetimeFigureOut">
              <a:rPr lang="tr-TR" smtClean="0"/>
              <a:t>13.01.2020</a:t>
            </a:fld>
            <a:endParaRPr lang="tr-T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23A4FF6-5F16-4370-876A-51469E4C1DB8}" type="slidenum">
              <a:rPr lang="tr-TR" smtClean="0"/>
              <a:t>‹#›</a:t>
            </a:fld>
            <a:endParaRPr lang="tr-TR"/>
          </a:p>
        </p:txBody>
      </p:sp>
    </p:spTree>
    <p:extLst>
      <p:ext uri="{BB962C8B-B14F-4D97-AF65-F5344CB8AC3E}">
        <p14:creationId xmlns:p14="http://schemas.microsoft.com/office/powerpoint/2010/main" val="157388189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7D4B16D-600A-41A1-8B1B-3727C56C0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E7C35E0-BD19-4AFC-81BF-7A7507E9C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60000"/>
            </a:schemeClr>
          </a:solidFill>
          <a:effectLst/>
        </p:grpSpPr>
        <p:sp>
          <p:nvSpPr>
            <p:cNvPr id="11" name="Rectangle 5">
              <a:extLst>
                <a:ext uri="{FF2B5EF4-FFF2-40B4-BE49-F238E27FC236}">
                  <a16:creationId xmlns:a16="http://schemas.microsoft.com/office/drawing/2014/main" id="{1E08D20A-3975-4596-85C6-D467995862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630A9349-BFE4-4720-A229-98DCD3B69F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28487744-BBC9-4D40-85B3-0D45003C3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Rectangle 8">
              <a:extLst>
                <a:ext uri="{FF2B5EF4-FFF2-40B4-BE49-F238E27FC236}">
                  <a16:creationId xmlns:a16="http://schemas.microsoft.com/office/drawing/2014/main" id="{FAD6EF4D-97BD-46B4-9B5B-CD70971DD5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 name="Freeform 9">
              <a:extLst>
                <a:ext uri="{FF2B5EF4-FFF2-40B4-BE49-F238E27FC236}">
                  <a16:creationId xmlns:a16="http://schemas.microsoft.com/office/drawing/2014/main" id="{210DCC42-11D2-4162-B47A-869B3F669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DE4880D6-6ECE-4F1B-B474-FE3940D04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A1A39307-F675-49D2-9E45-28DA2AB5C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AC5E23C5-C5D6-4BC3-9531-C0B2D7D29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4D3FC0A7-9672-4B19-8D54-71C3B39F7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9911D04C-3FFB-4D1E-8F59-5C02692E3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A0178C8F-EF32-4F3D-B022-60A7DE1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6">
              <a:extLst>
                <a:ext uri="{FF2B5EF4-FFF2-40B4-BE49-F238E27FC236}">
                  <a16:creationId xmlns:a16="http://schemas.microsoft.com/office/drawing/2014/main" id="{EEB2DD25-DE0D-48CE-8218-E4EF12273A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7">
              <a:extLst>
                <a:ext uri="{FF2B5EF4-FFF2-40B4-BE49-F238E27FC236}">
                  <a16:creationId xmlns:a16="http://schemas.microsoft.com/office/drawing/2014/main" id="{13C92E55-66CB-48F7-BF28-5D8ED146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CB0B6C7B-4820-48AB-92AF-896559F009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2018EECD-4518-458F-989E-6FCAE5AE0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1FB0915F-3C52-468A-87E7-F3EE381DA3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21">
              <a:extLst>
                <a:ext uri="{FF2B5EF4-FFF2-40B4-BE49-F238E27FC236}">
                  <a16:creationId xmlns:a16="http://schemas.microsoft.com/office/drawing/2014/main" id="{7B184771-5A8E-4ED5-9179-24B19F26C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2">
              <a:extLst>
                <a:ext uri="{FF2B5EF4-FFF2-40B4-BE49-F238E27FC236}">
                  <a16:creationId xmlns:a16="http://schemas.microsoft.com/office/drawing/2014/main" id="{BC5162D1-D64C-4FBA-BE86-11B27A743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9EFF345C-6A58-4123-B2D1-2ED9E36912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03CE89F7-AE1C-4370-920E-EE04C4124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D6E298F6-F99D-49EF-B614-24D2179C2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2424FD35-451D-468C-9EB2-8DA350C124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45BC0C6F-B91F-42CC-9046-522FE822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F88AFBEE-A8B5-4B18-B834-5269F6C13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64B0F493-EC69-4C85-87D4-28762823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09920E7F-979C-40F6-8FB1-791325A4A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1387BCC3-D7BF-443E-B18C-87B696E64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2">
              <a:extLst>
                <a:ext uri="{FF2B5EF4-FFF2-40B4-BE49-F238E27FC236}">
                  <a16:creationId xmlns:a16="http://schemas.microsoft.com/office/drawing/2014/main" id="{F1C0670D-9FA2-48D7-AFDB-4438ECC3EE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Rectangle 33">
              <a:extLst>
                <a:ext uri="{FF2B5EF4-FFF2-40B4-BE49-F238E27FC236}">
                  <a16:creationId xmlns:a16="http://schemas.microsoft.com/office/drawing/2014/main" id="{34088C0C-CAD1-4E66-A162-1D7020365B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0" name="Freeform 34">
              <a:extLst>
                <a:ext uri="{FF2B5EF4-FFF2-40B4-BE49-F238E27FC236}">
                  <a16:creationId xmlns:a16="http://schemas.microsoft.com/office/drawing/2014/main" id="{B8C224A6-72B4-4763-B708-65A321D0D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5">
              <a:extLst>
                <a:ext uri="{FF2B5EF4-FFF2-40B4-BE49-F238E27FC236}">
                  <a16:creationId xmlns:a16="http://schemas.microsoft.com/office/drawing/2014/main" id="{2EE3A964-523C-470B-8B10-09053452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6">
              <a:extLst>
                <a:ext uri="{FF2B5EF4-FFF2-40B4-BE49-F238E27FC236}">
                  <a16:creationId xmlns:a16="http://schemas.microsoft.com/office/drawing/2014/main" id="{1B87487E-C0EA-4E2A-8FC0-3D4C4F01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7">
              <a:extLst>
                <a:ext uri="{FF2B5EF4-FFF2-40B4-BE49-F238E27FC236}">
                  <a16:creationId xmlns:a16="http://schemas.microsoft.com/office/drawing/2014/main" id="{D8B57E7E-D885-4A0B-BBA0-E3BC3A68CD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8">
              <a:extLst>
                <a:ext uri="{FF2B5EF4-FFF2-40B4-BE49-F238E27FC236}">
                  <a16:creationId xmlns:a16="http://schemas.microsoft.com/office/drawing/2014/main" id="{6FB84573-B84B-4571-A6E5-91CD308E7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9">
              <a:extLst>
                <a:ext uri="{FF2B5EF4-FFF2-40B4-BE49-F238E27FC236}">
                  <a16:creationId xmlns:a16="http://schemas.microsoft.com/office/drawing/2014/main" id="{7EE5EE00-E139-4AB9-ACFC-5E39CFA95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40">
              <a:extLst>
                <a:ext uri="{FF2B5EF4-FFF2-40B4-BE49-F238E27FC236}">
                  <a16:creationId xmlns:a16="http://schemas.microsoft.com/office/drawing/2014/main" id="{5A38A6AA-6753-4EFE-94BB-96DF7397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41">
              <a:extLst>
                <a:ext uri="{FF2B5EF4-FFF2-40B4-BE49-F238E27FC236}">
                  <a16:creationId xmlns:a16="http://schemas.microsoft.com/office/drawing/2014/main" id="{506AB599-570B-4547-97F4-F2C67230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42">
              <a:extLst>
                <a:ext uri="{FF2B5EF4-FFF2-40B4-BE49-F238E27FC236}">
                  <a16:creationId xmlns:a16="http://schemas.microsoft.com/office/drawing/2014/main" id="{9AFDEA1E-DBAB-4507-8D36-786F19A85B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43">
              <a:extLst>
                <a:ext uri="{FF2B5EF4-FFF2-40B4-BE49-F238E27FC236}">
                  <a16:creationId xmlns:a16="http://schemas.microsoft.com/office/drawing/2014/main" id="{C824D6F7-0BDF-4C8C-869D-BDDEB0764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4">
              <a:extLst>
                <a:ext uri="{FF2B5EF4-FFF2-40B4-BE49-F238E27FC236}">
                  <a16:creationId xmlns:a16="http://schemas.microsoft.com/office/drawing/2014/main" id="{6953C491-AE0F-4D2B-9474-18D5E8B5D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5">
              <a:extLst>
                <a:ext uri="{FF2B5EF4-FFF2-40B4-BE49-F238E27FC236}">
                  <a16:creationId xmlns:a16="http://schemas.microsoft.com/office/drawing/2014/main" id="{5B956350-9BDD-4090-B2B6-12C13D1CE27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2" name="Freeform 46">
              <a:extLst>
                <a:ext uri="{FF2B5EF4-FFF2-40B4-BE49-F238E27FC236}">
                  <a16:creationId xmlns:a16="http://schemas.microsoft.com/office/drawing/2014/main" id="{ECE31E80-E354-44C3-81E0-4E3E41DDF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47">
              <a:extLst>
                <a:ext uri="{FF2B5EF4-FFF2-40B4-BE49-F238E27FC236}">
                  <a16:creationId xmlns:a16="http://schemas.microsoft.com/office/drawing/2014/main" id="{9DFA35DB-5360-405A-A7EB-064E51FBC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48">
              <a:extLst>
                <a:ext uri="{FF2B5EF4-FFF2-40B4-BE49-F238E27FC236}">
                  <a16:creationId xmlns:a16="http://schemas.microsoft.com/office/drawing/2014/main" id="{2DA499BD-4313-4AD1-BE87-4BEF50FE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49">
              <a:extLst>
                <a:ext uri="{FF2B5EF4-FFF2-40B4-BE49-F238E27FC236}">
                  <a16:creationId xmlns:a16="http://schemas.microsoft.com/office/drawing/2014/main" id="{680E4C6D-12D1-417A-A709-EC416D98F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50">
              <a:extLst>
                <a:ext uri="{FF2B5EF4-FFF2-40B4-BE49-F238E27FC236}">
                  <a16:creationId xmlns:a16="http://schemas.microsoft.com/office/drawing/2014/main" id="{C93537B4-09B6-4CC6-92DE-3D3BDAC7A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51">
              <a:extLst>
                <a:ext uri="{FF2B5EF4-FFF2-40B4-BE49-F238E27FC236}">
                  <a16:creationId xmlns:a16="http://schemas.microsoft.com/office/drawing/2014/main" id="{5D100FC5-9EA8-4DA7-AFA4-BC60831FD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52">
              <a:extLst>
                <a:ext uri="{FF2B5EF4-FFF2-40B4-BE49-F238E27FC236}">
                  <a16:creationId xmlns:a16="http://schemas.microsoft.com/office/drawing/2014/main" id="{3F10D757-6A3B-4314-9755-419B3738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53">
              <a:extLst>
                <a:ext uri="{FF2B5EF4-FFF2-40B4-BE49-F238E27FC236}">
                  <a16:creationId xmlns:a16="http://schemas.microsoft.com/office/drawing/2014/main" id="{28A4D881-D08B-4AAF-866D-7C3160112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54">
              <a:extLst>
                <a:ext uri="{FF2B5EF4-FFF2-40B4-BE49-F238E27FC236}">
                  <a16:creationId xmlns:a16="http://schemas.microsoft.com/office/drawing/2014/main" id="{A666F3F8-571E-483F-9B9F-31EDB91A9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55">
              <a:extLst>
                <a:ext uri="{FF2B5EF4-FFF2-40B4-BE49-F238E27FC236}">
                  <a16:creationId xmlns:a16="http://schemas.microsoft.com/office/drawing/2014/main" id="{18305C0F-0A00-450D-92A1-313C7243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56">
              <a:extLst>
                <a:ext uri="{FF2B5EF4-FFF2-40B4-BE49-F238E27FC236}">
                  <a16:creationId xmlns:a16="http://schemas.microsoft.com/office/drawing/2014/main" id="{9A5635D8-CCB7-4D16-BB87-B1BC1AC9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57">
              <a:extLst>
                <a:ext uri="{FF2B5EF4-FFF2-40B4-BE49-F238E27FC236}">
                  <a16:creationId xmlns:a16="http://schemas.microsoft.com/office/drawing/2014/main" id="{7C10A784-B5EE-4486-96E7-3CC72B93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58">
              <a:extLst>
                <a:ext uri="{FF2B5EF4-FFF2-40B4-BE49-F238E27FC236}">
                  <a16:creationId xmlns:a16="http://schemas.microsoft.com/office/drawing/2014/main" id="{AE5FA7CA-916C-4A34-A727-E0289D891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66" name="Picture 2">
            <a:extLst>
              <a:ext uri="{FF2B5EF4-FFF2-40B4-BE49-F238E27FC236}">
                <a16:creationId xmlns:a16="http://schemas.microsoft.com/office/drawing/2014/main" id="{51039561-92F9-40EE-900B-6AA0F5804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9525"/>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Başlık 1">
            <a:extLst>
              <a:ext uri="{FF2B5EF4-FFF2-40B4-BE49-F238E27FC236}">
                <a16:creationId xmlns:a16="http://schemas.microsoft.com/office/drawing/2014/main" id="{EC97FD11-3547-4CD6-AFBB-8B726CD762EC}"/>
              </a:ext>
            </a:extLst>
          </p:cNvPr>
          <p:cNvSpPr>
            <a:spLocks noGrp="1"/>
          </p:cNvSpPr>
          <p:nvPr>
            <p:ph type="ctrTitle"/>
          </p:nvPr>
        </p:nvSpPr>
        <p:spPr>
          <a:xfrm>
            <a:off x="2043113" y="1122363"/>
            <a:ext cx="4527929" cy="4287836"/>
          </a:xfrm>
        </p:spPr>
        <p:txBody>
          <a:bodyPr anchor="ctr">
            <a:normAutofit/>
          </a:bodyPr>
          <a:lstStyle/>
          <a:p>
            <a:pPr algn="r"/>
            <a:r>
              <a:rPr lang="es-ES" sz="5600"/>
              <a:t>Kr</a:t>
            </a:r>
            <a:r>
              <a:rPr lang="tr-TR" sz="5600"/>
              <a:t>i</a:t>
            </a:r>
            <a:r>
              <a:rPr lang="es-ES" sz="5600"/>
              <a:t>pto</a:t>
            </a:r>
            <a:r>
              <a:rPr lang="tr-TR" sz="5600"/>
              <a:t>g</a:t>
            </a:r>
            <a:r>
              <a:rPr lang="es-ES" sz="5600"/>
              <a:t>raf</a:t>
            </a:r>
            <a:r>
              <a:rPr lang="tr-TR" sz="5600"/>
              <a:t>i</a:t>
            </a:r>
            <a:r>
              <a:rPr lang="es-ES" sz="5600"/>
              <a:t>:</a:t>
            </a:r>
            <a:r>
              <a:rPr lang="tr-TR" sz="5600"/>
              <a:t> </a:t>
            </a:r>
            <a:r>
              <a:rPr lang="es-ES" sz="5600"/>
              <a:t>Sezar Ş</a:t>
            </a:r>
            <a:r>
              <a:rPr lang="tr-TR" sz="5600"/>
              <a:t>i</a:t>
            </a:r>
            <a:r>
              <a:rPr lang="es-ES" sz="5600"/>
              <a:t>freleme ve Çözme</a:t>
            </a:r>
            <a:br>
              <a:rPr lang="en-US" altLang="ko-KR" sz="5600"/>
            </a:br>
            <a:endParaRPr lang="tr-TR" sz="5600"/>
          </a:p>
        </p:txBody>
      </p:sp>
      <p:sp>
        <p:nvSpPr>
          <p:cNvPr id="3" name="Alt Başlık 2">
            <a:extLst>
              <a:ext uri="{FF2B5EF4-FFF2-40B4-BE49-F238E27FC236}">
                <a16:creationId xmlns:a16="http://schemas.microsoft.com/office/drawing/2014/main" id="{E51AADC6-FE48-49EA-A4FD-804C34189503}"/>
              </a:ext>
            </a:extLst>
          </p:cNvPr>
          <p:cNvSpPr>
            <a:spLocks noGrp="1"/>
          </p:cNvSpPr>
          <p:nvPr>
            <p:ph type="subTitle" idx="1"/>
          </p:nvPr>
        </p:nvSpPr>
        <p:spPr>
          <a:xfrm>
            <a:off x="7851631" y="1122363"/>
            <a:ext cx="2816368" cy="4287834"/>
          </a:xfrm>
        </p:spPr>
        <p:txBody>
          <a:bodyPr anchor="ctr">
            <a:normAutofit/>
          </a:bodyPr>
          <a:lstStyle/>
          <a:p>
            <a:endParaRPr lang="tr-TR" sz="2400"/>
          </a:p>
        </p:txBody>
      </p:sp>
      <p:cxnSp>
        <p:nvCxnSpPr>
          <p:cNvPr id="68" name="Straight Connector 67">
            <a:extLst>
              <a:ext uri="{FF2B5EF4-FFF2-40B4-BE49-F238E27FC236}">
                <a16:creationId xmlns:a16="http://schemas.microsoft.com/office/drawing/2014/main" id="{D902DA06-324A-48CE-8C20-94535480A6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133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8123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74"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3" name="İçerik Yer Tutucusu 2">
            <a:extLst>
              <a:ext uri="{FF2B5EF4-FFF2-40B4-BE49-F238E27FC236}">
                <a16:creationId xmlns:a16="http://schemas.microsoft.com/office/drawing/2014/main" id="{8B0D5C21-6F49-4814-AF28-BBAD776912D0}"/>
              </a:ext>
            </a:extLst>
          </p:cNvPr>
          <p:cNvSpPr>
            <a:spLocks noGrp="1"/>
          </p:cNvSpPr>
          <p:nvPr>
            <p:ph idx="1"/>
          </p:nvPr>
        </p:nvSpPr>
        <p:spPr>
          <a:xfrm>
            <a:off x="1141412" y="710119"/>
            <a:ext cx="4459287" cy="5504414"/>
          </a:xfrm>
        </p:spPr>
        <p:txBody>
          <a:bodyPr>
            <a:normAutofit/>
          </a:bodyPr>
          <a:lstStyle/>
          <a:p>
            <a:pPr>
              <a:lnSpc>
                <a:spcPct val="110000"/>
              </a:lnSpc>
            </a:pPr>
            <a:r>
              <a:rPr lang="tr-TR" sz="1900" b="1" dirty="0"/>
              <a:t>Şekil 3 deki kod parçası şifreleme fonksiyonunda küçük harflere yapılacak olan işlemi göstermektedir. Öncelikle boşluk karakterinin şifrelenmemesi için ayrı bir işlem yaptırdık. Sonrasında dosyadan okunan her harfi tek tek kullanıcıdan alınan anahtar sayıya göre şekil 3 deki işlem yaptırılarak şifrelenmiş haline getirdik ve </a:t>
            </a:r>
            <a:r>
              <a:rPr lang="tr-TR" sz="1900" b="1" dirty="0" err="1"/>
              <a:t>cumle</a:t>
            </a:r>
            <a:r>
              <a:rPr lang="tr-TR" sz="1900" b="1" dirty="0"/>
              <a:t>[] dizisi yerine şifrelenmiş cümleyi yazdırdık. Böylelikle şifreleme işi tamamlanmış oldu.</a:t>
            </a:r>
          </a:p>
          <a:p>
            <a:pPr>
              <a:lnSpc>
                <a:spcPct val="110000"/>
              </a:lnSpc>
            </a:pPr>
            <a:endParaRPr lang="tr-TR" sz="1900" dirty="0"/>
          </a:p>
        </p:txBody>
      </p:sp>
      <p:pic>
        <p:nvPicPr>
          <p:cNvPr id="2051" name="Picture 3">
            <a:extLst>
              <a:ext uri="{FF2B5EF4-FFF2-40B4-BE49-F238E27FC236}">
                <a16:creationId xmlns:a16="http://schemas.microsoft.com/office/drawing/2014/main" id="{716C7930-7DA3-4D5D-9A8C-37275B56678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096000" y="1021404"/>
            <a:ext cx="5772150" cy="4415784"/>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76" name="Group 75">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77"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8"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9"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4"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34" name="Metin kutusu 33">
            <a:extLst>
              <a:ext uri="{FF2B5EF4-FFF2-40B4-BE49-F238E27FC236}">
                <a16:creationId xmlns:a16="http://schemas.microsoft.com/office/drawing/2014/main" id="{CCBC30F0-3FCB-41A2-B963-3E1BB036FF5F}"/>
              </a:ext>
            </a:extLst>
          </p:cNvPr>
          <p:cNvSpPr txBox="1"/>
          <p:nvPr/>
        </p:nvSpPr>
        <p:spPr>
          <a:xfrm>
            <a:off x="8491431" y="5674797"/>
            <a:ext cx="809837" cy="369332"/>
          </a:xfrm>
          <a:prstGeom prst="rect">
            <a:avLst/>
          </a:prstGeom>
          <a:noFill/>
        </p:spPr>
        <p:txBody>
          <a:bodyPr wrap="none" rtlCol="0">
            <a:spAutoFit/>
          </a:bodyPr>
          <a:lstStyle/>
          <a:p>
            <a:r>
              <a:rPr lang="tr-TR" dirty="0"/>
              <a:t>Şekil 3</a:t>
            </a:r>
          </a:p>
        </p:txBody>
      </p:sp>
    </p:spTree>
    <p:extLst>
      <p:ext uri="{BB962C8B-B14F-4D97-AF65-F5344CB8AC3E}">
        <p14:creationId xmlns:p14="http://schemas.microsoft.com/office/powerpoint/2010/main" val="1011818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BB4CFA0-2E95-4790-856D-64DF758401CE}"/>
              </a:ext>
            </a:extLst>
          </p:cNvPr>
          <p:cNvSpPr>
            <a:spLocks noGrp="1"/>
          </p:cNvSpPr>
          <p:nvPr>
            <p:ph idx="1"/>
          </p:nvPr>
        </p:nvSpPr>
        <p:spPr>
          <a:xfrm>
            <a:off x="1141412" y="564204"/>
            <a:ext cx="4844521" cy="5226997"/>
          </a:xfrm>
        </p:spPr>
        <p:txBody>
          <a:bodyPr anchor="ctr">
            <a:normAutofit fontScale="92500" lnSpcReduction="10000"/>
          </a:bodyPr>
          <a:lstStyle/>
          <a:p>
            <a:r>
              <a:rPr lang="tr-TR" b="1" dirty="0"/>
              <a:t>Şekil 4 deki kod parçası şifre çözme seçildiği zaman yapılan işlemin gerçekleştirildiği kod parçasıdır. Öncelikle kullanıcıdan kaç karaktere göre şifrenin çözülmesinin istediği yani anahtar sayı alınır. Sonrasında sifreli.txt dosyasını okuma işlemi gerçekleştirilir ve daha sonra şifrele fonksiyonu çağırılır. Şifre çözme işlemi gerçekleştirildikten sonra şifrelenen cümleler cikis.txt adlı dosyaya yazılır. Böylelikle şifre çözme işlemi gerçekleştirilmiş olur.</a:t>
            </a:r>
          </a:p>
          <a:p>
            <a:endParaRPr lang="tr-TR" dirty="0"/>
          </a:p>
        </p:txBody>
      </p:sp>
      <p:pic>
        <p:nvPicPr>
          <p:cNvPr id="7170" name="Picture 2">
            <a:extLst>
              <a:ext uri="{FF2B5EF4-FFF2-40B4-BE49-F238E27FC236}">
                <a16:creationId xmlns:a16="http://schemas.microsoft.com/office/drawing/2014/main" id="{E79E7FAC-FAC1-48FB-BE02-0B37E1E2A9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 b="41"/>
          <a:stretch/>
        </p:blipFill>
        <p:spPr bwMode="auto">
          <a:xfrm>
            <a:off x="6392335" y="680935"/>
            <a:ext cx="5485137" cy="5226997"/>
          </a:xfrm>
          <a:prstGeom prst="round2DiagRect">
            <a:avLst>
              <a:gd name="adj1" fmla="val 4860"/>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Metin kutusu 3">
            <a:extLst>
              <a:ext uri="{FF2B5EF4-FFF2-40B4-BE49-F238E27FC236}">
                <a16:creationId xmlns:a16="http://schemas.microsoft.com/office/drawing/2014/main" id="{4B824AC1-A358-4F77-9FC0-1B124D8E0140}"/>
              </a:ext>
            </a:extLst>
          </p:cNvPr>
          <p:cNvSpPr txBox="1"/>
          <p:nvPr/>
        </p:nvSpPr>
        <p:spPr>
          <a:xfrm>
            <a:off x="8729984" y="5992399"/>
            <a:ext cx="809837" cy="369332"/>
          </a:xfrm>
          <a:prstGeom prst="rect">
            <a:avLst/>
          </a:prstGeom>
          <a:noFill/>
        </p:spPr>
        <p:txBody>
          <a:bodyPr wrap="none" rtlCol="0">
            <a:spAutoFit/>
          </a:bodyPr>
          <a:lstStyle/>
          <a:p>
            <a:r>
              <a:rPr lang="tr-TR" dirty="0"/>
              <a:t>Şekil 4</a:t>
            </a:r>
          </a:p>
        </p:txBody>
      </p:sp>
    </p:spTree>
    <p:extLst>
      <p:ext uri="{BB962C8B-B14F-4D97-AF65-F5344CB8AC3E}">
        <p14:creationId xmlns:p14="http://schemas.microsoft.com/office/powerpoint/2010/main" val="3783348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36" name="Rectangle 135">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8"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3" name="İçerik Yer Tutucusu 2">
            <a:extLst>
              <a:ext uri="{FF2B5EF4-FFF2-40B4-BE49-F238E27FC236}">
                <a16:creationId xmlns:a16="http://schemas.microsoft.com/office/drawing/2014/main" id="{1CBA126B-1977-45EB-992D-11E09A9B507A}"/>
              </a:ext>
            </a:extLst>
          </p:cNvPr>
          <p:cNvSpPr>
            <a:spLocks noGrp="1"/>
          </p:cNvSpPr>
          <p:nvPr>
            <p:ph idx="1"/>
          </p:nvPr>
        </p:nvSpPr>
        <p:spPr>
          <a:xfrm>
            <a:off x="1141412" y="817123"/>
            <a:ext cx="4459287" cy="5397410"/>
          </a:xfrm>
        </p:spPr>
        <p:txBody>
          <a:bodyPr>
            <a:normAutofit fontScale="77500" lnSpcReduction="20000"/>
          </a:bodyPr>
          <a:lstStyle/>
          <a:p>
            <a:r>
              <a:rPr lang="tr-TR" b="1" dirty="0"/>
              <a:t>Şifre çözme işlemini yapan fonksiyonu yazarken öncelikle şifresi çözülecek karakterin büyük veya küçük harf olmasına dikkat ederek farklı işlemler yaptırdık. Şekil 5 deki kod parçası </a:t>
            </a:r>
            <a:r>
              <a:rPr lang="tr-TR" b="1" dirty="0" err="1"/>
              <a:t>şifreçöz</a:t>
            </a:r>
            <a:r>
              <a:rPr lang="tr-TR" b="1" dirty="0"/>
              <a:t> fonksiyonunda büyük harflere yapılacak olan işlemi göstermektedir.</a:t>
            </a:r>
          </a:p>
          <a:p>
            <a:r>
              <a:rPr lang="tr-TR" b="1" dirty="0"/>
              <a:t>Öncelikle boşluk karakterinin şifresinin çözülmemesi için ayrı bir işlem yaptırdık. Sonrasında dosyadan okunan her harfi tek tek kullanıcıdan alınan anahtar sayıya göre şekil 5 deki işlem yaptırılarak şifresini çözdürdük ve </a:t>
            </a:r>
            <a:r>
              <a:rPr lang="tr-TR" b="1" dirty="0" err="1"/>
              <a:t>cumle</a:t>
            </a:r>
            <a:r>
              <a:rPr lang="tr-TR" b="1" dirty="0"/>
              <a:t>[] dizisi yerine şifresi çözülmüş cümleyi yazdırdık. Böylelikle şifre çözme işi tamamlanmış oldu.</a:t>
            </a:r>
          </a:p>
          <a:p>
            <a:endParaRPr lang="tr-TR" sz="2000" dirty="0"/>
          </a:p>
        </p:txBody>
      </p:sp>
      <p:pic>
        <p:nvPicPr>
          <p:cNvPr id="3075" name="Picture 3">
            <a:extLst>
              <a:ext uri="{FF2B5EF4-FFF2-40B4-BE49-F238E27FC236}">
                <a16:creationId xmlns:a16="http://schemas.microsoft.com/office/drawing/2014/main" id="{E72ECDFF-1DA1-4B58-A406-F9779173A3F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096000" y="817123"/>
            <a:ext cx="5772150" cy="4947090"/>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40" name="Group 139">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41"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2"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3"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4"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5"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6"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7"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8"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9"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0"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1"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2"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53"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4"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5"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6"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7"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8"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9"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0"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1"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2"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3"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4"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5"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6"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7"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34" name="Metin kutusu 33">
            <a:extLst>
              <a:ext uri="{FF2B5EF4-FFF2-40B4-BE49-F238E27FC236}">
                <a16:creationId xmlns:a16="http://schemas.microsoft.com/office/drawing/2014/main" id="{3D66D60C-83A1-4E98-9423-AC8966875223}"/>
              </a:ext>
            </a:extLst>
          </p:cNvPr>
          <p:cNvSpPr txBox="1"/>
          <p:nvPr/>
        </p:nvSpPr>
        <p:spPr>
          <a:xfrm>
            <a:off x="8491431" y="5961618"/>
            <a:ext cx="809837" cy="369332"/>
          </a:xfrm>
          <a:prstGeom prst="rect">
            <a:avLst/>
          </a:prstGeom>
          <a:noFill/>
        </p:spPr>
        <p:txBody>
          <a:bodyPr wrap="none" rtlCol="0">
            <a:spAutoFit/>
          </a:bodyPr>
          <a:lstStyle/>
          <a:p>
            <a:r>
              <a:rPr lang="tr-TR" dirty="0"/>
              <a:t>Şekil 5</a:t>
            </a:r>
          </a:p>
        </p:txBody>
      </p:sp>
    </p:spTree>
    <p:extLst>
      <p:ext uri="{BB962C8B-B14F-4D97-AF65-F5344CB8AC3E}">
        <p14:creationId xmlns:p14="http://schemas.microsoft.com/office/powerpoint/2010/main" val="3491487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73"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3" name="İçerik Yer Tutucusu 2">
            <a:extLst>
              <a:ext uri="{FF2B5EF4-FFF2-40B4-BE49-F238E27FC236}">
                <a16:creationId xmlns:a16="http://schemas.microsoft.com/office/drawing/2014/main" id="{3B1E42A2-B1BD-40E6-9D37-E6272668DAE5}"/>
              </a:ext>
            </a:extLst>
          </p:cNvPr>
          <p:cNvSpPr>
            <a:spLocks noGrp="1"/>
          </p:cNvSpPr>
          <p:nvPr>
            <p:ph idx="1"/>
          </p:nvPr>
        </p:nvSpPr>
        <p:spPr>
          <a:xfrm>
            <a:off x="1141412" y="903288"/>
            <a:ext cx="4459287" cy="5311245"/>
          </a:xfrm>
        </p:spPr>
        <p:txBody>
          <a:bodyPr>
            <a:normAutofit/>
          </a:bodyPr>
          <a:lstStyle/>
          <a:p>
            <a:pPr>
              <a:lnSpc>
                <a:spcPct val="110000"/>
              </a:lnSpc>
            </a:pPr>
            <a:r>
              <a:rPr lang="tr-TR" sz="1700" b="1" dirty="0"/>
              <a:t>Şekil 6 deki kod parçası </a:t>
            </a:r>
            <a:r>
              <a:rPr lang="tr-TR" sz="1700" b="1" dirty="0" err="1"/>
              <a:t>şifreçöz</a:t>
            </a:r>
            <a:r>
              <a:rPr lang="tr-TR" sz="1700" b="1" dirty="0"/>
              <a:t> fonksiyonunda küçük harflere yapılacak olan işlemi göstermektedir.</a:t>
            </a:r>
          </a:p>
          <a:p>
            <a:pPr>
              <a:lnSpc>
                <a:spcPct val="110000"/>
              </a:lnSpc>
            </a:pPr>
            <a:r>
              <a:rPr lang="tr-TR" sz="1700" b="1" dirty="0"/>
              <a:t>Öncelikle boşluk karakterinin şifresinin çözülmemesi için ayrı bir işlem yaptırdık. Sonrasında dosyadan okunan her harfi tek tek kullanıcıdan alınan anahtar sayıya göre şekil 6 deki işlem yaptırılarak şifresini çözdürdük ve </a:t>
            </a:r>
            <a:r>
              <a:rPr lang="tr-TR" sz="1700" b="1" dirty="0" err="1"/>
              <a:t>cumle</a:t>
            </a:r>
            <a:r>
              <a:rPr lang="tr-TR" sz="1700" b="1" dirty="0"/>
              <a:t>[] dizisi yerine şifresi çözülmüş cümleyi yazdırdık. Böylelikle şifre çözme işi tamamlanmış oldu.</a:t>
            </a:r>
          </a:p>
          <a:p>
            <a:pPr>
              <a:lnSpc>
                <a:spcPct val="110000"/>
              </a:lnSpc>
            </a:pPr>
            <a:r>
              <a:rPr lang="tr-TR" sz="1700" b="1" dirty="0"/>
              <a:t> </a:t>
            </a:r>
          </a:p>
          <a:p>
            <a:pPr>
              <a:lnSpc>
                <a:spcPct val="110000"/>
              </a:lnSpc>
            </a:pPr>
            <a:endParaRPr lang="tr-TR" sz="1700" dirty="0"/>
          </a:p>
        </p:txBody>
      </p:sp>
      <p:pic>
        <p:nvPicPr>
          <p:cNvPr id="5122" name="Picture 2">
            <a:extLst>
              <a:ext uri="{FF2B5EF4-FFF2-40B4-BE49-F238E27FC236}">
                <a16:creationId xmlns:a16="http://schemas.microsoft.com/office/drawing/2014/main" id="{8DCBA481-DC22-43F4-8349-A3B86FC51CE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096000" y="1021404"/>
            <a:ext cx="5456279" cy="4742809"/>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75" name="Group 74">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76"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7"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8"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3"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34" name="Metin kutusu 33">
            <a:extLst>
              <a:ext uri="{FF2B5EF4-FFF2-40B4-BE49-F238E27FC236}">
                <a16:creationId xmlns:a16="http://schemas.microsoft.com/office/drawing/2014/main" id="{0FAADC47-ECB3-430B-BEAF-379CDDD7B19C}"/>
              </a:ext>
            </a:extLst>
          </p:cNvPr>
          <p:cNvSpPr txBox="1"/>
          <p:nvPr/>
        </p:nvSpPr>
        <p:spPr>
          <a:xfrm>
            <a:off x="8419220" y="6023674"/>
            <a:ext cx="809837" cy="369332"/>
          </a:xfrm>
          <a:prstGeom prst="rect">
            <a:avLst/>
          </a:prstGeom>
          <a:noFill/>
        </p:spPr>
        <p:txBody>
          <a:bodyPr wrap="none" rtlCol="0">
            <a:spAutoFit/>
          </a:bodyPr>
          <a:lstStyle/>
          <a:p>
            <a:r>
              <a:rPr lang="tr-TR" dirty="0"/>
              <a:t>Şekil 6</a:t>
            </a:r>
          </a:p>
        </p:txBody>
      </p:sp>
    </p:spTree>
    <p:extLst>
      <p:ext uri="{BB962C8B-B14F-4D97-AF65-F5344CB8AC3E}">
        <p14:creationId xmlns:p14="http://schemas.microsoft.com/office/powerpoint/2010/main" val="504695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EF573FC9-C25F-429C-BA67-5369BB6580E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87343" y="1955260"/>
            <a:ext cx="5405304" cy="2412459"/>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İçerik Yer Tutucusu 2">
            <a:extLst>
              <a:ext uri="{FF2B5EF4-FFF2-40B4-BE49-F238E27FC236}">
                <a16:creationId xmlns:a16="http://schemas.microsoft.com/office/drawing/2014/main" id="{BBBF97A7-A7B5-41B8-AB6F-92D717519E30}"/>
              </a:ext>
            </a:extLst>
          </p:cNvPr>
          <p:cNvSpPr>
            <a:spLocks noGrp="1"/>
          </p:cNvSpPr>
          <p:nvPr>
            <p:ph idx="1"/>
          </p:nvPr>
        </p:nvSpPr>
        <p:spPr>
          <a:xfrm>
            <a:off x="827630" y="826851"/>
            <a:ext cx="4710683" cy="4964349"/>
          </a:xfrm>
        </p:spPr>
        <p:txBody>
          <a:bodyPr>
            <a:normAutofit/>
          </a:bodyPr>
          <a:lstStyle/>
          <a:p>
            <a:r>
              <a:rPr lang="en-GB" b="1" dirty="0" err="1"/>
              <a:t>Şekil</a:t>
            </a:r>
            <a:r>
              <a:rPr lang="en-GB" b="1" dirty="0"/>
              <a:t> 7 de </a:t>
            </a:r>
            <a:r>
              <a:rPr lang="en-GB" b="1" dirty="0" err="1"/>
              <a:t>kullanıcıdan</a:t>
            </a:r>
            <a:r>
              <a:rPr lang="en-GB" b="1" dirty="0"/>
              <a:t> </a:t>
            </a:r>
            <a:r>
              <a:rPr lang="en-GB" b="1" dirty="0" err="1"/>
              <a:t>hangi</a:t>
            </a:r>
            <a:r>
              <a:rPr lang="en-GB" b="1" dirty="0"/>
              <a:t> </a:t>
            </a:r>
            <a:r>
              <a:rPr lang="en-GB" b="1" dirty="0" err="1"/>
              <a:t>işlemi</a:t>
            </a:r>
            <a:r>
              <a:rPr lang="en-GB" b="1" dirty="0"/>
              <a:t> </a:t>
            </a:r>
            <a:r>
              <a:rPr lang="en-GB" b="1" dirty="0" err="1"/>
              <a:t>gerçekleştirmek</a:t>
            </a:r>
            <a:r>
              <a:rPr lang="en-GB" b="1" dirty="0"/>
              <a:t> </a:t>
            </a:r>
            <a:r>
              <a:rPr lang="en-GB" b="1" dirty="0" err="1"/>
              <a:t>istediği</a:t>
            </a:r>
            <a:r>
              <a:rPr lang="en-GB" b="1" dirty="0"/>
              <a:t> </a:t>
            </a:r>
            <a:r>
              <a:rPr lang="en-GB" b="1" dirty="0" err="1"/>
              <a:t>sorulduğunda</a:t>
            </a:r>
            <a:r>
              <a:rPr lang="en-GB" b="1" dirty="0"/>
              <a:t> 1 </a:t>
            </a:r>
            <a:r>
              <a:rPr lang="en-GB" b="1" dirty="0" err="1"/>
              <a:t>veya</a:t>
            </a:r>
            <a:r>
              <a:rPr lang="en-GB" b="1" dirty="0"/>
              <a:t> 2 </a:t>
            </a:r>
            <a:r>
              <a:rPr lang="en-GB" b="1" dirty="0" err="1"/>
              <a:t>sayısını</a:t>
            </a:r>
            <a:r>
              <a:rPr lang="en-GB" b="1" dirty="0"/>
              <a:t> </a:t>
            </a:r>
            <a:r>
              <a:rPr lang="en-GB" b="1" dirty="0" err="1"/>
              <a:t>girilmezse</a:t>
            </a:r>
            <a:r>
              <a:rPr lang="en-GB" b="1" dirty="0"/>
              <a:t> </a:t>
            </a:r>
            <a:r>
              <a:rPr lang="en-GB" b="1" dirty="0" err="1"/>
              <a:t>kullanıcını</a:t>
            </a:r>
            <a:r>
              <a:rPr lang="en-GB" b="1" dirty="0"/>
              <a:t> </a:t>
            </a:r>
            <a:r>
              <a:rPr lang="en-GB" b="1" dirty="0" err="1"/>
              <a:t>hatalı</a:t>
            </a:r>
            <a:r>
              <a:rPr lang="en-GB" b="1" dirty="0"/>
              <a:t> </a:t>
            </a:r>
            <a:r>
              <a:rPr lang="en-GB" b="1" dirty="0" err="1"/>
              <a:t>seçim</a:t>
            </a:r>
            <a:r>
              <a:rPr lang="en-GB" b="1" dirty="0"/>
              <a:t> </a:t>
            </a:r>
            <a:r>
              <a:rPr lang="en-GB" b="1" dirty="0" err="1"/>
              <a:t>yaptığını</a:t>
            </a:r>
            <a:r>
              <a:rPr lang="en-GB" b="1" dirty="0"/>
              <a:t> </a:t>
            </a:r>
            <a:r>
              <a:rPr lang="en-GB" b="1" dirty="0" err="1"/>
              <a:t>belirten</a:t>
            </a:r>
            <a:r>
              <a:rPr lang="en-GB" b="1" dirty="0"/>
              <a:t> </a:t>
            </a:r>
            <a:r>
              <a:rPr lang="en-GB" b="1" dirty="0" err="1"/>
              <a:t>kod</a:t>
            </a:r>
            <a:r>
              <a:rPr lang="en-GB" b="1" dirty="0"/>
              <a:t> </a:t>
            </a:r>
            <a:r>
              <a:rPr lang="en-GB" b="1" dirty="0" err="1"/>
              <a:t>parçası</a:t>
            </a:r>
            <a:r>
              <a:rPr lang="en-GB" b="1" dirty="0"/>
              <a:t> </a:t>
            </a:r>
            <a:r>
              <a:rPr lang="en-GB" b="1" dirty="0" err="1"/>
              <a:t>gösterilmiştir</a:t>
            </a:r>
            <a:r>
              <a:rPr lang="en-GB" b="1" dirty="0"/>
              <a:t>. </a:t>
            </a:r>
            <a:endParaRPr lang="tr-TR" b="1" dirty="0"/>
          </a:p>
          <a:p>
            <a:endParaRPr lang="tr-TR" dirty="0"/>
          </a:p>
        </p:txBody>
      </p:sp>
      <p:sp>
        <p:nvSpPr>
          <p:cNvPr id="4" name="Metin kutusu 3">
            <a:extLst>
              <a:ext uri="{FF2B5EF4-FFF2-40B4-BE49-F238E27FC236}">
                <a16:creationId xmlns:a16="http://schemas.microsoft.com/office/drawing/2014/main" id="{590813E4-27D6-4304-B554-C3F84E299509}"/>
              </a:ext>
            </a:extLst>
          </p:cNvPr>
          <p:cNvSpPr txBox="1"/>
          <p:nvPr/>
        </p:nvSpPr>
        <p:spPr>
          <a:xfrm>
            <a:off x="8585076" y="4367719"/>
            <a:ext cx="809837" cy="369332"/>
          </a:xfrm>
          <a:prstGeom prst="rect">
            <a:avLst/>
          </a:prstGeom>
          <a:noFill/>
        </p:spPr>
        <p:txBody>
          <a:bodyPr wrap="none" rtlCol="0">
            <a:spAutoFit/>
          </a:bodyPr>
          <a:lstStyle/>
          <a:p>
            <a:r>
              <a:rPr lang="tr-TR" dirty="0"/>
              <a:t>Şekil 7</a:t>
            </a:r>
          </a:p>
        </p:txBody>
      </p:sp>
    </p:spTree>
    <p:extLst>
      <p:ext uri="{BB962C8B-B14F-4D97-AF65-F5344CB8AC3E}">
        <p14:creationId xmlns:p14="http://schemas.microsoft.com/office/powerpoint/2010/main" val="1381070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Başlık 1">
            <a:extLst>
              <a:ext uri="{FF2B5EF4-FFF2-40B4-BE49-F238E27FC236}">
                <a16:creationId xmlns:a16="http://schemas.microsoft.com/office/drawing/2014/main" id="{F521191B-F317-43D8-9B26-715A88209A50}"/>
              </a:ext>
            </a:extLst>
          </p:cNvPr>
          <p:cNvSpPr>
            <a:spLocks noGrp="1"/>
          </p:cNvSpPr>
          <p:nvPr>
            <p:ph type="title"/>
          </p:nvPr>
        </p:nvSpPr>
        <p:spPr>
          <a:xfrm>
            <a:off x="1141413" y="1082673"/>
            <a:ext cx="2869416" cy="4708528"/>
          </a:xfrm>
        </p:spPr>
        <p:txBody>
          <a:bodyPr>
            <a:normAutofit/>
          </a:bodyPr>
          <a:lstStyle/>
          <a:p>
            <a:pPr algn="r"/>
            <a:r>
              <a:rPr lang="tr-TR" sz="4000" b="1"/>
              <a:t>Sonuçlar</a:t>
            </a:r>
            <a:br>
              <a:rPr lang="tr-TR" sz="4000" b="1"/>
            </a:br>
            <a:endParaRPr lang="tr-TR" sz="4000"/>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FB852E2E-9855-43D8-8AF6-3578977B135E}"/>
              </a:ext>
            </a:extLst>
          </p:cNvPr>
          <p:cNvSpPr>
            <a:spLocks noGrp="1"/>
          </p:cNvSpPr>
          <p:nvPr>
            <p:ph idx="1"/>
          </p:nvPr>
        </p:nvSpPr>
        <p:spPr>
          <a:xfrm>
            <a:off x="5297763" y="1082673"/>
            <a:ext cx="5751237" cy="4708528"/>
          </a:xfrm>
        </p:spPr>
        <p:txBody>
          <a:bodyPr anchor="ctr">
            <a:normAutofit/>
          </a:bodyPr>
          <a:lstStyle/>
          <a:p>
            <a:r>
              <a:rPr lang="tr-TR" sz="1800" dirty="0"/>
              <a:t>Proje sonucunda Sezar Şifreleme ve şifreleme kodu yazma hakkında bilgi sahibi  olduk. Ayrıca birden fazla kişiyle kod yazmayı ve bir kodla günlerce uğraşıp geliştirmeyi öğrenmiş olduk. İleride yapacağımız projelerde nelerle karşılaşacağımızla alakalı deneyime sahip olduk.</a:t>
            </a:r>
          </a:p>
          <a:p>
            <a:pPr marL="0" indent="0">
              <a:buNone/>
            </a:pPr>
            <a:r>
              <a:rPr lang="tr-TR" sz="1800" dirty="0"/>
              <a:t> </a:t>
            </a:r>
          </a:p>
          <a:p>
            <a:endParaRPr lang="tr-TR" sz="1800" dirty="0"/>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389255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Başlık 1">
            <a:extLst>
              <a:ext uri="{FF2B5EF4-FFF2-40B4-BE49-F238E27FC236}">
                <a16:creationId xmlns:a16="http://schemas.microsoft.com/office/drawing/2014/main" id="{DE538E03-F536-46D9-9EAE-B6F2E0F51906}"/>
              </a:ext>
            </a:extLst>
          </p:cNvPr>
          <p:cNvSpPr>
            <a:spLocks noGrp="1"/>
          </p:cNvSpPr>
          <p:nvPr>
            <p:ph type="title"/>
          </p:nvPr>
        </p:nvSpPr>
        <p:spPr>
          <a:xfrm>
            <a:off x="1141413" y="1082673"/>
            <a:ext cx="2869416" cy="4708528"/>
          </a:xfrm>
        </p:spPr>
        <p:txBody>
          <a:bodyPr>
            <a:normAutofit/>
          </a:bodyPr>
          <a:lstStyle/>
          <a:p>
            <a:pPr algn="r"/>
            <a:r>
              <a:rPr lang="tr-TR" sz="4000" dirty="0"/>
              <a:t>Proje sahipleri</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AA5960C9-23E8-4693-953A-4CDFDB4501BB}"/>
              </a:ext>
            </a:extLst>
          </p:cNvPr>
          <p:cNvSpPr>
            <a:spLocks noGrp="1"/>
          </p:cNvSpPr>
          <p:nvPr>
            <p:ph idx="1"/>
          </p:nvPr>
        </p:nvSpPr>
        <p:spPr>
          <a:xfrm>
            <a:off x="5297763" y="1082673"/>
            <a:ext cx="5751237" cy="4708528"/>
          </a:xfrm>
        </p:spPr>
        <p:txBody>
          <a:bodyPr anchor="ctr">
            <a:normAutofit/>
          </a:bodyPr>
          <a:lstStyle/>
          <a:p>
            <a:r>
              <a:rPr lang="tr-TR" sz="2800" dirty="0"/>
              <a:t>Aysen İpek Çakır </a:t>
            </a:r>
          </a:p>
          <a:p>
            <a:r>
              <a:rPr lang="tr-TR" sz="2800" dirty="0"/>
              <a:t>İrem Kalkanlı</a:t>
            </a: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561133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sp useBgFill="1">
        <p:nvSpPr>
          <p:cNvPr id="65" name="Rectangle 64">
            <a:extLst>
              <a:ext uri="{FF2B5EF4-FFF2-40B4-BE49-F238E27FC236}">
                <a16:creationId xmlns:a16="http://schemas.microsoft.com/office/drawing/2014/main" id="{7A070EAD-1DCD-4F3D-BA84-799B891A0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EA200011-0C71-4D8A-85EE-87850E9A89B9}"/>
              </a:ext>
            </a:extLst>
          </p:cNvPr>
          <p:cNvSpPr>
            <a:spLocks noGrp="1"/>
          </p:cNvSpPr>
          <p:nvPr>
            <p:ph type="title"/>
          </p:nvPr>
        </p:nvSpPr>
        <p:spPr>
          <a:xfrm>
            <a:off x="3108960" y="1122363"/>
            <a:ext cx="7559039" cy="3027360"/>
          </a:xfrm>
        </p:spPr>
        <p:txBody>
          <a:bodyPr vert="horz" lIns="91440" tIns="45720" rIns="91440" bIns="45720" rtlCol="0" anchor="b">
            <a:normAutofit/>
          </a:bodyPr>
          <a:lstStyle/>
          <a:p>
            <a:r>
              <a:rPr lang="en-US" sz="5400" dirty="0"/>
              <a:t>D</a:t>
            </a:r>
            <a:r>
              <a:rPr lang="tr-TR" sz="5400" dirty="0"/>
              <a:t>i</a:t>
            </a:r>
            <a:r>
              <a:rPr lang="en-US" sz="5400" dirty="0" err="1"/>
              <a:t>nled</a:t>
            </a:r>
            <a:r>
              <a:rPr lang="tr-TR" sz="5400" dirty="0"/>
              <a:t>i</a:t>
            </a:r>
            <a:r>
              <a:rPr lang="en-US" sz="5400" dirty="0"/>
              <a:t>ğ</a:t>
            </a:r>
            <a:r>
              <a:rPr lang="tr-TR" sz="5400" dirty="0"/>
              <a:t>i</a:t>
            </a:r>
            <a:r>
              <a:rPr lang="en-US" sz="5400" dirty="0"/>
              <a:t>n</a:t>
            </a:r>
            <a:r>
              <a:rPr lang="tr-TR" sz="5400" dirty="0"/>
              <a:t>i</a:t>
            </a:r>
            <a:r>
              <a:rPr lang="en-US" sz="5400" dirty="0"/>
              <a:t>z </a:t>
            </a:r>
            <a:r>
              <a:rPr lang="tr-TR" sz="5400" dirty="0"/>
              <a:t>i</a:t>
            </a:r>
            <a:r>
              <a:rPr lang="en-US" sz="5400" dirty="0"/>
              <a:t>ç</a:t>
            </a:r>
            <a:r>
              <a:rPr lang="tr-TR" sz="5400" dirty="0"/>
              <a:t>i</a:t>
            </a:r>
            <a:r>
              <a:rPr lang="en-US" sz="5400" dirty="0"/>
              <a:t>n </a:t>
            </a:r>
            <a:r>
              <a:rPr lang="en-US" sz="5400" dirty="0" err="1"/>
              <a:t>teşekkürler</a:t>
            </a:r>
            <a:endParaRPr lang="en-US" sz="5400" dirty="0"/>
          </a:p>
        </p:txBody>
      </p:sp>
      <p:grpSp>
        <p:nvGrpSpPr>
          <p:cNvPr id="67" name="Group 66">
            <a:extLst>
              <a:ext uri="{FF2B5EF4-FFF2-40B4-BE49-F238E27FC236}">
                <a16:creationId xmlns:a16="http://schemas.microsoft.com/office/drawing/2014/main" id="{DE471E13-6104-4637-8A8F-B545529B1D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68" name="Rectangle 5">
              <a:extLst>
                <a:ext uri="{FF2B5EF4-FFF2-40B4-BE49-F238E27FC236}">
                  <a16:creationId xmlns:a16="http://schemas.microsoft.com/office/drawing/2014/main" id="{802F412D-6781-427D-AB79-09FD610CCE5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9" name="Freeform 6">
              <a:extLst>
                <a:ext uri="{FF2B5EF4-FFF2-40B4-BE49-F238E27FC236}">
                  <a16:creationId xmlns:a16="http://schemas.microsoft.com/office/drawing/2014/main" id="{8471B962-D824-43CE-B5DD-704B305B28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7">
              <a:extLst>
                <a:ext uri="{FF2B5EF4-FFF2-40B4-BE49-F238E27FC236}">
                  <a16:creationId xmlns:a16="http://schemas.microsoft.com/office/drawing/2014/main" id="{ED60EBD3-FA75-460B-AFBD-3F234A0CAA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Rectangle 8">
              <a:extLst>
                <a:ext uri="{FF2B5EF4-FFF2-40B4-BE49-F238E27FC236}">
                  <a16:creationId xmlns:a16="http://schemas.microsoft.com/office/drawing/2014/main" id="{D0791244-FBF2-49D9-BDBC-E2E58C86B4D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2" name="Freeform 9">
              <a:extLst>
                <a:ext uri="{FF2B5EF4-FFF2-40B4-BE49-F238E27FC236}">
                  <a16:creationId xmlns:a16="http://schemas.microsoft.com/office/drawing/2014/main" id="{FEE4C4B1-195C-40F5-A78F-2EB7ED6E6F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10">
              <a:extLst>
                <a:ext uri="{FF2B5EF4-FFF2-40B4-BE49-F238E27FC236}">
                  <a16:creationId xmlns:a16="http://schemas.microsoft.com/office/drawing/2014/main" id="{22766AF8-3850-41E4-80D0-321D9A13D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11">
              <a:extLst>
                <a:ext uri="{FF2B5EF4-FFF2-40B4-BE49-F238E27FC236}">
                  <a16:creationId xmlns:a16="http://schemas.microsoft.com/office/drawing/2014/main" id="{8834F8EE-AB04-42FE-AE7B-3E9C6ACA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12">
              <a:extLst>
                <a:ext uri="{FF2B5EF4-FFF2-40B4-BE49-F238E27FC236}">
                  <a16:creationId xmlns:a16="http://schemas.microsoft.com/office/drawing/2014/main" id="{C86BB534-4617-4275-908E-357CF2246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3">
              <a:extLst>
                <a:ext uri="{FF2B5EF4-FFF2-40B4-BE49-F238E27FC236}">
                  <a16:creationId xmlns:a16="http://schemas.microsoft.com/office/drawing/2014/main" id="{B6DEB58B-8D28-4BE9-9CA9-F4B3A083B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4">
              <a:extLst>
                <a:ext uri="{FF2B5EF4-FFF2-40B4-BE49-F238E27FC236}">
                  <a16:creationId xmlns:a16="http://schemas.microsoft.com/office/drawing/2014/main" id="{25A772BC-4720-4EC2-AD61-A7B74E915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15">
              <a:extLst>
                <a:ext uri="{FF2B5EF4-FFF2-40B4-BE49-F238E27FC236}">
                  <a16:creationId xmlns:a16="http://schemas.microsoft.com/office/drawing/2014/main" id="{60D6B27E-FAC5-4267-80A9-DE4D2E02B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16">
              <a:extLst>
                <a:ext uri="{FF2B5EF4-FFF2-40B4-BE49-F238E27FC236}">
                  <a16:creationId xmlns:a16="http://schemas.microsoft.com/office/drawing/2014/main" id="{1F39FA83-D8C8-4CE3-9C62-10375FD041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17">
              <a:extLst>
                <a:ext uri="{FF2B5EF4-FFF2-40B4-BE49-F238E27FC236}">
                  <a16:creationId xmlns:a16="http://schemas.microsoft.com/office/drawing/2014/main" id="{E09B4CF3-A51F-4787-81FE-F5C79BA42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18">
              <a:extLst>
                <a:ext uri="{FF2B5EF4-FFF2-40B4-BE49-F238E27FC236}">
                  <a16:creationId xmlns:a16="http://schemas.microsoft.com/office/drawing/2014/main" id="{6695CB35-74E4-43C0-89F5-9FDA59B3AC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19">
              <a:extLst>
                <a:ext uri="{FF2B5EF4-FFF2-40B4-BE49-F238E27FC236}">
                  <a16:creationId xmlns:a16="http://schemas.microsoft.com/office/drawing/2014/main" id="{945450CE-FB13-4C46-825F-5BB191703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20">
              <a:extLst>
                <a:ext uri="{FF2B5EF4-FFF2-40B4-BE49-F238E27FC236}">
                  <a16:creationId xmlns:a16="http://schemas.microsoft.com/office/drawing/2014/main" id="{E80AA0B2-7FE7-4B75-AC25-E0F6C0FE45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1">
              <a:extLst>
                <a:ext uri="{FF2B5EF4-FFF2-40B4-BE49-F238E27FC236}">
                  <a16:creationId xmlns:a16="http://schemas.microsoft.com/office/drawing/2014/main" id="{2E81F7C1-AD8F-41A0-91A8-E05F66CB0E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2">
              <a:extLst>
                <a:ext uri="{FF2B5EF4-FFF2-40B4-BE49-F238E27FC236}">
                  <a16:creationId xmlns:a16="http://schemas.microsoft.com/office/drawing/2014/main" id="{F4E8A538-9FFA-4C76-BCE2-D54F56A11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3">
              <a:extLst>
                <a:ext uri="{FF2B5EF4-FFF2-40B4-BE49-F238E27FC236}">
                  <a16:creationId xmlns:a16="http://schemas.microsoft.com/office/drawing/2014/main" id="{3C412824-3CBA-4E74-B2FD-936EA70486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4">
              <a:extLst>
                <a:ext uri="{FF2B5EF4-FFF2-40B4-BE49-F238E27FC236}">
                  <a16:creationId xmlns:a16="http://schemas.microsoft.com/office/drawing/2014/main" id="{E28DC1F0-74FF-4D97-BD4D-FD42DE4AC6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25">
              <a:extLst>
                <a:ext uri="{FF2B5EF4-FFF2-40B4-BE49-F238E27FC236}">
                  <a16:creationId xmlns:a16="http://schemas.microsoft.com/office/drawing/2014/main" id="{77CEC4FA-6FD3-4ABF-BF98-94E7947A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26">
              <a:extLst>
                <a:ext uri="{FF2B5EF4-FFF2-40B4-BE49-F238E27FC236}">
                  <a16:creationId xmlns:a16="http://schemas.microsoft.com/office/drawing/2014/main" id="{D4E61DA7-BFA9-48AF-BD6F-EBB15C235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27">
              <a:extLst>
                <a:ext uri="{FF2B5EF4-FFF2-40B4-BE49-F238E27FC236}">
                  <a16:creationId xmlns:a16="http://schemas.microsoft.com/office/drawing/2014/main" id="{57164D6A-1DD9-43AE-878F-A413DC26FB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28">
              <a:extLst>
                <a:ext uri="{FF2B5EF4-FFF2-40B4-BE49-F238E27FC236}">
                  <a16:creationId xmlns:a16="http://schemas.microsoft.com/office/drawing/2014/main" id="{4949EBA6-53D9-4F2D-91DB-EA7AE260F6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29">
              <a:extLst>
                <a:ext uri="{FF2B5EF4-FFF2-40B4-BE49-F238E27FC236}">
                  <a16:creationId xmlns:a16="http://schemas.microsoft.com/office/drawing/2014/main" id="{0AFEA5FA-F759-441C-A0BC-7EDC79A6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30">
              <a:extLst>
                <a:ext uri="{FF2B5EF4-FFF2-40B4-BE49-F238E27FC236}">
                  <a16:creationId xmlns:a16="http://schemas.microsoft.com/office/drawing/2014/main" id="{5B913AE0-5DC8-4244-8C26-ED97F834E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31">
              <a:extLst>
                <a:ext uri="{FF2B5EF4-FFF2-40B4-BE49-F238E27FC236}">
                  <a16:creationId xmlns:a16="http://schemas.microsoft.com/office/drawing/2014/main" id="{A87DB58A-25D2-46F1-85E3-06F964D0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32">
              <a:extLst>
                <a:ext uri="{FF2B5EF4-FFF2-40B4-BE49-F238E27FC236}">
                  <a16:creationId xmlns:a16="http://schemas.microsoft.com/office/drawing/2014/main" id="{E7AE8209-F3E7-4ACA-98D0-90B282A147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Rectangle 33">
              <a:extLst>
                <a:ext uri="{FF2B5EF4-FFF2-40B4-BE49-F238E27FC236}">
                  <a16:creationId xmlns:a16="http://schemas.microsoft.com/office/drawing/2014/main" id="{1CED7927-A7C7-444A-A8F3-6348852AEF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7" name="Freeform 34">
              <a:extLst>
                <a:ext uri="{FF2B5EF4-FFF2-40B4-BE49-F238E27FC236}">
                  <a16:creationId xmlns:a16="http://schemas.microsoft.com/office/drawing/2014/main" id="{08BEDF90-F9A6-4DE4-94B6-43E4160394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35">
              <a:extLst>
                <a:ext uri="{FF2B5EF4-FFF2-40B4-BE49-F238E27FC236}">
                  <a16:creationId xmlns:a16="http://schemas.microsoft.com/office/drawing/2014/main" id="{36540D5F-1C77-438A-BF12-56455C472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36">
              <a:extLst>
                <a:ext uri="{FF2B5EF4-FFF2-40B4-BE49-F238E27FC236}">
                  <a16:creationId xmlns:a16="http://schemas.microsoft.com/office/drawing/2014/main" id="{52FC779A-BC55-40AC-8FFD-E014F8C0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37">
              <a:extLst>
                <a:ext uri="{FF2B5EF4-FFF2-40B4-BE49-F238E27FC236}">
                  <a16:creationId xmlns:a16="http://schemas.microsoft.com/office/drawing/2014/main" id="{63E42DE5-DC0E-4043-8A35-20C53074A2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38">
              <a:extLst>
                <a:ext uri="{FF2B5EF4-FFF2-40B4-BE49-F238E27FC236}">
                  <a16:creationId xmlns:a16="http://schemas.microsoft.com/office/drawing/2014/main" id="{41581FA6-993A-4899-ADF1-0A83A623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39">
              <a:extLst>
                <a:ext uri="{FF2B5EF4-FFF2-40B4-BE49-F238E27FC236}">
                  <a16:creationId xmlns:a16="http://schemas.microsoft.com/office/drawing/2014/main" id="{33C4FDB9-01D2-4CB0-BFED-216CAC7EB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40">
              <a:extLst>
                <a:ext uri="{FF2B5EF4-FFF2-40B4-BE49-F238E27FC236}">
                  <a16:creationId xmlns:a16="http://schemas.microsoft.com/office/drawing/2014/main" id="{34E715AB-2B68-41C4-A61F-02C413F242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41">
              <a:extLst>
                <a:ext uri="{FF2B5EF4-FFF2-40B4-BE49-F238E27FC236}">
                  <a16:creationId xmlns:a16="http://schemas.microsoft.com/office/drawing/2014/main" id="{D3861C35-D060-408D-9871-4DA2D0547B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42">
              <a:extLst>
                <a:ext uri="{FF2B5EF4-FFF2-40B4-BE49-F238E27FC236}">
                  <a16:creationId xmlns:a16="http://schemas.microsoft.com/office/drawing/2014/main" id="{B4F4F38F-33FE-48A0-986D-FB771F18BE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43">
              <a:extLst>
                <a:ext uri="{FF2B5EF4-FFF2-40B4-BE49-F238E27FC236}">
                  <a16:creationId xmlns:a16="http://schemas.microsoft.com/office/drawing/2014/main" id="{50FCFC8E-2DC3-4F27-9E02-196830E78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44">
              <a:extLst>
                <a:ext uri="{FF2B5EF4-FFF2-40B4-BE49-F238E27FC236}">
                  <a16:creationId xmlns:a16="http://schemas.microsoft.com/office/drawing/2014/main" id="{3A6EE414-1500-4144-B453-BA950E5107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Rectangle 45">
              <a:extLst>
                <a:ext uri="{FF2B5EF4-FFF2-40B4-BE49-F238E27FC236}">
                  <a16:creationId xmlns:a16="http://schemas.microsoft.com/office/drawing/2014/main" id="{0C1A9D8A-5515-4C84-AE17-A6D5124383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09" name="Freeform 46">
              <a:extLst>
                <a:ext uri="{FF2B5EF4-FFF2-40B4-BE49-F238E27FC236}">
                  <a16:creationId xmlns:a16="http://schemas.microsoft.com/office/drawing/2014/main" id="{E8E7C8C7-FE85-4C8F-960C-3748511E0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0" name="Freeform 47">
              <a:extLst>
                <a:ext uri="{FF2B5EF4-FFF2-40B4-BE49-F238E27FC236}">
                  <a16:creationId xmlns:a16="http://schemas.microsoft.com/office/drawing/2014/main" id="{33DF2ED7-F601-4A9F-AA50-822ED85D56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1" name="Freeform 48">
              <a:extLst>
                <a:ext uri="{FF2B5EF4-FFF2-40B4-BE49-F238E27FC236}">
                  <a16:creationId xmlns:a16="http://schemas.microsoft.com/office/drawing/2014/main" id="{FEDB3A05-6FDD-4E87-B800-8F9975244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2" name="Freeform 49">
              <a:extLst>
                <a:ext uri="{FF2B5EF4-FFF2-40B4-BE49-F238E27FC236}">
                  <a16:creationId xmlns:a16="http://schemas.microsoft.com/office/drawing/2014/main" id="{AD6225C0-E391-49D5-9A7B-57C5ED60E1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3" name="Freeform 50">
              <a:extLst>
                <a:ext uri="{FF2B5EF4-FFF2-40B4-BE49-F238E27FC236}">
                  <a16:creationId xmlns:a16="http://schemas.microsoft.com/office/drawing/2014/main" id="{B814B458-45E5-451C-9CBD-027E3776A4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 name="Freeform 51">
              <a:extLst>
                <a:ext uri="{FF2B5EF4-FFF2-40B4-BE49-F238E27FC236}">
                  <a16:creationId xmlns:a16="http://schemas.microsoft.com/office/drawing/2014/main" id="{59167140-9A0D-4FE7-8E37-2CD613011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 name="Freeform 52">
              <a:extLst>
                <a:ext uri="{FF2B5EF4-FFF2-40B4-BE49-F238E27FC236}">
                  <a16:creationId xmlns:a16="http://schemas.microsoft.com/office/drawing/2014/main" id="{2D38B213-991B-495D-8886-04CAD44C7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 name="Freeform 53">
              <a:extLst>
                <a:ext uri="{FF2B5EF4-FFF2-40B4-BE49-F238E27FC236}">
                  <a16:creationId xmlns:a16="http://schemas.microsoft.com/office/drawing/2014/main" id="{67C1C3DA-3972-4D98-9D9E-390461B28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7" name="Freeform 54">
              <a:extLst>
                <a:ext uri="{FF2B5EF4-FFF2-40B4-BE49-F238E27FC236}">
                  <a16:creationId xmlns:a16="http://schemas.microsoft.com/office/drawing/2014/main" id="{972F8941-61DB-48E1-B9C1-E732470563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8" name="Freeform 55">
              <a:extLst>
                <a:ext uri="{FF2B5EF4-FFF2-40B4-BE49-F238E27FC236}">
                  <a16:creationId xmlns:a16="http://schemas.microsoft.com/office/drawing/2014/main" id="{857B495F-5C9B-435F-8D39-45CC57471F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56">
              <a:extLst>
                <a:ext uri="{FF2B5EF4-FFF2-40B4-BE49-F238E27FC236}">
                  <a16:creationId xmlns:a16="http://schemas.microsoft.com/office/drawing/2014/main" id="{B607428B-B7C9-4017-84F8-19C9B2134A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57">
              <a:extLst>
                <a:ext uri="{FF2B5EF4-FFF2-40B4-BE49-F238E27FC236}">
                  <a16:creationId xmlns:a16="http://schemas.microsoft.com/office/drawing/2014/main" id="{A20C5139-2108-4F5E-B892-64F1D8605E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58">
              <a:extLst>
                <a:ext uri="{FF2B5EF4-FFF2-40B4-BE49-F238E27FC236}">
                  <a16:creationId xmlns:a16="http://schemas.microsoft.com/office/drawing/2014/main" id="{C2A51623-F2F3-4584-93F5-598E56A5F4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Tree>
    <p:extLst>
      <p:ext uri="{BB962C8B-B14F-4D97-AF65-F5344CB8AC3E}">
        <p14:creationId xmlns:p14="http://schemas.microsoft.com/office/powerpoint/2010/main" val="3756313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64DED1-B557-419F-B92C-AF5143C9B91A}"/>
              </a:ext>
            </a:extLst>
          </p:cNvPr>
          <p:cNvSpPr>
            <a:spLocks noGrp="1"/>
          </p:cNvSpPr>
          <p:nvPr>
            <p:ph type="title"/>
          </p:nvPr>
        </p:nvSpPr>
        <p:spPr/>
        <p:txBody>
          <a:bodyPr/>
          <a:lstStyle/>
          <a:p>
            <a:r>
              <a:rPr lang="tr-TR" dirty="0"/>
              <a:t>İçerik</a:t>
            </a:r>
          </a:p>
        </p:txBody>
      </p:sp>
      <p:sp>
        <p:nvSpPr>
          <p:cNvPr id="3" name="İçerik Yer Tutucusu 2">
            <a:extLst>
              <a:ext uri="{FF2B5EF4-FFF2-40B4-BE49-F238E27FC236}">
                <a16:creationId xmlns:a16="http://schemas.microsoft.com/office/drawing/2014/main" id="{2E7DFBBA-6B13-4726-A66D-A4C78BC93007}"/>
              </a:ext>
            </a:extLst>
          </p:cNvPr>
          <p:cNvSpPr>
            <a:spLocks noGrp="1"/>
          </p:cNvSpPr>
          <p:nvPr>
            <p:ph idx="1"/>
          </p:nvPr>
        </p:nvSpPr>
        <p:spPr/>
        <p:txBody>
          <a:bodyPr/>
          <a:lstStyle/>
          <a:p>
            <a:r>
              <a:rPr lang="tr-TR" dirty="0"/>
              <a:t>Sezar şifreleme nedir?</a:t>
            </a:r>
          </a:p>
          <a:p>
            <a:r>
              <a:rPr lang="tr-TR" dirty="0"/>
              <a:t>Projenin amacı</a:t>
            </a:r>
          </a:p>
          <a:p>
            <a:r>
              <a:rPr lang="tr-TR" dirty="0"/>
              <a:t>Kullanılan araçlar</a:t>
            </a:r>
          </a:p>
          <a:p>
            <a:r>
              <a:rPr lang="tr-TR" dirty="0"/>
              <a:t>Tasarım</a:t>
            </a:r>
          </a:p>
          <a:p>
            <a:r>
              <a:rPr lang="tr-TR" dirty="0"/>
              <a:t>Sonuçlar</a:t>
            </a:r>
          </a:p>
          <a:p>
            <a:r>
              <a:rPr lang="tr-TR" dirty="0"/>
              <a:t>Proje Sahipleri</a:t>
            </a:r>
          </a:p>
        </p:txBody>
      </p:sp>
    </p:spTree>
    <p:extLst>
      <p:ext uri="{BB962C8B-B14F-4D97-AF65-F5344CB8AC3E}">
        <p14:creationId xmlns:p14="http://schemas.microsoft.com/office/powerpoint/2010/main" val="277270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Başlık 1">
            <a:extLst>
              <a:ext uri="{FF2B5EF4-FFF2-40B4-BE49-F238E27FC236}">
                <a16:creationId xmlns:a16="http://schemas.microsoft.com/office/drawing/2014/main" id="{3530F618-6391-4D3D-B0C6-BF1A7872AE06}"/>
              </a:ext>
            </a:extLst>
          </p:cNvPr>
          <p:cNvSpPr>
            <a:spLocks noGrp="1"/>
          </p:cNvSpPr>
          <p:nvPr>
            <p:ph type="title"/>
          </p:nvPr>
        </p:nvSpPr>
        <p:spPr>
          <a:xfrm>
            <a:off x="1141413" y="1082673"/>
            <a:ext cx="2869416" cy="4708528"/>
          </a:xfrm>
        </p:spPr>
        <p:txBody>
          <a:bodyPr>
            <a:normAutofit/>
          </a:bodyPr>
          <a:lstStyle/>
          <a:p>
            <a:pPr algn="r"/>
            <a:r>
              <a:rPr lang="tr-TR" sz="4000" b="1" dirty="0"/>
              <a:t>Sezar Şifreleme nedir?</a:t>
            </a:r>
            <a:br>
              <a:rPr lang="en-US" sz="4000" b="1" dirty="0"/>
            </a:br>
            <a:endParaRPr lang="tr-TR" sz="4000" dirty="0"/>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B36E89F4-DF01-41B4-A90A-1029B9BF9C87}"/>
              </a:ext>
            </a:extLst>
          </p:cNvPr>
          <p:cNvSpPr>
            <a:spLocks noGrp="1"/>
          </p:cNvSpPr>
          <p:nvPr>
            <p:ph idx="1"/>
          </p:nvPr>
        </p:nvSpPr>
        <p:spPr>
          <a:xfrm>
            <a:off x="5297763" y="1082673"/>
            <a:ext cx="5751237" cy="4708528"/>
          </a:xfrm>
        </p:spPr>
        <p:txBody>
          <a:bodyPr anchor="ctr">
            <a:normAutofit/>
          </a:bodyPr>
          <a:lstStyle/>
          <a:p>
            <a:r>
              <a:rPr lang="tr-TR" sz="1800" dirty="0" err="1"/>
              <a:t>Jül</a:t>
            </a:r>
            <a:r>
              <a:rPr lang="tr-TR" sz="1800" dirty="0"/>
              <a:t> Sezar döneminde savaşta</a:t>
            </a:r>
            <a:r>
              <a:rPr lang="tr-TR" sz="1800" b="1" dirty="0"/>
              <a:t> </a:t>
            </a:r>
            <a:r>
              <a:rPr lang="tr-TR" sz="1800" dirty="0"/>
              <a:t>önemli bilgileri iletmek için bu şifreleme tekniğini kullanılmıştır.</a:t>
            </a:r>
            <a:endParaRPr lang="ko-KR" altLang="en-US" sz="1800" dirty="0">
              <a:cs typeface="Arial" pitchFamily="34" charset="0"/>
            </a:endParaRPr>
          </a:p>
          <a:p>
            <a:r>
              <a:rPr lang="tr-TR" sz="1800" dirty="0"/>
              <a:t>Sezar Şifreleme Yönteminin algoritması aslında oldukça basittir. Ana mesajda bulunan her bir harfi  mesajda belirtilen anahtar sayısı kadar ileri götürülerek şifreli mesaj oluşturulabilir.</a:t>
            </a:r>
            <a:endParaRPr lang="ko-KR" altLang="en-US" sz="1800" dirty="0">
              <a:cs typeface="Arial" pitchFamily="34" charset="0"/>
            </a:endParaRPr>
          </a:p>
          <a:p>
            <a:endParaRPr lang="tr-TR" sz="1800" dirty="0"/>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338011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Başlık 1">
            <a:extLst>
              <a:ext uri="{FF2B5EF4-FFF2-40B4-BE49-F238E27FC236}">
                <a16:creationId xmlns:a16="http://schemas.microsoft.com/office/drawing/2014/main" id="{5CA0563D-45A3-4B80-83DC-475DC6396F21}"/>
              </a:ext>
            </a:extLst>
          </p:cNvPr>
          <p:cNvSpPr>
            <a:spLocks noGrp="1"/>
          </p:cNvSpPr>
          <p:nvPr>
            <p:ph type="title"/>
          </p:nvPr>
        </p:nvSpPr>
        <p:spPr>
          <a:xfrm>
            <a:off x="1141413" y="1082673"/>
            <a:ext cx="2869416" cy="4708528"/>
          </a:xfrm>
        </p:spPr>
        <p:txBody>
          <a:bodyPr>
            <a:normAutofit/>
          </a:bodyPr>
          <a:lstStyle/>
          <a:p>
            <a:pPr algn="r"/>
            <a:r>
              <a:rPr lang="tr-TR" sz="4000" b="1"/>
              <a:t>Sezar Şifreleme nedir?</a:t>
            </a:r>
            <a:br>
              <a:rPr lang="en-US" sz="4000" b="1"/>
            </a:br>
            <a:endParaRPr lang="tr-TR" sz="4000"/>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7E0A21E6-ADAE-4B59-910A-D023640FD281}"/>
              </a:ext>
            </a:extLst>
          </p:cNvPr>
          <p:cNvSpPr>
            <a:spLocks noGrp="1"/>
          </p:cNvSpPr>
          <p:nvPr>
            <p:ph idx="1"/>
          </p:nvPr>
        </p:nvSpPr>
        <p:spPr>
          <a:xfrm>
            <a:off x="5297763" y="1082673"/>
            <a:ext cx="5751237" cy="4708528"/>
          </a:xfrm>
        </p:spPr>
        <p:txBody>
          <a:bodyPr anchor="ctr">
            <a:normAutofit/>
          </a:bodyPr>
          <a:lstStyle/>
          <a:p>
            <a:r>
              <a:rPr lang="tr-TR" sz="1800"/>
              <a:t>Şifreli mesajı okumak için ise mesajda bulunan her harfi anahtar sayısı kadar geriye götürmek  gerekir.</a:t>
            </a:r>
          </a:p>
          <a:p>
            <a:r>
              <a:rPr lang="tr-TR" sz="1800"/>
              <a:t>Günümüz de ise </a:t>
            </a:r>
            <a:r>
              <a:rPr lang="tr-TR" sz="1800" b="1"/>
              <a:t>Sezar Şifreleme Yöntemi   </a:t>
            </a:r>
            <a:r>
              <a:rPr lang="tr-TR" sz="1800"/>
              <a:t>pek sık tercih edilmemektedir. Çünkü zamanında güvenli olsa bile şuan şifrenin çözülebilme olasılığı 1/25’dir</a:t>
            </a: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1695283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Başlık 1">
            <a:extLst>
              <a:ext uri="{FF2B5EF4-FFF2-40B4-BE49-F238E27FC236}">
                <a16:creationId xmlns:a16="http://schemas.microsoft.com/office/drawing/2014/main" id="{F7812BB4-3BBB-4D64-A524-0DDBCEC9A3D3}"/>
              </a:ext>
            </a:extLst>
          </p:cNvPr>
          <p:cNvSpPr>
            <a:spLocks noGrp="1"/>
          </p:cNvSpPr>
          <p:nvPr>
            <p:ph type="title"/>
          </p:nvPr>
        </p:nvSpPr>
        <p:spPr>
          <a:xfrm>
            <a:off x="1141413" y="1082673"/>
            <a:ext cx="2869416" cy="4708528"/>
          </a:xfrm>
        </p:spPr>
        <p:txBody>
          <a:bodyPr>
            <a:normAutofit/>
          </a:bodyPr>
          <a:lstStyle/>
          <a:p>
            <a:pPr algn="r"/>
            <a:r>
              <a:rPr lang="tr-TR" sz="4000" b="1"/>
              <a:t>Projenin Amacı</a:t>
            </a:r>
            <a:br>
              <a:rPr lang="tr-TR" sz="4000" b="1"/>
            </a:br>
            <a:br>
              <a:rPr lang="tr-TR" sz="4000" b="1"/>
            </a:br>
            <a:endParaRPr lang="tr-TR" sz="4000"/>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6088D421-4C6D-4A85-8EB2-6951BF832D9D}"/>
              </a:ext>
            </a:extLst>
          </p:cNvPr>
          <p:cNvSpPr>
            <a:spLocks noGrp="1"/>
          </p:cNvSpPr>
          <p:nvPr>
            <p:ph idx="1"/>
          </p:nvPr>
        </p:nvSpPr>
        <p:spPr>
          <a:xfrm>
            <a:off x="5297763" y="1082673"/>
            <a:ext cx="5751237" cy="4708528"/>
          </a:xfrm>
        </p:spPr>
        <p:txBody>
          <a:bodyPr anchor="ctr">
            <a:normAutofit/>
          </a:bodyPr>
          <a:lstStyle/>
          <a:p>
            <a:pPr marL="0" indent="0">
              <a:buNone/>
            </a:pPr>
            <a:r>
              <a:rPr lang="tr-TR" sz="1800" dirty="0"/>
              <a:t>Projemizin amacı </a:t>
            </a:r>
            <a:r>
              <a:rPr lang="tr-TR" sz="1800" dirty="0" err="1"/>
              <a:t>sezar</a:t>
            </a:r>
            <a:r>
              <a:rPr lang="tr-TR" sz="1800" dirty="0"/>
              <a:t> şifreleme tekniği ile hem şifreleme hem de şifre çözmeyi gerçekleştirebilen c dillinde bir kod yazmaktır.</a:t>
            </a: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2790560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Başlık 1">
            <a:extLst>
              <a:ext uri="{FF2B5EF4-FFF2-40B4-BE49-F238E27FC236}">
                <a16:creationId xmlns:a16="http://schemas.microsoft.com/office/drawing/2014/main" id="{F0A2B443-9F2A-4C64-B4EF-14E60208E4F8}"/>
              </a:ext>
            </a:extLst>
          </p:cNvPr>
          <p:cNvSpPr>
            <a:spLocks noGrp="1"/>
          </p:cNvSpPr>
          <p:nvPr>
            <p:ph type="title"/>
          </p:nvPr>
        </p:nvSpPr>
        <p:spPr>
          <a:xfrm>
            <a:off x="1141413" y="1082673"/>
            <a:ext cx="2869416" cy="4708528"/>
          </a:xfrm>
        </p:spPr>
        <p:txBody>
          <a:bodyPr>
            <a:normAutofit/>
          </a:bodyPr>
          <a:lstStyle/>
          <a:p>
            <a:pPr algn="r"/>
            <a:r>
              <a:rPr lang="tr-TR" sz="4000" dirty="0"/>
              <a:t>Kullanılan Araçlar</a:t>
            </a:r>
            <a:br>
              <a:rPr lang="tr-TR" sz="4000" dirty="0"/>
            </a:br>
            <a:endParaRPr lang="tr-TR" sz="4000" dirty="0"/>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A2B95132-9E16-40D1-8379-F1FE9C6E62BF}"/>
              </a:ext>
            </a:extLst>
          </p:cNvPr>
          <p:cNvSpPr>
            <a:spLocks noGrp="1"/>
          </p:cNvSpPr>
          <p:nvPr>
            <p:ph idx="1"/>
          </p:nvPr>
        </p:nvSpPr>
        <p:spPr>
          <a:xfrm>
            <a:off x="5297763" y="1082673"/>
            <a:ext cx="5751237" cy="4708528"/>
          </a:xfrm>
        </p:spPr>
        <p:txBody>
          <a:bodyPr anchor="ctr">
            <a:normAutofit/>
          </a:bodyPr>
          <a:lstStyle/>
          <a:p>
            <a:pPr lvl="1"/>
            <a:r>
              <a:rPr lang="tr-TR" sz="1800" dirty="0"/>
              <a:t>Tasarım sürecinde Visual </a:t>
            </a:r>
            <a:r>
              <a:rPr lang="tr-TR" sz="1800" dirty="0" err="1"/>
              <a:t>Studio</a:t>
            </a:r>
            <a:r>
              <a:rPr lang="tr-TR" sz="1800" dirty="0"/>
              <a:t> kullanılmıştır. </a:t>
            </a:r>
            <a:r>
              <a:rPr lang="en-GB" sz="1800" dirty="0"/>
              <a:t>Visual Studio, </a:t>
            </a:r>
            <a:r>
              <a:rPr lang="en-GB" sz="1800" dirty="0" err="1"/>
              <a:t>birçok</a:t>
            </a:r>
            <a:r>
              <a:rPr lang="en-GB" sz="1800" dirty="0"/>
              <a:t> </a:t>
            </a:r>
            <a:r>
              <a:rPr lang="en-GB" sz="1800" dirty="0" err="1"/>
              <a:t>programlama</a:t>
            </a:r>
            <a:r>
              <a:rPr lang="en-GB" sz="1800" dirty="0"/>
              <a:t> </a:t>
            </a:r>
            <a:r>
              <a:rPr lang="en-GB" sz="1800" dirty="0" err="1"/>
              <a:t>dilini</a:t>
            </a:r>
            <a:r>
              <a:rPr lang="en-GB" sz="1800" dirty="0"/>
              <a:t> </a:t>
            </a:r>
            <a:r>
              <a:rPr lang="en-GB" sz="1800" dirty="0" err="1"/>
              <a:t>kullanarak</a:t>
            </a:r>
            <a:r>
              <a:rPr lang="en-GB" sz="1800" dirty="0"/>
              <a:t> program, </a:t>
            </a:r>
            <a:r>
              <a:rPr lang="en-GB" sz="1800" dirty="0" err="1"/>
              <a:t>uygulama</a:t>
            </a:r>
            <a:r>
              <a:rPr lang="en-GB" sz="1800" dirty="0"/>
              <a:t> </a:t>
            </a:r>
            <a:r>
              <a:rPr lang="en-GB" sz="1800" dirty="0" err="1"/>
              <a:t>ya</a:t>
            </a:r>
            <a:r>
              <a:rPr lang="en-GB" sz="1800" dirty="0"/>
              <a:t> da web </a:t>
            </a:r>
            <a:r>
              <a:rPr lang="en-GB" sz="1800" dirty="0" err="1"/>
              <a:t>sitesi</a:t>
            </a:r>
            <a:r>
              <a:rPr lang="en-GB" sz="1800" dirty="0"/>
              <a:t> </a:t>
            </a:r>
            <a:r>
              <a:rPr lang="en-GB" sz="1800" dirty="0" err="1"/>
              <a:t>yapabileceğiniz</a:t>
            </a:r>
            <a:r>
              <a:rPr lang="en-GB" sz="1800" dirty="0"/>
              <a:t> </a:t>
            </a:r>
            <a:r>
              <a:rPr lang="en-GB" sz="1800" dirty="0" err="1"/>
              <a:t>bir</a:t>
            </a:r>
            <a:r>
              <a:rPr lang="en-GB" sz="1800" dirty="0"/>
              <a:t> IDE </a:t>
            </a:r>
            <a:r>
              <a:rPr lang="en-GB" sz="1800" dirty="0" err="1"/>
              <a:t>yani</a:t>
            </a:r>
            <a:r>
              <a:rPr lang="en-GB" sz="1800" dirty="0"/>
              <a:t> </a:t>
            </a:r>
            <a:r>
              <a:rPr lang="en-GB" sz="1800" dirty="0" err="1"/>
              <a:t>entegre</a:t>
            </a:r>
            <a:r>
              <a:rPr lang="en-GB" sz="1800" dirty="0"/>
              <a:t> </a:t>
            </a:r>
            <a:r>
              <a:rPr lang="en-GB" sz="1800" dirty="0" err="1"/>
              <a:t>geliştirme</a:t>
            </a:r>
            <a:r>
              <a:rPr lang="en-GB" sz="1800" dirty="0"/>
              <a:t> </a:t>
            </a:r>
            <a:r>
              <a:rPr lang="en-GB" sz="1800" dirty="0" err="1"/>
              <a:t>ortamıdır</a:t>
            </a:r>
            <a:r>
              <a:rPr lang="en-GB" sz="1800" dirty="0"/>
              <a:t>. Microsoft Windows </a:t>
            </a:r>
            <a:r>
              <a:rPr lang="en-GB" sz="1800" dirty="0" err="1"/>
              <a:t>için</a:t>
            </a:r>
            <a:r>
              <a:rPr lang="en-GB" sz="1800" dirty="0"/>
              <a:t> </a:t>
            </a:r>
            <a:r>
              <a:rPr lang="en-GB" sz="1800" dirty="0" err="1"/>
              <a:t>bilgisayar</a:t>
            </a:r>
            <a:r>
              <a:rPr lang="en-GB" sz="1800" dirty="0"/>
              <a:t> </a:t>
            </a:r>
            <a:r>
              <a:rPr lang="en-GB" sz="1800" dirty="0" err="1"/>
              <a:t>programları</a:t>
            </a:r>
            <a:r>
              <a:rPr lang="en-GB" sz="1800" dirty="0"/>
              <a:t>, web </a:t>
            </a:r>
            <a:r>
              <a:rPr lang="en-GB" sz="1800" dirty="0" err="1"/>
              <a:t>siteleri</a:t>
            </a:r>
            <a:r>
              <a:rPr lang="en-GB" sz="1800" dirty="0"/>
              <a:t>, web </a:t>
            </a:r>
            <a:r>
              <a:rPr lang="en-GB" sz="1800" dirty="0" err="1"/>
              <a:t>uygulamaları</a:t>
            </a:r>
            <a:r>
              <a:rPr lang="en-GB" sz="1800" dirty="0"/>
              <a:t>, web </a:t>
            </a:r>
            <a:r>
              <a:rPr lang="en-GB" sz="1800" dirty="0" err="1"/>
              <a:t>hizmetleri</a:t>
            </a:r>
            <a:r>
              <a:rPr lang="en-GB" sz="1800" dirty="0"/>
              <a:t> </a:t>
            </a:r>
            <a:r>
              <a:rPr lang="en-GB" sz="1800" dirty="0" err="1"/>
              <a:t>ve</a:t>
            </a:r>
            <a:r>
              <a:rPr lang="en-GB" sz="1800" dirty="0"/>
              <a:t> </a:t>
            </a:r>
            <a:r>
              <a:rPr lang="en-GB" sz="1800" dirty="0" err="1"/>
              <a:t>mobil</a:t>
            </a:r>
            <a:r>
              <a:rPr lang="en-GB" sz="1800" dirty="0"/>
              <a:t> </a:t>
            </a:r>
            <a:r>
              <a:rPr lang="en-GB" sz="1800" dirty="0" err="1"/>
              <a:t>uygulamalar</a:t>
            </a:r>
            <a:r>
              <a:rPr lang="en-GB" sz="1800" dirty="0"/>
              <a:t> </a:t>
            </a:r>
            <a:r>
              <a:rPr lang="en-GB" sz="1800" dirty="0" err="1"/>
              <a:t>geliştirmek</a:t>
            </a:r>
            <a:r>
              <a:rPr lang="en-GB" sz="1800" dirty="0"/>
              <a:t> </a:t>
            </a:r>
            <a:r>
              <a:rPr lang="en-GB" sz="1800" dirty="0" err="1"/>
              <a:t>için</a:t>
            </a:r>
            <a:r>
              <a:rPr lang="en-GB" sz="1800" dirty="0"/>
              <a:t> </a:t>
            </a:r>
            <a:r>
              <a:rPr lang="en-GB" sz="1800" dirty="0" err="1"/>
              <a:t>kullanılır</a:t>
            </a:r>
            <a:r>
              <a:rPr lang="en-GB" sz="1800" dirty="0"/>
              <a:t>. </a:t>
            </a:r>
            <a:endParaRPr lang="tr-TR" sz="1800" b="1" dirty="0"/>
          </a:p>
          <a:p>
            <a:endParaRPr lang="tr-TR" sz="1800" dirty="0"/>
          </a:p>
          <a:p>
            <a:endParaRPr lang="tr-TR" sz="1800" dirty="0"/>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2515070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Başlık 1">
            <a:extLst>
              <a:ext uri="{FF2B5EF4-FFF2-40B4-BE49-F238E27FC236}">
                <a16:creationId xmlns:a16="http://schemas.microsoft.com/office/drawing/2014/main" id="{8562E092-8B87-42FE-959C-AF368AB9DCB1}"/>
              </a:ext>
            </a:extLst>
          </p:cNvPr>
          <p:cNvSpPr>
            <a:spLocks noGrp="1"/>
          </p:cNvSpPr>
          <p:nvPr>
            <p:ph type="title"/>
          </p:nvPr>
        </p:nvSpPr>
        <p:spPr>
          <a:xfrm>
            <a:off x="1141413" y="1082673"/>
            <a:ext cx="2869416" cy="4708528"/>
          </a:xfrm>
        </p:spPr>
        <p:txBody>
          <a:bodyPr>
            <a:normAutofit/>
          </a:bodyPr>
          <a:lstStyle/>
          <a:p>
            <a:pPr algn="r"/>
            <a:r>
              <a:rPr lang="tr-TR" sz="4000" b="1" dirty="0"/>
              <a:t>Tasarım </a:t>
            </a:r>
            <a:br>
              <a:rPr lang="tr-TR" sz="4000" b="1" dirty="0"/>
            </a:br>
            <a:endParaRPr lang="tr-TR" sz="4000" dirty="0"/>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FAE213CD-74B5-4432-B7F4-5F18C30A8015}"/>
              </a:ext>
            </a:extLst>
          </p:cNvPr>
          <p:cNvSpPr>
            <a:spLocks noGrp="1"/>
          </p:cNvSpPr>
          <p:nvPr>
            <p:ph idx="1"/>
          </p:nvPr>
        </p:nvSpPr>
        <p:spPr>
          <a:xfrm>
            <a:off x="5297763" y="1082673"/>
            <a:ext cx="5751237" cy="4708528"/>
          </a:xfrm>
        </p:spPr>
        <p:txBody>
          <a:bodyPr anchor="ctr">
            <a:normAutofit/>
          </a:bodyPr>
          <a:lstStyle/>
          <a:p>
            <a:r>
              <a:rPr lang="tr-TR" sz="1800" dirty="0"/>
              <a:t>Yazdığımız kodda fonksiyon ,  dosya okuma ve yazma yapılarını kullandık. Biri şifreleme fonksiyonu iken ikincisi şifre çözme fonksiyonudur. Her iki fonksiyonda da büyük veya küçük harf olmasına dikkat ederek farklı işlemler gerçekleştirdik.</a:t>
            </a:r>
          </a:p>
          <a:p>
            <a:r>
              <a:rPr lang="tr-TR" sz="1800" dirty="0"/>
              <a:t> Şifreleme yapılırken şifrelenecek bilgi giris.txt dosyasından okunup sifreli.txt dosyasına yazılacaktır. Şifre çözülürken bilgi sifreli.txt dosyasından okunup cıkıs.txt dosyasına yazılacaktır.</a:t>
            </a:r>
          </a:p>
          <a:p>
            <a:endParaRPr lang="tr-TR" sz="1800" dirty="0"/>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2250448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73"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3" name="İçerik Yer Tutucusu 2">
            <a:extLst>
              <a:ext uri="{FF2B5EF4-FFF2-40B4-BE49-F238E27FC236}">
                <a16:creationId xmlns:a16="http://schemas.microsoft.com/office/drawing/2014/main" id="{541A3C76-A171-4CCF-99AA-704D047775BF}"/>
              </a:ext>
            </a:extLst>
          </p:cNvPr>
          <p:cNvSpPr>
            <a:spLocks noGrp="1"/>
          </p:cNvSpPr>
          <p:nvPr>
            <p:ph idx="1"/>
          </p:nvPr>
        </p:nvSpPr>
        <p:spPr>
          <a:xfrm>
            <a:off x="1141412" y="710119"/>
            <a:ext cx="4459287" cy="5504414"/>
          </a:xfrm>
        </p:spPr>
        <p:txBody>
          <a:bodyPr>
            <a:normAutofit fontScale="70000" lnSpcReduction="20000"/>
          </a:bodyPr>
          <a:lstStyle/>
          <a:p>
            <a:r>
              <a:rPr lang="tr-TR" b="1" dirty="0"/>
              <a:t>Main fonksiyonumuzda öncelikle kullanıcıdan hangi işlemi yapmak istediğini belirten sayıyı aldık. Şifreleme işlemi için 1 sayısını, şifre çözme işlemi için 2 sayısını  belirledik.</a:t>
            </a:r>
          </a:p>
          <a:p>
            <a:r>
              <a:rPr lang="tr-TR" b="1" dirty="0"/>
              <a:t>Şekil 1 de şifreleme seçildiği zaman yapılan işlemin gerçekleştirildiği kod parçasıdır. Öncelikle kullanıcıdan kaç karaktere göre şifrelenmesini istediği yani anahtar sayı alınır. Sonrasında giriş.txt dosyasını okuma işlemi gerçekleştirilir ve daha sonra şifrele fonksiyonu çağırılır. Şifreleme işlemi gerçekleştirildikten sonra şifrelenen cümleler sifreli.txt adlı dosyaya yazılır. Böylelikle şifreleme işlemi gerçekleştirilmiş olur.</a:t>
            </a:r>
          </a:p>
          <a:p>
            <a:pPr marL="0" indent="0">
              <a:buNone/>
            </a:pPr>
            <a:r>
              <a:rPr lang="tr-TR" b="1" dirty="0"/>
              <a:t> </a:t>
            </a:r>
          </a:p>
          <a:p>
            <a:endParaRPr lang="tr-TR" sz="2000" dirty="0"/>
          </a:p>
        </p:txBody>
      </p:sp>
      <p:pic>
        <p:nvPicPr>
          <p:cNvPr id="6146" name="Picture 2">
            <a:extLst>
              <a:ext uri="{FF2B5EF4-FFF2-40B4-BE49-F238E27FC236}">
                <a16:creationId xmlns:a16="http://schemas.microsoft.com/office/drawing/2014/main" id="{C69898FF-C62F-4C41-92CD-178B14A8FB6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096000" y="778213"/>
            <a:ext cx="5948362" cy="5262664"/>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75" name="Group 74">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76"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7"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8"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3"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34" name="Metin kutusu 33">
            <a:extLst>
              <a:ext uri="{FF2B5EF4-FFF2-40B4-BE49-F238E27FC236}">
                <a16:creationId xmlns:a16="http://schemas.microsoft.com/office/drawing/2014/main" id="{12660B42-2737-47C6-9BF7-C17BB5AB8A7E}"/>
              </a:ext>
            </a:extLst>
          </p:cNvPr>
          <p:cNvSpPr txBox="1"/>
          <p:nvPr/>
        </p:nvSpPr>
        <p:spPr>
          <a:xfrm>
            <a:off x="8665262" y="6241311"/>
            <a:ext cx="809837" cy="369332"/>
          </a:xfrm>
          <a:prstGeom prst="rect">
            <a:avLst/>
          </a:prstGeom>
          <a:noFill/>
        </p:spPr>
        <p:txBody>
          <a:bodyPr wrap="none" rtlCol="0">
            <a:spAutoFit/>
          </a:bodyPr>
          <a:lstStyle/>
          <a:p>
            <a:r>
              <a:rPr lang="tr-TR" dirty="0"/>
              <a:t>Şekil 1</a:t>
            </a:r>
          </a:p>
        </p:txBody>
      </p:sp>
    </p:spTree>
    <p:extLst>
      <p:ext uri="{BB962C8B-B14F-4D97-AF65-F5344CB8AC3E}">
        <p14:creationId xmlns:p14="http://schemas.microsoft.com/office/powerpoint/2010/main" val="994656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7"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3" name="İçerik Yer Tutucusu 2">
            <a:extLst>
              <a:ext uri="{FF2B5EF4-FFF2-40B4-BE49-F238E27FC236}">
                <a16:creationId xmlns:a16="http://schemas.microsoft.com/office/drawing/2014/main" id="{ADB22A47-30E3-409B-90FD-214DBC79B571}"/>
              </a:ext>
            </a:extLst>
          </p:cNvPr>
          <p:cNvSpPr>
            <a:spLocks noGrp="1"/>
          </p:cNvSpPr>
          <p:nvPr>
            <p:ph idx="1"/>
          </p:nvPr>
        </p:nvSpPr>
        <p:spPr>
          <a:xfrm>
            <a:off x="1141412" y="527050"/>
            <a:ext cx="4459287" cy="5687483"/>
          </a:xfrm>
        </p:spPr>
        <p:txBody>
          <a:bodyPr>
            <a:normAutofit/>
          </a:bodyPr>
          <a:lstStyle/>
          <a:p>
            <a:pPr>
              <a:lnSpc>
                <a:spcPct val="110000"/>
              </a:lnSpc>
            </a:pPr>
            <a:r>
              <a:rPr lang="tr-TR" sz="1600" b="1" dirty="0"/>
              <a:t> Şekil 2 deki kod parçası şifreleme fonksiyonunda büyük harflere yapılacak olan işlemi göstermektedir.</a:t>
            </a:r>
          </a:p>
          <a:p>
            <a:pPr marL="0" indent="0">
              <a:lnSpc>
                <a:spcPct val="110000"/>
              </a:lnSpc>
              <a:buNone/>
            </a:pPr>
            <a:r>
              <a:rPr lang="tr-TR" sz="1600" b="1" dirty="0"/>
              <a:t> </a:t>
            </a:r>
          </a:p>
          <a:p>
            <a:pPr>
              <a:lnSpc>
                <a:spcPct val="110000"/>
              </a:lnSpc>
            </a:pPr>
            <a:r>
              <a:rPr lang="tr-TR" sz="1600" b="1" dirty="0"/>
              <a:t>Öncelikle boşluk karakterinin şifrelenmemesi için ayrı bir işlem yaptırdık. Sonrasında dosyadan okunan her harfi tek tek kullanıcıdan alınan anahtar sayıya göre şekil 2 deki işlem yaptırılarak şifrelenmiş haline getirdik ve </a:t>
            </a:r>
            <a:r>
              <a:rPr lang="tr-TR" sz="1600" b="1" dirty="0" err="1"/>
              <a:t>cumle</a:t>
            </a:r>
            <a:r>
              <a:rPr lang="tr-TR" sz="1600" b="1" dirty="0"/>
              <a:t>[] dizisi yerine şifrelenmiş cümleyi yazdırdık. Böylelikle şifreleme işi tamamlanmış oldu.</a:t>
            </a:r>
          </a:p>
          <a:p>
            <a:pPr>
              <a:lnSpc>
                <a:spcPct val="110000"/>
              </a:lnSpc>
            </a:pPr>
            <a:endParaRPr lang="tr-TR" sz="1400" b="1" dirty="0"/>
          </a:p>
          <a:p>
            <a:pPr>
              <a:lnSpc>
                <a:spcPct val="110000"/>
              </a:lnSpc>
            </a:pPr>
            <a:endParaRPr lang="tr-TR" sz="1400" dirty="0"/>
          </a:p>
        </p:txBody>
      </p:sp>
      <p:pic>
        <p:nvPicPr>
          <p:cNvPr id="1026" name="Picture 2">
            <a:extLst>
              <a:ext uri="{FF2B5EF4-FFF2-40B4-BE49-F238E27FC236}">
                <a16:creationId xmlns:a16="http://schemas.microsoft.com/office/drawing/2014/main" id="{969036EB-DAAE-4CA6-968D-0E1E0C85FC4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096000" y="1093788"/>
            <a:ext cx="5456279" cy="4329112"/>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39" name="Group 138">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40"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1"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2"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3"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4"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5"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6"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7"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8"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9"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0"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1"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52"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3"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4"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5"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6"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7"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8"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9"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0"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1"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2"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3"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4"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5"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6"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Metin kutusu 1">
            <a:extLst>
              <a:ext uri="{FF2B5EF4-FFF2-40B4-BE49-F238E27FC236}">
                <a16:creationId xmlns:a16="http://schemas.microsoft.com/office/drawing/2014/main" id="{033EBB78-F4BC-43AC-B6AB-11B892622A8E}"/>
              </a:ext>
            </a:extLst>
          </p:cNvPr>
          <p:cNvSpPr txBox="1"/>
          <p:nvPr/>
        </p:nvSpPr>
        <p:spPr>
          <a:xfrm>
            <a:off x="8491431" y="5674797"/>
            <a:ext cx="809837" cy="369332"/>
          </a:xfrm>
          <a:prstGeom prst="rect">
            <a:avLst/>
          </a:prstGeom>
          <a:noFill/>
        </p:spPr>
        <p:txBody>
          <a:bodyPr wrap="none" rtlCol="0">
            <a:spAutoFit/>
          </a:bodyPr>
          <a:lstStyle/>
          <a:p>
            <a:r>
              <a:rPr lang="tr-TR" dirty="0"/>
              <a:t>Şekil 2</a:t>
            </a:r>
          </a:p>
        </p:txBody>
      </p:sp>
    </p:spTree>
    <p:extLst>
      <p:ext uri="{BB962C8B-B14F-4D97-AF65-F5344CB8AC3E}">
        <p14:creationId xmlns:p14="http://schemas.microsoft.com/office/powerpoint/2010/main" val="27381283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vre">
  <a:themeElements>
    <a:clrScheme name="Devre">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Devre">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vre">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247</TotalTime>
  <Words>766</Words>
  <Application>Microsoft Office PowerPoint</Application>
  <PresentationFormat>Geniş ekran</PresentationFormat>
  <Paragraphs>49</Paragraphs>
  <Slides>17</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17</vt:i4>
      </vt:variant>
    </vt:vector>
  </HeadingPairs>
  <TitlesOfParts>
    <vt:vector size="20" baseType="lpstr">
      <vt:lpstr>Arial</vt:lpstr>
      <vt:lpstr>Tw Cen MT</vt:lpstr>
      <vt:lpstr>Devre</vt:lpstr>
      <vt:lpstr>Kriptografi: Sezar Şifreleme ve Çözme </vt:lpstr>
      <vt:lpstr>İçerik</vt:lpstr>
      <vt:lpstr>Sezar Şifreleme nedir? </vt:lpstr>
      <vt:lpstr>Sezar Şifreleme nedir? </vt:lpstr>
      <vt:lpstr>Projenin Amacı  </vt:lpstr>
      <vt:lpstr>Kullanılan Araçlar </vt:lpstr>
      <vt:lpstr>Tasarım  </vt:lpstr>
      <vt:lpstr>PowerPoint Sunusu</vt:lpstr>
      <vt:lpstr>PowerPoint Sunusu</vt:lpstr>
      <vt:lpstr>PowerPoint Sunusu</vt:lpstr>
      <vt:lpstr>PowerPoint Sunusu</vt:lpstr>
      <vt:lpstr>PowerPoint Sunusu</vt:lpstr>
      <vt:lpstr>PowerPoint Sunusu</vt:lpstr>
      <vt:lpstr>PowerPoint Sunusu</vt:lpstr>
      <vt:lpstr>Sonuçlar </vt:lpstr>
      <vt:lpstr>Proje sahipleri</vt:lpstr>
      <vt:lpstr>Dinlediğiniz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Kriptografi: Sezar Şifreleme ve Çözme </dc:title>
  <dc:creator>Aysen İpek Çakır</dc:creator>
  <cp:lastModifiedBy>İrem Kalkanlı</cp:lastModifiedBy>
  <cp:revision>13</cp:revision>
  <dcterms:created xsi:type="dcterms:W3CDTF">2020-01-11T22:16:21Z</dcterms:created>
  <dcterms:modified xsi:type="dcterms:W3CDTF">2020-01-13T04:58:43Z</dcterms:modified>
</cp:coreProperties>
</file>