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3"/>
  </p:notesMasterIdLst>
  <p:sldIdLst>
    <p:sldId id="256" r:id="rId2"/>
    <p:sldId id="257"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58" autoAdjust="0"/>
    <p:restoredTop sz="94660"/>
  </p:normalViewPr>
  <p:slideViewPr>
    <p:cSldViewPr snapToGrid="0">
      <p:cViewPr varScale="1">
        <p:scale>
          <a:sx n="59" d="100"/>
          <a:sy n="59" d="100"/>
        </p:scale>
        <p:origin x="7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D2E48-113C-4BB5-8FE6-B719A85F071B}" type="datetimeFigureOut">
              <a:rPr lang="tr-TR" smtClean="0"/>
              <a:t>9.11.2022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F36BE-F9F9-44AD-94B6-CDC91DC2BB58}" type="slidenum">
              <a:rPr lang="tr-TR" smtClean="0"/>
              <a:t>‹#›</a:t>
            </a:fld>
            <a:endParaRPr lang="tr-TR"/>
          </a:p>
        </p:txBody>
      </p:sp>
    </p:spTree>
    <p:extLst>
      <p:ext uri="{BB962C8B-B14F-4D97-AF65-F5344CB8AC3E}">
        <p14:creationId xmlns:p14="http://schemas.microsoft.com/office/powerpoint/2010/main" val="3641199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869B720-5F1D-4298-ADF9-6EC4805CA0A1}" type="datetimeFigureOut">
              <a:rPr lang="tr-TR" smtClean="0"/>
              <a:t>9.11.2022</a:t>
            </a:fld>
            <a:endParaRPr lang="tr-TR"/>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tr-T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0E7D07B6-88CE-4A05-811C-1D841A47EBC6}" type="slidenum">
              <a:rPr lang="tr-TR" smtClean="0"/>
              <a:t>‹#›</a:t>
            </a:fld>
            <a:endParaRPr lang="tr-TR"/>
          </a:p>
        </p:txBody>
      </p:sp>
    </p:spTree>
    <p:extLst>
      <p:ext uri="{BB962C8B-B14F-4D97-AF65-F5344CB8AC3E}">
        <p14:creationId xmlns:p14="http://schemas.microsoft.com/office/powerpoint/2010/main" val="238669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869B720-5F1D-4298-ADF9-6EC4805CA0A1}" type="datetimeFigureOut">
              <a:rPr lang="tr-TR" smtClean="0"/>
              <a:t>9.11.2022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E7D07B6-88CE-4A05-811C-1D841A47EBC6}" type="slidenum">
              <a:rPr lang="tr-TR" smtClean="0"/>
              <a:t>‹#›</a:t>
            </a:fld>
            <a:endParaRPr lang="tr-TR"/>
          </a:p>
        </p:txBody>
      </p:sp>
    </p:spTree>
    <p:extLst>
      <p:ext uri="{BB962C8B-B14F-4D97-AF65-F5344CB8AC3E}">
        <p14:creationId xmlns:p14="http://schemas.microsoft.com/office/powerpoint/2010/main" val="1888629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869B720-5F1D-4298-ADF9-6EC4805CA0A1}" type="datetimeFigureOut">
              <a:rPr lang="tr-TR" smtClean="0"/>
              <a:t>9.11.2022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E7D07B6-88CE-4A05-811C-1D841A47EBC6}" type="slidenum">
              <a:rPr lang="tr-TR" smtClean="0"/>
              <a:t>‹#›</a:t>
            </a:fld>
            <a:endParaRPr lang="tr-TR"/>
          </a:p>
        </p:txBody>
      </p:sp>
    </p:spTree>
    <p:extLst>
      <p:ext uri="{BB962C8B-B14F-4D97-AF65-F5344CB8AC3E}">
        <p14:creationId xmlns:p14="http://schemas.microsoft.com/office/powerpoint/2010/main" val="3394770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869B720-5F1D-4298-ADF9-6EC4805CA0A1}" type="datetimeFigureOut">
              <a:rPr lang="tr-TR" smtClean="0"/>
              <a:t>9.11.2022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E7D07B6-88CE-4A05-811C-1D841A47EBC6}" type="slidenum">
              <a:rPr lang="tr-TR" smtClean="0"/>
              <a:t>‹#›</a:t>
            </a:fld>
            <a:endParaRPr lang="tr-TR"/>
          </a:p>
        </p:txBody>
      </p:sp>
    </p:spTree>
    <p:extLst>
      <p:ext uri="{BB962C8B-B14F-4D97-AF65-F5344CB8AC3E}">
        <p14:creationId xmlns:p14="http://schemas.microsoft.com/office/powerpoint/2010/main" val="204013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869B720-5F1D-4298-ADF9-6EC4805CA0A1}" type="datetimeFigureOut">
              <a:rPr lang="tr-TR" smtClean="0"/>
              <a:t>9.11.2022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E7D07B6-88CE-4A05-811C-1D841A47EBC6}" type="slidenum">
              <a:rPr lang="tr-TR" smtClean="0"/>
              <a:t>‹#›</a:t>
            </a:fld>
            <a:endParaRPr lang="tr-TR"/>
          </a:p>
        </p:txBody>
      </p:sp>
    </p:spTree>
    <p:extLst>
      <p:ext uri="{BB962C8B-B14F-4D97-AF65-F5344CB8AC3E}">
        <p14:creationId xmlns:p14="http://schemas.microsoft.com/office/powerpoint/2010/main" val="2592669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869B720-5F1D-4298-ADF9-6EC4805CA0A1}" type="datetimeFigureOut">
              <a:rPr lang="tr-TR" smtClean="0"/>
              <a:t>9.11.2022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E7D07B6-88CE-4A05-811C-1D841A47EBC6}" type="slidenum">
              <a:rPr lang="tr-TR" smtClean="0"/>
              <a:t>‹#›</a:t>
            </a:fld>
            <a:endParaRPr lang="tr-TR"/>
          </a:p>
        </p:txBody>
      </p:sp>
    </p:spTree>
    <p:extLst>
      <p:ext uri="{BB962C8B-B14F-4D97-AF65-F5344CB8AC3E}">
        <p14:creationId xmlns:p14="http://schemas.microsoft.com/office/powerpoint/2010/main" val="2264498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C869B720-5F1D-4298-ADF9-6EC4805CA0A1}" type="datetimeFigureOut">
              <a:rPr lang="tr-TR" smtClean="0"/>
              <a:t>9.11.2022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E7D07B6-88CE-4A05-811C-1D841A47EBC6}" type="slidenum">
              <a:rPr lang="tr-TR" smtClean="0"/>
              <a:t>‹#›</a:t>
            </a:fld>
            <a:endParaRPr lang="tr-TR"/>
          </a:p>
        </p:txBody>
      </p:sp>
    </p:spTree>
    <p:extLst>
      <p:ext uri="{BB962C8B-B14F-4D97-AF65-F5344CB8AC3E}">
        <p14:creationId xmlns:p14="http://schemas.microsoft.com/office/powerpoint/2010/main" val="4223372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869B720-5F1D-4298-ADF9-6EC4805CA0A1}" type="datetimeFigureOut">
              <a:rPr lang="tr-TR" smtClean="0"/>
              <a:t>9.11.2022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E7D07B6-88CE-4A05-811C-1D841A47EBC6}" type="slidenum">
              <a:rPr lang="tr-TR" smtClean="0"/>
              <a:t>‹#›</a:t>
            </a:fld>
            <a:endParaRPr lang="tr-TR"/>
          </a:p>
        </p:txBody>
      </p:sp>
    </p:spTree>
    <p:extLst>
      <p:ext uri="{BB962C8B-B14F-4D97-AF65-F5344CB8AC3E}">
        <p14:creationId xmlns:p14="http://schemas.microsoft.com/office/powerpoint/2010/main" val="3428376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69B720-5F1D-4298-ADF9-6EC4805CA0A1}" type="datetimeFigureOut">
              <a:rPr lang="tr-TR" smtClean="0"/>
              <a:t>9.11.2022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E7D07B6-88CE-4A05-811C-1D841A47EBC6}" type="slidenum">
              <a:rPr lang="tr-TR" smtClean="0"/>
              <a:t>‹#›</a:t>
            </a:fld>
            <a:endParaRPr lang="tr-TR"/>
          </a:p>
        </p:txBody>
      </p:sp>
    </p:spTree>
    <p:extLst>
      <p:ext uri="{BB962C8B-B14F-4D97-AF65-F5344CB8AC3E}">
        <p14:creationId xmlns:p14="http://schemas.microsoft.com/office/powerpoint/2010/main" val="3856686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tr-TR" smtClean="0"/>
              <a:t>Asıl metin stillerini düzenle</a:t>
            </a:r>
          </a:p>
        </p:txBody>
      </p:sp>
      <p:sp>
        <p:nvSpPr>
          <p:cNvPr id="5" name="Date Placeholder 4"/>
          <p:cNvSpPr>
            <a:spLocks noGrp="1"/>
          </p:cNvSpPr>
          <p:nvPr>
            <p:ph type="dt" sz="half" idx="10"/>
          </p:nvPr>
        </p:nvSpPr>
        <p:spPr/>
        <p:txBody>
          <a:bodyPr/>
          <a:lstStyle/>
          <a:p>
            <a:fld id="{C869B720-5F1D-4298-ADF9-6EC4805CA0A1}" type="datetimeFigureOut">
              <a:rPr lang="tr-TR" smtClean="0"/>
              <a:t>9.11.2022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0E7D07B6-88CE-4A05-811C-1D841A47EBC6}" type="slidenum">
              <a:rPr lang="tr-TR" smtClean="0"/>
              <a:t>‹#›</a:t>
            </a:fld>
            <a:endParaRPr lang="tr-TR"/>
          </a:p>
        </p:txBody>
      </p:sp>
    </p:spTree>
    <p:extLst>
      <p:ext uri="{BB962C8B-B14F-4D97-AF65-F5344CB8AC3E}">
        <p14:creationId xmlns:p14="http://schemas.microsoft.com/office/powerpoint/2010/main" val="39202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869B720-5F1D-4298-ADF9-6EC4805CA0A1}" type="datetimeFigureOut">
              <a:rPr lang="tr-TR" smtClean="0"/>
              <a:t>9.11.2022</a:t>
            </a:fld>
            <a:endParaRPr lang="tr-TR"/>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tr-T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0E7D07B6-88CE-4A05-811C-1D841A47EBC6}" type="slidenum">
              <a:rPr lang="tr-TR" smtClean="0"/>
              <a:t>‹#›</a:t>
            </a:fld>
            <a:endParaRPr lang="tr-TR"/>
          </a:p>
        </p:txBody>
      </p:sp>
    </p:spTree>
    <p:extLst>
      <p:ext uri="{BB962C8B-B14F-4D97-AF65-F5344CB8AC3E}">
        <p14:creationId xmlns:p14="http://schemas.microsoft.com/office/powerpoint/2010/main" val="367158716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869B720-5F1D-4298-ADF9-6EC4805CA0A1}" type="datetimeFigureOut">
              <a:rPr lang="tr-TR" smtClean="0"/>
              <a:t>9.11.2022</a:t>
            </a:fld>
            <a:endParaRPr lang="tr-TR"/>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tr-T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0E7D07B6-88CE-4A05-811C-1D841A47EBC6}" type="slidenum">
              <a:rPr lang="tr-TR" smtClean="0"/>
              <a:t>‹#›</a:t>
            </a:fld>
            <a:endParaRPr lang="tr-TR"/>
          </a:p>
        </p:txBody>
      </p:sp>
    </p:spTree>
    <p:extLst>
      <p:ext uri="{BB962C8B-B14F-4D97-AF65-F5344CB8AC3E}">
        <p14:creationId xmlns:p14="http://schemas.microsoft.com/office/powerpoint/2010/main" val="367262191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2000"/>
            <a:lum/>
            <a:extLst>
              <a:ext uri="{BEBA8EAE-BF5A-486C-A8C5-ECC9F3942E4B}">
                <a14:imgProps xmlns:a14="http://schemas.microsoft.com/office/drawing/2010/main">
                  <a14:imgLayer r:embed="rId3">
                    <a14:imgEffect>
                      <a14:colorTemperature colorTemp="6700"/>
                    </a14:imgEffect>
                    <a14:imgEffect>
                      <a14:saturation sat="400000"/>
                    </a14:imgEffect>
                  </a14:imgLayer>
                </a14:imgProps>
              </a:ext>
            </a:extLst>
          </a:blip>
          <a:srcRect/>
          <a:stretch>
            <a:fillRect t="-5000" b="-5000"/>
          </a:stretch>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12012386" cy="6580414"/>
          </a:xfrm>
        </p:spPr>
        <p:txBody>
          <a:bodyPr>
            <a:normAutofit fontScale="90000"/>
          </a:bodyPr>
          <a:lstStyle/>
          <a:p>
            <a:pPr algn="ctr"/>
            <a:r>
              <a:rPr lang="tr-TR" dirty="0" smtClean="0"/>
              <a:t>    </a:t>
            </a:r>
            <a:br>
              <a:rPr lang="tr-TR" dirty="0" smtClean="0"/>
            </a:br>
            <a:r>
              <a:rPr lang="tr-TR" dirty="0" smtClean="0"/>
              <a:t/>
            </a:r>
            <a:br>
              <a:rPr lang="tr-TR" dirty="0" smtClean="0"/>
            </a:br>
            <a:r>
              <a:rPr lang="tr-TR" dirty="0" smtClean="0"/>
              <a:t/>
            </a:r>
            <a:br>
              <a:rPr lang="tr-TR" dirty="0" smtClean="0"/>
            </a:br>
            <a:r>
              <a:rPr lang="tr-TR" dirty="0"/>
              <a:t/>
            </a:r>
            <a:br>
              <a:rPr lang="tr-TR" dirty="0"/>
            </a:br>
            <a:r>
              <a:rPr lang="tr-TR" sz="6000" dirty="0" smtClean="0">
                <a:solidFill>
                  <a:schemeClr val="tx2">
                    <a:lumMod val="50000"/>
                  </a:schemeClr>
                </a:solidFill>
              </a:rPr>
              <a:t>Görüntü İşleme Teknikleri Kullanılarak</a:t>
            </a:r>
            <a:br>
              <a:rPr lang="tr-TR" sz="6000" dirty="0" smtClean="0">
                <a:solidFill>
                  <a:schemeClr val="tx2">
                    <a:lumMod val="50000"/>
                  </a:schemeClr>
                </a:solidFill>
              </a:rPr>
            </a:br>
            <a:r>
              <a:rPr lang="tr-TR" sz="6000" dirty="0" smtClean="0">
                <a:solidFill>
                  <a:schemeClr val="tx2">
                    <a:lumMod val="50000"/>
                  </a:schemeClr>
                </a:solidFill>
              </a:rPr>
              <a:t>    Ekmek </a:t>
            </a:r>
            <a:r>
              <a:rPr lang="tr-TR" sz="6000" dirty="0">
                <a:solidFill>
                  <a:schemeClr val="tx2">
                    <a:lumMod val="50000"/>
                  </a:schemeClr>
                </a:solidFill>
              </a:rPr>
              <a:t>D</a:t>
            </a:r>
            <a:r>
              <a:rPr lang="tr-TR" sz="6000" dirty="0" smtClean="0">
                <a:solidFill>
                  <a:schemeClr val="tx2">
                    <a:lumMod val="50000"/>
                  </a:schemeClr>
                </a:solidFill>
              </a:rPr>
              <a:t>oku </a:t>
            </a:r>
            <a:r>
              <a:rPr lang="tr-TR" sz="6000" dirty="0">
                <a:solidFill>
                  <a:schemeClr val="tx2">
                    <a:lumMod val="50000"/>
                  </a:schemeClr>
                </a:solidFill>
              </a:rPr>
              <a:t>A</a:t>
            </a:r>
            <a:r>
              <a:rPr lang="tr-TR" sz="6000" dirty="0" smtClean="0">
                <a:solidFill>
                  <a:schemeClr val="tx2">
                    <a:lumMod val="50000"/>
                  </a:schemeClr>
                </a:solidFill>
              </a:rPr>
              <a:t>nalizi  ve </a:t>
            </a:r>
            <a:r>
              <a:rPr lang="tr-TR" sz="6000" dirty="0" err="1">
                <a:solidFill>
                  <a:schemeClr val="tx2">
                    <a:lumMod val="50000"/>
                  </a:schemeClr>
                </a:solidFill>
              </a:rPr>
              <a:t>A</a:t>
            </a:r>
            <a:r>
              <a:rPr lang="tr-TR" sz="6000" dirty="0" err="1" smtClean="0">
                <a:solidFill>
                  <a:schemeClr val="tx2">
                    <a:lumMod val="50000"/>
                  </a:schemeClr>
                </a:solidFill>
              </a:rPr>
              <a:t>rayüz</a:t>
            </a:r>
            <a:r>
              <a:rPr lang="tr-TR" sz="6000" dirty="0" smtClean="0">
                <a:solidFill>
                  <a:schemeClr val="tx2">
                    <a:lumMod val="50000"/>
                  </a:schemeClr>
                </a:solidFill>
              </a:rPr>
              <a:t> Programının Geliştirilmesi  </a:t>
            </a:r>
            <a:br>
              <a:rPr lang="tr-TR" sz="6000" dirty="0" smtClean="0">
                <a:solidFill>
                  <a:schemeClr val="tx2">
                    <a:lumMod val="50000"/>
                  </a:schemeClr>
                </a:solidFill>
              </a:rPr>
            </a:br>
            <a:r>
              <a:rPr lang="tr-TR" dirty="0">
                <a:solidFill>
                  <a:schemeClr val="tx2">
                    <a:lumMod val="50000"/>
                  </a:schemeClr>
                </a:solidFill>
              </a:rPr>
              <a:t/>
            </a:r>
            <a:br>
              <a:rPr lang="tr-TR" dirty="0">
                <a:solidFill>
                  <a:schemeClr val="tx2">
                    <a:lumMod val="50000"/>
                  </a:schemeClr>
                </a:solidFill>
              </a:rPr>
            </a:br>
            <a:r>
              <a:rPr lang="tr-TR" dirty="0" smtClean="0">
                <a:solidFill>
                  <a:schemeClr val="tx2">
                    <a:lumMod val="50000"/>
                  </a:schemeClr>
                </a:solidFill>
              </a:rPr>
              <a:t/>
            </a:r>
            <a:br>
              <a:rPr lang="tr-TR" dirty="0" smtClean="0">
                <a:solidFill>
                  <a:schemeClr val="tx2">
                    <a:lumMod val="50000"/>
                  </a:schemeClr>
                </a:solidFill>
              </a:rPr>
            </a:br>
            <a:r>
              <a:rPr lang="tr-TR" dirty="0" smtClean="0">
                <a:solidFill>
                  <a:schemeClr val="tx2">
                    <a:lumMod val="50000"/>
                  </a:schemeClr>
                </a:solidFill>
              </a:rPr>
              <a:t>                                            </a:t>
            </a:r>
            <a:br>
              <a:rPr lang="tr-TR" dirty="0" smtClean="0">
                <a:solidFill>
                  <a:schemeClr val="tx2">
                    <a:lumMod val="50000"/>
                  </a:schemeClr>
                </a:solidFill>
              </a:rPr>
            </a:br>
            <a:r>
              <a:rPr lang="tr-TR" dirty="0">
                <a:solidFill>
                  <a:schemeClr val="tx2">
                    <a:lumMod val="50000"/>
                  </a:schemeClr>
                </a:solidFill>
              </a:rPr>
              <a:t> </a:t>
            </a:r>
            <a:r>
              <a:rPr lang="tr-TR" dirty="0" smtClean="0">
                <a:solidFill>
                  <a:schemeClr val="tx2">
                    <a:lumMod val="50000"/>
                  </a:schemeClr>
                </a:solidFill>
              </a:rPr>
              <a:t>                                                       </a:t>
            </a:r>
            <a:br>
              <a:rPr lang="tr-TR" dirty="0" smtClean="0">
                <a:solidFill>
                  <a:schemeClr val="tx2">
                    <a:lumMod val="50000"/>
                  </a:schemeClr>
                </a:solidFill>
              </a:rPr>
            </a:br>
            <a:r>
              <a:rPr lang="tr-TR" dirty="0">
                <a:solidFill>
                  <a:schemeClr val="tx2">
                    <a:lumMod val="50000"/>
                  </a:schemeClr>
                </a:solidFill>
              </a:rPr>
              <a:t> </a:t>
            </a:r>
            <a:r>
              <a:rPr lang="tr-TR" dirty="0" smtClean="0">
                <a:solidFill>
                  <a:schemeClr val="tx2">
                    <a:lumMod val="50000"/>
                  </a:schemeClr>
                </a:solidFill>
              </a:rPr>
              <a:t>                                                 </a:t>
            </a:r>
            <a:r>
              <a:rPr lang="tr-TR" sz="3100" dirty="0" smtClean="0">
                <a:solidFill>
                  <a:schemeClr val="tx2">
                    <a:lumMod val="50000"/>
                  </a:schemeClr>
                </a:solidFill>
              </a:rPr>
              <a:t>02205076070  İrem Hatice DOĞAN</a:t>
            </a:r>
            <a:r>
              <a:rPr lang="tr-TR" sz="2400" dirty="0" smtClean="0">
                <a:solidFill>
                  <a:schemeClr val="tx2">
                    <a:lumMod val="50000"/>
                  </a:schemeClr>
                </a:solidFill>
              </a:rPr>
              <a:t/>
            </a:r>
            <a:br>
              <a:rPr lang="tr-TR" sz="2400" dirty="0" smtClean="0">
                <a:solidFill>
                  <a:schemeClr val="tx2">
                    <a:lumMod val="50000"/>
                  </a:schemeClr>
                </a:solidFill>
              </a:rPr>
            </a:br>
            <a:r>
              <a:rPr lang="tr-TR" dirty="0" smtClean="0">
                <a:solidFill>
                  <a:schemeClr val="tx2">
                    <a:lumMod val="50000"/>
                  </a:schemeClr>
                </a:solidFill>
              </a:rPr>
              <a:t>                                   </a:t>
            </a:r>
            <a:endParaRPr lang="tr-TR" dirty="0">
              <a:solidFill>
                <a:schemeClr val="tx2">
                  <a:lumMod val="50000"/>
                </a:schemeClr>
              </a:solidFill>
            </a:endParaRPr>
          </a:p>
        </p:txBody>
      </p:sp>
    </p:spTree>
    <p:extLst>
      <p:ext uri="{BB962C8B-B14F-4D97-AF65-F5344CB8AC3E}">
        <p14:creationId xmlns:p14="http://schemas.microsoft.com/office/powerpoint/2010/main" val="4173801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62000"/>
          </a:blip>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522514" y="499533"/>
            <a:ext cx="10907485" cy="529167"/>
          </a:xfrm>
        </p:spPr>
        <p:txBody>
          <a:bodyPr>
            <a:normAutofit fontScale="90000"/>
          </a:bodyPr>
          <a:lstStyle/>
          <a:p>
            <a:r>
              <a:rPr lang="tr-TR" dirty="0" smtClean="0"/>
              <a:t> </a:t>
            </a:r>
            <a:r>
              <a:rPr lang="tr-TR" sz="2800" dirty="0">
                <a:solidFill>
                  <a:schemeClr val="tx2">
                    <a:lumMod val="50000"/>
                  </a:schemeClr>
                </a:solidFill>
              </a:rPr>
              <a:t>Gözeneklerin Büyüklüklerine Göre Sınıflandırılması</a:t>
            </a:r>
          </a:p>
        </p:txBody>
      </p:sp>
      <p:sp>
        <p:nvSpPr>
          <p:cNvPr id="3" name="İçerik Yer Tutucusu 2"/>
          <p:cNvSpPr>
            <a:spLocks noGrp="1"/>
          </p:cNvSpPr>
          <p:nvPr>
            <p:ph sz="half" idx="1"/>
          </p:nvPr>
        </p:nvSpPr>
        <p:spPr>
          <a:xfrm>
            <a:off x="293914" y="1502229"/>
            <a:ext cx="5046182" cy="4263233"/>
          </a:xfrm>
        </p:spPr>
        <p:txBody>
          <a:bodyPr>
            <a:normAutofit fontScale="92500" lnSpcReduction="10000"/>
          </a:bodyPr>
          <a:lstStyle/>
          <a:p>
            <a:r>
              <a:rPr lang="tr-TR" dirty="0"/>
              <a:t>Yapılan çalışmada farklı büyüklükteki gözeneklerin sayılarındaki değişimlerin gözlenmesi amacıyla gözenekler </a:t>
            </a:r>
            <a:r>
              <a:rPr lang="tr-TR" dirty="0" smtClean="0"/>
              <a:t> </a:t>
            </a:r>
            <a:r>
              <a:rPr lang="tr-TR" dirty="0"/>
              <a:t>4 sınıfa ayrılmıştır. Her bir sınıf, bir etiket grubuna dâhil edilmiştir. Böylelikle her bir gruptaki gözeneklerin önce sınırları belirlenmiş sonra da bu sınırlara etiket grubuna göre, Şekil 14’te görüldüğü gibi, bir renk değeri atanarak otomatik olarak renklendirilmesi yapılmıştır. Bu hem bize gözeneklerin sınıflandırılması imkânı vermekte hem de görsel analiz imkânı sunmaktadır. Ayrıca farklı katkı maddeli ekmeklerde doku karşılaştırması yapmayı da kolay hale getirmektedir. </a:t>
            </a:r>
          </a:p>
        </p:txBody>
      </p:sp>
      <p:pic>
        <p:nvPicPr>
          <p:cNvPr id="5" name="İçerik Yer Tutucusu 4"/>
          <p:cNvPicPr>
            <a:picLocks noGrp="1" noChangeAspect="1"/>
          </p:cNvPicPr>
          <p:nvPr>
            <p:ph sz="half" idx="2"/>
          </p:nvPr>
        </p:nvPicPr>
        <p:blipFill>
          <a:blip r:embed="rId3"/>
          <a:stretch>
            <a:fillRect/>
          </a:stretch>
        </p:blipFill>
        <p:spPr>
          <a:xfrm>
            <a:off x="6066167" y="1191985"/>
            <a:ext cx="4547404" cy="5290457"/>
          </a:xfrm>
          <a:prstGeom prst="rect">
            <a:avLst/>
          </a:prstGeom>
        </p:spPr>
      </p:pic>
    </p:spTree>
    <p:extLst>
      <p:ext uri="{BB962C8B-B14F-4D97-AF65-F5344CB8AC3E}">
        <p14:creationId xmlns:p14="http://schemas.microsoft.com/office/powerpoint/2010/main" val="1385734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62000"/>
          </a:blip>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a:t>
            </a:r>
            <a:r>
              <a:rPr lang="tr-TR" dirty="0" smtClean="0">
                <a:solidFill>
                  <a:schemeClr val="tx2">
                    <a:lumMod val="50000"/>
                  </a:schemeClr>
                </a:solidFill>
              </a:rPr>
              <a:t>SONUÇLAR</a:t>
            </a:r>
            <a:endParaRPr lang="tr-TR" dirty="0">
              <a:solidFill>
                <a:schemeClr val="tx2">
                  <a:lumMod val="50000"/>
                </a:schemeClr>
              </a:solidFill>
            </a:endParaRPr>
          </a:p>
        </p:txBody>
      </p:sp>
      <p:sp>
        <p:nvSpPr>
          <p:cNvPr id="3" name="İçerik Yer Tutucusu 2"/>
          <p:cNvSpPr>
            <a:spLocks noGrp="1"/>
          </p:cNvSpPr>
          <p:nvPr>
            <p:ph sz="half" idx="1"/>
          </p:nvPr>
        </p:nvSpPr>
        <p:spPr>
          <a:xfrm>
            <a:off x="676656" y="1998134"/>
            <a:ext cx="4663440" cy="4353680"/>
          </a:xfrm>
        </p:spPr>
        <p:txBody>
          <a:bodyPr>
            <a:normAutofit fontScale="85000" lnSpcReduction="20000"/>
          </a:bodyPr>
          <a:lstStyle/>
          <a:p>
            <a:r>
              <a:rPr lang="tr-TR" i="1" dirty="0"/>
              <a:t>Yapılan çalışmada görüntü işleme teknikleri kullanılarak ekmek gözenekleri </a:t>
            </a:r>
            <a:r>
              <a:rPr lang="tr-TR" i="1" dirty="0" err="1"/>
              <a:t>bölütlenmiştir</a:t>
            </a:r>
            <a:r>
              <a:rPr lang="tr-TR" i="1" dirty="0"/>
              <a:t>. Bu sayede ekmek doku özellikleri belirlenerek katkı maddesinin cinsine, miktarına bağlı olarak ekmek yapısında meydana gelen değişimler ve gözeneklere ait sayısal veriler elde edilerek belirlenmiştir. DATEM katkı maddeli ekmeklerin kontrol grubu ekmeklere göre daha fazla gözenek sayısı ve gözenek alanına sahip olduğu görülmektedir. Buradan da 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 </a:t>
            </a:r>
          </a:p>
        </p:txBody>
      </p:sp>
      <p:sp>
        <p:nvSpPr>
          <p:cNvPr id="4" name="İçerik Yer Tutucusu 3"/>
          <p:cNvSpPr>
            <a:spLocks noGrp="1"/>
          </p:cNvSpPr>
          <p:nvPr>
            <p:ph sz="half" idx="2"/>
          </p:nvPr>
        </p:nvSpPr>
        <p:spPr>
          <a:xfrm>
            <a:off x="6011330" y="1998134"/>
            <a:ext cx="4663440" cy="4353680"/>
          </a:xfrm>
        </p:spPr>
        <p:txBody>
          <a:bodyPr>
            <a:normAutofit fontScale="85000" lnSpcReduction="20000"/>
          </a:bodyPr>
          <a:lstStyle/>
          <a:p>
            <a:r>
              <a:rPr lang="tr-TR" dirty="0" smtClean="0"/>
              <a:t> FL </a:t>
            </a:r>
            <a:r>
              <a:rPr lang="tr-TR" dirty="0"/>
              <a:t>katkı maddeli ekmeğin ise, 20’li konsantrasyonunun gözenek sayısı, toplam gözenek alanı ve yoğunluğunun en yüksek değerde olduğu görülmektedir. Ancak </a:t>
            </a:r>
            <a:r>
              <a:rPr lang="tr-TR" dirty="0" err="1"/>
              <a:t>DATEM’le</a:t>
            </a:r>
            <a:r>
              <a:rPr lang="tr-TR" dirty="0"/>
              <a:t> kıyaslandığında bu değerlerin daha küçük kaldığı görülmüştür. GL </a:t>
            </a:r>
            <a:r>
              <a:rPr lang="tr-TR" dirty="0" err="1"/>
              <a:t>enzimli</a:t>
            </a:r>
            <a:r>
              <a:rPr lang="tr-TR" dirty="0"/>
              <a:t> ekmeklerin 60 ve 90’lı konsantrasyonunda gözenek sayısı ve gözenek alanını arttırdığı, 120’li konsantrasyonunda ise gözenek sayısını azalttığı görülmektedir. Elde edilen sonuçlar FL ve GL </a:t>
            </a:r>
            <a:r>
              <a:rPr lang="tr-TR" dirty="0" err="1"/>
              <a:t>lipaz</a:t>
            </a:r>
            <a:r>
              <a:rPr lang="tr-TR" dirty="0"/>
              <a:t> enzimlerinin DATEM kadar olmasa da ekmek hacmine olumlu etki yaptığını göstermiştir</a:t>
            </a:r>
          </a:p>
        </p:txBody>
      </p:sp>
    </p:spTree>
    <p:extLst>
      <p:ext uri="{BB962C8B-B14F-4D97-AF65-F5344CB8AC3E}">
        <p14:creationId xmlns:p14="http://schemas.microsoft.com/office/powerpoint/2010/main" val="14233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62000"/>
            <a:extLst>
              <a:ext uri="{BEBA8EAE-BF5A-486C-A8C5-ECC9F3942E4B}">
                <a14:imgProps xmlns:a14="http://schemas.microsoft.com/office/drawing/2010/main">
                  <a14:imgLayer r:embed="rId3">
                    <a14:imgEffect>
                      <a14:saturation sat="102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449706" y="659568"/>
            <a:ext cx="10980676" cy="5118298"/>
          </a:xfrm>
        </p:spPr>
        <p:txBody>
          <a:bodyPr/>
          <a:lstStyle/>
          <a:p>
            <a:pPr marL="0" indent="0">
              <a:buNone/>
            </a:pPr>
            <a:r>
              <a:rPr lang="tr-TR" dirty="0" smtClean="0"/>
              <a:t>  </a:t>
            </a:r>
            <a:r>
              <a:rPr lang="tr-TR" sz="3200" i="1" dirty="0" smtClean="0"/>
              <a:t>Ekmek </a:t>
            </a:r>
            <a:r>
              <a:rPr lang="tr-TR" sz="3200" i="1" dirty="0"/>
              <a:t>hamurunun pişirilmesi sırasında sıcaklık etkisiyle hava kabarcıkları genleştikçe, ekmeğin gözenekli bir yapı haline geldiği </a:t>
            </a:r>
            <a:r>
              <a:rPr lang="tr-TR" sz="3200" i="1" dirty="0" smtClean="0"/>
              <a:t>görülür. İçerisine </a:t>
            </a:r>
            <a:r>
              <a:rPr lang="tr-TR" sz="3200" i="1" dirty="0"/>
              <a:t>konulan maddelerin miktarı ve cinsine bağlı olarak farklı kalitede üretilebilmektedir. Ekmek dokusundaki gözeneklerin, sayısı, yoğunluğu, alanı gibi yapısal özellikler ekmeğin kalitesi açısından önemli bilgiler içermektedir. Yapısında bulunan yağlar gözenekleri çevreleyip hava geçişini engellediğinden, ekmeğin gözenekli yapı alarak hacim kazanmasını sağlar. Bu yüzden ekmek içi doku dağılımının belirlenmesi, gerek ekmeğin bayatlama süresinin değerlendirilmesinde, gerek ekmek kalitesinin belirlenmesinde kullanılan en önemli parametrelerden </a:t>
            </a:r>
            <a:r>
              <a:rPr lang="tr-TR" sz="3200" i="1" dirty="0" smtClean="0"/>
              <a:t>biridir.</a:t>
            </a:r>
            <a:endParaRPr lang="tr-TR" sz="3200" i="1" dirty="0"/>
          </a:p>
          <a:p>
            <a:endParaRPr lang="tr-TR" sz="3200" i="1" dirty="0" smtClean="0"/>
          </a:p>
          <a:p>
            <a:endParaRPr lang="tr-TR" dirty="0"/>
          </a:p>
        </p:txBody>
      </p:sp>
    </p:spTree>
    <p:extLst>
      <p:ext uri="{BB962C8B-B14F-4D97-AF65-F5344CB8AC3E}">
        <p14:creationId xmlns:p14="http://schemas.microsoft.com/office/powerpoint/2010/main" val="361667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41671"/>
          </a:xfrm>
          <a:blipFill>
            <a:blip r:embed="rId2">
              <a:alphaModFix amt="62000"/>
            </a:blip>
            <a:tile tx="0" ty="0" sx="100000" sy="100000" flip="none" algn="tl"/>
          </a:blipFill>
        </p:spPr>
        <p:txBody>
          <a:bodyPr/>
          <a:lstStyle/>
          <a:p>
            <a:endParaRPr lang="tr-TR" dirty="0" smtClean="0"/>
          </a:p>
          <a:p>
            <a:r>
              <a:rPr lang="tr-TR" dirty="0" smtClean="0"/>
              <a:t> </a:t>
            </a:r>
            <a:r>
              <a:rPr lang="tr-TR" sz="3200" i="1" dirty="0" smtClean="0"/>
              <a:t>Ekmek </a:t>
            </a:r>
            <a:r>
              <a:rPr lang="tr-TR" sz="3200" i="1" dirty="0"/>
              <a:t>diliminde yüzlerce gözenek olduğu düşünüldüğünde bu gözeneklerin şekil, sayı, düzen gibi özelliklerinin belirlenmesine yönelik nesnel bir kalite analizi yapılmasında yine görüntü işleme tekniklerine ihtiyaç duyulmaktadır. Ekmek kalitesinin belirlenmesine yönelik literatürde yapılmış değişik çalışmalar vardır. </a:t>
            </a:r>
            <a:r>
              <a:rPr lang="tr-TR" sz="3200" i="1" dirty="0" err="1"/>
              <a:t>Kamman</a:t>
            </a:r>
            <a:r>
              <a:rPr lang="tr-TR" sz="3200" i="1" dirty="0"/>
              <a:t> yapmış olduğu çalışmada ekmeğin gözenekli yapısının ve bu gözeneklere ait büyüklük, düzen, gözenek duvarı kalınlığı, şekil faktörü gibi parametrelerin ekmek kalitesine önemli etkisi olduğunu </a:t>
            </a:r>
            <a:r>
              <a:rPr lang="tr-TR" sz="3200" i="1" dirty="0" smtClean="0"/>
              <a:t>vurgulamıştır.</a:t>
            </a:r>
            <a:endParaRPr lang="tr-TR" sz="3200" i="1" dirty="0"/>
          </a:p>
        </p:txBody>
      </p:sp>
    </p:spTree>
    <p:extLst>
      <p:ext uri="{BB962C8B-B14F-4D97-AF65-F5344CB8AC3E}">
        <p14:creationId xmlns:p14="http://schemas.microsoft.com/office/powerpoint/2010/main" val="2567933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62000"/>
          </a:blip>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chemeClr val="tx2">
                    <a:lumMod val="50000"/>
                  </a:schemeClr>
                </a:solidFill>
              </a:rPr>
              <a:t>DENEYSEL METOT </a:t>
            </a:r>
          </a:p>
        </p:txBody>
      </p:sp>
      <p:sp>
        <p:nvSpPr>
          <p:cNvPr id="3" name="İçerik Yer Tutucusu 2"/>
          <p:cNvSpPr>
            <a:spLocks noGrp="1"/>
          </p:cNvSpPr>
          <p:nvPr>
            <p:ph sz="half" idx="1"/>
          </p:nvPr>
        </p:nvSpPr>
        <p:spPr/>
        <p:txBody>
          <a:bodyPr/>
          <a:lstStyle/>
          <a:p>
            <a:r>
              <a:rPr lang="tr-TR" dirty="0"/>
              <a:t>Analiz edilecek ekmekler önce, dilimleme makinesinde 25 mm kalınlıkta kesilmiş ve her bir ekmeğin ortasındaki/merkezindeki iki dilim analizlerde kullanılmak üzere </a:t>
            </a:r>
            <a:r>
              <a:rPr lang="tr-TR" dirty="0" err="1" smtClean="0"/>
              <a:t>ayrılmıştır.Yandaki</a:t>
            </a:r>
            <a:r>
              <a:rPr lang="tr-TR" dirty="0" smtClean="0"/>
              <a:t> </a:t>
            </a:r>
            <a:r>
              <a:rPr lang="tr-TR" dirty="0"/>
              <a:t>görüntüde aynı konsantrasyona sahip 4 farklı ekmek dilimi görüntüsü bulunmaktadır.</a:t>
            </a:r>
          </a:p>
        </p:txBody>
      </p:sp>
      <p:pic>
        <p:nvPicPr>
          <p:cNvPr id="5" name="İçerik Yer Tutucusu 4"/>
          <p:cNvPicPr>
            <a:picLocks noGrp="1" noChangeAspect="1"/>
          </p:cNvPicPr>
          <p:nvPr>
            <p:ph sz="half" idx="2"/>
          </p:nvPr>
        </p:nvPicPr>
        <p:blipFill rotWithShape="1">
          <a:blip r:embed="rId3"/>
          <a:srcRect l="23967" t="36833" r="54670" b="13263"/>
          <a:stretch/>
        </p:blipFill>
        <p:spPr>
          <a:xfrm>
            <a:off x="6223970" y="587828"/>
            <a:ext cx="4683516" cy="6151213"/>
          </a:xfrm>
          <a:prstGeom prst="rect">
            <a:avLst/>
          </a:prstGeom>
        </p:spPr>
      </p:pic>
    </p:spTree>
    <p:extLst>
      <p:ext uri="{BB962C8B-B14F-4D97-AF65-F5344CB8AC3E}">
        <p14:creationId xmlns:p14="http://schemas.microsoft.com/office/powerpoint/2010/main" val="75258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mt="62000"/>
          </a:blip>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smtClean="0">
                <a:solidFill>
                  <a:schemeClr val="tx2">
                    <a:lumMod val="50000"/>
                  </a:schemeClr>
                </a:solidFill>
              </a:rPr>
              <a:t>Gri Seviye Ekmek Görüntüsü</a:t>
            </a:r>
            <a:endParaRPr lang="tr-TR" sz="2800" dirty="0">
              <a:solidFill>
                <a:schemeClr val="tx2">
                  <a:lumMod val="50000"/>
                </a:schemeClr>
              </a:solidFill>
            </a:endParaRPr>
          </a:p>
        </p:txBody>
      </p:sp>
      <p:sp>
        <p:nvSpPr>
          <p:cNvPr id="4" name="İçerik Yer Tutucusu 3"/>
          <p:cNvSpPr>
            <a:spLocks noGrp="1"/>
          </p:cNvSpPr>
          <p:nvPr>
            <p:ph sz="half" idx="2"/>
          </p:nvPr>
        </p:nvSpPr>
        <p:spPr>
          <a:xfrm>
            <a:off x="473529" y="1877786"/>
            <a:ext cx="4866567" cy="4075698"/>
          </a:xfrm>
          <a:noFill/>
        </p:spPr>
        <p:txBody>
          <a:bodyPr>
            <a:normAutofit/>
          </a:bodyPr>
          <a:lstStyle/>
          <a:p>
            <a:r>
              <a:rPr lang="tr-TR" i="1" dirty="0"/>
              <a:t>Öncelikle her bir ekmek görüntüsü ayrı bir görüntü olacak şekilde 104 farklı renkli ekmek görüntüsü elde edilmiştir. Daha sonra elde edilen renkli 104 adet ekmek görüntüsü gri seviye görüntüsüne dönüştürülmüştür. </a:t>
            </a:r>
          </a:p>
        </p:txBody>
      </p:sp>
      <p:pic>
        <p:nvPicPr>
          <p:cNvPr id="7" name="İçerik Yer Tutucusu 6"/>
          <p:cNvPicPr>
            <a:picLocks noGrp="1" noChangeAspect="1"/>
          </p:cNvPicPr>
          <p:nvPr>
            <p:ph sz="quarter" idx="4"/>
          </p:nvPr>
        </p:nvPicPr>
        <p:blipFill>
          <a:blip r:embed="rId3"/>
          <a:stretch>
            <a:fillRect/>
          </a:stretch>
        </p:blipFill>
        <p:spPr>
          <a:xfrm>
            <a:off x="6043611" y="775419"/>
            <a:ext cx="5404756" cy="6082581"/>
          </a:xfrm>
          <a:prstGeom prst="rect">
            <a:avLst/>
          </a:prstGeom>
          <a:blipFill>
            <a:blip r:embed="rId2">
              <a:alphaModFix amt="62000"/>
            </a:blip>
            <a:tile tx="0" ty="0" sx="100000" sy="100000" flip="none" algn="tl"/>
          </a:blipFill>
        </p:spPr>
      </p:pic>
    </p:spTree>
    <p:extLst>
      <p:ext uri="{BB962C8B-B14F-4D97-AF65-F5344CB8AC3E}">
        <p14:creationId xmlns:p14="http://schemas.microsoft.com/office/powerpoint/2010/main" val="1555405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62000"/>
          </a:blip>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tx2">
                    <a:lumMod val="50000"/>
                  </a:schemeClr>
                </a:solidFill>
              </a:rPr>
              <a:t>Histogram</a:t>
            </a:r>
            <a:r>
              <a:rPr lang="tr-TR" dirty="0"/>
              <a:t> </a:t>
            </a:r>
            <a:r>
              <a:rPr lang="tr-TR" dirty="0">
                <a:solidFill>
                  <a:schemeClr val="tx2">
                    <a:lumMod val="50000"/>
                  </a:schemeClr>
                </a:solidFill>
              </a:rPr>
              <a:t>Germe</a:t>
            </a:r>
          </a:p>
        </p:txBody>
      </p:sp>
      <p:sp>
        <p:nvSpPr>
          <p:cNvPr id="3" name="İçerik Yer Tutucusu 2"/>
          <p:cNvSpPr>
            <a:spLocks noGrp="1"/>
          </p:cNvSpPr>
          <p:nvPr>
            <p:ph sz="half" idx="1"/>
          </p:nvPr>
        </p:nvSpPr>
        <p:spPr/>
        <p:txBody>
          <a:bodyPr/>
          <a:lstStyle/>
          <a:p>
            <a:r>
              <a:rPr lang="tr-TR" dirty="0" smtClean="0"/>
              <a:t>  </a:t>
            </a:r>
            <a:r>
              <a:rPr lang="tr-TR" i="1" dirty="0" err="1" smtClean="0"/>
              <a:t>Histogram</a:t>
            </a:r>
            <a:r>
              <a:rPr lang="tr-TR" i="1" dirty="0" smtClean="0"/>
              <a:t> </a:t>
            </a:r>
            <a:r>
              <a:rPr lang="tr-TR" i="1" dirty="0"/>
              <a:t>germe işlemi düşük kontrastlı resimlere uygulanan bir yöntem olup </a:t>
            </a:r>
            <a:r>
              <a:rPr lang="tr-TR" i="1" dirty="0" err="1"/>
              <a:t>histogramı</a:t>
            </a:r>
            <a:r>
              <a:rPr lang="tr-TR" i="1" dirty="0"/>
              <a:t> geniş bir bölgeye yayma mantığına dayanmaktadır </a:t>
            </a:r>
            <a:r>
              <a:rPr lang="tr-TR" i="1" dirty="0" smtClean="0"/>
              <a:t>. </a:t>
            </a:r>
            <a:r>
              <a:rPr lang="tr-TR" i="1" dirty="0"/>
              <a:t>Ön işlemenin ilk basamağını oluşturan bu yöntem sayesinde gri seviye görüntülerinin kontrastı iyileştirilmiştir. </a:t>
            </a:r>
          </a:p>
        </p:txBody>
      </p:sp>
      <p:pic>
        <p:nvPicPr>
          <p:cNvPr id="5" name="İçerik Yer Tutucusu 4"/>
          <p:cNvPicPr>
            <a:picLocks noGrp="1" noChangeAspect="1"/>
          </p:cNvPicPr>
          <p:nvPr>
            <p:ph sz="half" idx="2"/>
          </p:nvPr>
        </p:nvPicPr>
        <p:blipFill>
          <a:blip r:embed="rId3"/>
          <a:stretch>
            <a:fillRect/>
          </a:stretch>
        </p:blipFill>
        <p:spPr>
          <a:xfrm>
            <a:off x="5915457" y="1159329"/>
            <a:ext cx="4812413" cy="5397706"/>
          </a:xfrm>
          <a:prstGeom prst="rect">
            <a:avLst/>
          </a:prstGeom>
        </p:spPr>
      </p:pic>
    </p:spTree>
    <p:extLst>
      <p:ext uri="{BB962C8B-B14F-4D97-AF65-F5344CB8AC3E}">
        <p14:creationId xmlns:p14="http://schemas.microsoft.com/office/powerpoint/2010/main" val="169700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62000"/>
          </a:blip>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err="1">
                <a:solidFill>
                  <a:schemeClr val="tx2">
                    <a:lumMod val="50000"/>
                  </a:schemeClr>
                </a:solidFill>
              </a:rPr>
              <a:t>Histogram</a:t>
            </a:r>
            <a:r>
              <a:rPr lang="tr-TR" sz="4000" dirty="0">
                <a:solidFill>
                  <a:schemeClr val="tx2">
                    <a:lumMod val="50000"/>
                  </a:schemeClr>
                </a:solidFill>
              </a:rPr>
              <a:t> Eşitleme</a:t>
            </a:r>
          </a:p>
        </p:txBody>
      </p:sp>
      <p:sp>
        <p:nvSpPr>
          <p:cNvPr id="3" name="İçerik Yer Tutucusu 2"/>
          <p:cNvSpPr>
            <a:spLocks noGrp="1"/>
          </p:cNvSpPr>
          <p:nvPr>
            <p:ph sz="half" idx="1"/>
          </p:nvPr>
        </p:nvSpPr>
        <p:spPr/>
        <p:txBody>
          <a:bodyPr/>
          <a:lstStyle/>
          <a:p>
            <a:r>
              <a:rPr lang="tr-TR" dirty="0" err="1"/>
              <a:t>Histogram</a:t>
            </a:r>
            <a:r>
              <a:rPr lang="tr-TR" dirty="0"/>
              <a:t> eşitleme renk değerleri düzgün dağılımlı olmayan görüntüler için uygun bir görüntü iyileştirme metodudur. Ekmek dokularının açık renkte, gözeneklerin ise koyu renkte olduğu görülmektedir. </a:t>
            </a:r>
          </a:p>
        </p:txBody>
      </p:sp>
      <p:pic>
        <p:nvPicPr>
          <p:cNvPr id="5" name="İçerik Yer Tutucusu 4"/>
          <p:cNvPicPr>
            <a:picLocks noGrp="1" noChangeAspect="1"/>
          </p:cNvPicPr>
          <p:nvPr>
            <p:ph sz="half" idx="2"/>
          </p:nvPr>
        </p:nvPicPr>
        <p:blipFill>
          <a:blip r:embed="rId3"/>
          <a:stretch>
            <a:fillRect/>
          </a:stretch>
        </p:blipFill>
        <p:spPr>
          <a:xfrm>
            <a:off x="5749446" y="947057"/>
            <a:ext cx="4945768" cy="5596989"/>
          </a:xfrm>
          <a:prstGeom prst="rect">
            <a:avLst/>
          </a:prstGeom>
        </p:spPr>
      </p:pic>
    </p:spTree>
    <p:extLst>
      <p:ext uri="{BB962C8B-B14F-4D97-AF65-F5344CB8AC3E}">
        <p14:creationId xmlns:p14="http://schemas.microsoft.com/office/powerpoint/2010/main" val="335420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62000"/>
          </a:blip>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657224" y="499533"/>
            <a:ext cx="10772775" cy="741438"/>
          </a:xfrm>
          <a:noFill/>
        </p:spPr>
        <p:txBody>
          <a:bodyPr>
            <a:normAutofit/>
          </a:bodyPr>
          <a:lstStyle/>
          <a:p>
            <a:r>
              <a:rPr lang="tr-TR" sz="3200" dirty="0">
                <a:solidFill>
                  <a:schemeClr val="tx2">
                    <a:lumMod val="50000"/>
                  </a:schemeClr>
                </a:solidFill>
              </a:rPr>
              <a:t>Gözeneklerin Otomatik Olarak </a:t>
            </a:r>
            <a:r>
              <a:rPr lang="tr-TR" sz="3200" dirty="0" err="1">
                <a:solidFill>
                  <a:schemeClr val="tx2">
                    <a:lumMod val="50000"/>
                  </a:schemeClr>
                </a:solidFill>
              </a:rPr>
              <a:t>Bölütlenmesi</a:t>
            </a:r>
            <a:r>
              <a:rPr lang="tr-TR" sz="3200" dirty="0">
                <a:solidFill>
                  <a:schemeClr val="tx2">
                    <a:lumMod val="50000"/>
                  </a:schemeClr>
                </a:solidFill>
              </a:rPr>
              <a:t> </a:t>
            </a:r>
          </a:p>
        </p:txBody>
      </p:sp>
      <p:pic>
        <p:nvPicPr>
          <p:cNvPr id="5" name="İçerik Yer Tutucusu 4"/>
          <p:cNvPicPr>
            <a:picLocks noGrp="1" noChangeAspect="1"/>
          </p:cNvPicPr>
          <p:nvPr>
            <p:ph sz="half" idx="1"/>
          </p:nvPr>
        </p:nvPicPr>
        <p:blipFill>
          <a:blip r:embed="rId3"/>
          <a:stretch>
            <a:fillRect/>
          </a:stretch>
        </p:blipFill>
        <p:spPr>
          <a:xfrm>
            <a:off x="657225" y="1453244"/>
            <a:ext cx="4598876" cy="5159828"/>
          </a:xfrm>
          <a:prstGeom prst="rect">
            <a:avLst/>
          </a:prstGeom>
        </p:spPr>
      </p:pic>
      <p:sp>
        <p:nvSpPr>
          <p:cNvPr id="4" name="İçerik Yer Tutucusu 3"/>
          <p:cNvSpPr>
            <a:spLocks noGrp="1"/>
          </p:cNvSpPr>
          <p:nvPr>
            <p:ph sz="half" idx="2"/>
          </p:nvPr>
        </p:nvSpPr>
        <p:spPr>
          <a:xfrm>
            <a:off x="6043610" y="1949147"/>
            <a:ext cx="5108803" cy="4255709"/>
          </a:xfrm>
        </p:spPr>
        <p:txBody>
          <a:bodyPr>
            <a:normAutofit lnSpcReduction="10000"/>
          </a:bodyPr>
          <a:lstStyle/>
          <a:p>
            <a:r>
              <a:rPr lang="tr-TR" sz="2600" i="1" dirty="0"/>
              <a:t>Bu kısımda ön işlemeden geçip, işlemeye hazır hale gelen görüntüler öncelikle otsu yöntemiyle </a:t>
            </a:r>
            <a:r>
              <a:rPr lang="tr-TR" sz="2600" i="1" dirty="0" err="1"/>
              <a:t>eşiklenerek</a:t>
            </a:r>
            <a:r>
              <a:rPr lang="tr-TR" sz="2600" i="1" dirty="0"/>
              <a:t> ikili görüntü haline dönüştürülmüştür. Otsu yöntemi, gri seviye görüntüler üzerinde uygulanabilen bir eşik belirleme yöntemidir. Bu yöntem kullanılırken m*n boyutlarında görüntünün arka plan ve ön plan olmak üzere iki sınıftan oluştuğu varsayımı yapılır. Eş. 1’de sınıflar arası </a:t>
            </a:r>
            <a:r>
              <a:rPr lang="tr-TR" sz="2600" i="1" dirty="0" err="1"/>
              <a:t>varyans</a:t>
            </a:r>
            <a:r>
              <a:rPr lang="tr-TR" sz="2600" i="1" dirty="0"/>
              <a:t>; olarak tanımlanmaktadır</a:t>
            </a:r>
            <a:r>
              <a:rPr lang="tr-TR" dirty="0"/>
              <a:t>. </a:t>
            </a:r>
          </a:p>
        </p:txBody>
      </p:sp>
    </p:spTree>
    <p:extLst>
      <p:ext uri="{BB962C8B-B14F-4D97-AF65-F5344CB8AC3E}">
        <p14:creationId xmlns:p14="http://schemas.microsoft.com/office/powerpoint/2010/main" val="4154037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62000"/>
          </a:blip>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342900" y="-146957"/>
            <a:ext cx="11087099" cy="2304688"/>
          </a:xfrm>
        </p:spPr>
        <p:txBody>
          <a:bodyPr>
            <a:normAutofit/>
          </a:bodyPr>
          <a:lstStyle/>
          <a:p>
            <a:r>
              <a:rPr lang="tr-TR" sz="1800" dirty="0" smtClean="0">
                <a:solidFill>
                  <a:schemeClr val="tx2">
                    <a:lumMod val="50000"/>
                  </a:schemeClr>
                </a:solidFill>
              </a:rPr>
              <a:t>  </a:t>
            </a:r>
            <a:r>
              <a:rPr lang="tr-TR" sz="1800" i="1" dirty="0" smtClean="0">
                <a:solidFill>
                  <a:schemeClr val="tx2">
                    <a:lumMod val="50000"/>
                  </a:schemeClr>
                </a:solidFill>
              </a:rPr>
              <a:t>Şekil </a:t>
            </a:r>
            <a:r>
              <a:rPr lang="tr-TR" sz="1800" i="1" dirty="0">
                <a:solidFill>
                  <a:schemeClr val="tx2">
                    <a:lumMod val="50000"/>
                  </a:schemeClr>
                </a:solidFill>
              </a:rPr>
              <a:t>11’de </a:t>
            </a:r>
            <a:r>
              <a:rPr lang="tr-TR" sz="1800" i="1" dirty="0" smtClean="0">
                <a:solidFill>
                  <a:schemeClr val="tx2">
                    <a:lumMod val="50000"/>
                  </a:schemeClr>
                </a:solidFill>
              </a:rPr>
              <a:t> </a:t>
            </a:r>
            <a:r>
              <a:rPr lang="tr-TR" sz="1800" i="1" dirty="0">
                <a:solidFill>
                  <a:schemeClr val="tx2">
                    <a:lumMod val="50000"/>
                  </a:schemeClr>
                </a:solidFill>
              </a:rPr>
              <a:t>gözenek içleri doldurulmuş ve en büyük bağlı bileşen yöntemi kullanılarak </a:t>
            </a:r>
            <a:r>
              <a:rPr lang="tr-TR" sz="1800" i="1" dirty="0" err="1">
                <a:solidFill>
                  <a:schemeClr val="tx2">
                    <a:lumMod val="50000"/>
                  </a:schemeClr>
                </a:solidFill>
              </a:rPr>
              <a:t>bölütlenmiş</a:t>
            </a:r>
            <a:r>
              <a:rPr lang="tr-TR" sz="1800" i="1" dirty="0">
                <a:solidFill>
                  <a:schemeClr val="tx2">
                    <a:lumMod val="50000"/>
                  </a:schemeClr>
                </a:solidFill>
              </a:rPr>
              <a:t> ekmek yüzey görüntüsü gösterilmektedir. Böylelikle ekmek dokusu arka plandan ayırt edilmiştir. Bu da üzerinde doku analizi yapacağımız ekmek yüzeyinin belirlenmesi anlamına gelmektedir. Analizin yapılacağı bölge, uzman gıda mühendisinin görüşü doğrultusunda sınırları belirlenmiş ekmeğin orta bölümünden 600*840 piksel2 ’</a:t>
            </a:r>
            <a:r>
              <a:rPr lang="tr-TR" sz="1800" i="1" dirty="0" err="1">
                <a:solidFill>
                  <a:schemeClr val="tx2">
                    <a:lumMod val="50000"/>
                  </a:schemeClr>
                </a:solidFill>
              </a:rPr>
              <a:t>lik</a:t>
            </a:r>
            <a:r>
              <a:rPr lang="tr-TR" sz="1800" i="1" dirty="0">
                <a:solidFill>
                  <a:schemeClr val="tx2">
                    <a:lumMod val="50000"/>
                  </a:schemeClr>
                </a:solidFill>
              </a:rPr>
              <a:t> bir </a:t>
            </a:r>
            <a:r>
              <a:rPr lang="tr-TR" sz="1800" i="1" dirty="0" err="1">
                <a:solidFill>
                  <a:schemeClr val="tx2">
                    <a:lumMod val="50000"/>
                  </a:schemeClr>
                </a:solidFill>
              </a:rPr>
              <a:t>dikdörtgensel</a:t>
            </a:r>
            <a:r>
              <a:rPr lang="tr-TR" sz="1800" i="1" dirty="0">
                <a:solidFill>
                  <a:schemeClr val="tx2">
                    <a:lumMod val="50000"/>
                  </a:schemeClr>
                </a:solidFill>
              </a:rPr>
              <a:t> bölge olarak belirlenmiştir. Bu bölgenin büyüklüğü tüm ekmek görüntüleri için aynı olup doku analizinin yapılacağı bölge olarak belirlenmiştir. Daha sonra, her ekmek görüntüsü için bu bölgede bulunan gözenekler </a:t>
            </a:r>
            <a:r>
              <a:rPr lang="tr-TR" sz="1800" i="1" dirty="0" err="1">
                <a:solidFill>
                  <a:schemeClr val="tx2">
                    <a:lumMod val="50000"/>
                  </a:schemeClr>
                </a:solidFill>
              </a:rPr>
              <a:t>bölütlenmiştir</a:t>
            </a:r>
            <a:r>
              <a:rPr lang="tr-TR" sz="1800" i="1" dirty="0">
                <a:solidFill>
                  <a:schemeClr val="tx2">
                    <a:lumMod val="50000"/>
                  </a:schemeClr>
                </a:solidFill>
              </a:rPr>
              <a:t>. Şekil 12’de </a:t>
            </a:r>
            <a:r>
              <a:rPr lang="tr-TR" sz="1800" i="1" dirty="0" err="1">
                <a:solidFill>
                  <a:schemeClr val="tx2">
                    <a:lumMod val="50000"/>
                  </a:schemeClr>
                </a:solidFill>
              </a:rPr>
              <a:t>bölütlenmiş</a:t>
            </a:r>
            <a:r>
              <a:rPr lang="tr-TR" sz="1800" i="1" dirty="0">
                <a:solidFill>
                  <a:schemeClr val="tx2">
                    <a:lumMod val="50000"/>
                  </a:schemeClr>
                </a:solidFill>
              </a:rPr>
              <a:t> bu </a:t>
            </a:r>
            <a:r>
              <a:rPr lang="tr-TR" sz="1800" i="1" dirty="0" err="1">
                <a:solidFill>
                  <a:schemeClr val="tx2">
                    <a:lumMod val="50000"/>
                  </a:schemeClr>
                </a:solidFill>
              </a:rPr>
              <a:t>dikdörtgensel</a:t>
            </a:r>
            <a:r>
              <a:rPr lang="tr-TR" sz="1800" i="1" dirty="0">
                <a:solidFill>
                  <a:schemeClr val="tx2">
                    <a:lumMod val="50000"/>
                  </a:schemeClr>
                </a:solidFill>
              </a:rPr>
              <a:t> bölgenin gözenek görüntüsü gösterilmiştir. </a:t>
            </a:r>
          </a:p>
        </p:txBody>
      </p:sp>
      <p:pic>
        <p:nvPicPr>
          <p:cNvPr id="7" name="İçerik Yer Tutucusu 6"/>
          <p:cNvPicPr>
            <a:picLocks noGrp="1" noChangeAspect="1"/>
          </p:cNvPicPr>
          <p:nvPr>
            <p:ph sz="half" idx="1"/>
          </p:nvPr>
        </p:nvPicPr>
        <p:blipFill>
          <a:blip r:embed="rId3"/>
          <a:stretch>
            <a:fillRect/>
          </a:stretch>
        </p:blipFill>
        <p:spPr>
          <a:xfrm>
            <a:off x="342900" y="1998134"/>
            <a:ext cx="4572000" cy="4631266"/>
          </a:xfrm>
          <a:prstGeom prst="rect">
            <a:avLst/>
          </a:prstGeom>
        </p:spPr>
      </p:pic>
      <p:pic>
        <p:nvPicPr>
          <p:cNvPr id="8" name="İçerik Yer Tutucusu 7"/>
          <p:cNvPicPr>
            <a:picLocks noGrp="1" noChangeAspect="1"/>
          </p:cNvPicPr>
          <p:nvPr>
            <p:ph sz="half" idx="2"/>
          </p:nvPr>
        </p:nvPicPr>
        <p:blipFill>
          <a:blip r:embed="rId4"/>
          <a:stretch>
            <a:fillRect/>
          </a:stretch>
        </p:blipFill>
        <p:spPr>
          <a:xfrm>
            <a:off x="6368142" y="2034380"/>
            <a:ext cx="4376057" cy="4595019"/>
          </a:xfrm>
          <a:prstGeom prst="rect">
            <a:avLst/>
          </a:prstGeom>
        </p:spPr>
      </p:pic>
    </p:spTree>
    <p:extLst>
      <p:ext uri="{BB962C8B-B14F-4D97-AF65-F5344CB8AC3E}">
        <p14:creationId xmlns:p14="http://schemas.microsoft.com/office/powerpoint/2010/main" val="1893769430"/>
      </p:ext>
    </p:extLst>
  </p:cSld>
  <p:clrMapOvr>
    <a:masterClrMapping/>
  </p:clrMapOvr>
</p:sld>
</file>

<file path=ppt/theme/theme1.xml><?xml version="1.0" encoding="utf-8"?>
<a:theme xmlns:a="http://schemas.openxmlformats.org/drawingml/2006/main" name="Metropolitan">
  <a:themeElements>
    <a:clrScheme name="Sıcak Mavi">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A8A2BB7-7C5E-4EB2-B1F1-CFFF0F57E773}"/>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Damla</Template>
  <TotalTime>84</TotalTime>
  <Words>721</Words>
  <Application>Microsoft Office PowerPoint</Application>
  <PresentationFormat>Geniş ekran</PresentationFormat>
  <Paragraphs>20</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Calibri</vt:lpstr>
      <vt:lpstr>Cambria</vt:lpstr>
      <vt:lpstr>Metropolitan</vt:lpstr>
      <vt:lpstr>        Görüntü İşleme Teknikleri Kullanılarak     Ekmek Doku Analizi  ve Arayüz Programının Geliştirilmesi                                                                                                                                                             02205076070  İrem Hatice DOĞAN                                    </vt:lpstr>
      <vt:lpstr>PowerPoint Sunusu</vt:lpstr>
      <vt:lpstr>PowerPoint Sunusu</vt:lpstr>
      <vt:lpstr>DENEYSEL METOT </vt:lpstr>
      <vt:lpstr>Gri Seviye Ekmek Görüntüsü</vt:lpstr>
      <vt:lpstr>Histogram Germe</vt:lpstr>
      <vt:lpstr>Histogram Eşitleme</vt:lpstr>
      <vt:lpstr>Gözeneklerin Otomatik Olarak Bölütlenmesi </vt:lpstr>
      <vt:lpstr>  Şekil 11’de  gözenek içleri doldurulmuş ve en büyük bağlı bileşen yöntemi kullanılarak bölütlenmiş ekmek yüzey görüntüsü gösterilmektedir. Böylelikle ekmek dokusu arka plandan ayırt edilmiştir. Bu da üzerinde doku analizi yapacağımız ekmek yüzeyinin belirlenmesi anlamına gelmektedir. Analizin yapılacağı bölge, uzman gıda mühendisinin görüşü doğrultusunda sınırları belirlenmiş ekmeğin orta bölümünden 600*840 piksel2 ’lik bir dikdörtgensel bölge olarak belirlenmiştir. Bu bölgenin büyüklüğü tüm ekmek görüntüleri için aynı olup doku analizinin yapılacağı bölge olarak belirlenmiştir. Daha sonra, her ekmek görüntüsü için bu bölgede bulunan gözenekler bölütlenmiştir. Şekil 12’de bölütlenmiş bu dikdörtgensel bölgenin gözenek görüntüsü gösterilmiştir. </vt:lpstr>
      <vt:lpstr> Gözeneklerin Büyüklüklerine Göre Sınıflandırılması</vt:lpstr>
      <vt:lpstr> SONUÇLAR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Görüntü İşleme Teknikleri Kullanılarak Ekmek Doku Analizi                           ve Arayüz Programının Geliştirilmesi </dc:title>
  <dc:creator>IREM</dc:creator>
  <cp:lastModifiedBy>IREM</cp:lastModifiedBy>
  <cp:revision>10</cp:revision>
  <dcterms:created xsi:type="dcterms:W3CDTF">2022-11-09T20:25:22Z</dcterms:created>
  <dcterms:modified xsi:type="dcterms:W3CDTF">2022-11-09T21:49:44Z</dcterms:modified>
</cp:coreProperties>
</file>