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76CBB80-81ED-4148-AD0A-3ABA96E7291D}" type="datetimeFigureOut">
              <a:rPr lang="tr-TR" smtClean="0"/>
              <a:t>14.11.2022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A6256AF-9DE9-4954-9984-DE19F5D358AC}" type="slidenum">
              <a:rPr lang="tr-TR" smtClean="0"/>
              <a:t>‹#›</a:t>
            </a:fld>
            <a:endParaRPr lang="tr-TR"/>
          </a:p>
        </p:txBody>
      </p:sp>
    </p:spTree>
    <p:extLst>
      <p:ext uri="{BB962C8B-B14F-4D97-AF65-F5344CB8AC3E}">
        <p14:creationId xmlns:p14="http://schemas.microsoft.com/office/powerpoint/2010/main" val="233865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76CBB80-81ED-4148-AD0A-3ABA96E7291D}" type="datetimeFigureOut">
              <a:rPr lang="tr-TR" smtClean="0"/>
              <a:t>14.11.2022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A6256AF-9DE9-4954-9984-DE19F5D358AC}" type="slidenum">
              <a:rPr lang="tr-TR" smtClean="0"/>
              <a:t>‹#›</a:t>
            </a:fld>
            <a:endParaRPr lang="tr-TR"/>
          </a:p>
        </p:txBody>
      </p:sp>
    </p:spTree>
    <p:extLst>
      <p:ext uri="{BB962C8B-B14F-4D97-AF65-F5344CB8AC3E}">
        <p14:creationId xmlns:p14="http://schemas.microsoft.com/office/powerpoint/2010/main" val="3735243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76CBB80-81ED-4148-AD0A-3ABA96E7291D}" type="datetimeFigureOut">
              <a:rPr lang="tr-TR" smtClean="0"/>
              <a:t>14.11.2022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A6256AF-9DE9-4954-9984-DE19F5D358AC}" type="slidenum">
              <a:rPr lang="tr-TR" smtClean="0"/>
              <a:t>‹#›</a:t>
            </a:fld>
            <a:endParaRPr lang="tr-TR"/>
          </a:p>
        </p:txBody>
      </p:sp>
    </p:spTree>
    <p:extLst>
      <p:ext uri="{BB962C8B-B14F-4D97-AF65-F5344CB8AC3E}">
        <p14:creationId xmlns:p14="http://schemas.microsoft.com/office/powerpoint/2010/main" val="71795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76CBB80-81ED-4148-AD0A-3ABA96E7291D}" type="datetimeFigureOut">
              <a:rPr lang="tr-TR" smtClean="0"/>
              <a:t>14.11.2022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A6256AF-9DE9-4954-9984-DE19F5D358AC}" type="slidenum">
              <a:rPr lang="tr-TR" smtClean="0"/>
              <a:t>‹#›</a:t>
            </a:fld>
            <a:endParaRPr lang="tr-TR"/>
          </a:p>
        </p:txBody>
      </p:sp>
    </p:spTree>
    <p:extLst>
      <p:ext uri="{BB962C8B-B14F-4D97-AF65-F5344CB8AC3E}">
        <p14:creationId xmlns:p14="http://schemas.microsoft.com/office/powerpoint/2010/main" val="213880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76CBB80-81ED-4148-AD0A-3ABA96E7291D}" type="datetimeFigureOut">
              <a:rPr lang="tr-TR" smtClean="0"/>
              <a:t>14.11.2022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A6256AF-9DE9-4954-9984-DE19F5D358AC}" type="slidenum">
              <a:rPr lang="tr-TR" smtClean="0"/>
              <a:t>‹#›</a:t>
            </a:fld>
            <a:endParaRPr lang="tr-TR"/>
          </a:p>
        </p:txBody>
      </p:sp>
    </p:spTree>
    <p:extLst>
      <p:ext uri="{BB962C8B-B14F-4D97-AF65-F5344CB8AC3E}">
        <p14:creationId xmlns:p14="http://schemas.microsoft.com/office/powerpoint/2010/main" val="327823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76CBB80-81ED-4148-AD0A-3ABA96E7291D}" type="datetimeFigureOut">
              <a:rPr lang="tr-TR" smtClean="0"/>
              <a:t>14.11.2022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A6256AF-9DE9-4954-9984-DE19F5D358AC}" type="slidenum">
              <a:rPr lang="tr-TR" smtClean="0"/>
              <a:t>‹#›</a:t>
            </a:fld>
            <a:endParaRPr lang="tr-TR"/>
          </a:p>
        </p:txBody>
      </p:sp>
    </p:spTree>
    <p:extLst>
      <p:ext uri="{BB962C8B-B14F-4D97-AF65-F5344CB8AC3E}">
        <p14:creationId xmlns:p14="http://schemas.microsoft.com/office/powerpoint/2010/main" val="417043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76CBB80-81ED-4148-AD0A-3ABA96E7291D}" type="datetimeFigureOut">
              <a:rPr lang="tr-TR" smtClean="0"/>
              <a:t>14.11.2022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0A6256AF-9DE9-4954-9984-DE19F5D358AC}" type="slidenum">
              <a:rPr lang="tr-TR" smtClean="0"/>
              <a:t>‹#›</a:t>
            </a:fld>
            <a:endParaRPr lang="tr-TR"/>
          </a:p>
        </p:txBody>
      </p:sp>
    </p:spTree>
    <p:extLst>
      <p:ext uri="{BB962C8B-B14F-4D97-AF65-F5344CB8AC3E}">
        <p14:creationId xmlns:p14="http://schemas.microsoft.com/office/powerpoint/2010/main" val="130666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76CBB80-81ED-4148-AD0A-3ABA96E7291D}" type="datetimeFigureOut">
              <a:rPr lang="tr-TR" smtClean="0"/>
              <a:t>14.11.2022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0A6256AF-9DE9-4954-9984-DE19F5D358AC}" type="slidenum">
              <a:rPr lang="tr-TR" smtClean="0"/>
              <a:t>‹#›</a:t>
            </a:fld>
            <a:endParaRPr lang="tr-TR"/>
          </a:p>
        </p:txBody>
      </p:sp>
    </p:spTree>
    <p:extLst>
      <p:ext uri="{BB962C8B-B14F-4D97-AF65-F5344CB8AC3E}">
        <p14:creationId xmlns:p14="http://schemas.microsoft.com/office/powerpoint/2010/main" val="1096904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76CBB80-81ED-4148-AD0A-3ABA96E7291D}" type="datetimeFigureOut">
              <a:rPr lang="tr-TR" smtClean="0"/>
              <a:t>14.11.2022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A6256AF-9DE9-4954-9984-DE19F5D358AC}" type="slidenum">
              <a:rPr lang="tr-TR" smtClean="0"/>
              <a:t>‹#›</a:t>
            </a:fld>
            <a:endParaRPr lang="tr-TR"/>
          </a:p>
        </p:txBody>
      </p:sp>
    </p:spTree>
    <p:extLst>
      <p:ext uri="{BB962C8B-B14F-4D97-AF65-F5344CB8AC3E}">
        <p14:creationId xmlns:p14="http://schemas.microsoft.com/office/powerpoint/2010/main" val="301103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76CBB80-81ED-4148-AD0A-3ABA96E7291D}" type="datetimeFigureOut">
              <a:rPr lang="tr-TR" smtClean="0"/>
              <a:t>14.11.2022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A6256AF-9DE9-4954-9984-DE19F5D358AC}" type="slidenum">
              <a:rPr lang="tr-TR" smtClean="0"/>
              <a:t>‹#›</a:t>
            </a:fld>
            <a:endParaRPr lang="tr-TR"/>
          </a:p>
        </p:txBody>
      </p:sp>
    </p:spTree>
    <p:extLst>
      <p:ext uri="{BB962C8B-B14F-4D97-AF65-F5344CB8AC3E}">
        <p14:creationId xmlns:p14="http://schemas.microsoft.com/office/powerpoint/2010/main" val="242385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76CBB80-81ED-4148-AD0A-3ABA96E7291D}" type="datetimeFigureOut">
              <a:rPr lang="tr-TR" smtClean="0"/>
              <a:t>14.11.2022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A6256AF-9DE9-4954-9984-DE19F5D358AC}" type="slidenum">
              <a:rPr lang="tr-TR" smtClean="0"/>
              <a:t>‹#›</a:t>
            </a:fld>
            <a:endParaRPr lang="tr-TR"/>
          </a:p>
        </p:txBody>
      </p:sp>
    </p:spTree>
    <p:extLst>
      <p:ext uri="{BB962C8B-B14F-4D97-AF65-F5344CB8AC3E}">
        <p14:creationId xmlns:p14="http://schemas.microsoft.com/office/powerpoint/2010/main" val="403818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CBB80-81ED-4148-AD0A-3ABA96E7291D}" type="datetimeFigureOut">
              <a:rPr lang="tr-TR" smtClean="0"/>
              <a:t>14.11.2022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256AF-9DE9-4954-9984-DE19F5D358AC}" type="slidenum">
              <a:rPr lang="tr-TR" smtClean="0"/>
              <a:t>‹#›</a:t>
            </a:fld>
            <a:endParaRPr lang="tr-TR"/>
          </a:p>
        </p:txBody>
      </p:sp>
    </p:spTree>
    <p:extLst>
      <p:ext uri="{BB962C8B-B14F-4D97-AF65-F5344CB8AC3E}">
        <p14:creationId xmlns:p14="http://schemas.microsoft.com/office/powerpoint/2010/main" val="196916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4259106"/>
          </a:xfrm>
        </p:spPr>
        <p:txBody>
          <a:bodyPr>
            <a:noAutofit/>
          </a:bodyPr>
          <a:lstStyle/>
          <a:p>
            <a:r>
              <a:rPr lang="tr-TR" sz="7200" b="1" dirty="0" smtClean="0"/>
              <a:t>Görüntü İşleme Yöntemleri Kullanılarak Kiraz Meyvesinin Sınıflandırılması</a:t>
            </a:r>
            <a:endParaRPr lang="tr-TR" sz="7200" b="1" dirty="0"/>
          </a:p>
        </p:txBody>
      </p:sp>
    </p:spTree>
    <p:extLst>
      <p:ext uri="{BB962C8B-B14F-4D97-AF65-F5344CB8AC3E}">
        <p14:creationId xmlns:p14="http://schemas.microsoft.com/office/powerpoint/2010/main" val="2620324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C00000"/>
                </a:solidFill>
              </a:rPr>
              <a:t>Sonuç</a:t>
            </a:r>
            <a:endParaRPr lang="tr-TR" b="1" dirty="0">
              <a:solidFill>
                <a:srgbClr val="C00000"/>
              </a:solidFill>
            </a:endParaRPr>
          </a:p>
        </p:txBody>
      </p:sp>
      <p:sp>
        <p:nvSpPr>
          <p:cNvPr id="3" name="İçerik Yer Tutucusu 2"/>
          <p:cNvSpPr>
            <a:spLocks noGrp="1"/>
          </p:cNvSpPr>
          <p:nvPr>
            <p:ph idx="1"/>
          </p:nvPr>
        </p:nvSpPr>
        <p:spPr/>
        <p:txBody>
          <a:bodyPr>
            <a:noAutofit/>
          </a:bodyPr>
          <a:lstStyle/>
          <a:p>
            <a:pPr marL="0" indent="0">
              <a:buNone/>
            </a:pPr>
            <a:r>
              <a:rPr lang="tr-TR" sz="2400" dirty="0" smtClean="0"/>
              <a:t>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a:t>
            </a:r>
            <a:r>
              <a:rPr lang="tr-TR" sz="2400" dirty="0" err="1" smtClean="0"/>
              <a:t>dahada</a:t>
            </a:r>
            <a:r>
              <a:rPr lang="tr-TR" sz="2400" dirty="0" smtClean="0"/>
              <a:t>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Yapılan çalışma ile farklı büyüklükteki meyveler sistem tarafından başarılı bir şekilde değerlendirilerek sınıflandırılmıştır. Bu sayede kalite ve pazarlama için önemli bir etken olan sınıflandırma işlemi gerçekleştirilmiştir. </a:t>
            </a:r>
            <a:endParaRPr lang="tr-TR" sz="2400" dirty="0"/>
          </a:p>
        </p:txBody>
      </p:sp>
    </p:spTree>
    <p:extLst>
      <p:ext uri="{BB962C8B-B14F-4D97-AF65-F5344CB8AC3E}">
        <p14:creationId xmlns:p14="http://schemas.microsoft.com/office/powerpoint/2010/main" val="2260729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C00000"/>
                </a:solidFill>
              </a:rPr>
              <a:t> GİRİŞ</a:t>
            </a:r>
            <a:endParaRPr lang="tr-TR" b="1" dirty="0">
              <a:solidFill>
                <a:srgbClr val="C00000"/>
              </a:solidFill>
            </a:endParaRPr>
          </a:p>
        </p:txBody>
      </p:sp>
      <p:sp>
        <p:nvSpPr>
          <p:cNvPr id="3" name="İçerik Yer Tutucusu 2"/>
          <p:cNvSpPr>
            <a:spLocks noGrp="1"/>
          </p:cNvSpPr>
          <p:nvPr>
            <p:ph idx="1"/>
          </p:nvPr>
        </p:nvSpPr>
        <p:spPr/>
        <p:txBody>
          <a:bodyPr/>
          <a:lstStyle/>
          <a:p>
            <a:pPr marL="0" indent="0">
              <a:buNone/>
            </a:pPr>
            <a:r>
              <a:rPr lang="tr-TR" dirty="0" smtClean="0"/>
              <a:t>  Dünyada 1500 civarında kiraz çeşidi vardır. Dünyada kiraz üretiminin yapıldığı önemli ülkelerin başında yaklaşık 500 bin ton üretimle Türkiye gelmektedir. Dünyadaki kiraz üretiminin ise %20’ si Türkiye de gerçekleşmektedir. Dünya meyve ticaretinde belirli standartlara göre sınıflandırılmış kaliteli ürünler tercih edilmektedir.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a:t>
            </a:r>
            <a:endParaRPr lang="tr-TR" dirty="0"/>
          </a:p>
        </p:txBody>
      </p:sp>
    </p:spTree>
    <p:extLst>
      <p:ext uri="{BB962C8B-B14F-4D97-AF65-F5344CB8AC3E}">
        <p14:creationId xmlns:p14="http://schemas.microsoft.com/office/powerpoint/2010/main" val="1182977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C00000"/>
                </a:solidFill>
              </a:rPr>
              <a:t>Materyal ve Metot</a:t>
            </a:r>
            <a:endParaRPr lang="tr-TR" b="1" dirty="0">
              <a:solidFill>
                <a:srgbClr val="C00000"/>
              </a:solidFill>
            </a:endParaRPr>
          </a:p>
        </p:txBody>
      </p:sp>
      <p:sp>
        <p:nvSpPr>
          <p:cNvPr id="3" name="İçerik Yer Tutucusu 2"/>
          <p:cNvSpPr>
            <a:spLocks noGrp="1"/>
          </p:cNvSpPr>
          <p:nvPr>
            <p:ph idx="1"/>
          </p:nvPr>
        </p:nvSpPr>
        <p:spPr/>
        <p:txBody>
          <a:bodyPr/>
          <a:lstStyle/>
          <a:p>
            <a:r>
              <a:rPr lang="tr-TR" sz="2000" dirty="0" smtClean="0"/>
              <a:t>2014-2018 yılları arası kiraz üretimi incelendiğinde, beş yıllık üretim ortalaması 570 bin ton olan Türkiye’nin dünya liderliğini aldığı, ikinci sırada ise 333 bin ton üretim ile ABD’nin ülkemizi takip ettiği görülmektedir. Aşağıdaki Şekil 1’de ülkeler bazında yıllara göre dünya kiraz üretim miktarları (ton) gösterilmiştir. Türkiye dünya kiraz üretiminin %25’ini oluşturarak Dünya Liderliğini sürdürmektedir.</a:t>
            </a:r>
            <a:endParaRPr lang="tr-TR" sz="2000" dirty="0"/>
          </a:p>
        </p:txBody>
      </p:sp>
      <p:pic>
        <p:nvPicPr>
          <p:cNvPr id="4" name="Resim 3"/>
          <p:cNvPicPr>
            <a:picLocks noChangeAspect="1"/>
          </p:cNvPicPr>
          <p:nvPr/>
        </p:nvPicPr>
        <p:blipFill>
          <a:blip r:embed="rId2"/>
          <a:stretch>
            <a:fillRect/>
          </a:stretch>
        </p:blipFill>
        <p:spPr>
          <a:xfrm>
            <a:off x="1072428" y="3795713"/>
            <a:ext cx="9138372" cy="2381250"/>
          </a:xfrm>
          <a:prstGeom prst="rect">
            <a:avLst/>
          </a:prstGeom>
        </p:spPr>
      </p:pic>
    </p:spTree>
    <p:extLst>
      <p:ext uri="{BB962C8B-B14F-4D97-AF65-F5344CB8AC3E}">
        <p14:creationId xmlns:p14="http://schemas.microsoft.com/office/powerpoint/2010/main" val="3052319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C00000"/>
                </a:solidFill>
              </a:rPr>
              <a:t>Görüntü İşleme</a:t>
            </a:r>
            <a:endParaRPr lang="tr-TR" b="1" dirty="0">
              <a:solidFill>
                <a:srgbClr val="C00000"/>
              </a:solidFill>
            </a:endParaRPr>
          </a:p>
        </p:txBody>
      </p:sp>
      <p:sp>
        <p:nvSpPr>
          <p:cNvPr id="3" name="İçerik Yer Tutucusu 2"/>
          <p:cNvSpPr>
            <a:spLocks noGrp="1"/>
          </p:cNvSpPr>
          <p:nvPr>
            <p:ph idx="1"/>
          </p:nvPr>
        </p:nvSpPr>
        <p:spPr/>
        <p:txBody>
          <a:bodyPr>
            <a:normAutofit/>
          </a:bodyPr>
          <a:lstStyle/>
          <a:p>
            <a:r>
              <a:rPr lang="tr-TR" sz="2400" dirty="0" smtClean="0"/>
              <a:t>Görüntü işlemeyi matrisler üzerinde yapılan işlemler bütünü şeklinde de tanımlayabiliriz. Resimler çeşitli renklerin bir araya geldiği karelerden oluşmaktadır. Halbuki </a:t>
            </a:r>
            <a:r>
              <a:rPr lang="tr-TR" sz="2400" dirty="0" err="1" smtClean="0"/>
              <a:t>resimi</a:t>
            </a:r>
            <a:r>
              <a:rPr lang="tr-TR" sz="2400" dirty="0" smtClean="0"/>
              <a:t> en küçük parçalarına böldüğümüzde </a:t>
            </a:r>
            <a:r>
              <a:rPr lang="tr-TR" sz="2400" dirty="0" err="1" smtClean="0"/>
              <a:t>pixsel</a:t>
            </a:r>
            <a:r>
              <a:rPr lang="tr-TR" sz="2400" dirty="0" smtClean="0"/>
              <a:t> adını verdiğimiz matrislerden oluştuğunu görmekteyiz. Görüntü işleme yöntemlerinde pikseli oluşturan matris hücrelerinin üzerinden işlemler yapılmaktadır.</a:t>
            </a:r>
          </a:p>
          <a:p>
            <a:endParaRPr lang="tr-TR" sz="2400" dirty="0"/>
          </a:p>
        </p:txBody>
      </p:sp>
      <p:pic>
        <p:nvPicPr>
          <p:cNvPr id="4" name="Resim 3"/>
          <p:cNvPicPr>
            <a:picLocks noChangeAspect="1"/>
          </p:cNvPicPr>
          <p:nvPr/>
        </p:nvPicPr>
        <p:blipFill>
          <a:blip r:embed="rId2"/>
          <a:stretch>
            <a:fillRect/>
          </a:stretch>
        </p:blipFill>
        <p:spPr>
          <a:xfrm>
            <a:off x="1246909" y="3791004"/>
            <a:ext cx="8160327" cy="2803760"/>
          </a:xfrm>
          <a:prstGeom prst="rect">
            <a:avLst/>
          </a:prstGeom>
        </p:spPr>
      </p:pic>
    </p:spTree>
    <p:extLst>
      <p:ext uri="{BB962C8B-B14F-4D97-AF65-F5344CB8AC3E}">
        <p14:creationId xmlns:p14="http://schemas.microsoft.com/office/powerpoint/2010/main" val="1214841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C00000"/>
                </a:solidFill>
              </a:rPr>
              <a:t>Uygulama</a:t>
            </a:r>
            <a:endParaRPr lang="tr-TR" b="1" dirty="0">
              <a:solidFill>
                <a:srgbClr val="C00000"/>
              </a:solidFill>
            </a:endParaRPr>
          </a:p>
        </p:txBody>
      </p:sp>
      <p:sp>
        <p:nvSpPr>
          <p:cNvPr id="3" name="İçerik Yer Tutucusu 2"/>
          <p:cNvSpPr>
            <a:spLocks noGrp="1"/>
          </p:cNvSpPr>
          <p:nvPr>
            <p:ph idx="1"/>
          </p:nvPr>
        </p:nvSpPr>
        <p:spPr>
          <a:xfrm>
            <a:off x="838200" y="1825625"/>
            <a:ext cx="10515600" cy="3743902"/>
          </a:xfrm>
        </p:spPr>
        <p:txBody>
          <a:bodyPr/>
          <a:lstStyle/>
          <a:p>
            <a:r>
              <a:rPr lang="tr-TR" dirty="0" smtClean="0"/>
              <a:t>Kirazların görüntü işleme yöntemi ile sınıflandırılması için </a:t>
            </a:r>
            <a:r>
              <a:rPr lang="tr-TR" dirty="0" err="1" smtClean="0"/>
              <a:t>Matlab</a:t>
            </a:r>
            <a:r>
              <a:rPr lang="tr-TR" dirty="0" smtClean="0"/>
              <a:t> R2013a programı kullanılmıştır.</a:t>
            </a:r>
          </a:p>
          <a:p>
            <a:endParaRPr lang="tr-TR" dirty="0"/>
          </a:p>
        </p:txBody>
      </p:sp>
      <p:pic>
        <p:nvPicPr>
          <p:cNvPr id="4" name="Resim 3"/>
          <p:cNvPicPr>
            <a:picLocks noChangeAspect="1"/>
          </p:cNvPicPr>
          <p:nvPr/>
        </p:nvPicPr>
        <p:blipFill>
          <a:blip r:embed="rId2"/>
          <a:stretch>
            <a:fillRect/>
          </a:stretch>
        </p:blipFill>
        <p:spPr>
          <a:xfrm>
            <a:off x="1066801" y="2819613"/>
            <a:ext cx="4613564" cy="2510967"/>
          </a:xfrm>
          <a:prstGeom prst="rect">
            <a:avLst/>
          </a:prstGeom>
        </p:spPr>
      </p:pic>
      <p:sp>
        <p:nvSpPr>
          <p:cNvPr id="5" name="Dikdörtgen 4"/>
          <p:cNvSpPr/>
          <p:nvPr/>
        </p:nvSpPr>
        <p:spPr>
          <a:xfrm>
            <a:off x="6220691" y="2828836"/>
            <a:ext cx="4835235" cy="3539430"/>
          </a:xfrm>
          <a:prstGeom prst="rect">
            <a:avLst/>
          </a:prstGeom>
        </p:spPr>
        <p:txBody>
          <a:bodyPr wrap="square">
            <a:spAutoFit/>
          </a:bodyPr>
          <a:lstStyle/>
          <a:p>
            <a:r>
              <a:rPr lang="tr-TR" sz="2800" dirty="0" smtClean="0"/>
              <a:t>Tablo 1’ de belirtilen boyutlara göre, sınıflandırılacak olan kirazların hangi sınıfa dahil oldukları gösterilmiştir. Ancak bu boyutlar kiraz çeşidi ve sınıflandırma biçimine göre gerçekleştirilen program da değiştirilebilmektedir.</a:t>
            </a:r>
            <a:endParaRPr lang="tr-TR" sz="2800" dirty="0"/>
          </a:p>
        </p:txBody>
      </p:sp>
    </p:spTree>
    <p:extLst>
      <p:ext uri="{BB962C8B-B14F-4D97-AF65-F5344CB8AC3E}">
        <p14:creationId xmlns:p14="http://schemas.microsoft.com/office/powerpoint/2010/main" val="741382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C00000"/>
                </a:solidFill>
              </a:rPr>
              <a:t>Sınıflandırma için gerekli olan işlem adımları</a:t>
            </a:r>
            <a:endParaRPr lang="tr-TR" b="1" dirty="0">
              <a:solidFill>
                <a:srgbClr val="C00000"/>
              </a:solidFill>
            </a:endParaRPr>
          </a:p>
        </p:txBody>
      </p:sp>
      <p:pic>
        <p:nvPicPr>
          <p:cNvPr id="4" name="İçerik Yer Tutucusu 3"/>
          <p:cNvPicPr>
            <a:picLocks noGrp="1" noChangeAspect="1"/>
          </p:cNvPicPr>
          <p:nvPr>
            <p:ph idx="1"/>
          </p:nvPr>
        </p:nvPicPr>
        <p:blipFill>
          <a:blip r:embed="rId2"/>
          <a:stretch>
            <a:fillRect/>
          </a:stretch>
        </p:blipFill>
        <p:spPr>
          <a:xfrm>
            <a:off x="838200" y="2064327"/>
            <a:ext cx="9799577" cy="3560618"/>
          </a:xfrm>
          <a:prstGeom prst="rect">
            <a:avLst/>
          </a:prstGeom>
        </p:spPr>
      </p:pic>
    </p:spTree>
    <p:extLst>
      <p:ext uri="{BB962C8B-B14F-4D97-AF65-F5344CB8AC3E}">
        <p14:creationId xmlns:p14="http://schemas.microsoft.com/office/powerpoint/2010/main" val="2810807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2400" dirty="0" smtClean="0"/>
              <a:t> </a:t>
            </a:r>
            <a:br>
              <a:rPr lang="tr-TR" sz="2400" dirty="0" smtClean="0"/>
            </a:br>
            <a:r>
              <a:rPr lang="tr-TR" sz="2400" dirty="0"/>
              <a:t/>
            </a:r>
            <a:br>
              <a:rPr lang="tr-TR" sz="2400" dirty="0"/>
            </a:br>
            <a:r>
              <a:rPr lang="tr-TR" sz="2400" dirty="0" smtClean="0"/>
              <a:t/>
            </a:r>
            <a:br>
              <a:rPr lang="tr-TR" sz="2400" dirty="0" smtClean="0"/>
            </a:br>
            <a:r>
              <a:rPr lang="tr-TR" sz="2400" dirty="0"/>
              <a:t> </a:t>
            </a:r>
            <a:r>
              <a:rPr lang="tr-TR" sz="2400" dirty="0" smtClean="0"/>
              <a:t> </a:t>
            </a:r>
            <a:r>
              <a:rPr lang="tr-TR" sz="2400" dirty="0" smtClean="0"/>
              <a:t>İşlenmiş olarak sisteme yüklenen resim siyah- beyaz piksellere dönüştürülmektedir. Resmin siyah-beyaz piksellere yani </a:t>
            </a:r>
            <a:r>
              <a:rPr lang="tr-TR" sz="2400" dirty="0" err="1" smtClean="0"/>
              <a:t>binary</a:t>
            </a:r>
            <a:r>
              <a:rPr lang="tr-TR" sz="2400" dirty="0" smtClean="0"/>
              <a:t> moda dönüştürülmesi iki aşamada gerçekleşmektedir. İlk aşamada resmin arka planı beyaza kirazlar ise siyaha dönüştürülmektedir. İkinci aşamada ise </a:t>
            </a:r>
            <a:r>
              <a:rPr lang="tr-TR" sz="2400" dirty="0" err="1" smtClean="0"/>
              <a:t>binary</a:t>
            </a:r>
            <a:r>
              <a:rPr lang="tr-TR" sz="2400" dirty="0" smtClean="0"/>
              <a:t> </a:t>
            </a:r>
            <a:r>
              <a:rPr lang="tr-TR" sz="2400" dirty="0" err="1" smtClean="0"/>
              <a:t>moddaki</a:t>
            </a:r>
            <a:r>
              <a:rPr lang="tr-TR" sz="2400" dirty="0" smtClean="0"/>
              <a:t> resim </a:t>
            </a:r>
            <a:r>
              <a:rPr lang="tr-TR" sz="2400" dirty="0" err="1" smtClean="0"/>
              <a:t>Matlab</a:t>
            </a:r>
            <a:r>
              <a:rPr lang="tr-TR" sz="2400" dirty="0" smtClean="0"/>
              <a:t> </a:t>
            </a:r>
            <a:r>
              <a:rPr lang="tr-TR" sz="2400" dirty="0" err="1" smtClean="0"/>
              <a:t>bwboundaries</a:t>
            </a:r>
            <a:r>
              <a:rPr lang="tr-TR" sz="2400" dirty="0" smtClean="0"/>
              <a:t> komutu ile ters çevrilerek arka plan siyaha sınıflandırılacak olan kirazlar beyaza dönüştürülmektedir.</a:t>
            </a:r>
            <a:endParaRPr lang="tr-TR" sz="2400" dirty="0"/>
          </a:p>
        </p:txBody>
      </p:sp>
      <p:pic>
        <p:nvPicPr>
          <p:cNvPr id="7" name="İçerik Yer Tutucusu 6"/>
          <p:cNvPicPr>
            <a:picLocks noGrp="1" noChangeAspect="1"/>
          </p:cNvPicPr>
          <p:nvPr>
            <p:ph sz="half" idx="2"/>
          </p:nvPr>
        </p:nvPicPr>
        <p:blipFill>
          <a:blip r:embed="rId2"/>
          <a:stretch>
            <a:fillRect/>
          </a:stretch>
        </p:blipFill>
        <p:spPr>
          <a:xfrm>
            <a:off x="492778" y="2909455"/>
            <a:ext cx="4873766" cy="2395176"/>
          </a:xfrm>
          <a:prstGeom prst="rect">
            <a:avLst/>
          </a:prstGeom>
        </p:spPr>
      </p:pic>
      <p:pic>
        <p:nvPicPr>
          <p:cNvPr id="9" name="İçerik Yer Tutucusu 8"/>
          <p:cNvPicPr>
            <a:picLocks noGrp="1" noChangeAspect="1"/>
          </p:cNvPicPr>
          <p:nvPr>
            <p:ph sz="quarter" idx="4"/>
          </p:nvPr>
        </p:nvPicPr>
        <p:blipFill>
          <a:blip r:embed="rId3"/>
          <a:stretch>
            <a:fillRect/>
          </a:stretch>
        </p:blipFill>
        <p:spPr>
          <a:xfrm>
            <a:off x="5669100" y="2784764"/>
            <a:ext cx="5140188" cy="2912773"/>
          </a:xfrm>
          <a:prstGeom prst="rect">
            <a:avLst/>
          </a:prstGeom>
        </p:spPr>
      </p:pic>
    </p:spTree>
    <p:extLst>
      <p:ext uri="{BB962C8B-B14F-4D97-AF65-F5344CB8AC3E}">
        <p14:creationId xmlns:p14="http://schemas.microsoft.com/office/powerpoint/2010/main" val="3097777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sim Yer Tutucusu 2"/>
          <p:cNvSpPr>
            <a:spLocks noGrp="1"/>
          </p:cNvSpPr>
          <p:nvPr>
            <p:ph type="pic" idx="1"/>
          </p:nvPr>
        </p:nvSpPr>
        <p:spPr>
          <a:xfrm>
            <a:off x="5183188" y="1108364"/>
            <a:ext cx="5811636" cy="4752686"/>
          </a:xfrm>
        </p:spPr>
      </p:sp>
      <p:sp>
        <p:nvSpPr>
          <p:cNvPr id="4" name="Metin Yer Tutucusu 3"/>
          <p:cNvSpPr>
            <a:spLocks noGrp="1"/>
          </p:cNvSpPr>
          <p:nvPr>
            <p:ph type="body" sz="half" idx="2"/>
          </p:nvPr>
        </p:nvSpPr>
        <p:spPr>
          <a:xfrm>
            <a:off x="651164" y="987425"/>
            <a:ext cx="4120861" cy="4881563"/>
          </a:xfrm>
        </p:spPr>
        <p:txBody>
          <a:bodyPr>
            <a:normAutofit/>
          </a:bodyPr>
          <a:lstStyle/>
          <a:p>
            <a:r>
              <a:rPr lang="tr-TR" sz="2000" dirty="0" smtClean="0"/>
              <a:t>Resim siyah-beyaz piksellere dönüştürülüp ters çevirme işlemi uygulandıktan sonra resimde bulunan belirli boyutun altındaki gürültü olarak tabir edilen nesneler </a:t>
            </a:r>
            <a:r>
              <a:rPr lang="tr-TR" sz="2000" dirty="0" err="1" smtClean="0"/>
              <a:t>Matlab</a:t>
            </a:r>
            <a:r>
              <a:rPr lang="tr-TR" sz="2000" dirty="0" smtClean="0"/>
              <a:t> </a:t>
            </a:r>
            <a:r>
              <a:rPr lang="tr-TR" sz="2000" dirty="0" err="1" smtClean="0"/>
              <a:t>bwareaopen</a:t>
            </a:r>
            <a:r>
              <a:rPr lang="tr-TR" sz="2000" dirty="0" smtClean="0"/>
              <a:t> komutu ile kaldırılmıştır. Daha sonra program tarafından tespit edilen kirazların sınırları </a:t>
            </a:r>
            <a:r>
              <a:rPr lang="tr-TR" sz="2000" dirty="0" err="1" smtClean="0"/>
              <a:t>eşikleme</a:t>
            </a:r>
            <a:r>
              <a:rPr lang="tr-TR" sz="2000" dirty="0" smtClean="0"/>
              <a:t> yöntemi kullanılarak mavi renk ile belirlenmiş ve resimde bulunan nesne sayısı ekrana yansıtılmıştır. Yanda ki Şekil 6’da siyah-beyaz piksellere dönüştürülen resmin </a:t>
            </a:r>
            <a:r>
              <a:rPr lang="tr-TR" sz="2000" dirty="0" err="1" smtClean="0"/>
              <a:t>eşikleme</a:t>
            </a:r>
            <a:r>
              <a:rPr lang="tr-TR" sz="2000" dirty="0" smtClean="0"/>
              <a:t> yöntemi ile sınırlarının mavi renge dönüştürülmüş hali gösterilmiştir</a:t>
            </a:r>
            <a:endParaRPr lang="tr-TR" sz="2000" dirty="0"/>
          </a:p>
        </p:txBody>
      </p:sp>
      <p:pic>
        <p:nvPicPr>
          <p:cNvPr id="5" name="Resim 4"/>
          <p:cNvPicPr>
            <a:picLocks noChangeAspect="1"/>
          </p:cNvPicPr>
          <p:nvPr/>
        </p:nvPicPr>
        <p:blipFill>
          <a:blip r:embed="rId2"/>
          <a:stretch>
            <a:fillRect/>
          </a:stretch>
        </p:blipFill>
        <p:spPr>
          <a:xfrm>
            <a:off x="5087618" y="987425"/>
            <a:ext cx="5907206" cy="5205557"/>
          </a:xfrm>
          <a:prstGeom prst="rect">
            <a:avLst/>
          </a:prstGeom>
        </p:spPr>
      </p:pic>
    </p:spTree>
    <p:extLst>
      <p:ext uri="{BB962C8B-B14F-4D97-AF65-F5344CB8AC3E}">
        <p14:creationId xmlns:p14="http://schemas.microsoft.com/office/powerpoint/2010/main" val="4095188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C00000"/>
                </a:solidFill>
              </a:rPr>
              <a:t>Araştırma Sonuçları ve Tartışma </a:t>
            </a:r>
            <a:endParaRPr lang="tr-TR" b="1" dirty="0">
              <a:solidFill>
                <a:srgbClr val="C00000"/>
              </a:solidFill>
            </a:endParaRPr>
          </a:p>
        </p:txBody>
      </p:sp>
      <p:sp>
        <p:nvSpPr>
          <p:cNvPr id="3" name="İçerik Yer Tutucusu 2"/>
          <p:cNvSpPr>
            <a:spLocks noGrp="1"/>
          </p:cNvSpPr>
          <p:nvPr>
            <p:ph idx="1"/>
          </p:nvPr>
        </p:nvSpPr>
        <p:spPr/>
        <p:txBody>
          <a:bodyPr>
            <a:normAutofit/>
          </a:bodyPr>
          <a:lstStyle/>
          <a:p>
            <a:r>
              <a:rPr lang="tr-TR" sz="1800" dirty="0" smtClean="0"/>
              <a:t>Sınırları belirlenen kirazlar belirli işlemlerden geçirildikten sonra kirazlara ait alan bilgileri hesaplanmıştır. Hesaplanan alan verileri yukarıdaki Tablo 1’de belirlenen boyut standartlarına göre değerlendirilmiş ve değerlendirme sonucunda kirazlar boyutlarına göre sınıflandırılmıştır. Yapılan çalışmada kirazlar üst üste gelmeden ayrık olarak resimlenmiştir. Bu sayede sınıflandırma başarısı %100 olarak gerçekleşmiştir. Ancak kirazların üst üste gelmesi durumunda sınıflandırma başarısının düşeceği değerlendirilmektedir. </a:t>
            </a:r>
          </a:p>
          <a:p>
            <a:endParaRPr lang="tr-TR" sz="1800" dirty="0"/>
          </a:p>
        </p:txBody>
      </p:sp>
      <p:pic>
        <p:nvPicPr>
          <p:cNvPr id="4" name="Resim 3"/>
          <p:cNvPicPr>
            <a:picLocks noChangeAspect="1"/>
          </p:cNvPicPr>
          <p:nvPr/>
        </p:nvPicPr>
        <p:blipFill>
          <a:blip r:embed="rId2"/>
          <a:stretch>
            <a:fillRect/>
          </a:stretch>
        </p:blipFill>
        <p:spPr>
          <a:xfrm>
            <a:off x="1548678" y="3498706"/>
            <a:ext cx="5475577" cy="3244243"/>
          </a:xfrm>
          <a:prstGeom prst="rect">
            <a:avLst/>
          </a:prstGeom>
        </p:spPr>
      </p:pic>
    </p:spTree>
    <p:extLst>
      <p:ext uri="{BB962C8B-B14F-4D97-AF65-F5344CB8AC3E}">
        <p14:creationId xmlns:p14="http://schemas.microsoft.com/office/powerpoint/2010/main" val="236847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507</Words>
  <Application>Microsoft Office PowerPoint</Application>
  <PresentationFormat>Geniş ekran</PresentationFormat>
  <Paragraphs>17</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Office Teması</vt:lpstr>
      <vt:lpstr>Görüntü İşleme Yöntemleri Kullanılarak Kiraz Meyvesinin Sınıflandırılması</vt:lpstr>
      <vt:lpstr> GİRİŞ</vt:lpstr>
      <vt:lpstr>Materyal ve Metot</vt:lpstr>
      <vt:lpstr>Görüntü İşleme</vt:lpstr>
      <vt:lpstr>Uygulama</vt:lpstr>
      <vt:lpstr>Sınıflandırma için gerekli olan işlem adımları</vt:lpstr>
      <vt:lpstr>      İşlenmiş olarak sisteme yüklenen resim siyah- beyaz piksellere dönüştürülmektedir. Resmin siyah-beyaz piksellere yani binary moda dönüştürülmesi iki aşamada gerçekleşmektedir. İlk aşamada resmin arka planı beyaza kirazlar ise siyaha dönüştürülmektedir. İkinci aşamada ise binary moddaki resim Matlab bwboundaries komutu ile ters çevrilerek arka plan siyaha sınıflandırılacak olan kirazlar beyaza dönüştürülmektedir.</vt:lpstr>
      <vt:lpstr>PowerPoint Sunusu</vt:lpstr>
      <vt:lpstr>Araştırma Sonuçları ve Tartışma </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IREM</dc:creator>
  <cp:lastModifiedBy>IREM</cp:lastModifiedBy>
  <cp:revision>5</cp:revision>
  <dcterms:created xsi:type="dcterms:W3CDTF">2022-11-14T01:06:44Z</dcterms:created>
  <dcterms:modified xsi:type="dcterms:W3CDTF">2022-11-14T01:47:31Z</dcterms:modified>
</cp:coreProperties>
</file>