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5C99A995-1D32-4A0B-AE46-4A65644C610A}" type="datetimeFigureOut">
              <a:rPr lang="tr-TR" smtClean="0"/>
              <a:t>16.12.2022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195199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C99A995-1D32-4A0B-AE46-4A65644C610A}" type="datetimeFigureOut">
              <a:rPr lang="tr-TR" smtClean="0"/>
              <a:t>16.12.2022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1089370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C99A995-1D32-4A0B-AE46-4A65644C610A}" type="datetimeFigureOut">
              <a:rPr lang="tr-TR" smtClean="0"/>
              <a:t>16.12.2022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117225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C99A995-1D32-4A0B-AE46-4A65644C610A}" type="datetimeFigureOut">
              <a:rPr lang="tr-TR" smtClean="0"/>
              <a:t>16.12.2022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1748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5C99A995-1D32-4A0B-AE46-4A65644C610A}" type="datetimeFigureOut">
              <a:rPr lang="tr-TR" smtClean="0"/>
              <a:t>16.12.2022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18563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5C99A995-1D32-4A0B-AE46-4A65644C610A}" type="datetimeFigureOut">
              <a:rPr lang="tr-TR" smtClean="0"/>
              <a:t>16.12.2022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344279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5C99A995-1D32-4A0B-AE46-4A65644C610A}" type="datetimeFigureOut">
              <a:rPr lang="tr-TR" smtClean="0"/>
              <a:t>16.12.2022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366458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5C99A995-1D32-4A0B-AE46-4A65644C610A}" type="datetimeFigureOut">
              <a:rPr lang="tr-TR" smtClean="0"/>
              <a:t>16.12.2022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164322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C99A995-1D32-4A0B-AE46-4A65644C610A}" type="datetimeFigureOut">
              <a:rPr lang="tr-TR" smtClean="0"/>
              <a:t>16.12.2022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30289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5C99A995-1D32-4A0B-AE46-4A65644C610A}" type="datetimeFigureOut">
              <a:rPr lang="tr-TR" smtClean="0"/>
              <a:t>16.12.2022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46410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5C99A995-1D32-4A0B-AE46-4A65644C610A}" type="datetimeFigureOut">
              <a:rPr lang="tr-TR" smtClean="0"/>
              <a:t>16.12.2022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AEA3F1A-B51A-42DD-8601-9F98182F528B}" type="slidenum">
              <a:rPr lang="tr-TR" smtClean="0"/>
              <a:t>‹#›</a:t>
            </a:fld>
            <a:endParaRPr lang="tr-TR"/>
          </a:p>
        </p:txBody>
      </p:sp>
    </p:spTree>
    <p:extLst>
      <p:ext uri="{BB962C8B-B14F-4D97-AF65-F5344CB8AC3E}">
        <p14:creationId xmlns:p14="http://schemas.microsoft.com/office/powerpoint/2010/main" val="236955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9A995-1D32-4A0B-AE46-4A65644C610A}" type="datetimeFigureOut">
              <a:rPr lang="tr-TR" smtClean="0"/>
              <a:t>16.12.2022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A3F1A-B51A-42DD-8601-9F98182F528B}" type="slidenum">
              <a:rPr lang="tr-TR" smtClean="0"/>
              <a:t>‹#›</a:t>
            </a:fld>
            <a:endParaRPr lang="tr-TR"/>
          </a:p>
        </p:txBody>
      </p:sp>
    </p:spTree>
    <p:extLst>
      <p:ext uri="{BB962C8B-B14F-4D97-AF65-F5344CB8AC3E}">
        <p14:creationId xmlns:p14="http://schemas.microsoft.com/office/powerpoint/2010/main" val="25537029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a:stretch>
        </a:blip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2"/>
            <a:ext cx="9154332" cy="3325651"/>
          </a:xfrm>
        </p:spPr>
        <p:txBody>
          <a:bodyPr>
            <a:normAutofit fontScale="90000"/>
          </a:bodyPr>
          <a:lstStyle/>
          <a:p>
            <a:r>
              <a:rPr lang="tr-TR" u="sng" dirty="0" smtClean="0"/>
              <a:t/>
            </a:r>
            <a:br>
              <a:rPr lang="tr-TR" u="sng" dirty="0" smtClean="0"/>
            </a:br>
            <a:r>
              <a:rPr lang="tr-TR" u="sng" dirty="0"/>
              <a:t/>
            </a:r>
            <a:br>
              <a:rPr lang="tr-TR" u="sng" dirty="0"/>
            </a:br>
            <a:r>
              <a:rPr lang="tr-TR" u="sng" dirty="0" smtClean="0"/>
              <a:t/>
            </a:r>
            <a:br>
              <a:rPr lang="tr-TR" u="sng" dirty="0" smtClean="0"/>
            </a:br>
            <a:r>
              <a:rPr lang="tr-TR" u="sng" dirty="0"/>
              <a:t/>
            </a:r>
            <a:br>
              <a:rPr lang="tr-TR" u="sng" dirty="0"/>
            </a:br>
            <a:r>
              <a:rPr lang="tr-TR" u="sng" dirty="0" smtClean="0"/>
              <a:t/>
            </a:r>
            <a:br>
              <a:rPr lang="tr-TR" u="sng" dirty="0" smtClean="0"/>
            </a:br>
            <a:r>
              <a:rPr lang="tr-TR" u="sng" dirty="0"/>
              <a:t/>
            </a:r>
            <a:br>
              <a:rPr lang="tr-TR" u="sng" dirty="0"/>
            </a:br>
            <a:r>
              <a:rPr lang="tr-TR" u="sng" dirty="0" smtClean="0"/>
              <a:t/>
            </a:r>
            <a:br>
              <a:rPr lang="tr-TR" u="sng" dirty="0" smtClean="0"/>
            </a:br>
            <a:r>
              <a:rPr lang="tr-TR" u="sng" dirty="0"/>
              <a:t/>
            </a:r>
            <a:br>
              <a:rPr lang="tr-TR" u="sng" dirty="0"/>
            </a:br>
            <a:r>
              <a:rPr lang="tr-TR" u="sng" dirty="0" smtClean="0"/>
              <a:t/>
            </a:r>
            <a:br>
              <a:rPr lang="tr-TR" u="sng" dirty="0" smtClean="0"/>
            </a:br>
            <a:r>
              <a:rPr lang="tr-TR" u="sng" dirty="0"/>
              <a:t/>
            </a:r>
            <a:br>
              <a:rPr lang="tr-TR" u="sng" dirty="0"/>
            </a:br>
            <a:r>
              <a:rPr lang="tr-TR" u="sng" dirty="0" smtClean="0"/>
              <a:t/>
            </a:r>
            <a:br>
              <a:rPr lang="tr-TR" u="sng" dirty="0" smtClean="0"/>
            </a:br>
            <a:r>
              <a:rPr lang="tr-TR" u="sng" dirty="0"/>
              <a:t/>
            </a:r>
            <a:br>
              <a:rPr lang="tr-TR" u="sng" dirty="0"/>
            </a:br>
            <a:r>
              <a:rPr lang="tr-TR" b="1" u="sng" dirty="0" smtClean="0"/>
              <a:t>Görüntü işleme teknikleri ve kümeleme yöntemleri kullanılarak fındık meyvesinin tespit ve sınıflandırılması</a:t>
            </a:r>
            <a:endParaRPr lang="tr-TR" b="1" u="sng" dirty="0"/>
          </a:p>
        </p:txBody>
      </p:sp>
    </p:spTree>
    <p:extLst>
      <p:ext uri="{BB962C8B-B14F-4D97-AF65-F5344CB8AC3E}">
        <p14:creationId xmlns:p14="http://schemas.microsoft.com/office/powerpoint/2010/main" val="175262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0286" y="365126"/>
            <a:ext cx="11063514" cy="491218"/>
          </a:xfrm>
        </p:spPr>
        <p:txBody>
          <a:bodyPr>
            <a:normAutofit fontScale="90000"/>
          </a:bodyPr>
          <a:lstStyle/>
          <a:p>
            <a:r>
              <a:rPr lang="tr-TR" dirty="0" smtClean="0">
                <a:solidFill>
                  <a:srgbClr val="FF0000"/>
                </a:solidFill>
              </a:rPr>
              <a:t>Morfolojik işlemler</a:t>
            </a:r>
            <a:endParaRPr lang="tr-TR" dirty="0">
              <a:solidFill>
                <a:srgbClr val="FF0000"/>
              </a:solidFill>
            </a:endParaRPr>
          </a:p>
        </p:txBody>
      </p:sp>
      <p:sp>
        <p:nvSpPr>
          <p:cNvPr id="3" name="İçerik Yer Tutucusu 2"/>
          <p:cNvSpPr>
            <a:spLocks noGrp="1"/>
          </p:cNvSpPr>
          <p:nvPr>
            <p:ph sz="half" idx="1"/>
          </p:nvPr>
        </p:nvSpPr>
        <p:spPr>
          <a:xfrm>
            <a:off x="290286" y="972457"/>
            <a:ext cx="5729514" cy="5204506"/>
          </a:xfrm>
        </p:spPr>
        <p:txBody>
          <a:bodyPr>
            <a:normAutofit/>
          </a:bodyPr>
          <a:lstStyle/>
          <a:p>
            <a:r>
              <a:rPr lang="tr-TR" sz="2000" dirty="0" smtClean="0"/>
              <a:t>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a:t>
            </a:r>
          </a:p>
          <a:p>
            <a:endParaRPr lang="tr-TR" sz="1600" dirty="0"/>
          </a:p>
        </p:txBody>
      </p:sp>
      <p:pic>
        <p:nvPicPr>
          <p:cNvPr id="6" name="İçerik Yer Tutucusu 5"/>
          <p:cNvPicPr>
            <a:picLocks noGrp="1" noChangeAspect="1"/>
          </p:cNvPicPr>
          <p:nvPr>
            <p:ph sz="half" idx="2"/>
          </p:nvPr>
        </p:nvPicPr>
        <p:blipFill rotWithShape="1">
          <a:blip r:embed="rId2"/>
          <a:srcRect l="60093" t="47349" r="5962" b="24209"/>
          <a:stretch/>
        </p:blipFill>
        <p:spPr>
          <a:xfrm>
            <a:off x="6019800" y="610735"/>
            <a:ext cx="5422734" cy="2554514"/>
          </a:xfrm>
          <a:prstGeom prst="rect">
            <a:avLst/>
          </a:prstGeom>
        </p:spPr>
      </p:pic>
      <p:pic>
        <p:nvPicPr>
          <p:cNvPr id="5" name="Resim 4"/>
          <p:cNvPicPr>
            <a:picLocks noChangeAspect="1"/>
          </p:cNvPicPr>
          <p:nvPr/>
        </p:nvPicPr>
        <p:blipFill rotWithShape="1">
          <a:blip r:embed="rId3"/>
          <a:srcRect l="26016" t="34673" r="35052" b="34177"/>
          <a:stretch/>
        </p:blipFill>
        <p:spPr>
          <a:xfrm>
            <a:off x="449944" y="3574710"/>
            <a:ext cx="5065485" cy="2278743"/>
          </a:xfrm>
          <a:prstGeom prst="rect">
            <a:avLst/>
          </a:prstGeom>
        </p:spPr>
      </p:pic>
      <p:pic>
        <p:nvPicPr>
          <p:cNvPr id="7" name="Resim 6"/>
          <p:cNvPicPr>
            <a:picLocks noChangeAspect="1"/>
          </p:cNvPicPr>
          <p:nvPr/>
        </p:nvPicPr>
        <p:blipFill rotWithShape="1">
          <a:blip r:embed="rId4"/>
          <a:srcRect l="61601" t="27728" r="6830" b="37153"/>
          <a:stretch/>
        </p:blipFill>
        <p:spPr>
          <a:xfrm>
            <a:off x="6516915" y="3386591"/>
            <a:ext cx="4499428" cy="2814131"/>
          </a:xfrm>
          <a:prstGeom prst="rect">
            <a:avLst/>
          </a:prstGeom>
        </p:spPr>
      </p:pic>
    </p:spTree>
    <p:extLst>
      <p:ext uri="{BB962C8B-B14F-4D97-AF65-F5344CB8AC3E}">
        <p14:creationId xmlns:p14="http://schemas.microsoft.com/office/powerpoint/2010/main" val="456797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62857" y="365125"/>
            <a:ext cx="10990943" cy="563789"/>
          </a:xfrm>
        </p:spPr>
        <p:txBody>
          <a:bodyPr>
            <a:normAutofit fontScale="90000"/>
          </a:bodyPr>
          <a:lstStyle/>
          <a:p>
            <a:r>
              <a:rPr lang="tr-TR" dirty="0" smtClean="0">
                <a:solidFill>
                  <a:srgbClr val="FF0000"/>
                </a:solidFill>
              </a:rPr>
              <a:t>Sonuçlar:</a:t>
            </a:r>
            <a:endParaRPr lang="tr-TR" dirty="0">
              <a:solidFill>
                <a:srgbClr val="FF0000"/>
              </a:solidFill>
            </a:endParaRPr>
          </a:p>
        </p:txBody>
      </p:sp>
      <p:sp>
        <p:nvSpPr>
          <p:cNvPr id="3" name="İçerik Yer Tutucusu 2"/>
          <p:cNvSpPr>
            <a:spLocks noGrp="1"/>
          </p:cNvSpPr>
          <p:nvPr>
            <p:ph idx="1"/>
          </p:nvPr>
        </p:nvSpPr>
        <p:spPr>
          <a:xfrm>
            <a:off x="362857" y="1132114"/>
            <a:ext cx="10990943" cy="5044849"/>
          </a:xfrm>
        </p:spPr>
        <p:txBody>
          <a:bodyPr/>
          <a:lstStyle/>
          <a:p>
            <a:r>
              <a:rPr lang="tr-TR" dirty="0" smtClean="0"/>
              <a:t>Damar iyileştirme aşamasından sonra Çoklu </a:t>
            </a:r>
            <a:r>
              <a:rPr lang="tr-TR" dirty="0" err="1" smtClean="0"/>
              <a:t>Eşikleme</a:t>
            </a:r>
            <a:r>
              <a:rPr lang="tr-TR" dirty="0" smtClean="0"/>
              <a:t>, Bulanık Mantık Tabanlı </a:t>
            </a:r>
            <a:r>
              <a:rPr lang="tr-TR" dirty="0" err="1" smtClean="0"/>
              <a:t>Eşikleme</a:t>
            </a:r>
            <a:r>
              <a:rPr lang="tr-TR" dirty="0" smtClean="0"/>
              <a:t> ve Maksimum </a:t>
            </a:r>
            <a:r>
              <a:rPr lang="tr-TR" dirty="0" err="1" smtClean="0"/>
              <a:t>Eşikleme</a:t>
            </a:r>
            <a:r>
              <a:rPr lang="tr-TR" dirty="0" smtClean="0"/>
              <a:t> yöntemleri kullanılarak damar </a:t>
            </a:r>
            <a:r>
              <a:rPr lang="tr-TR" dirty="0" err="1" smtClean="0"/>
              <a:t>bölütlemesi</a:t>
            </a:r>
            <a:r>
              <a:rPr lang="tr-TR" dirty="0" smtClean="0"/>
              <a:t> yapılmıştır. Bu yöntem temelde morfolojik işlemlere dayanmış olsa da asıl amaç </a:t>
            </a:r>
            <a:r>
              <a:rPr lang="tr-TR" dirty="0" err="1" smtClean="0"/>
              <a:t>eşikleme</a:t>
            </a:r>
            <a:r>
              <a:rPr lang="tr-TR" dirty="0" smtClean="0"/>
              <a:t> algoritmalarının yöntem üzerindeki performanslarının karşılaştırılmasıdır. </a:t>
            </a:r>
            <a:r>
              <a:rPr lang="tr-TR" dirty="0" err="1" smtClean="0"/>
              <a:t>Eşikleme</a:t>
            </a:r>
            <a:r>
              <a:rPr lang="tr-TR" dirty="0" smtClean="0"/>
              <a:t> yöntemleri, doğası ne olursa olsun tüm veriler üzerinde kullanılabilir. Ancak, farklı </a:t>
            </a:r>
            <a:r>
              <a:rPr lang="tr-TR" dirty="0" err="1" smtClean="0"/>
              <a:t>eşikleme</a:t>
            </a:r>
            <a:r>
              <a:rPr lang="tr-TR" dirty="0" smtClean="0"/>
              <a:t> yöntemlerinin aynı iyileştirilmiş görüntü üzerinde farklı sonuçlar verdiği gözlemlenmiştir. Bulanık Mantık Tabanlı </a:t>
            </a:r>
            <a:r>
              <a:rPr lang="tr-TR" dirty="0" err="1" smtClean="0"/>
              <a:t>Eşikleme</a:t>
            </a:r>
            <a:r>
              <a:rPr lang="tr-TR" dirty="0" smtClean="0"/>
              <a:t> yönteminin ortalama doğruluk oranı 0.952 olarak hesaplanmış ve diğer iki </a:t>
            </a:r>
            <a:r>
              <a:rPr lang="tr-TR" dirty="0" err="1" smtClean="0"/>
              <a:t>eşikleme</a:t>
            </a:r>
            <a:r>
              <a:rPr lang="tr-TR" dirty="0" smtClean="0"/>
              <a:t> yönteminden daha yüksek bir değere sahip olmuştur.</a:t>
            </a:r>
            <a:endParaRPr lang="tr-TR" dirty="0"/>
          </a:p>
        </p:txBody>
      </p:sp>
    </p:spTree>
    <p:extLst>
      <p:ext uri="{BB962C8B-B14F-4D97-AF65-F5344CB8AC3E}">
        <p14:creationId xmlns:p14="http://schemas.microsoft.com/office/powerpoint/2010/main" val="348221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91907"/>
                </a:solidFill>
              </a:rPr>
              <a:t>  Giriş:</a:t>
            </a:r>
            <a:endParaRPr lang="tr-TR" b="1" dirty="0">
              <a:solidFill>
                <a:srgbClr val="C91907"/>
              </a:solidFill>
            </a:endParaRPr>
          </a:p>
        </p:txBody>
      </p:sp>
      <p:sp>
        <p:nvSpPr>
          <p:cNvPr id="3" name="İçerik Yer Tutucusu 2"/>
          <p:cNvSpPr>
            <a:spLocks noGrp="1"/>
          </p:cNvSpPr>
          <p:nvPr>
            <p:ph idx="1"/>
          </p:nvPr>
        </p:nvSpPr>
        <p:spPr/>
        <p:txBody>
          <a:bodyPr>
            <a:normAutofit fontScale="92500" lnSpcReduction="10000"/>
          </a:bodyPr>
          <a:lstStyle/>
          <a:p>
            <a:pPr marL="0" indent="0">
              <a:buNone/>
            </a:pPr>
            <a:r>
              <a:rPr lang="tr-TR" dirty="0" smtClean="0"/>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Bu slaytta,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dirty="0" err="1" smtClean="0"/>
              <a:t>veritabanına</a:t>
            </a:r>
            <a:r>
              <a:rPr lang="tr-TR" dirty="0" smtClean="0"/>
              <a:t> aktarılmaktadır. Son aşamada ise bilgi </a:t>
            </a:r>
            <a:r>
              <a:rPr lang="tr-TR" dirty="0" err="1" smtClean="0"/>
              <a:t>veritabanı</a:t>
            </a:r>
            <a:r>
              <a:rPr lang="tr-TR" dirty="0" smtClean="0"/>
              <a:t> kullanılarak nesnelerin sınıflandırılması gerçekleştirilmektedir</a:t>
            </a:r>
            <a:endParaRPr lang="tr-TR" dirty="0"/>
          </a:p>
        </p:txBody>
      </p:sp>
    </p:spTree>
    <p:extLst>
      <p:ext uri="{BB962C8B-B14F-4D97-AF65-F5344CB8AC3E}">
        <p14:creationId xmlns:p14="http://schemas.microsoft.com/office/powerpoint/2010/main" val="3357991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4400" y="365125"/>
            <a:ext cx="10515600" cy="1325563"/>
          </a:xfrm>
        </p:spPr>
        <p:txBody>
          <a:bodyPr/>
          <a:lstStyle/>
          <a:p>
            <a:r>
              <a:rPr lang="tr-TR" dirty="0" smtClean="0">
                <a:solidFill>
                  <a:srgbClr val="FF0000"/>
                </a:solidFill>
              </a:rPr>
              <a:t>ÖNERİLEN YÖNTEM</a:t>
            </a:r>
            <a:endParaRPr lang="tr-TR" dirty="0"/>
          </a:p>
        </p:txBody>
      </p:sp>
      <p:sp>
        <p:nvSpPr>
          <p:cNvPr id="3" name="İçerik Yer Tutucusu 2"/>
          <p:cNvSpPr>
            <a:spLocks noGrp="1"/>
          </p:cNvSpPr>
          <p:nvPr>
            <p:ph sz="half" idx="1"/>
          </p:nvPr>
        </p:nvSpPr>
        <p:spPr/>
        <p:txBody>
          <a:bodyPr/>
          <a:lstStyle/>
          <a:p>
            <a:r>
              <a:rPr lang="tr-TR" dirty="0" smtClean="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endParaRPr lang="tr-TR" dirty="0"/>
          </a:p>
        </p:txBody>
      </p:sp>
      <p:pic>
        <p:nvPicPr>
          <p:cNvPr id="5" name="İçerik Yer Tutucusu 4"/>
          <p:cNvPicPr>
            <a:picLocks noGrp="1" noChangeAspect="1"/>
          </p:cNvPicPr>
          <p:nvPr>
            <p:ph sz="half" idx="2"/>
          </p:nvPr>
        </p:nvPicPr>
        <p:blipFill rotWithShape="1">
          <a:blip r:embed="rId2"/>
          <a:srcRect l="36155" t="23166" r="41408" b="21135"/>
          <a:stretch/>
        </p:blipFill>
        <p:spPr>
          <a:xfrm>
            <a:off x="6540285" y="650928"/>
            <a:ext cx="4386019" cy="6121831"/>
          </a:xfrm>
          <a:prstGeom prst="rect">
            <a:avLst/>
          </a:prstGeom>
        </p:spPr>
      </p:pic>
    </p:spTree>
    <p:extLst>
      <p:ext uri="{BB962C8B-B14F-4D97-AF65-F5344CB8AC3E}">
        <p14:creationId xmlns:p14="http://schemas.microsoft.com/office/powerpoint/2010/main" val="3168174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478971" y="537029"/>
            <a:ext cx="5540829" cy="5639934"/>
          </a:xfrm>
        </p:spPr>
        <p:txBody>
          <a:bodyPr/>
          <a:lstStyle/>
          <a:p>
            <a:r>
              <a:rPr lang="tr-TR" dirty="0"/>
              <a:t>K</a:t>
            </a:r>
            <a:r>
              <a:rPr lang="tr-TR" dirty="0" smtClean="0"/>
              <a:t>ameradan alınan ham görüntü gösterilmektedir.</a:t>
            </a:r>
          </a:p>
          <a:p>
            <a:endParaRPr lang="tr-TR" dirty="0"/>
          </a:p>
        </p:txBody>
      </p:sp>
      <p:sp>
        <p:nvSpPr>
          <p:cNvPr id="4" name="İçerik Yer Tutucusu 3"/>
          <p:cNvSpPr>
            <a:spLocks noGrp="1"/>
          </p:cNvSpPr>
          <p:nvPr>
            <p:ph sz="half" idx="2"/>
          </p:nvPr>
        </p:nvSpPr>
        <p:spPr>
          <a:xfrm>
            <a:off x="6019800" y="537029"/>
            <a:ext cx="5334000" cy="5639934"/>
          </a:xfrm>
        </p:spPr>
        <p:txBody>
          <a:bodyPr/>
          <a:lstStyle/>
          <a:p>
            <a:r>
              <a:rPr lang="tr-TR" dirty="0" smtClean="0"/>
              <a:t>Görüntü ön işleme adımından sonra oluşan görüntü</a:t>
            </a:r>
          </a:p>
          <a:p>
            <a:endParaRPr lang="tr-TR" dirty="0"/>
          </a:p>
        </p:txBody>
      </p:sp>
      <p:pic>
        <p:nvPicPr>
          <p:cNvPr id="5" name="Resim 4"/>
          <p:cNvPicPr>
            <a:picLocks noChangeAspect="1"/>
          </p:cNvPicPr>
          <p:nvPr/>
        </p:nvPicPr>
        <p:blipFill rotWithShape="1">
          <a:blip r:embed="rId2"/>
          <a:srcRect l="17873" t="22571" r="59259" b="21477"/>
          <a:stretch/>
        </p:blipFill>
        <p:spPr>
          <a:xfrm>
            <a:off x="1110342" y="1310481"/>
            <a:ext cx="3984171" cy="4917008"/>
          </a:xfrm>
          <a:prstGeom prst="rect">
            <a:avLst/>
          </a:prstGeom>
        </p:spPr>
      </p:pic>
      <p:pic>
        <p:nvPicPr>
          <p:cNvPr id="6" name="Resim 5"/>
          <p:cNvPicPr>
            <a:picLocks noChangeAspect="1"/>
          </p:cNvPicPr>
          <p:nvPr/>
        </p:nvPicPr>
        <p:blipFill rotWithShape="1">
          <a:blip r:embed="rId3"/>
          <a:srcRect l="59036" t="19196" r="11961" b="18105"/>
          <a:stretch/>
        </p:blipFill>
        <p:spPr>
          <a:xfrm>
            <a:off x="6168571" y="1371264"/>
            <a:ext cx="4252686" cy="5168649"/>
          </a:xfrm>
          <a:prstGeom prst="rect">
            <a:avLst/>
          </a:prstGeom>
        </p:spPr>
      </p:pic>
    </p:spTree>
    <p:extLst>
      <p:ext uri="{BB962C8B-B14F-4D97-AF65-F5344CB8AC3E}">
        <p14:creationId xmlns:p14="http://schemas.microsoft.com/office/powerpoint/2010/main" val="154937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2857" y="348343"/>
            <a:ext cx="11524343" cy="1477328"/>
          </a:xfrm>
          <a:prstGeom prst="rect">
            <a:avLst/>
          </a:prstGeom>
        </p:spPr>
        <p:txBody>
          <a:bodyPr wrap="square">
            <a:spAutoFit/>
          </a:bodyPr>
          <a:lstStyle/>
          <a:p>
            <a:r>
              <a:rPr lang="tr-TR" dirty="0" smtClean="0"/>
              <a:t> Görüntü ön işleme aşamasında, resim üzerinde filtreleme, grileştirme, </a:t>
            </a:r>
            <a:r>
              <a:rPr lang="tr-TR" dirty="0" err="1" smtClean="0"/>
              <a:t>eşikleşme</a:t>
            </a:r>
            <a:r>
              <a:rPr lang="tr-TR" dirty="0" smtClean="0"/>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a:t>
            </a:r>
          </a:p>
        </p:txBody>
      </p:sp>
      <p:pic>
        <p:nvPicPr>
          <p:cNvPr id="3" name="Resim 2"/>
          <p:cNvPicPr>
            <a:picLocks noChangeAspect="1"/>
          </p:cNvPicPr>
          <p:nvPr/>
        </p:nvPicPr>
        <p:blipFill rotWithShape="1">
          <a:blip r:embed="rId2"/>
          <a:srcRect l="16311" t="23760" r="19993" b="5804"/>
          <a:stretch/>
        </p:blipFill>
        <p:spPr>
          <a:xfrm>
            <a:off x="1712685" y="1509486"/>
            <a:ext cx="8287657" cy="5152571"/>
          </a:xfrm>
          <a:prstGeom prst="rect">
            <a:avLst/>
          </a:prstGeom>
        </p:spPr>
      </p:pic>
    </p:spTree>
    <p:extLst>
      <p:ext uri="{BB962C8B-B14F-4D97-AF65-F5344CB8AC3E}">
        <p14:creationId xmlns:p14="http://schemas.microsoft.com/office/powerpoint/2010/main" val="315387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57942" y="-116113"/>
            <a:ext cx="10395857" cy="1872342"/>
          </a:xfrm>
        </p:spPr>
        <p:txBody>
          <a:bodyPr/>
          <a:lstStyle/>
          <a:p>
            <a:r>
              <a:rPr lang="tr-TR" b="1" dirty="0" smtClean="0">
                <a:solidFill>
                  <a:srgbClr val="FF0000"/>
                </a:solidFill>
              </a:rPr>
              <a:t>SONUÇLAR: </a:t>
            </a:r>
            <a:endParaRPr lang="tr-TR" b="1" dirty="0">
              <a:solidFill>
                <a:srgbClr val="FF0000"/>
              </a:solidFill>
            </a:endParaRPr>
          </a:p>
        </p:txBody>
      </p:sp>
      <p:sp>
        <p:nvSpPr>
          <p:cNvPr id="3" name="İçerik Yer Tutucusu 2"/>
          <p:cNvSpPr>
            <a:spLocks noGrp="1"/>
          </p:cNvSpPr>
          <p:nvPr>
            <p:ph idx="1"/>
          </p:nvPr>
        </p:nvSpPr>
        <p:spPr>
          <a:xfrm>
            <a:off x="838200" y="1364343"/>
            <a:ext cx="10515600" cy="4812620"/>
          </a:xfrm>
        </p:spPr>
        <p:txBody>
          <a:bodyPr>
            <a:normAutofit/>
          </a:bodyPr>
          <a:lstStyle/>
          <a:p>
            <a:pPr marL="0" indent="0">
              <a:buNone/>
            </a:pPr>
            <a:r>
              <a:rPr lang="tr-TR" sz="2400" dirty="0" smtClean="0"/>
              <a:t>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sz="2400" dirty="0" err="1" smtClean="0"/>
              <a:t>veritabanında</a:t>
            </a:r>
            <a:r>
              <a:rPr lang="tr-TR" sz="2400" dirty="0" smtClean="0"/>
              <a:t> bulunan veriler, ortalama tabanlı ve K-</a:t>
            </a:r>
            <a:r>
              <a:rPr lang="tr-TR" sz="2400" dirty="0" err="1" smtClean="0"/>
              <a:t>means</a:t>
            </a:r>
            <a:r>
              <a:rPr lang="tr-TR" sz="2400" dirty="0" smtClean="0"/>
              <a:t> algoritmaları kullanılarak sınıflandırılmaktadır. </a:t>
            </a:r>
          </a:p>
          <a:p>
            <a:pPr marL="0" indent="0">
              <a:buNone/>
            </a:pPr>
            <a:r>
              <a:rPr lang="tr-TR" sz="2400" dirty="0" smtClean="0"/>
              <a:t>Çalışma ortamında bulunan fındık meyveleri gerçek zamanlı olarak %100 başarımla tespit edilmektedir. Ortalama tabanlı ve K-</a:t>
            </a:r>
            <a:r>
              <a:rPr lang="tr-TR" sz="2400" dirty="0" err="1" smtClean="0"/>
              <a:t>means</a:t>
            </a:r>
            <a:r>
              <a:rPr lang="tr-TR" sz="2400" dirty="0" smtClean="0"/>
              <a:t> kümeleme yöntemleri kullanılarak fındık meyvelerinin küçük, orta ve büyük olarak sınıflandırılması gerçekleştirilmektedir. Yapılan deneysel çalışmalarda, </a:t>
            </a:r>
            <a:r>
              <a:rPr lang="tr-TR" sz="2400" dirty="0" err="1" smtClean="0"/>
              <a:t>gerçeklenen</a:t>
            </a:r>
            <a:r>
              <a:rPr lang="tr-TR" sz="2400" dirty="0" smtClean="0"/>
              <a:t> iki algoritma ile sınıflandırmanın %90 ile %100 oranlarında benzerlik gösterdiği tespit edilmektedir.</a:t>
            </a:r>
            <a:endParaRPr lang="tr-TR" sz="2400" dirty="0"/>
          </a:p>
        </p:txBody>
      </p:sp>
    </p:spTree>
    <p:extLst>
      <p:ext uri="{BB962C8B-B14F-4D97-AF65-F5344CB8AC3E}">
        <p14:creationId xmlns:p14="http://schemas.microsoft.com/office/powerpoint/2010/main" val="289977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t> </a:t>
            </a:r>
            <a:br>
              <a:rPr lang="tr-TR" b="1" dirty="0" smtClean="0"/>
            </a:br>
            <a:r>
              <a:rPr lang="tr-TR" b="1" dirty="0"/>
              <a:t/>
            </a:r>
            <a:br>
              <a:rPr lang="tr-TR" b="1" dirty="0"/>
            </a:br>
            <a:r>
              <a:rPr lang="tr-TR" b="1" dirty="0" smtClean="0"/>
              <a:t/>
            </a:r>
            <a:br>
              <a:rPr lang="tr-TR" b="1" dirty="0" smtClean="0"/>
            </a:br>
            <a:r>
              <a:rPr lang="tr-TR" b="1" dirty="0"/>
              <a:t/>
            </a:r>
            <a:br>
              <a:rPr lang="tr-TR" b="1" dirty="0"/>
            </a:br>
            <a:r>
              <a:rPr lang="tr-TR" b="1" dirty="0" smtClean="0"/>
              <a:t/>
            </a:r>
            <a:br>
              <a:rPr lang="tr-TR" b="1" dirty="0" smtClean="0"/>
            </a:br>
            <a:r>
              <a:rPr lang="tr-TR" b="1" dirty="0" smtClean="0"/>
              <a:t>  </a:t>
            </a:r>
            <a:r>
              <a:rPr lang="tr-TR" sz="8000" u="sng" dirty="0" smtClean="0"/>
              <a:t>Retina kan damarlarını çıkarmak </a:t>
            </a:r>
            <a:br>
              <a:rPr lang="tr-TR" sz="8000" u="sng" dirty="0" smtClean="0"/>
            </a:br>
            <a:r>
              <a:rPr lang="tr-TR" sz="8000" u="sng" dirty="0" smtClean="0"/>
              <a:t>için </a:t>
            </a:r>
            <a:r>
              <a:rPr lang="tr-TR" sz="8000" u="sng" dirty="0" err="1" smtClean="0"/>
              <a:t>eşikleme</a:t>
            </a:r>
            <a:r>
              <a:rPr lang="tr-TR" sz="8000" u="sng" dirty="0" smtClean="0"/>
              <a:t> temelli morfolojik bir yöntem </a:t>
            </a:r>
            <a:endParaRPr lang="tr-TR" sz="8000" u="sng" dirty="0"/>
          </a:p>
        </p:txBody>
      </p:sp>
    </p:spTree>
    <p:extLst>
      <p:ext uri="{BB962C8B-B14F-4D97-AF65-F5344CB8AC3E}">
        <p14:creationId xmlns:p14="http://schemas.microsoft.com/office/powerpoint/2010/main" val="2977156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FF0000"/>
                </a:solidFill>
              </a:rPr>
              <a:t>Giriş:</a:t>
            </a:r>
            <a:endParaRPr lang="tr-TR" dirty="0">
              <a:solidFill>
                <a:srgbClr val="FF0000"/>
              </a:solidFill>
            </a:endParaRPr>
          </a:p>
        </p:txBody>
      </p:sp>
      <p:sp>
        <p:nvSpPr>
          <p:cNvPr id="3" name="İçerik Yer Tutucusu 2"/>
          <p:cNvSpPr>
            <a:spLocks noGrp="1"/>
          </p:cNvSpPr>
          <p:nvPr>
            <p:ph idx="1"/>
          </p:nvPr>
        </p:nvSpPr>
        <p:spPr/>
        <p:txBody>
          <a:bodyPr/>
          <a:lstStyle/>
          <a:p>
            <a:pPr marL="0" indent="0">
              <a:buNone/>
            </a:pPr>
            <a:r>
              <a:rPr lang="tr-TR" dirty="0" smtClean="0"/>
              <a:t>Bu slaytta, renkli retina </a:t>
            </a:r>
            <a:r>
              <a:rPr lang="tr-TR" dirty="0" err="1" smtClean="0"/>
              <a:t>fundus</a:t>
            </a:r>
            <a:r>
              <a:rPr lang="tr-TR" dirty="0" smtClean="0"/>
              <a:t> görüntüsü üzerinde retina damarlarını otomatik olarak </a:t>
            </a:r>
            <a:r>
              <a:rPr lang="tr-TR" dirty="0" err="1" smtClean="0"/>
              <a:t>bölütleyen</a:t>
            </a:r>
            <a:r>
              <a:rPr lang="tr-TR" dirty="0" smtClean="0"/>
              <a:t> bir yöntem önerilmiştir. Retina damar ağ yapısını </a:t>
            </a:r>
            <a:r>
              <a:rPr lang="tr-TR" dirty="0" err="1" smtClean="0"/>
              <a:t>bölütlemek</a:t>
            </a:r>
            <a:r>
              <a:rPr lang="tr-TR" dirty="0" smtClean="0"/>
              <a:t> için morfolojik işlemlere dayalı bir yöntem retina görüntüleri üzerine uygulanmıştır. Morfolojik işlemlerin uygulandığı </a:t>
            </a:r>
            <a:r>
              <a:rPr lang="tr-TR" dirty="0" err="1" smtClean="0"/>
              <a:t>fundus</a:t>
            </a:r>
            <a:r>
              <a:rPr lang="tr-TR" dirty="0" smtClean="0"/>
              <a:t> görüntüsüne üç farklı </a:t>
            </a:r>
            <a:r>
              <a:rPr lang="tr-TR" dirty="0" err="1" smtClean="0"/>
              <a:t>eşikleme</a:t>
            </a:r>
            <a:r>
              <a:rPr lang="tr-TR" dirty="0" smtClean="0"/>
              <a:t> yöntemi uygulanmıştır. Bu </a:t>
            </a:r>
            <a:r>
              <a:rPr lang="tr-TR" dirty="0" err="1" smtClean="0"/>
              <a:t>eşikleme</a:t>
            </a:r>
            <a:r>
              <a:rPr lang="tr-TR" dirty="0" smtClean="0"/>
              <a:t> yöntemleri; Çoklu </a:t>
            </a:r>
            <a:r>
              <a:rPr lang="tr-TR" dirty="0" err="1" smtClean="0"/>
              <a:t>Eşikleme</a:t>
            </a:r>
            <a:r>
              <a:rPr lang="tr-TR" dirty="0" smtClean="0"/>
              <a:t>, Maksimum </a:t>
            </a:r>
            <a:r>
              <a:rPr lang="tr-TR" dirty="0" err="1" smtClean="0"/>
              <a:t>Entropi</a:t>
            </a:r>
            <a:r>
              <a:rPr lang="tr-TR" dirty="0" smtClean="0"/>
              <a:t> Tabanlı </a:t>
            </a:r>
            <a:r>
              <a:rPr lang="tr-TR" dirty="0" err="1" smtClean="0"/>
              <a:t>Eşikleme</a:t>
            </a:r>
            <a:r>
              <a:rPr lang="tr-TR" dirty="0" smtClean="0"/>
              <a:t> ve Bulanık Kümeleme Tabanlı </a:t>
            </a:r>
            <a:r>
              <a:rPr lang="tr-TR" dirty="0" err="1" smtClean="0"/>
              <a:t>Eşikleme</a:t>
            </a:r>
            <a:r>
              <a:rPr lang="tr-TR" dirty="0" smtClean="0"/>
              <a:t> yöntemleridir. </a:t>
            </a:r>
            <a:r>
              <a:rPr lang="tr-TR" dirty="0" err="1" smtClean="0"/>
              <a:t>Eşikleme</a:t>
            </a:r>
            <a:r>
              <a:rPr lang="tr-TR" dirty="0" smtClean="0"/>
              <a:t> sonucunda </a:t>
            </a:r>
            <a:r>
              <a:rPr lang="tr-TR" dirty="0" err="1" smtClean="0"/>
              <a:t>bölütlenmiş</a:t>
            </a:r>
            <a:r>
              <a:rPr lang="tr-TR" dirty="0" smtClean="0"/>
              <a:t> damar görüntüleri elde edilmiştir. </a:t>
            </a:r>
            <a:endParaRPr lang="tr-TR" dirty="0"/>
          </a:p>
        </p:txBody>
      </p:sp>
    </p:spTree>
    <p:extLst>
      <p:ext uri="{BB962C8B-B14F-4D97-AF65-F5344CB8AC3E}">
        <p14:creationId xmlns:p14="http://schemas.microsoft.com/office/powerpoint/2010/main" val="3797804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0963" y="365126"/>
            <a:ext cx="11012837" cy="487282"/>
          </a:xfrm>
        </p:spPr>
        <p:txBody>
          <a:bodyPr>
            <a:normAutofit fontScale="90000"/>
          </a:bodyPr>
          <a:lstStyle/>
          <a:p>
            <a:r>
              <a:rPr lang="tr-TR" dirty="0" smtClean="0">
                <a:solidFill>
                  <a:srgbClr val="FF0000"/>
                </a:solidFill>
              </a:rPr>
              <a:t>Kullanılan yöntem</a:t>
            </a:r>
            <a:endParaRPr lang="tr-TR" dirty="0"/>
          </a:p>
        </p:txBody>
      </p:sp>
      <p:sp>
        <p:nvSpPr>
          <p:cNvPr id="3" name="İçerik Yer Tutucusu 2"/>
          <p:cNvSpPr>
            <a:spLocks noGrp="1"/>
          </p:cNvSpPr>
          <p:nvPr>
            <p:ph sz="half" idx="1"/>
          </p:nvPr>
        </p:nvSpPr>
        <p:spPr>
          <a:xfrm>
            <a:off x="340963" y="1038386"/>
            <a:ext cx="5678837" cy="5138577"/>
          </a:xfrm>
        </p:spPr>
        <p:txBody>
          <a:bodyPr>
            <a:normAutofit/>
          </a:bodyPr>
          <a:lstStyle/>
          <a:p>
            <a:r>
              <a:rPr lang="tr-TR" sz="1800" dirty="0" smtClean="0"/>
              <a:t>Önerilen yöntemde, veri setinde bulunan </a:t>
            </a:r>
            <a:r>
              <a:rPr lang="tr-TR" sz="1800" dirty="0" err="1" smtClean="0"/>
              <a:t>fundus</a:t>
            </a:r>
            <a:r>
              <a:rPr lang="tr-TR" sz="1800" dirty="0" smtClean="0"/>
              <a:t> görüntülerine ait damarların </a:t>
            </a:r>
            <a:r>
              <a:rPr lang="tr-TR" sz="1800" dirty="0" err="1" smtClean="0"/>
              <a:t>bölütlenmesi</a:t>
            </a:r>
            <a:r>
              <a:rPr lang="tr-TR" sz="1800" dirty="0" smtClean="0"/>
              <a:t>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a:p>
            <a:endParaRPr lang="tr-TR" sz="1800" dirty="0"/>
          </a:p>
        </p:txBody>
      </p:sp>
      <p:pic>
        <p:nvPicPr>
          <p:cNvPr id="6" name="İçerik Yer Tutucusu 5"/>
          <p:cNvPicPr>
            <a:picLocks noGrp="1" noChangeAspect="1"/>
          </p:cNvPicPr>
          <p:nvPr>
            <p:ph sz="half" idx="2"/>
          </p:nvPr>
        </p:nvPicPr>
        <p:blipFill rotWithShape="1">
          <a:blip r:embed="rId2"/>
          <a:srcRect l="64037" t="23992" r="11478" b="6230"/>
          <a:stretch/>
        </p:blipFill>
        <p:spPr>
          <a:xfrm>
            <a:off x="6734629" y="370278"/>
            <a:ext cx="3860800" cy="6186057"/>
          </a:xfrm>
          <a:prstGeom prst="rect">
            <a:avLst/>
          </a:prstGeom>
        </p:spPr>
      </p:pic>
      <p:pic>
        <p:nvPicPr>
          <p:cNvPr id="5" name="Resim 4"/>
          <p:cNvPicPr>
            <a:picLocks noChangeAspect="1"/>
          </p:cNvPicPr>
          <p:nvPr/>
        </p:nvPicPr>
        <p:blipFill rotWithShape="1">
          <a:blip r:embed="rId3"/>
          <a:srcRect l="55678" t="60118" r="6682" b="9487"/>
          <a:stretch/>
        </p:blipFill>
        <p:spPr>
          <a:xfrm>
            <a:off x="731648" y="3607674"/>
            <a:ext cx="4897465" cy="2223500"/>
          </a:xfrm>
          <a:prstGeom prst="rect">
            <a:avLst/>
          </a:prstGeom>
        </p:spPr>
      </p:pic>
    </p:spTree>
    <p:extLst>
      <p:ext uri="{BB962C8B-B14F-4D97-AF65-F5344CB8AC3E}">
        <p14:creationId xmlns:p14="http://schemas.microsoft.com/office/powerpoint/2010/main" val="3233066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TotalTime>
  <Words>662</Words>
  <Application>Microsoft Office PowerPoint</Application>
  <PresentationFormat>Geniş ekran</PresentationFormat>
  <Paragraphs>20</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Office Teması</vt:lpstr>
      <vt:lpstr>            Görüntü işleme teknikleri ve kümeleme yöntemleri kullanılarak fındık meyvesinin tespit ve sınıflandırılması</vt:lpstr>
      <vt:lpstr>  Giriş:</vt:lpstr>
      <vt:lpstr>ÖNERİLEN YÖNTEM</vt:lpstr>
      <vt:lpstr>PowerPoint Sunusu</vt:lpstr>
      <vt:lpstr>PowerPoint Sunusu</vt:lpstr>
      <vt:lpstr>SONUÇLAR: </vt:lpstr>
      <vt:lpstr>        Retina kan damarlarını çıkarmak  için eşikleme temelli morfolojik bir yöntem </vt:lpstr>
      <vt:lpstr>Giriş:</vt:lpstr>
      <vt:lpstr>Kullanılan yöntem</vt:lpstr>
      <vt:lpstr>Morfolojik işlemler</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Görüntü işleme teknikleri ve kümeleme yöntemleri kullanılarak fındık meyvesinin tespit ve sınıflandırılması</dc:title>
  <dc:creator>IREM</dc:creator>
  <cp:lastModifiedBy>IREM</cp:lastModifiedBy>
  <cp:revision>8</cp:revision>
  <dcterms:created xsi:type="dcterms:W3CDTF">2022-12-15T23:15:06Z</dcterms:created>
  <dcterms:modified xsi:type="dcterms:W3CDTF">2022-12-16T00:07:49Z</dcterms:modified>
</cp:coreProperties>
</file>