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73" r:id="rId4"/>
    <p:sldId id="265" r:id="rId5"/>
    <p:sldId id="266" r:id="rId6"/>
    <p:sldId id="272" r:id="rId7"/>
    <p:sldId id="274" r:id="rId8"/>
    <p:sldId id="267" r:id="rId9"/>
    <p:sldId id="260" r:id="rId10"/>
    <p:sldId id="271" r:id="rId11"/>
    <p:sldId id="261" r:id="rId12"/>
    <p:sldId id="268" r:id="rId13"/>
    <p:sldId id="262" r:id="rId14"/>
    <p:sldId id="263" r:id="rId15"/>
    <p:sldId id="264"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42308-C6FC-4012-9EA5-E002B8ABDE06}" v="2" dt="2019-05-14T09:06:45.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7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29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41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79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26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38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52721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5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908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01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6643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b="1" dirty="0">
                <a:ea typeface="+mj-lt"/>
                <a:cs typeface="+mj-lt"/>
              </a:rPr>
              <a:t>MNİST EL YAZISI RAKAMLARININ TANIMLANMASI</a:t>
            </a:r>
            <a:endParaRPr lang="en-US" dirty="0">
              <a:ea typeface="+mj-lt"/>
              <a:cs typeface="+mj-lt"/>
            </a:endParaRPr>
          </a:p>
        </p:txBody>
      </p:sp>
      <p:sp>
        <p:nvSpPr>
          <p:cNvPr id="3" name="Subtitle 2"/>
          <p:cNvSpPr>
            <a:spLocks noGrp="1"/>
          </p:cNvSpPr>
          <p:nvPr>
            <p:ph type="subTitle" idx="1"/>
          </p:nvPr>
        </p:nvSpPr>
        <p:spPr/>
        <p:txBody>
          <a:bodyPr/>
          <a:lstStyle/>
          <a:p>
            <a:r>
              <a:rPr lang="tr-TR" b="1" dirty="0">
                <a:ea typeface="+mn-lt"/>
                <a:cs typeface="+mn-lt"/>
              </a:rPr>
              <a:t>İREM NUR KÜÇÜKENEZ, MUKADDES DEMİRTAŞ, ŞUHEDA AKTAŞ</a:t>
            </a:r>
          </a:p>
          <a:p>
            <a:endParaRPr lang="tr-TR" b="1" dirty="0">
              <a:ea typeface="+mn-lt"/>
              <a:cs typeface="+mn-lt"/>
            </a:endParaRP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2515800B-A379-4D1A-9113-4CBDD97322CC}"/>
              </a:ext>
            </a:extLst>
          </p:cNvPr>
          <p:cNvSpPr/>
          <p:nvPr/>
        </p:nvSpPr>
        <p:spPr>
          <a:xfrm>
            <a:off x="1020417" y="5521691"/>
            <a:ext cx="8481393" cy="923330"/>
          </a:xfrm>
          <a:prstGeom prst="rect">
            <a:avLst/>
          </a:prstGeom>
        </p:spPr>
        <p:txBody>
          <a:bodyPr wrap="square">
            <a:spAutoFit/>
          </a:bodyPr>
          <a:lstStyle/>
          <a:p>
            <a:r>
              <a:rPr lang="tr-TR" dirty="0"/>
              <a:t> TRAIN.CSV</a:t>
            </a:r>
          </a:p>
          <a:p>
            <a:r>
              <a:rPr lang="tr-TR" dirty="0"/>
              <a:t>Eğitim veri seti (train.csv) 785 sütuna sahiptir. "</a:t>
            </a:r>
            <a:r>
              <a:rPr lang="tr-TR" dirty="0" err="1"/>
              <a:t>Label</a:t>
            </a:r>
            <a:r>
              <a:rPr lang="tr-TR" dirty="0"/>
              <a:t>" adı verilen ilk sütun rakamdır.</a:t>
            </a:r>
          </a:p>
          <a:p>
            <a:r>
              <a:rPr lang="tr-TR" dirty="0"/>
              <a:t>Sütunların geri kalanı, ilişkili görüntünün piksel değerlerini içerir.</a:t>
            </a:r>
          </a:p>
        </p:txBody>
      </p:sp>
      <p:pic>
        <p:nvPicPr>
          <p:cNvPr id="3" name="Resim 2">
            <a:extLst>
              <a:ext uri="{FF2B5EF4-FFF2-40B4-BE49-F238E27FC236}">
                <a16:creationId xmlns:a16="http://schemas.microsoft.com/office/drawing/2014/main" id="{096C4318-6074-4B91-8CF5-83ACD8C0EBC0}"/>
              </a:ext>
            </a:extLst>
          </p:cNvPr>
          <p:cNvPicPr>
            <a:picLocks noChangeAspect="1"/>
          </p:cNvPicPr>
          <p:nvPr/>
        </p:nvPicPr>
        <p:blipFill rotWithShape="1">
          <a:blip r:embed="rId2"/>
          <a:srcRect t="32634" b="7717"/>
          <a:stretch/>
        </p:blipFill>
        <p:spPr>
          <a:xfrm>
            <a:off x="1020417" y="1741004"/>
            <a:ext cx="10935932" cy="3667539"/>
          </a:xfrm>
          <a:prstGeom prst="rect">
            <a:avLst/>
          </a:prstGeom>
        </p:spPr>
      </p:pic>
      <p:sp>
        <p:nvSpPr>
          <p:cNvPr id="4" name="Dikdörtgen 3">
            <a:extLst>
              <a:ext uri="{FF2B5EF4-FFF2-40B4-BE49-F238E27FC236}">
                <a16:creationId xmlns:a16="http://schemas.microsoft.com/office/drawing/2014/main" id="{5D7A05F5-A56E-4F22-9E39-D84729E6EDB7}"/>
              </a:ext>
            </a:extLst>
          </p:cNvPr>
          <p:cNvSpPr/>
          <p:nvPr/>
        </p:nvSpPr>
        <p:spPr>
          <a:xfrm>
            <a:off x="1020417" y="704526"/>
            <a:ext cx="6096000" cy="923330"/>
          </a:xfrm>
          <a:prstGeom prst="rect">
            <a:avLst/>
          </a:prstGeom>
        </p:spPr>
        <p:txBody>
          <a:bodyPr>
            <a:spAutoFit/>
          </a:bodyPr>
          <a:lstStyle/>
          <a:p>
            <a:pPr marL="285750" indent="-285750">
              <a:buFont typeface="Arial"/>
              <a:buChar char="•"/>
            </a:pPr>
            <a:r>
              <a:rPr lang="tr-TR" dirty="0" err="1">
                <a:solidFill>
                  <a:schemeClr val="accent3">
                    <a:lumMod val="50000"/>
                  </a:schemeClr>
                </a:solidFill>
                <a:ea typeface="+mn-lt"/>
                <a:cs typeface="+mn-lt"/>
              </a:rPr>
              <a:t>Naive-Bayes</a:t>
            </a:r>
            <a:r>
              <a:rPr lang="tr-TR" dirty="0">
                <a:solidFill>
                  <a:schemeClr val="accent3">
                    <a:lumMod val="50000"/>
                  </a:schemeClr>
                </a:solidFill>
                <a:ea typeface="+mn-lt"/>
                <a:cs typeface="+mn-lt"/>
              </a:rPr>
              <a:t> yöntemi için verilimizi </a:t>
            </a:r>
            <a:r>
              <a:rPr lang="tr-TR" dirty="0" err="1">
                <a:solidFill>
                  <a:schemeClr val="accent3">
                    <a:lumMod val="50000"/>
                  </a:schemeClr>
                </a:solidFill>
                <a:ea typeface="+mn-lt"/>
                <a:cs typeface="+mn-lt"/>
              </a:rPr>
              <a:t>csv</a:t>
            </a:r>
            <a:r>
              <a:rPr lang="tr-TR" dirty="0">
                <a:solidFill>
                  <a:schemeClr val="accent3">
                    <a:lumMod val="50000"/>
                  </a:schemeClr>
                </a:solidFill>
                <a:ea typeface="+mn-lt"/>
                <a:cs typeface="+mn-lt"/>
              </a:rPr>
              <a:t> formatlı dosyamızdan okumakla işe başlıyoruz. Sonrasında veri kümemizi test ve </a:t>
            </a:r>
            <a:r>
              <a:rPr lang="tr-TR" dirty="0" err="1">
                <a:solidFill>
                  <a:schemeClr val="accent3">
                    <a:lumMod val="50000"/>
                  </a:schemeClr>
                </a:solidFill>
                <a:ea typeface="+mn-lt"/>
                <a:cs typeface="+mn-lt"/>
              </a:rPr>
              <a:t>train</a:t>
            </a:r>
            <a:r>
              <a:rPr lang="tr-TR" dirty="0">
                <a:solidFill>
                  <a:schemeClr val="accent3">
                    <a:lumMod val="50000"/>
                  </a:schemeClr>
                </a:solidFill>
                <a:ea typeface="+mn-lt"/>
                <a:cs typeface="+mn-lt"/>
              </a:rPr>
              <a:t> </a:t>
            </a:r>
            <a:r>
              <a:rPr lang="tr-TR" dirty="0" err="1">
                <a:solidFill>
                  <a:schemeClr val="accent3">
                    <a:lumMod val="50000"/>
                  </a:schemeClr>
                </a:solidFill>
                <a:ea typeface="+mn-lt"/>
                <a:cs typeface="+mn-lt"/>
              </a:rPr>
              <a:t>şekinde</a:t>
            </a:r>
            <a:r>
              <a:rPr lang="tr-TR" dirty="0">
                <a:solidFill>
                  <a:schemeClr val="accent3">
                    <a:lumMod val="50000"/>
                  </a:schemeClr>
                </a:solidFill>
                <a:ea typeface="+mn-lt"/>
                <a:cs typeface="+mn-lt"/>
              </a:rPr>
              <a:t> bölüyoruz</a:t>
            </a:r>
          </a:p>
        </p:txBody>
      </p:sp>
    </p:spTree>
    <p:extLst>
      <p:ext uri="{BB962C8B-B14F-4D97-AF65-F5344CB8AC3E}">
        <p14:creationId xmlns:p14="http://schemas.microsoft.com/office/powerpoint/2010/main" val="290921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618BC-EDA6-4B98-9A44-81CC1ABE1002}"/>
              </a:ext>
            </a:extLst>
          </p:cNvPr>
          <p:cNvSpPr txBox="1"/>
          <p:nvPr/>
        </p:nvSpPr>
        <p:spPr>
          <a:xfrm>
            <a:off x="603956" y="905231"/>
            <a:ext cx="10984088"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sz="2000" dirty="0">
                <a:solidFill>
                  <a:schemeClr val="accent3">
                    <a:lumMod val="50000"/>
                  </a:schemeClr>
                </a:solidFill>
                <a:ea typeface="+mn-lt"/>
                <a:cs typeface="+mn-lt"/>
              </a:rPr>
              <a:t>Veriler 28X28 piksel veridir (yükseklik ve genişlik) ve her veri noktası 0 ile 255 arasındaki tamsayı olarak </a:t>
            </a:r>
            <a:r>
              <a:rPr lang="tr-TR" sz="2000" dirty="0" err="1">
                <a:solidFill>
                  <a:schemeClr val="accent3">
                    <a:lumMod val="50000"/>
                  </a:schemeClr>
                </a:solidFill>
                <a:ea typeface="+mn-lt"/>
                <a:cs typeface="+mn-lt"/>
              </a:rPr>
              <a:t>ağırlıklandırılır</a:t>
            </a:r>
            <a:r>
              <a:rPr lang="tr-TR" sz="2000" dirty="0">
                <a:solidFill>
                  <a:schemeClr val="accent3">
                    <a:lumMod val="50000"/>
                  </a:schemeClr>
                </a:solidFill>
                <a:ea typeface="+mn-lt"/>
                <a:cs typeface="+mn-lt"/>
              </a:rPr>
              <a:t>.</a:t>
            </a:r>
          </a:p>
          <a:p>
            <a:pPr marL="285750" indent="-285750">
              <a:buFont typeface="Arial"/>
              <a:buChar char="•"/>
            </a:pPr>
            <a:r>
              <a:rPr lang="tr-TR" sz="2000" dirty="0">
                <a:solidFill>
                  <a:schemeClr val="accent3">
                    <a:lumMod val="50000"/>
                  </a:schemeClr>
                </a:solidFill>
                <a:ea typeface="+mn-lt"/>
                <a:cs typeface="+mn-lt"/>
              </a:rPr>
              <a:t>Bu verileri tek bir 784 piksel veya veri dizisine dönüştüreceğiz. Görsel olarak, “piksel” önekini çıkarırsak, pikseller görüntüyü şu şekilde oluşturur:</a:t>
            </a:r>
          </a:p>
          <a:p>
            <a:pPr marL="285750" indent="-285750">
              <a:buFont typeface="Arial"/>
              <a:buChar char="•"/>
            </a:pPr>
            <a:endParaRPr lang="tr-TR" sz="2000" dirty="0">
              <a:solidFill>
                <a:schemeClr val="accent3">
                  <a:lumMod val="50000"/>
                </a:schemeClr>
              </a:solidFill>
              <a:ea typeface="+mn-lt"/>
              <a:cs typeface="+mn-lt"/>
            </a:endParaRPr>
          </a:p>
          <a:p>
            <a:r>
              <a:rPr lang="tr-TR" dirty="0">
                <a:ea typeface="+mn-lt"/>
                <a:cs typeface="+mn-lt"/>
              </a:rPr>
              <a:t>                             </a:t>
            </a:r>
          </a:p>
        </p:txBody>
      </p:sp>
      <p:sp>
        <p:nvSpPr>
          <p:cNvPr id="3" name="TextBox 2">
            <a:extLst>
              <a:ext uri="{FF2B5EF4-FFF2-40B4-BE49-F238E27FC236}">
                <a16:creationId xmlns:a16="http://schemas.microsoft.com/office/drawing/2014/main" id="{F38401B0-CB9D-45D6-A222-A808FF3F7141}"/>
              </a:ext>
            </a:extLst>
          </p:cNvPr>
          <p:cNvSpPr txBox="1"/>
          <p:nvPr/>
        </p:nvSpPr>
        <p:spPr>
          <a:xfrm>
            <a:off x="1041400" y="4335364"/>
            <a:ext cx="962942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tr-TR" sz="2000" dirty="0" err="1">
                <a:solidFill>
                  <a:schemeClr val="accent3">
                    <a:lumMod val="50000"/>
                  </a:schemeClr>
                </a:solidFill>
                <a:ea typeface="+mn-lt"/>
                <a:cs typeface="+mn-lt"/>
              </a:rPr>
              <a:t>Naive</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bayes</a:t>
            </a:r>
            <a:r>
              <a:rPr lang="tr-TR" sz="2000" dirty="0">
                <a:solidFill>
                  <a:schemeClr val="accent3">
                    <a:lumMod val="50000"/>
                  </a:schemeClr>
                </a:solidFill>
                <a:ea typeface="+mn-lt"/>
                <a:cs typeface="+mn-lt"/>
              </a:rPr>
              <a:t> sınıfımızı </a:t>
            </a:r>
            <a:r>
              <a:rPr lang="tr-TR" sz="2000" dirty="0" err="1">
                <a:solidFill>
                  <a:schemeClr val="accent3">
                    <a:lumMod val="50000"/>
                  </a:schemeClr>
                </a:solidFill>
                <a:ea typeface="+mn-lt"/>
                <a:cs typeface="+mn-lt"/>
              </a:rPr>
              <a:t>import</a:t>
            </a:r>
            <a:r>
              <a:rPr lang="tr-TR" sz="2000" dirty="0">
                <a:solidFill>
                  <a:schemeClr val="accent3">
                    <a:lumMod val="50000"/>
                  </a:schemeClr>
                </a:solidFill>
                <a:ea typeface="+mn-lt"/>
                <a:cs typeface="+mn-lt"/>
              </a:rPr>
              <a:t> ediliyor, </a:t>
            </a:r>
            <a:r>
              <a:rPr lang="tr-TR" sz="2000" dirty="0" err="1">
                <a:solidFill>
                  <a:schemeClr val="accent3">
                    <a:lumMod val="50000"/>
                  </a:schemeClr>
                </a:solidFill>
                <a:ea typeface="+mn-lt"/>
                <a:cs typeface="+mn-lt"/>
              </a:rPr>
              <a:t>Naive</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bayes</a:t>
            </a:r>
            <a:r>
              <a:rPr lang="tr-TR" sz="2000" dirty="0">
                <a:solidFill>
                  <a:schemeClr val="accent3">
                    <a:lumMod val="50000"/>
                  </a:schemeClr>
                </a:solidFill>
                <a:ea typeface="+mn-lt"/>
                <a:cs typeface="+mn-lt"/>
              </a:rPr>
              <a:t> türü olarak </a:t>
            </a:r>
            <a:r>
              <a:rPr lang="tr-TR" sz="2000" dirty="0" err="1">
                <a:solidFill>
                  <a:schemeClr val="accent3">
                    <a:lumMod val="50000"/>
                  </a:schemeClr>
                </a:solidFill>
                <a:ea typeface="+mn-lt"/>
                <a:cs typeface="+mn-lt"/>
              </a:rPr>
              <a:t>multinominalNaiveBayes</a:t>
            </a:r>
            <a:r>
              <a:rPr lang="tr-TR" sz="2000" dirty="0">
                <a:solidFill>
                  <a:schemeClr val="accent3">
                    <a:lumMod val="50000"/>
                  </a:schemeClr>
                </a:solidFill>
                <a:ea typeface="+mn-lt"/>
                <a:cs typeface="+mn-lt"/>
              </a:rPr>
              <a:t> seçilir.</a:t>
            </a:r>
          </a:p>
          <a:p>
            <a:pPr marL="342900" indent="-342900">
              <a:buAutoNum type="arabicPeriod"/>
            </a:pPr>
            <a:r>
              <a:rPr lang="tr-TR" sz="2000" dirty="0" err="1">
                <a:solidFill>
                  <a:schemeClr val="accent3">
                    <a:lumMod val="50000"/>
                  </a:schemeClr>
                </a:solidFill>
                <a:ea typeface="+mn-lt"/>
                <a:cs typeface="+mn-lt"/>
              </a:rPr>
              <a:t>MultinomialNB</a:t>
            </a:r>
            <a:r>
              <a:rPr lang="tr-TR" sz="2000" dirty="0">
                <a:solidFill>
                  <a:schemeClr val="accent3">
                    <a:lumMod val="50000"/>
                  </a:schemeClr>
                </a:solidFill>
                <a:ea typeface="+mn-lt"/>
                <a:cs typeface="+mn-lt"/>
              </a:rPr>
              <a:t>: Tahmin edeceğiniz veri veya kolon nominal ise (</a:t>
            </a:r>
            <a:r>
              <a:rPr lang="tr-TR" sz="2000" dirty="0" err="1">
                <a:solidFill>
                  <a:schemeClr val="accent3">
                    <a:lumMod val="50000"/>
                  </a:schemeClr>
                </a:solidFill>
                <a:ea typeface="+mn-lt"/>
                <a:cs typeface="+mn-lt"/>
              </a:rPr>
              <a:t>Int</a:t>
            </a:r>
            <a:r>
              <a:rPr lang="tr-TR" sz="2000" dirty="0">
                <a:solidFill>
                  <a:schemeClr val="accent3">
                    <a:lumMod val="50000"/>
                  </a:schemeClr>
                </a:solidFill>
                <a:ea typeface="+mn-lt"/>
                <a:cs typeface="+mn-lt"/>
              </a:rPr>
              <a:t> sayılar) ise kullanılması daha </a:t>
            </a:r>
            <a:r>
              <a:rPr lang="tr-TR" sz="2000" dirty="0" err="1">
                <a:solidFill>
                  <a:schemeClr val="accent3">
                    <a:lumMod val="50000"/>
                  </a:schemeClr>
                </a:solidFill>
                <a:ea typeface="+mn-lt"/>
                <a:cs typeface="+mn-lt"/>
              </a:rPr>
              <a:t>makuldur</a:t>
            </a:r>
            <a:r>
              <a:rPr lang="tr-TR" sz="2000" dirty="0">
                <a:solidFill>
                  <a:schemeClr val="accent3">
                    <a:lumMod val="50000"/>
                  </a:schemeClr>
                </a:solidFill>
                <a:ea typeface="+mn-lt"/>
                <a:cs typeface="+mn-lt"/>
              </a:rPr>
              <a:t>.</a:t>
            </a:r>
          </a:p>
          <a:p>
            <a:pPr marL="342900" indent="-342900">
              <a:buAutoNum type="arabicPeriod"/>
            </a:pPr>
            <a:r>
              <a:rPr lang="tr-TR" sz="2000" dirty="0" err="1">
                <a:solidFill>
                  <a:schemeClr val="accent3">
                    <a:lumMod val="50000"/>
                  </a:schemeClr>
                </a:solidFill>
                <a:ea typeface="+mn-lt"/>
                <a:cs typeface="+mn-lt"/>
              </a:rPr>
              <a:t>MuktinomialNB</a:t>
            </a:r>
            <a:r>
              <a:rPr lang="tr-TR" sz="2000" dirty="0">
                <a:solidFill>
                  <a:schemeClr val="accent3">
                    <a:lumMod val="50000"/>
                  </a:schemeClr>
                </a:solidFill>
                <a:ea typeface="+mn-lt"/>
                <a:cs typeface="+mn-lt"/>
              </a:rPr>
              <a:t> sınıfından bir nesne </a:t>
            </a:r>
            <a:r>
              <a:rPr lang="tr-TR" sz="2000" dirty="0" err="1">
                <a:solidFill>
                  <a:schemeClr val="accent3">
                    <a:lumMod val="50000"/>
                  </a:schemeClr>
                </a:solidFill>
                <a:ea typeface="+mn-lt"/>
                <a:cs typeface="+mn-lt"/>
              </a:rPr>
              <a:t>ürettip</a:t>
            </a:r>
            <a:r>
              <a:rPr lang="tr-TR" sz="2000" dirty="0">
                <a:solidFill>
                  <a:schemeClr val="accent3">
                    <a:lumMod val="50000"/>
                  </a:schemeClr>
                </a:solidFill>
                <a:ea typeface="+mn-lt"/>
                <a:cs typeface="+mn-lt"/>
              </a:rPr>
              <a:t>, makineyi eğitiyoruz. Sonrasında, tahminleri test verilerine uygularız. Modelimizin doğruluğunu değerlendiriyoruz</a:t>
            </a:r>
          </a:p>
        </p:txBody>
      </p:sp>
      <p:pic>
        <p:nvPicPr>
          <p:cNvPr id="4" name="Picture 4">
            <a:extLst>
              <a:ext uri="{FF2B5EF4-FFF2-40B4-BE49-F238E27FC236}">
                <a16:creationId xmlns:a16="http://schemas.microsoft.com/office/drawing/2014/main" id="{227DE2E8-E586-4D86-A0E7-03745E26A110}"/>
              </a:ext>
            </a:extLst>
          </p:cNvPr>
          <p:cNvPicPr>
            <a:picLocks noChangeAspect="1"/>
          </p:cNvPicPr>
          <p:nvPr/>
        </p:nvPicPr>
        <p:blipFill>
          <a:blip r:embed="rId2"/>
          <a:stretch>
            <a:fillRect/>
          </a:stretch>
        </p:blipFill>
        <p:spPr>
          <a:xfrm>
            <a:off x="2394349" y="2781091"/>
            <a:ext cx="3907766" cy="1295815"/>
          </a:xfrm>
          <a:prstGeom prst="rect">
            <a:avLst/>
          </a:prstGeom>
        </p:spPr>
      </p:pic>
    </p:spTree>
    <p:extLst>
      <p:ext uri="{BB962C8B-B14F-4D97-AF65-F5344CB8AC3E}">
        <p14:creationId xmlns:p14="http://schemas.microsoft.com/office/powerpoint/2010/main" val="1603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ACFA-D8B1-45E8-AEFF-C4212CD64D67}"/>
              </a:ext>
            </a:extLst>
          </p:cNvPr>
          <p:cNvSpPr>
            <a:spLocks noGrp="1"/>
          </p:cNvSpPr>
          <p:nvPr>
            <p:ph type="title"/>
          </p:nvPr>
        </p:nvSpPr>
        <p:spPr/>
        <p:txBody>
          <a:bodyPr/>
          <a:lstStyle/>
          <a:p>
            <a:r>
              <a:rPr lang="tr-TR" b="1" dirty="0">
                <a:ea typeface="+mj-lt"/>
                <a:cs typeface="+mj-lt"/>
              </a:rPr>
              <a:t>Deneysel Sonuçlar</a:t>
            </a:r>
            <a:endParaRPr lang="tr-TR" dirty="0">
              <a:ea typeface="+mj-lt"/>
              <a:cs typeface="+mj-lt"/>
            </a:endParaRPr>
          </a:p>
        </p:txBody>
      </p:sp>
      <p:sp>
        <p:nvSpPr>
          <p:cNvPr id="3" name="TextBox 2">
            <a:extLst>
              <a:ext uri="{FF2B5EF4-FFF2-40B4-BE49-F238E27FC236}">
                <a16:creationId xmlns:a16="http://schemas.microsoft.com/office/drawing/2014/main" id="{ABD9D48B-C10A-485F-AA1A-4A9B60A04EA7}"/>
              </a:ext>
            </a:extLst>
          </p:cNvPr>
          <p:cNvSpPr txBox="1"/>
          <p:nvPr/>
        </p:nvSpPr>
        <p:spPr>
          <a:xfrm>
            <a:off x="4131732" y="3905955"/>
            <a:ext cx="6849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solidFill>
                  <a:schemeClr val="accent3">
                    <a:lumMod val="50000"/>
                  </a:schemeClr>
                </a:solidFill>
                <a:ea typeface="+mn-lt"/>
                <a:cs typeface="+mn-lt"/>
              </a:rPr>
              <a:t>Doğruluk = 0.83283283283283283</a:t>
            </a:r>
          </a:p>
        </p:txBody>
      </p:sp>
    </p:spTree>
    <p:extLst>
      <p:ext uri="{BB962C8B-B14F-4D97-AF65-F5344CB8AC3E}">
        <p14:creationId xmlns:p14="http://schemas.microsoft.com/office/powerpoint/2010/main" val="329611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AFFF-A6E4-4D75-92A2-388C13AB06EC}"/>
              </a:ext>
            </a:extLst>
          </p:cNvPr>
          <p:cNvSpPr>
            <a:spLocks noGrp="1"/>
          </p:cNvSpPr>
          <p:nvPr>
            <p:ph type="ctrTitle"/>
          </p:nvPr>
        </p:nvSpPr>
        <p:spPr/>
        <p:txBody>
          <a:bodyPr/>
          <a:lstStyle/>
          <a:p>
            <a:r>
              <a:rPr lang="tr-TR" b="1" dirty="0">
                <a:ea typeface="+mj-lt"/>
                <a:cs typeface="+mj-lt"/>
              </a:rPr>
              <a:t>CNN YÖNTEMİ</a:t>
            </a:r>
            <a:endParaRPr lang="tr-TR" dirty="0"/>
          </a:p>
        </p:txBody>
      </p:sp>
      <p:sp>
        <p:nvSpPr>
          <p:cNvPr id="3" name="Subtitle 2">
            <a:extLst>
              <a:ext uri="{FF2B5EF4-FFF2-40B4-BE49-F238E27FC236}">
                <a16:creationId xmlns:a16="http://schemas.microsoft.com/office/drawing/2014/main" id="{F02DD49B-73A1-4667-AC01-448EC46971E4}"/>
              </a:ext>
            </a:extLst>
          </p:cNvPr>
          <p:cNvSpPr>
            <a:spLocks noGrp="1"/>
          </p:cNvSpPr>
          <p:nvPr>
            <p:ph type="subTitle" idx="1"/>
          </p:nvPr>
        </p:nvSpPr>
        <p:spPr/>
        <p:txBody>
          <a:bodyPr/>
          <a:lstStyle/>
          <a:p>
            <a:r>
              <a:rPr lang="tr-TR" b="1" dirty="0" err="1">
                <a:ea typeface="+mn-lt"/>
                <a:cs typeface="+mn-lt"/>
              </a:rPr>
              <a:t>Şuheda</a:t>
            </a:r>
            <a:r>
              <a:rPr lang="tr-TR" b="1" dirty="0">
                <a:ea typeface="+mn-lt"/>
                <a:cs typeface="+mn-lt"/>
              </a:rPr>
              <a:t> Aktaş</a:t>
            </a:r>
            <a:endParaRPr lang="tr-TR" dirty="0">
              <a:ea typeface="+mn-lt"/>
              <a:cs typeface="+mn-lt"/>
            </a:endParaRPr>
          </a:p>
        </p:txBody>
      </p:sp>
      <p:sp>
        <p:nvSpPr>
          <p:cNvPr id="4" name="TextBox 3">
            <a:extLst>
              <a:ext uri="{FF2B5EF4-FFF2-40B4-BE49-F238E27FC236}">
                <a16:creationId xmlns:a16="http://schemas.microsoft.com/office/drawing/2014/main" id="{C6B4B749-8136-4F4A-97FE-2D66D92F0C30}"/>
              </a:ext>
            </a:extLst>
          </p:cNvPr>
          <p:cNvSpPr txBox="1"/>
          <p:nvPr/>
        </p:nvSpPr>
        <p:spPr>
          <a:xfrm>
            <a:off x="716845" y="3341510"/>
            <a:ext cx="107300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dirty="0" err="1">
                <a:solidFill>
                  <a:schemeClr val="bg1"/>
                </a:solidFill>
                <a:ea typeface="+mn-lt"/>
                <a:cs typeface="+mn-lt"/>
              </a:rPr>
              <a:t>Convolutional</a:t>
            </a:r>
            <a:r>
              <a:rPr lang="tr-TR" dirty="0">
                <a:solidFill>
                  <a:schemeClr val="bg1"/>
                </a:solidFill>
                <a:ea typeface="+mn-lt"/>
                <a:cs typeface="+mn-lt"/>
              </a:rPr>
              <a:t> </a:t>
            </a:r>
            <a:r>
              <a:rPr lang="tr-TR" dirty="0" err="1">
                <a:solidFill>
                  <a:schemeClr val="bg1"/>
                </a:solidFill>
                <a:ea typeface="+mn-lt"/>
                <a:cs typeface="+mn-lt"/>
              </a:rPr>
              <a:t>Neural</a:t>
            </a:r>
            <a:r>
              <a:rPr lang="tr-TR" dirty="0">
                <a:solidFill>
                  <a:schemeClr val="bg1"/>
                </a:solidFill>
                <a:ea typeface="+mn-lt"/>
                <a:cs typeface="+mn-lt"/>
              </a:rPr>
              <a:t> Network (CNN) Türkçesi </a:t>
            </a:r>
            <a:r>
              <a:rPr lang="tr-TR" dirty="0" err="1">
                <a:solidFill>
                  <a:schemeClr val="bg1"/>
                </a:solidFill>
                <a:ea typeface="+mn-lt"/>
                <a:cs typeface="+mn-lt"/>
              </a:rPr>
              <a:t>Konvülasyonel</a:t>
            </a:r>
            <a:r>
              <a:rPr lang="tr-TR" dirty="0">
                <a:solidFill>
                  <a:schemeClr val="bg1"/>
                </a:solidFill>
                <a:ea typeface="+mn-lt"/>
                <a:cs typeface="+mn-lt"/>
              </a:rPr>
              <a:t> (</a:t>
            </a:r>
            <a:r>
              <a:rPr lang="tr-TR" dirty="0" err="1">
                <a:solidFill>
                  <a:schemeClr val="bg1"/>
                </a:solidFill>
                <a:ea typeface="+mn-lt"/>
                <a:cs typeface="+mn-lt"/>
              </a:rPr>
              <a:t>Evrişimsel</a:t>
            </a:r>
            <a:r>
              <a:rPr lang="tr-TR" dirty="0">
                <a:solidFill>
                  <a:schemeClr val="bg1"/>
                </a:solidFill>
                <a:ea typeface="+mn-lt"/>
                <a:cs typeface="+mn-lt"/>
              </a:rPr>
              <a:t>) Sinir </a:t>
            </a:r>
            <a:r>
              <a:rPr lang="tr-TR" dirty="0" err="1">
                <a:solidFill>
                  <a:schemeClr val="bg1"/>
                </a:solidFill>
                <a:ea typeface="+mn-lt"/>
                <a:cs typeface="+mn-lt"/>
              </a:rPr>
              <a:t>Ağı’dır</a:t>
            </a:r>
            <a:r>
              <a:rPr lang="tr-TR" dirty="0">
                <a:solidFill>
                  <a:schemeClr val="bg1"/>
                </a:solidFill>
                <a:ea typeface="+mn-lt"/>
                <a:cs typeface="+mn-lt"/>
              </a:rPr>
              <a:t>.</a:t>
            </a:r>
            <a:endParaRPr lang="tr-TR">
              <a:solidFill>
                <a:schemeClr val="bg1"/>
              </a:solidFill>
              <a:ea typeface="+mn-lt"/>
              <a:cs typeface="+mn-lt"/>
            </a:endParaRPr>
          </a:p>
          <a:p>
            <a:pPr marL="285750" indent="-285750">
              <a:buFont typeface="Arial"/>
              <a:buChar char="•"/>
            </a:pPr>
            <a:r>
              <a:rPr lang="tr-TR" dirty="0">
                <a:solidFill>
                  <a:schemeClr val="bg1"/>
                </a:solidFill>
                <a:ea typeface="+mn-lt"/>
                <a:cs typeface="+mn-lt"/>
              </a:rPr>
              <a:t> </a:t>
            </a:r>
            <a:r>
              <a:rPr lang="tr-TR" dirty="0" err="1">
                <a:solidFill>
                  <a:schemeClr val="bg1"/>
                </a:solidFill>
                <a:ea typeface="+mn-lt"/>
                <a:cs typeface="+mn-lt"/>
              </a:rPr>
              <a:t>Neural</a:t>
            </a:r>
            <a:r>
              <a:rPr lang="tr-TR" dirty="0">
                <a:solidFill>
                  <a:schemeClr val="bg1"/>
                </a:solidFill>
                <a:ea typeface="+mn-lt"/>
                <a:cs typeface="+mn-lt"/>
              </a:rPr>
              <a:t> Networks temelde insan gibi olayları öğrenebilmeyi hedefleyen bir modeldir.</a:t>
            </a:r>
          </a:p>
          <a:p>
            <a:pPr marL="285750" indent="-285750">
              <a:buFont typeface="Arial"/>
              <a:buChar char="•"/>
            </a:pPr>
            <a:r>
              <a:rPr lang="tr-TR" dirty="0">
                <a:solidFill>
                  <a:schemeClr val="bg1"/>
                </a:solidFill>
                <a:ea typeface="+mn-lt"/>
                <a:cs typeface="+mn-lt"/>
              </a:rPr>
              <a:t>Temel fikir, düğümlerin 3 katmanlı bir yapı oluşturulması iddiasına dayanır.</a:t>
            </a:r>
          </a:p>
          <a:p>
            <a:pPr marL="285750" indent="-285750">
              <a:buFont typeface="Arial"/>
              <a:buChar char="•"/>
            </a:pPr>
            <a:r>
              <a:rPr lang="tr-TR" dirty="0">
                <a:solidFill>
                  <a:schemeClr val="bg1"/>
                </a:solidFill>
                <a:ea typeface="+mn-lt"/>
                <a:cs typeface="+mn-lt"/>
              </a:rPr>
              <a:t>Her düğümün içerisinde paralel şekilde çalışan yüksek işlem kabiliyetine sahip işlemciler bulunmaktadır.</a:t>
            </a:r>
          </a:p>
          <a:p>
            <a:pPr marL="285750" indent="-285750">
              <a:buFont typeface="Arial"/>
              <a:buChar char="•"/>
            </a:pPr>
            <a:r>
              <a:rPr lang="tr-TR" dirty="0">
                <a:solidFill>
                  <a:schemeClr val="bg1"/>
                </a:solidFill>
                <a:ea typeface="+mn-lt"/>
                <a:cs typeface="+mn-lt"/>
              </a:rPr>
              <a:t>Ancak temelde düğümlerin insan beynine benzer bir biçimde çalışması hedeflenir. </a:t>
            </a:r>
          </a:p>
          <a:p>
            <a:pPr marL="285750" indent="-285750">
              <a:buFont typeface="Arial"/>
              <a:buChar char="•"/>
            </a:pPr>
            <a:r>
              <a:rPr lang="tr-TR" dirty="0">
                <a:solidFill>
                  <a:schemeClr val="bg1"/>
                </a:solidFill>
                <a:ea typeface="+mn-lt"/>
                <a:cs typeface="+mn-lt"/>
              </a:rPr>
              <a:t>3 katmandan birisi </a:t>
            </a:r>
            <a:r>
              <a:rPr lang="tr-TR" dirty="0" err="1">
                <a:solidFill>
                  <a:schemeClr val="bg1"/>
                </a:solidFill>
                <a:ea typeface="+mn-lt"/>
                <a:cs typeface="+mn-lt"/>
              </a:rPr>
              <a:t>İnput</a:t>
            </a:r>
            <a:r>
              <a:rPr lang="tr-TR" dirty="0">
                <a:solidFill>
                  <a:schemeClr val="bg1"/>
                </a:solidFill>
                <a:ea typeface="+mn-lt"/>
                <a:cs typeface="+mn-lt"/>
              </a:rPr>
              <a:t> katmanı, </a:t>
            </a:r>
            <a:r>
              <a:rPr lang="tr-TR" dirty="0" err="1">
                <a:solidFill>
                  <a:schemeClr val="bg1"/>
                </a:solidFill>
                <a:ea typeface="+mn-lt"/>
                <a:cs typeface="+mn-lt"/>
              </a:rPr>
              <a:t>Output</a:t>
            </a:r>
            <a:r>
              <a:rPr lang="tr-TR" dirty="0">
                <a:solidFill>
                  <a:schemeClr val="bg1"/>
                </a:solidFill>
                <a:ea typeface="+mn-lt"/>
                <a:cs typeface="+mn-lt"/>
              </a:rPr>
              <a:t> katmanı ve </a:t>
            </a:r>
            <a:r>
              <a:rPr lang="tr-TR" dirty="0" err="1">
                <a:solidFill>
                  <a:schemeClr val="bg1"/>
                </a:solidFill>
                <a:ea typeface="+mn-lt"/>
                <a:cs typeface="+mn-lt"/>
              </a:rPr>
              <a:t>Hidden</a:t>
            </a:r>
            <a:r>
              <a:rPr lang="tr-TR" dirty="0">
                <a:solidFill>
                  <a:schemeClr val="bg1"/>
                </a:solidFill>
                <a:ea typeface="+mn-lt"/>
                <a:cs typeface="+mn-lt"/>
              </a:rPr>
              <a:t>(saklı) katmanından oluşur.</a:t>
            </a:r>
          </a:p>
          <a:p>
            <a:pPr marL="285750" indent="-285750">
              <a:buFont typeface="Arial"/>
              <a:buChar char="•"/>
            </a:pPr>
            <a:r>
              <a:rPr lang="tr-TR" err="1">
                <a:solidFill>
                  <a:schemeClr val="bg1"/>
                </a:solidFill>
                <a:ea typeface="+mn-lt"/>
                <a:cs typeface="+mn-lt"/>
              </a:rPr>
              <a:t>Pandas</a:t>
            </a:r>
            <a:r>
              <a:rPr lang="tr-TR" dirty="0">
                <a:solidFill>
                  <a:schemeClr val="bg1"/>
                </a:solidFill>
                <a:ea typeface="+mn-lt"/>
                <a:cs typeface="+mn-lt"/>
              </a:rPr>
              <a:t> kütüphanesi yardımıyla indirdiğimiz eğitim ve test </a:t>
            </a:r>
            <a:r>
              <a:rPr lang="tr-TR" err="1">
                <a:solidFill>
                  <a:schemeClr val="bg1"/>
                </a:solidFill>
                <a:ea typeface="+mn-lt"/>
                <a:cs typeface="+mn-lt"/>
              </a:rPr>
              <a:t>csv</a:t>
            </a:r>
            <a:r>
              <a:rPr lang="tr-TR" dirty="0">
                <a:solidFill>
                  <a:schemeClr val="bg1"/>
                </a:solidFill>
                <a:ea typeface="+mn-lt"/>
                <a:cs typeface="+mn-lt"/>
              </a:rPr>
              <a:t> dataları projeye yüklenir.</a:t>
            </a:r>
          </a:p>
          <a:p>
            <a:endParaRPr lang="tr-TR" dirty="0">
              <a:solidFill>
                <a:schemeClr val="bg1"/>
              </a:solidFill>
              <a:ea typeface="+mn-lt"/>
              <a:cs typeface="+mn-lt"/>
            </a:endParaRPr>
          </a:p>
        </p:txBody>
      </p:sp>
    </p:spTree>
    <p:extLst>
      <p:ext uri="{BB962C8B-B14F-4D97-AF65-F5344CB8AC3E}">
        <p14:creationId xmlns:p14="http://schemas.microsoft.com/office/powerpoint/2010/main" val="23901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86F65-F4B2-4176-830C-C483A51B14F0}"/>
              </a:ext>
            </a:extLst>
          </p:cNvPr>
          <p:cNvSpPr txBox="1"/>
          <p:nvPr/>
        </p:nvSpPr>
        <p:spPr>
          <a:xfrm>
            <a:off x="589844" y="1210733"/>
            <a:ext cx="11026421" cy="2610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tr-TR" sz="2000" dirty="0" err="1">
                <a:solidFill>
                  <a:schemeClr val="accent3">
                    <a:lumMod val="50000"/>
                  </a:schemeClr>
                </a:solidFill>
                <a:ea typeface="+mn-lt"/>
                <a:cs typeface="+mn-lt"/>
              </a:rPr>
              <a:t>Pandas</a:t>
            </a:r>
            <a:r>
              <a:rPr lang="tr-TR" sz="2000" dirty="0">
                <a:solidFill>
                  <a:schemeClr val="accent3">
                    <a:lumMod val="50000"/>
                  </a:schemeClr>
                </a:solidFill>
                <a:ea typeface="+mn-lt"/>
                <a:cs typeface="+mn-lt"/>
              </a:rPr>
              <a:t> kütüphanesi yardımıyla indirdiğimiz eğitim ve test </a:t>
            </a:r>
            <a:r>
              <a:rPr lang="tr-TR" sz="2000" dirty="0" err="1">
                <a:solidFill>
                  <a:schemeClr val="accent3">
                    <a:lumMod val="50000"/>
                  </a:schemeClr>
                </a:solidFill>
                <a:ea typeface="+mn-lt"/>
                <a:cs typeface="+mn-lt"/>
              </a:rPr>
              <a:t>csv</a:t>
            </a:r>
            <a:r>
              <a:rPr lang="tr-TR" sz="2000" dirty="0">
                <a:solidFill>
                  <a:schemeClr val="accent3">
                    <a:lumMod val="50000"/>
                  </a:schemeClr>
                </a:solidFill>
                <a:ea typeface="+mn-lt"/>
                <a:cs typeface="+mn-lt"/>
              </a:rPr>
              <a:t> dataları projeye yüklenir.</a:t>
            </a:r>
            <a:endParaRPr lang="tr-TR"/>
          </a:p>
          <a:p>
            <a:pPr marL="342900" indent="-342900">
              <a:buFont typeface="Arial"/>
              <a:buChar char="•"/>
            </a:pPr>
            <a:r>
              <a:rPr lang="tr-TR" sz="2000" dirty="0">
                <a:solidFill>
                  <a:schemeClr val="accent3">
                    <a:lumMod val="50000"/>
                  </a:schemeClr>
                </a:solidFill>
                <a:ea typeface="+mn-lt"/>
                <a:cs typeface="+mn-lt"/>
              </a:rPr>
              <a:t>Sonrasında görsellerimize </a:t>
            </a:r>
            <a:r>
              <a:rPr lang="tr-TR" sz="2000" dirty="0" err="1">
                <a:solidFill>
                  <a:schemeClr val="accent3">
                    <a:lumMod val="50000"/>
                  </a:schemeClr>
                </a:solidFill>
                <a:ea typeface="+mn-lt"/>
                <a:cs typeface="+mn-lt"/>
              </a:rPr>
              <a:t>normalization</a:t>
            </a:r>
            <a:r>
              <a:rPr lang="tr-TR" sz="2000" dirty="0">
                <a:solidFill>
                  <a:schemeClr val="accent3">
                    <a:lumMod val="50000"/>
                  </a:schemeClr>
                </a:solidFill>
                <a:ea typeface="+mn-lt"/>
                <a:cs typeface="+mn-lt"/>
              </a:rPr>
              <a:t> işlemi yapılır çünkü farklı renklerden kaynaklı belli başlı hatalar elde edilebilir bu hataların önüne geçmek amaçlı bu işlem yapılır.</a:t>
            </a:r>
          </a:p>
          <a:p>
            <a:pPr marL="342900" indent="-342900">
              <a:buFont typeface="Arial"/>
              <a:buChar char="•"/>
            </a:pPr>
            <a:r>
              <a:rPr lang="tr-TR" sz="2000" dirty="0">
                <a:solidFill>
                  <a:schemeClr val="accent3">
                    <a:lumMod val="50000"/>
                  </a:schemeClr>
                </a:solidFill>
                <a:ea typeface="+mn-lt"/>
                <a:cs typeface="+mn-lt"/>
              </a:rPr>
              <a:t>Sonraki adımımız ise </a:t>
            </a:r>
            <a:r>
              <a:rPr lang="tr-TR" sz="2000" dirty="0" err="1">
                <a:solidFill>
                  <a:schemeClr val="accent3">
                    <a:lumMod val="50000"/>
                  </a:schemeClr>
                </a:solidFill>
                <a:ea typeface="+mn-lt"/>
                <a:cs typeface="+mn-lt"/>
              </a:rPr>
              <a:t>reshape’tir</a:t>
            </a:r>
            <a:r>
              <a:rPr lang="tr-TR" sz="2000" dirty="0">
                <a:solidFill>
                  <a:schemeClr val="accent3">
                    <a:lumMod val="50000"/>
                  </a:schemeClr>
                </a:solidFill>
                <a:ea typeface="+mn-lt"/>
                <a:cs typeface="+mn-lt"/>
              </a:rPr>
              <a:t>.</a:t>
            </a:r>
          </a:p>
          <a:p>
            <a:pPr marL="342900" indent="-342900">
              <a:buFont typeface="Arial"/>
              <a:buChar char="•"/>
            </a:pPr>
            <a:r>
              <a:rPr lang="tr-TR" sz="2000" dirty="0">
                <a:solidFill>
                  <a:schemeClr val="accent3">
                    <a:lumMod val="50000"/>
                  </a:schemeClr>
                </a:solidFill>
                <a:ea typeface="+mn-lt"/>
                <a:cs typeface="+mn-lt"/>
              </a:rPr>
              <a:t>Bunun amacı </a:t>
            </a:r>
            <a:r>
              <a:rPr lang="tr-TR" sz="2000" dirty="0" err="1">
                <a:solidFill>
                  <a:schemeClr val="accent3">
                    <a:lumMod val="50000"/>
                  </a:schemeClr>
                </a:solidFill>
                <a:ea typeface="+mn-lt"/>
                <a:cs typeface="+mn-lt"/>
              </a:rPr>
              <a:t>kerasa</a:t>
            </a:r>
            <a:r>
              <a:rPr lang="tr-TR" sz="2000" dirty="0">
                <a:solidFill>
                  <a:schemeClr val="accent3">
                    <a:lumMod val="50000"/>
                  </a:schemeClr>
                </a:solidFill>
                <a:ea typeface="+mn-lt"/>
                <a:cs typeface="+mn-lt"/>
              </a:rPr>
              <a:t> üç boyutlu </a:t>
            </a:r>
            <a:r>
              <a:rPr lang="tr-TR" sz="2000" dirty="0" err="1">
                <a:solidFill>
                  <a:schemeClr val="accent3">
                    <a:lumMod val="50000"/>
                  </a:schemeClr>
                </a:solidFill>
                <a:ea typeface="+mn-lt"/>
                <a:cs typeface="+mn-lt"/>
              </a:rPr>
              <a:t>metriks</a:t>
            </a:r>
            <a:r>
              <a:rPr lang="tr-TR" sz="2000" dirty="0">
                <a:solidFill>
                  <a:schemeClr val="accent3">
                    <a:lumMod val="50000"/>
                  </a:schemeClr>
                </a:solidFill>
                <a:ea typeface="+mn-lt"/>
                <a:cs typeface="+mn-lt"/>
              </a:rPr>
              <a:t> verilmesidir iki boyutluda işlem yapılmamaktadır.</a:t>
            </a:r>
          </a:p>
          <a:p>
            <a:pPr marL="342900" indent="-342900">
              <a:buFont typeface="Arial"/>
              <a:buChar char="•"/>
            </a:pPr>
            <a:r>
              <a:rPr lang="tr-TR" sz="2000" dirty="0">
                <a:solidFill>
                  <a:schemeClr val="accent3">
                    <a:lumMod val="50000"/>
                  </a:schemeClr>
                </a:solidFill>
                <a:ea typeface="+mn-lt"/>
                <a:cs typeface="+mn-lt"/>
              </a:rPr>
              <a:t>Sınıflandırma için </a:t>
            </a:r>
            <a:r>
              <a:rPr lang="tr-TR" sz="2000" dirty="0" err="1">
                <a:solidFill>
                  <a:schemeClr val="accent3">
                    <a:lumMod val="50000"/>
                  </a:schemeClr>
                </a:solidFill>
                <a:ea typeface="+mn-lt"/>
                <a:cs typeface="+mn-lt"/>
              </a:rPr>
              <a:t>label</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encoding</a:t>
            </a:r>
            <a:r>
              <a:rPr lang="tr-TR" sz="2000" dirty="0">
                <a:solidFill>
                  <a:schemeClr val="accent3">
                    <a:lumMod val="50000"/>
                  </a:schemeClr>
                </a:solidFill>
                <a:ea typeface="+mn-lt"/>
                <a:cs typeface="+mn-lt"/>
              </a:rPr>
              <a:t> işlemi yapılır.</a:t>
            </a:r>
          </a:p>
          <a:p>
            <a:pPr marL="342900" indent="-342900">
              <a:buFont typeface="Arial"/>
              <a:buChar char="•"/>
            </a:pPr>
            <a:r>
              <a:rPr lang="tr-TR" sz="2000" dirty="0">
                <a:solidFill>
                  <a:schemeClr val="accent3">
                    <a:lumMod val="50000"/>
                  </a:schemeClr>
                </a:solidFill>
                <a:ea typeface="+mn-lt"/>
                <a:cs typeface="+mn-lt"/>
              </a:rPr>
              <a:t>Ve kategorik olarak ayrılması adına </a:t>
            </a:r>
            <a:r>
              <a:rPr lang="tr-TR" sz="2000" dirty="0" err="1">
                <a:solidFill>
                  <a:schemeClr val="accent3">
                    <a:lumMod val="50000"/>
                  </a:schemeClr>
                </a:solidFill>
                <a:ea typeface="+mn-lt"/>
                <a:cs typeface="+mn-lt"/>
              </a:rPr>
              <a:t>kerasın</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categorical</a:t>
            </a:r>
            <a:r>
              <a:rPr lang="tr-TR" sz="2000" dirty="0">
                <a:solidFill>
                  <a:schemeClr val="accent3">
                    <a:lumMod val="50000"/>
                  </a:schemeClr>
                </a:solidFill>
                <a:ea typeface="+mn-lt"/>
                <a:cs typeface="+mn-lt"/>
              </a:rPr>
              <a:t> fonksiyonu kullanılır.</a:t>
            </a:r>
          </a:p>
          <a:p>
            <a:pPr marL="342900" indent="-342900">
              <a:buFont typeface="Arial"/>
              <a:buChar char="•"/>
            </a:pPr>
            <a:r>
              <a:rPr lang="tr-TR" sz="2000" dirty="0">
                <a:solidFill>
                  <a:schemeClr val="accent3">
                    <a:lumMod val="50000"/>
                  </a:schemeClr>
                </a:solidFill>
                <a:ea typeface="+mn-lt"/>
                <a:cs typeface="+mn-lt"/>
              </a:rPr>
              <a:t>Datamızın eğitimden önceki işlemleri bunlardır. Bundan sonra modelimize ve eğitimize geçiyoruz.</a:t>
            </a:r>
          </a:p>
        </p:txBody>
      </p:sp>
      <p:sp>
        <p:nvSpPr>
          <p:cNvPr id="3" name="TextBox 2">
            <a:extLst>
              <a:ext uri="{FF2B5EF4-FFF2-40B4-BE49-F238E27FC236}">
                <a16:creationId xmlns:a16="http://schemas.microsoft.com/office/drawing/2014/main" id="{80797AC8-35E9-4B00-896D-6B27F2D35547}"/>
              </a:ext>
            </a:extLst>
          </p:cNvPr>
          <p:cNvSpPr txBox="1"/>
          <p:nvPr/>
        </p:nvSpPr>
        <p:spPr>
          <a:xfrm>
            <a:off x="831496" y="3978274"/>
            <a:ext cx="1101231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tr-TR" sz="2000" dirty="0" err="1">
                <a:solidFill>
                  <a:schemeClr val="accent3">
                    <a:lumMod val="50000"/>
                  </a:schemeClr>
                </a:solidFill>
                <a:ea typeface="+mn-lt"/>
                <a:cs typeface="+mn-lt"/>
              </a:rPr>
              <a:t>Convolution</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Layer</a:t>
            </a:r>
            <a:r>
              <a:rPr lang="tr-TR" sz="2000" dirty="0">
                <a:solidFill>
                  <a:schemeClr val="accent3">
                    <a:lumMod val="50000"/>
                  </a:schemeClr>
                </a:solidFill>
                <a:ea typeface="+mn-lt"/>
                <a:cs typeface="+mn-lt"/>
              </a:rPr>
              <a:t>(</a:t>
            </a:r>
            <a:r>
              <a:rPr lang="tr-TR" sz="2000" dirty="0" err="1">
                <a:solidFill>
                  <a:schemeClr val="accent3">
                    <a:lumMod val="50000"/>
                  </a:schemeClr>
                </a:solidFill>
                <a:ea typeface="+mn-lt"/>
                <a:cs typeface="+mn-lt"/>
              </a:rPr>
              <a:t>relu</a:t>
            </a:r>
            <a:r>
              <a:rPr lang="tr-TR" sz="2000" dirty="0">
                <a:solidFill>
                  <a:schemeClr val="accent3">
                    <a:lumMod val="50000"/>
                  </a:schemeClr>
                </a:solidFill>
                <a:ea typeface="+mn-lt"/>
                <a:cs typeface="+mn-lt"/>
              </a:rPr>
              <a:t>); Filtreleme ile </a:t>
            </a:r>
            <a:r>
              <a:rPr lang="tr-TR" sz="2000" dirty="0" err="1">
                <a:solidFill>
                  <a:schemeClr val="accent3">
                    <a:lumMod val="50000"/>
                  </a:schemeClr>
                </a:solidFill>
                <a:ea typeface="+mn-lt"/>
                <a:cs typeface="+mn-lt"/>
              </a:rPr>
              <a:t>datasetteki</a:t>
            </a:r>
            <a:r>
              <a:rPr lang="tr-TR" sz="2000" dirty="0">
                <a:solidFill>
                  <a:schemeClr val="accent3">
                    <a:lumMod val="50000"/>
                  </a:schemeClr>
                </a:solidFill>
                <a:ea typeface="+mn-lt"/>
                <a:cs typeface="+mn-lt"/>
              </a:rPr>
              <a:t> özniteliklerin farklı özelliklerini ayırt edilmesi sağlanmıştır.</a:t>
            </a:r>
          </a:p>
          <a:p>
            <a:pPr marL="342900" indent="-342900">
              <a:buAutoNum type="arabicPeriod"/>
            </a:pPr>
            <a:r>
              <a:rPr lang="tr-TR" sz="2000" dirty="0" err="1">
                <a:solidFill>
                  <a:schemeClr val="accent3">
                    <a:lumMod val="50000"/>
                  </a:schemeClr>
                </a:solidFill>
                <a:ea typeface="+mn-lt"/>
                <a:cs typeface="+mn-lt"/>
              </a:rPr>
              <a:t>Pooling</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Layer</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convolution</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layerın</a:t>
            </a:r>
            <a:r>
              <a:rPr lang="tr-TR" sz="2000" dirty="0">
                <a:solidFill>
                  <a:schemeClr val="accent3">
                    <a:lumMod val="50000"/>
                  </a:schemeClr>
                </a:solidFill>
                <a:ea typeface="+mn-lt"/>
                <a:cs typeface="+mn-lt"/>
              </a:rPr>
              <a:t> </a:t>
            </a:r>
            <a:r>
              <a:rPr lang="tr-TR" sz="2000" dirty="0" err="1">
                <a:solidFill>
                  <a:schemeClr val="accent3">
                    <a:lumMod val="50000"/>
                  </a:schemeClr>
                </a:solidFill>
                <a:ea typeface="+mn-lt"/>
                <a:cs typeface="+mn-lt"/>
              </a:rPr>
              <a:t>size’nın</a:t>
            </a:r>
            <a:r>
              <a:rPr lang="tr-TR" sz="2000" dirty="0">
                <a:solidFill>
                  <a:schemeClr val="accent3">
                    <a:lumMod val="50000"/>
                  </a:schemeClr>
                </a:solidFill>
                <a:ea typeface="+mn-lt"/>
                <a:cs typeface="+mn-lt"/>
              </a:rPr>
              <a:t> küçültülme işlemidir. Ayırt edici özelliklerin  tamamı yerine bir kaçının tutulmasıdır.</a:t>
            </a:r>
          </a:p>
          <a:p>
            <a:pPr marL="342900" indent="-342900">
              <a:buAutoNum type="arabicPeriod"/>
            </a:pPr>
            <a:endParaRPr lang="tr-TR" dirty="0">
              <a:ea typeface="+mn-lt"/>
              <a:cs typeface="+mn-lt"/>
            </a:endParaRPr>
          </a:p>
        </p:txBody>
      </p:sp>
    </p:spTree>
    <p:extLst>
      <p:ext uri="{BB962C8B-B14F-4D97-AF65-F5344CB8AC3E}">
        <p14:creationId xmlns:p14="http://schemas.microsoft.com/office/powerpoint/2010/main" val="141074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arita, metin içeren bir resim&#10;&#10;Yüksek güvenilirlikle oluşturulmuş açıklama">
            <a:extLst>
              <a:ext uri="{FF2B5EF4-FFF2-40B4-BE49-F238E27FC236}">
                <a16:creationId xmlns:a16="http://schemas.microsoft.com/office/drawing/2014/main" id="{ACB84FD6-B2C1-4A02-8B3B-420441E82D59}"/>
              </a:ext>
            </a:extLst>
          </p:cNvPr>
          <p:cNvPicPr>
            <a:picLocks noChangeAspect="1"/>
          </p:cNvPicPr>
          <p:nvPr/>
        </p:nvPicPr>
        <p:blipFill>
          <a:blip r:embed="rId2"/>
          <a:stretch>
            <a:fillRect/>
          </a:stretch>
        </p:blipFill>
        <p:spPr>
          <a:xfrm>
            <a:off x="759178" y="817170"/>
            <a:ext cx="7188199" cy="2302659"/>
          </a:xfrm>
          <a:prstGeom prst="rect">
            <a:avLst/>
          </a:prstGeom>
        </p:spPr>
      </p:pic>
      <p:sp>
        <p:nvSpPr>
          <p:cNvPr id="4" name="TextBox 3">
            <a:extLst>
              <a:ext uri="{FF2B5EF4-FFF2-40B4-BE49-F238E27FC236}">
                <a16:creationId xmlns:a16="http://schemas.microsoft.com/office/drawing/2014/main" id="{D535DFA2-6C29-4416-B037-30E0CD847941}"/>
              </a:ext>
            </a:extLst>
          </p:cNvPr>
          <p:cNvSpPr txBox="1"/>
          <p:nvPr/>
        </p:nvSpPr>
        <p:spPr>
          <a:xfrm>
            <a:off x="2367844" y="32850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dirty="0"/>
          </a:p>
        </p:txBody>
      </p:sp>
      <p:sp>
        <p:nvSpPr>
          <p:cNvPr id="7" name="TextBox 6">
            <a:extLst>
              <a:ext uri="{FF2B5EF4-FFF2-40B4-BE49-F238E27FC236}">
                <a16:creationId xmlns:a16="http://schemas.microsoft.com/office/drawing/2014/main" id="{528CAA15-040D-4CA9-9A3F-F06321D1978E}"/>
              </a:ext>
            </a:extLst>
          </p:cNvPr>
          <p:cNvSpPr txBox="1"/>
          <p:nvPr/>
        </p:nvSpPr>
        <p:spPr>
          <a:xfrm>
            <a:off x="760942" y="3032830"/>
            <a:ext cx="107583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solidFill>
                  <a:schemeClr val="accent3">
                    <a:lumMod val="50000"/>
                  </a:schemeClr>
                </a:solidFill>
                <a:ea typeface="+mn-lt"/>
                <a:cs typeface="+mn-lt"/>
              </a:rPr>
              <a:t>Modelin son katmanını için burada aktivasyon fonksiyonu için </a:t>
            </a:r>
            <a:r>
              <a:rPr lang="tr-TR" sz="2000" err="1">
                <a:solidFill>
                  <a:schemeClr val="accent3">
                    <a:lumMod val="50000"/>
                  </a:schemeClr>
                </a:solidFill>
                <a:ea typeface="+mn-lt"/>
                <a:cs typeface="+mn-lt"/>
              </a:rPr>
              <a:t>Softmax</a:t>
            </a:r>
            <a:r>
              <a:rPr lang="tr-TR" sz="2000" dirty="0">
                <a:solidFill>
                  <a:schemeClr val="accent3">
                    <a:lumMod val="50000"/>
                  </a:schemeClr>
                </a:solidFill>
                <a:ea typeface="+mn-lt"/>
                <a:cs typeface="+mn-lt"/>
              </a:rPr>
              <a:t> fonksiyonunu kullanıyoruz. </a:t>
            </a:r>
            <a:r>
              <a:rPr lang="tr-TR" sz="2000" err="1">
                <a:solidFill>
                  <a:schemeClr val="accent3">
                    <a:lumMod val="50000"/>
                  </a:schemeClr>
                </a:solidFill>
                <a:ea typeface="+mn-lt"/>
                <a:cs typeface="+mn-lt"/>
              </a:rPr>
              <a:t>Softmax</a:t>
            </a:r>
            <a:r>
              <a:rPr lang="tr-TR" sz="2000" dirty="0">
                <a:solidFill>
                  <a:schemeClr val="accent3">
                    <a:lumMod val="50000"/>
                  </a:schemeClr>
                </a:solidFill>
                <a:ea typeface="+mn-lt"/>
                <a:cs typeface="+mn-lt"/>
              </a:rPr>
              <a:t> fonksiyonu sonucunda test girdisinin her bir sınıfa ait benzerliği için olasılık değeri üretilir. Yapay sinir ağı modelinin çıktı olarak verdiği skor değerler </a:t>
            </a:r>
            <a:r>
              <a:rPr lang="tr-TR" sz="2000" err="1">
                <a:solidFill>
                  <a:schemeClr val="accent3">
                    <a:lumMod val="50000"/>
                  </a:schemeClr>
                </a:solidFill>
                <a:ea typeface="+mn-lt"/>
                <a:cs typeface="+mn-lt"/>
              </a:rPr>
              <a:t>normalize</a:t>
            </a:r>
            <a:r>
              <a:rPr lang="tr-TR" sz="2000" dirty="0">
                <a:solidFill>
                  <a:schemeClr val="accent3">
                    <a:lumMod val="50000"/>
                  </a:schemeClr>
                </a:solidFill>
                <a:ea typeface="+mn-lt"/>
                <a:cs typeface="+mn-lt"/>
              </a:rPr>
              <a:t> ederek olasılık değerlerine dönüşmektedir; yani en az farka sahip, en çok benzerliğe sahip sınıfı bulmaktır.</a:t>
            </a:r>
            <a:endParaRPr lang="tr-TR" sz="2000" dirty="0">
              <a:solidFill>
                <a:schemeClr val="accent3">
                  <a:lumMod val="50000"/>
                </a:schemeClr>
              </a:solidFill>
            </a:endParaRPr>
          </a:p>
        </p:txBody>
      </p:sp>
      <p:sp>
        <p:nvSpPr>
          <p:cNvPr id="8" name="TextBox 7">
            <a:extLst>
              <a:ext uri="{FF2B5EF4-FFF2-40B4-BE49-F238E27FC236}">
                <a16:creationId xmlns:a16="http://schemas.microsoft.com/office/drawing/2014/main" id="{12F929B3-0D68-47E4-B44C-4483F40AE539}"/>
              </a:ext>
            </a:extLst>
          </p:cNvPr>
          <p:cNvSpPr txBox="1"/>
          <p:nvPr/>
        </p:nvSpPr>
        <p:spPr>
          <a:xfrm>
            <a:off x="762705" y="4304593"/>
            <a:ext cx="3956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ea typeface="+mn-lt"/>
                <a:cs typeface="+mn-lt"/>
              </a:rPr>
              <a:t>Konvolüsyon</a:t>
            </a:r>
            <a:r>
              <a:rPr lang="tr-TR" b="1" dirty="0">
                <a:ea typeface="+mn-lt"/>
                <a:cs typeface="+mn-lt"/>
              </a:rPr>
              <a:t> İşlem Adımlar:</a:t>
            </a:r>
            <a:endParaRPr lang="tr-TR" b="1" dirty="0"/>
          </a:p>
        </p:txBody>
      </p:sp>
      <p:sp>
        <p:nvSpPr>
          <p:cNvPr id="9" name="TextBox 8">
            <a:extLst>
              <a:ext uri="{FF2B5EF4-FFF2-40B4-BE49-F238E27FC236}">
                <a16:creationId xmlns:a16="http://schemas.microsoft.com/office/drawing/2014/main" id="{8A0C638D-1F28-4041-BB6E-4788970D0CE1}"/>
              </a:ext>
            </a:extLst>
          </p:cNvPr>
          <p:cNvSpPr txBox="1"/>
          <p:nvPr/>
        </p:nvSpPr>
        <p:spPr>
          <a:xfrm>
            <a:off x="1046691" y="4673246"/>
            <a:ext cx="99680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tr-TR" dirty="0" err="1">
                <a:solidFill>
                  <a:schemeClr val="accent3">
                    <a:lumMod val="50000"/>
                  </a:schemeClr>
                </a:solidFill>
                <a:ea typeface="+mn-lt"/>
                <a:cs typeface="+mn-lt"/>
              </a:rPr>
              <a:t>Feauture</a:t>
            </a:r>
            <a:r>
              <a:rPr lang="tr-TR" dirty="0">
                <a:solidFill>
                  <a:schemeClr val="accent3">
                    <a:lumMod val="50000"/>
                  </a:schemeClr>
                </a:solidFill>
                <a:ea typeface="+mn-lt"/>
                <a:cs typeface="+mn-lt"/>
              </a:rPr>
              <a:t> </a:t>
            </a:r>
            <a:r>
              <a:rPr lang="tr-TR" dirty="0" err="1">
                <a:solidFill>
                  <a:schemeClr val="accent3">
                    <a:lumMod val="50000"/>
                  </a:schemeClr>
                </a:solidFill>
                <a:ea typeface="+mn-lt"/>
                <a:cs typeface="+mn-lt"/>
              </a:rPr>
              <a:t>dedektörü</a:t>
            </a:r>
            <a:r>
              <a:rPr lang="tr-TR" dirty="0">
                <a:solidFill>
                  <a:schemeClr val="accent3">
                    <a:lumMod val="50000"/>
                  </a:schemeClr>
                </a:solidFill>
                <a:ea typeface="+mn-lt"/>
                <a:cs typeface="+mn-lt"/>
              </a:rPr>
              <a:t> = çekirdek = filtre</a:t>
            </a:r>
          </a:p>
          <a:p>
            <a:pPr marL="342900" indent="-342900">
              <a:buAutoNum type="arabicPeriod"/>
            </a:pPr>
            <a:r>
              <a:rPr lang="tr-TR" dirty="0" err="1">
                <a:solidFill>
                  <a:schemeClr val="accent3">
                    <a:lumMod val="50000"/>
                  </a:schemeClr>
                </a:solidFill>
                <a:ea typeface="+mn-lt"/>
                <a:cs typeface="+mn-lt"/>
              </a:rPr>
              <a:t>Feauture</a:t>
            </a:r>
            <a:r>
              <a:rPr lang="tr-TR" dirty="0">
                <a:solidFill>
                  <a:schemeClr val="accent3">
                    <a:lumMod val="50000"/>
                  </a:schemeClr>
                </a:solidFill>
                <a:ea typeface="+mn-lt"/>
                <a:cs typeface="+mn-lt"/>
              </a:rPr>
              <a:t> </a:t>
            </a:r>
            <a:r>
              <a:rPr lang="tr-TR" dirty="0" err="1">
                <a:solidFill>
                  <a:schemeClr val="accent3">
                    <a:lumMod val="50000"/>
                  </a:schemeClr>
                </a:solidFill>
                <a:ea typeface="+mn-lt"/>
                <a:cs typeface="+mn-lt"/>
              </a:rPr>
              <a:t>dedektörü</a:t>
            </a:r>
            <a:r>
              <a:rPr lang="tr-TR" dirty="0">
                <a:solidFill>
                  <a:schemeClr val="accent3">
                    <a:lumMod val="50000"/>
                  </a:schemeClr>
                </a:solidFill>
                <a:ea typeface="+mn-lt"/>
                <a:cs typeface="+mn-lt"/>
              </a:rPr>
              <a:t> kenarları veya dışbükey şekiller gibi özellikleri algılar.</a:t>
            </a:r>
          </a:p>
          <a:p>
            <a:pPr marL="342900" indent="-342900">
              <a:buAutoNum type="arabicPeriod"/>
            </a:pPr>
            <a:r>
              <a:rPr lang="tr-TR" dirty="0" err="1">
                <a:solidFill>
                  <a:schemeClr val="accent3">
                    <a:lumMod val="50000"/>
                  </a:schemeClr>
                </a:solidFill>
                <a:ea typeface="+mn-lt"/>
                <a:cs typeface="+mn-lt"/>
              </a:rPr>
              <a:t>Feauture</a:t>
            </a:r>
            <a:r>
              <a:rPr lang="tr-TR" dirty="0">
                <a:solidFill>
                  <a:schemeClr val="accent3">
                    <a:lumMod val="50000"/>
                  </a:schemeClr>
                </a:solidFill>
                <a:ea typeface="+mn-lt"/>
                <a:cs typeface="+mn-lt"/>
              </a:rPr>
              <a:t> haritası = </a:t>
            </a:r>
            <a:r>
              <a:rPr lang="tr-TR" dirty="0" err="1">
                <a:solidFill>
                  <a:schemeClr val="accent3">
                    <a:lumMod val="50000"/>
                  </a:schemeClr>
                </a:solidFill>
                <a:ea typeface="+mn-lt"/>
                <a:cs typeface="+mn-lt"/>
              </a:rPr>
              <a:t>conv</a:t>
            </a:r>
            <a:r>
              <a:rPr lang="tr-TR" dirty="0">
                <a:solidFill>
                  <a:schemeClr val="accent3">
                    <a:lumMod val="50000"/>
                  </a:schemeClr>
                </a:solidFill>
                <a:ea typeface="+mn-lt"/>
                <a:cs typeface="+mn-lt"/>
              </a:rPr>
              <a:t> (giriş görüntüsü, özellik </a:t>
            </a:r>
            <a:r>
              <a:rPr lang="tr-TR" dirty="0" err="1">
                <a:solidFill>
                  <a:schemeClr val="accent3">
                    <a:lumMod val="50000"/>
                  </a:schemeClr>
                </a:solidFill>
                <a:ea typeface="+mn-lt"/>
                <a:cs typeface="+mn-lt"/>
              </a:rPr>
              <a:t>dedektörü</a:t>
            </a:r>
            <a:r>
              <a:rPr lang="tr-TR" dirty="0">
                <a:solidFill>
                  <a:schemeClr val="accent3">
                    <a:lumMod val="50000"/>
                  </a:schemeClr>
                </a:solidFill>
                <a:ea typeface="+mn-lt"/>
                <a:cs typeface="+mn-lt"/>
              </a:rPr>
              <a:t>). Matrislerin eleman çarpımı.</a:t>
            </a:r>
          </a:p>
          <a:p>
            <a:pPr marL="342900" indent="-342900">
              <a:buAutoNum type="arabicPeriod"/>
            </a:pPr>
            <a:r>
              <a:rPr lang="tr-TR" dirty="0" err="1">
                <a:solidFill>
                  <a:schemeClr val="accent3">
                    <a:lumMod val="50000"/>
                  </a:schemeClr>
                </a:solidFill>
                <a:ea typeface="+mn-lt"/>
                <a:cs typeface="+mn-lt"/>
              </a:rPr>
              <a:t>Feauture</a:t>
            </a:r>
            <a:r>
              <a:rPr lang="tr-TR" dirty="0">
                <a:solidFill>
                  <a:schemeClr val="accent3">
                    <a:lumMod val="50000"/>
                  </a:schemeClr>
                </a:solidFill>
                <a:ea typeface="+mn-lt"/>
                <a:cs typeface="+mn-lt"/>
              </a:rPr>
              <a:t> haritası = </a:t>
            </a:r>
            <a:r>
              <a:rPr lang="tr-TR" dirty="0" err="1">
                <a:solidFill>
                  <a:schemeClr val="accent3">
                    <a:lumMod val="50000"/>
                  </a:schemeClr>
                </a:solidFill>
                <a:ea typeface="+mn-lt"/>
                <a:cs typeface="+mn-lt"/>
              </a:rPr>
              <a:t>convolved</a:t>
            </a:r>
            <a:r>
              <a:rPr lang="tr-TR" dirty="0">
                <a:solidFill>
                  <a:schemeClr val="accent3">
                    <a:lumMod val="50000"/>
                  </a:schemeClr>
                </a:solidFill>
                <a:ea typeface="+mn-lt"/>
                <a:cs typeface="+mn-lt"/>
              </a:rPr>
              <a:t> özelliği</a:t>
            </a:r>
          </a:p>
          <a:p>
            <a:pPr marL="342900" indent="-342900">
              <a:buAutoNum type="arabicPeriod"/>
            </a:pPr>
            <a:r>
              <a:rPr lang="tr-TR" dirty="0" err="1">
                <a:solidFill>
                  <a:schemeClr val="accent3">
                    <a:lumMod val="50000"/>
                  </a:schemeClr>
                </a:solidFill>
                <a:ea typeface="+mn-lt"/>
                <a:cs typeface="+mn-lt"/>
              </a:rPr>
              <a:t>Epoch</a:t>
            </a:r>
            <a:r>
              <a:rPr lang="tr-TR" dirty="0">
                <a:solidFill>
                  <a:schemeClr val="accent3">
                    <a:lumMod val="50000"/>
                  </a:schemeClr>
                </a:solidFill>
                <a:ea typeface="+mn-lt"/>
                <a:cs typeface="+mn-lt"/>
              </a:rPr>
              <a:t> = giriş görüntüsünde gezinme . </a:t>
            </a:r>
          </a:p>
          <a:p>
            <a:pPr marL="342900" indent="-342900">
              <a:buAutoNum type="arabicPeriod"/>
            </a:pPr>
            <a:r>
              <a:rPr lang="tr-TR" dirty="0">
                <a:solidFill>
                  <a:schemeClr val="accent3">
                    <a:lumMod val="50000"/>
                  </a:schemeClr>
                </a:solidFill>
                <a:ea typeface="+mn-lt"/>
                <a:cs typeface="+mn-lt"/>
              </a:rPr>
              <a:t>Görüntünün boyutunu azaltıyoruz. </a:t>
            </a:r>
          </a:p>
          <a:p>
            <a:pPr marL="342900" indent="-342900">
              <a:buAutoNum type="arabicPeriod"/>
            </a:pPr>
            <a:r>
              <a:rPr lang="tr-TR" dirty="0">
                <a:solidFill>
                  <a:schemeClr val="accent3">
                    <a:lumMod val="50000"/>
                  </a:schemeClr>
                </a:solidFill>
                <a:ea typeface="+mn-lt"/>
                <a:cs typeface="+mn-lt"/>
              </a:rPr>
              <a:t>Çoklu özellik haritaları oluşturuyoruz, çoklu özellik </a:t>
            </a:r>
            <a:r>
              <a:rPr lang="tr-TR" dirty="0" err="1">
                <a:solidFill>
                  <a:schemeClr val="accent3">
                    <a:lumMod val="50000"/>
                  </a:schemeClr>
                </a:solidFill>
                <a:ea typeface="+mn-lt"/>
                <a:cs typeface="+mn-lt"/>
              </a:rPr>
              <a:t>dedektörleri</a:t>
            </a:r>
            <a:r>
              <a:rPr lang="tr-TR" dirty="0">
                <a:solidFill>
                  <a:schemeClr val="accent3">
                    <a:lumMod val="50000"/>
                  </a:schemeClr>
                </a:solidFill>
                <a:ea typeface="+mn-lt"/>
                <a:cs typeface="+mn-lt"/>
              </a:rPr>
              <a:t>(filtreler) kullanıyoruz.</a:t>
            </a:r>
          </a:p>
          <a:p>
            <a:pPr marL="342900" indent="-342900">
              <a:buAutoNum type="arabicPeriod"/>
            </a:pPr>
            <a:r>
              <a:rPr lang="tr-TR" dirty="0" err="1">
                <a:solidFill>
                  <a:schemeClr val="accent3">
                    <a:lumMod val="50000"/>
                  </a:schemeClr>
                </a:solidFill>
                <a:ea typeface="+mn-lt"/>
                <a:cs typeface="+mn-lt"/>
              </a:rPr>
              <a:t>Relu</a:t>
            </a:r>
            <a:r>
              <a:rPr lang="tr-TR" dirty="0">
                <a:solidFill>
                  <a:schemeClr val="accent3">
                    <a:lumMod val="50000"/>
                  </a:schemeClr>
                </a:solidFill>
                <a:ea typeface="+mn-lt"/>
                <a:cs typeface="+mn-lt"/>
              </a:rPr>
              <a:t> aktivasyon fonksiyonunun kullanılması.</a:t>
            </a:r>
          </a:p>
        </p:txBody>
      </p:sp>
    </p:spTree>
    <p:extLst>
      <p:ext uri="{BB962C8B-B14F-4D97-AF65-F5344CB8AC3E}">
        <p14:creationId xmlns:p14="http://schemas.microsoft.com/office/powerpoint/2010/main" val="245109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5860-6734-4EDA-8182-EF4B33FD0E35}"/>
              </a:ext>
            </a:extLst>
          </p:cNvPr>
          <p:cNvSpPr>
            <a:spLocks noGrp="1"/>
          </p:cNvSpPr>
          <p:nvPr>
            <p:ph type="title"/>
          </p:nvPr>
        </p:nvSpPr>
        <p:spPr/>
        <p:txBody>
          <a:bodyPr/>
          <a:lstStyle/>
          <a:p>
            <a:r>
              <a:rPr lang="tr-TR" b="1" dirty="0">
                <a:ea typeface="+mj-lt"/>
                <a:cs typeface="+mj-lt"/>
              </a:rPr>
              <a:t>Deneysel Sonuçlar</a:t>
            </a:r>
            <a:endParaRPr lang="tr-TR" dirty="0">
              <a:ea typeface="+mj-lt"/>
              <a:cs typeface="+mj-lt"/>
            </a:endParaRPr>
          </a:p>
        </p:txBody>
      </p:sp>
      <p:sp>
        <p:nvSpPr>
          <p:cNvPr id="3" name="Content Placeholder 2">
            <a:extLst>
              <a:ext uri="{FF2B5EF4-FFF2-40B4-BE49-F238E27FC236}">
                <a16:creationId xmlns:a16="http://schemas.microsoft.com/office/drawing/2014/main" id="{BA56A61B-7A0A-4D01-8B60-ADB959993B50}"/>
              </a:ext>
            </a:extLst>
          </p:cNvPr>
          <p:cNvSpPr>
            <a:spLocks noGrp="1"/>
          </p:cNvSpPr>
          <p:nvPr>
            <p:ph idx="1"/>
          </p:nvPr>
        </p:nvSpPr>
        <p:spPr/>
        <p:txBody>
          <a:bodyPr>
            <a:normAutofit fontScale="70000" lnSpcReduction="20000"/>
          </a:bodyPr>
          <a:lstStyle/>
          <a:p>
            <a:pPr marL="305435" indent="-305435" algn="just"/>
            <a:r>
              <a:rPr lang="tr-TR" dirty="0" err="1">
                <a:ea typeface="+mn-lt"/>
                <a:cs typeface="+mn-lt"/>
              </a:rPr>
              <a:t>Epoch</a:t>
            </a:r>
            <a:r>
              <a:rPr lang="tr-TR" dirty="0">
                <a:ea typeface="+mn-lt"/>
                <a:cs typeface="+mn-lt"/>
              </a:rPr>
              <a:t> değeri=10 </a:t>
            </a:r>
          </a:p>
          <a:p>
            <a:pPr marL="305435" indent="-305435" algn="just"/>
            <a:r>
              <a:rPr lang="tr-TR" dirty="0" err="1">
                <a:ea typeface="+mn-lt"/>
                <a:cs typeface="+mn-lt"/>
              </a:rPr>
              <a:t>Epoch</a:t>
            </a:r>
            <a:r>
              <a:rPr lang="tr-TR" dirty="0">
                <a:ea typeface="+mn-lt"/>
                <a:cs typeface="+mn-lt"/>
              </a:rPr>
              <a:t> 10/10</a:t>
            </a:r>
          </a:p>
          <a:p>
            <a:pPr marL="305435" indent="-305435" algn="just"/>
            <a:r>
              <a:rPr lang="tr-TR" dirty="0">
                <a:ea typeface="+mn-lt"/>
                <a:cs typeface="+mn-lt"/>
              </a:rPr>
              <a:t>151/151 [==============================] - 13s 84ms/step - </a:t>
            </a:r>
            <a:r>
              <a:rPr lang="tr-TR" dirty="0" err="1">
                <a:ea typeface="+mn-lt"/>
                <a:cs typeface="+mn-lt"/>
              </a:rPr>
              <a:t>loss</a:t>
            </a:r>
            <a:r>
              <a:rPr lang="tr-TR" dirty="0">
                <a:ea typeface="+mn-lt"/>
                <a:cs typeface="+mn-lt"/>
              </a:rPr>
              <a:t>: 1.2685 - </a:t>
            </a:r>
            <a:r>
              <a:rPr lang="tr-TR" dirty="0" err="1">
                <a:ea typeface="+mn-lt"/>
                <a:cs typeface="+mn-lt"/>
              </a:rPr>
              <a:t>acc</a:t>
            </a:r>
            <a:r>
              <a:rPr lang="tr-TR" dirty="0">
                <a:ea typeface="+mn-lt"/>
                <a:cs typeface="+mn-lt"/>
              </a:rPr>
              <a:t>: 0.5674 - </a:t>
            </a:r>
            <a:r>
              <a:rPr lang="tr-TR" dirty="0" err="1">
                <a:ea typeface="+mn-lt"/>
                <a:cs typeface="+mn-lt"/>
              </a:rPr>
              <a:t>val_loss</a:t>
            </a:r>
            <a:r>
              <a:rPr lang="tr-TR" dirty="0">
                <a:ea typeface="+mn-lt"/>
                <a:cs typeface="+mn-lt"/>
              </a:rPr>
              <a:t>: 0.2416 - </a:t>
            </a:r>
            <a:r>
              <a:rPr lang="tr-TR" dirty="0" err="1">
                <a:ea typeface="+mn-lt"/>
                <a:cs typeface="+mn-lt"/>
              </a:rPr>
              <a:t>val_acc</a:t>
            </a:r>
            <a:r>
              <a:rPr lang="tr-TR" dirty="0">
                <a:ea typeface="+mn-lt"/>
                <a:cs typeface="+mn-lt"/>
              </a:rPr>
              <a:t>: 0.9383</a:t>
            </a:r>
          </a:p>
          <a:p>
            <a:pPr marL="305435" indent="-305435" algn="just"/>
            <a:r>
              <a:rPr lang="tr-TR" dirty="0" err="1">
                <a:ea typeface="+mn-lt"/>
                <a:cs typeface="+mn-lt"/>
              </a:rPr>
              <a:t>Epoch</a:t>
            </a:r>
            <a:r>
              <a:rPr lang="tr-TR" dirty="0">
                <a:ea typeface="+mn-lt"/>
                <a:cs typeface="+mn-lt"/>
              </a:rPr>
              <a:t> değeri=20</a:t>
            </a:r>
          </a:p>
          <a:p>
            <a:pPr marL="305435" indent="-305435" algn="just"/>
            <a:r>
              <a:rPr lang="tr-TR" dirty="0" err="1">
                <a:ea typeface="+mn-lt"/>
                <a:cs typeface="+mn-lt"/>
              </a:rPr>
              <a:t>Epoch</a:t>
            </a:r>
            <a:r>
              <a:rPr lang="tr-TR" dirty="0">
                <a:ea typeface="+mn-lt"/>
                <a:cs typeface="+mn-lt"/>
              </a:rPr>
              <a:t> 20/20</a:t>
            </a:r>
          </a:p>
          <a:p>
            <a:pPr marL="305435" indent="-305435" algn="just"/>
            <a:r>
              <a:rPr lang="tr-TR" dirty="0">
                <a:ea typeface="+mn-lt"/>
                <a:cs typeface="+mn-lt"/>
              </a:rPr>
              <a:t>151/151 [==============================] - 22s 149ms/step - </a:t>
            </a:r>
            <a:r>
              <a:rPr lang="tr-TR" dirty="0" err="1">
                <a:ea typeface="+mn-lt"/>
                <a:cs typeface="+mn-lt"/>
              </a:rPr>
              <a:t>loss</a:t>
            </a:r>
            <a:r>
              <a:rPr lang="tr-TR" dirty="0">
                <a:ea typeface="+mn-lt"/>
                <a:cs typeface="+mn-lt"/>
              </a:rPr>
              <a:t>: 1.1564 - </a:t>
            </a:r>
            <a:r>
              <a:rPr lang="tr-TR" dirty="0" err="1">
                <a:ea typeface="+mn-lt"/>
                <a:cs typeface="+mn-lt"/>
              </a:rPr>
              <a:t>acc</a:t>
            </a:r>
            <a:r>
              <a:rPr lang="tr-TR" dirty="0">
                <a:ea typeface="+mn-lt"/>
                <a:cs typeface="+mn-lt"/>
              </a:rPr>
              <a:t>: 0.6041 - </a:t>
            </a:r>
            <a:r>
              <a:rPr lang="tr-TR" dirty="0" err="1">
                <a:ea typeface="+mn-lt"/>
                <a:cs typeface="+mn-lt"/>
              </a:rPr>
              <a:t>val_loss</a:t>
            </a:r>
            <a:r>
              <a:rPr lang="tr-TR" dirty="0">
                <a:ea typeface="+mn-lt"/>
                <a:cs typeface="+mn-lt"/>
              </a:rPr>
              <a:t>: 0.1756 - </a:t>
            </a:r>
            <a:r>
              <a:rPr lang="tr-TR" dirty="0" err="1">
                <a:ea typeface="+mn-lt"/>
                <a:cs typeface="+mn-lt"/>
              </a:rPr>
              <a:t>val_acc</a:t>
            </a:r>
            <a:r>
              <a:rPr lang="tr-TR" dirty="0">
                <a:ea typeface="+mn-lt"/>
                <a:cs typeface="+mn-lt"/>
              </a:rPr>
              <a:t>: 0.9543</a:t>
            </a:r>
          </a:p>
          <a:p>
            <a:pPr marL="305435" indent="-305435" algn="just"/>
            <a:r>
              <a:rPr lang="tr-TR" dirty="0" err="1">
                <a:ea typeface="+mn-lt"/>
                <a:cs typeface="+mn-lt"/>
              </a:rPr>
              <a:t>Epoch</a:t>
            </a:r>
            <a:r>
              <a:rPr lang="tr-TR" dirty="0">
                <a:ea typeface="+mn-lt"/>
                <a:cs typeface="+mn-lt"/>
              </a:rPr>
              <a:t> değeri=30</a:t>
            </a:r>
          </a:p>
          <a:p>
            <a:pPr marL="305435" indent="-305435" algn="just"/>
            <a:r>
              <a:rPr lang="tr-TR" dirty="0" err="1">
                <a:ea typeface="+mn-lt"/>
                <a:cs typeface="+mn-lt"/>
              </a:rPr>
              <a:t>Epoch</a:t>
            </a:r>
            <a:r>
              <a:rPr lang="tr-TR" dirty="0">
                <a:ea typeface="+mn-lt"/>
                <a:cs typeface="+mn-lt"/>
              </a:rPr>
              <a:t> 30/30</a:t>
            </a:r>
          </a:p>
          <a:p>
            <a:pPr marL="305435" indent="-305435" algn="just"/>
            <a:r>
              <a:rPr lang="tr-TR" dirty="0">
                <a:ea typeface="+mn-lt"/>
                <a:cs typeface="+mn-lt"/>
              </a:rPr>
              <a:t>151/151 [==============================] - 22s 145ms/step - </a:t>
            </a:r>
            <a:r>
              <a:rPr lang="tr-TR" dirty="0" err="1">
                <a:ea typeface="+mn-lt"/>
                <a:cs typeface="+mn-lt"/>
              </a:rPr>
              <a:t>loss</a:t>
            </a:r>
            <a:r>
              <a:rPr lang="tr-TR" dirty="0">
                <a:ea typeface="+mn-lt"/>
                <a:cs typeface="+mn-lt"/>
              </a:rPr>
              <a:t>: 1.0912 - </a:t>
            </a:r>
            <a:r>
              <a:rPr lang="tr-TR" dirty="0" err="1">
                <a:ea typeface="+mn-lt"/>
                <a:cs typeface="+mn-lt"/>
              </a:rPr>
              <a:t>acc</a:t>
            </a:r>
            <a:r>
              <a:rPr lang="tr-TR" dirty="0">
                <a:ea typeface="+mn-lt"/>
                <a:cs typeface="+mn-lt"/>
              </a:rPr>
              <a:t>: 0.6282 - </a:t>
            </a:r>
            <a:r>
              <a:rPr lang="tr-TR" dirty="0" err="1">
                <a:ea typeface="+mn-lt"/>
                <a:cs typeface="+mn-lt"/>
              </a:rPr>
              <a:t>val_loss</a:t>
            </a:r>
            <a:r>
              <a:rPr lang="tr-TR" dirty="0">
                <a:ea typeface="+mn-lt"/>
                <a:cs typeface="+mn-lt"/>
              </a:rPr>
              <a:t>: 0.1848 - </a:t>
            </a:r>
            <a:r>
              <a:rPr lang="tr-TR" dirty="0" err="1">
                <a:ea typeface="+mn-lt"/>
                <a:cs typeface="+mn-lt"/>
              </a:rPr>
              <a:t>val_acc</a:t>
            </a:r>
            <a:r>
              <a:rPr lang="tr-TR" dirty="0">
                <a:ea typeface="+mn-lt"/>
                <a:cs typeface="+mn-lt"/>
              </a:rPr>
              <a:t>: 0.9510</a:t>
            </a:r>
          </a:p>
          <a:p>
            <a:pPr marL="305435" indent="-305435" algn="just"/>
            <a:endParaRPr lang="tr-TR" dirty="0">
              <a:ea typeface="+mn-lt"/>
              <a:cs typeface="+mn-lt"/>
            </a:endParaRPr>
          </a:p>
          <a:p>
            <a:pPr marL="305435" indent="-305435" algn="just"/>
            <a:r>
              <a:rPr lang="tr-TR" dirty="0" err="1">
                <a:ea typeface="+mn-lt"/>
                <a:cs typeface="+mn-lt"/>
              </a:rPr>
              <a:t>Epoch</a:t>
            </a:r>
            <a:r>
              <a:rPr lang="tr-TR" dirty="0">
                <a:ea typeface="+mn-lt"/>
                <a:cs typeface="+mn-lt"/>
              </a:rPr>
              <a:t> değeri=40</a:t>
            </a:r>
          </a:p>
          <a:p>
            <a:pPr marL="305435" indent="-305435" algn="just"/>
            <a:r>
              <a:rPr lang="tr-TR" dirty="0" err="1">
                <a:ea typeface="+mn-lt"/>
                <a:cs typeface="+mn-lt"/>
              </a:rPr>
              <a:t>Epoch</a:t>
            </a:r>
            <a:r>
              <a:rPr lang="tr-TR" dirty="0">
                <a:ea typeface="+mn-lt"/>
                <a:cs typeface="+mn-lt"/>
              </a:rPr>
              <a:t> 40/40</a:t>
            </a:r>
          </a:p>
          <a:p>
            <a:pPr marL="305435" indent="-305435" algn="just"/>
            <a:r>
              <a:rPr lang="tr-TR" dirty="0">
                <a:ea typeface="+mn-lt"/>
                <a:cs typeface="+mn-lt"/>
              </a:rPr>
              <a:t>151/151 [==============================] - 15s 101ms/step - </a:t>
            </a:r>
            <a:r>
              <a:rPr lang="tr-TR" dirty="0" err="1">
                <a:ea typeface="+mn-lt"/>
                <a:cs typeface="+mn-lt"/>
              </a:rPr>
              <a:t>loss</a:t>
            </a:r>
            <a:r>
              <a:rPr lang="tr-TR" dirty="0">
                <a:ea typeface="+mn-lt"/>
                <a:cs typeface="+mn-lt"/>
              </a:rPr>
              <a:t>: 1.0418 - </a:t>
            </a:r>
            <a:r>
              <a:rPr lang="tr-TR" dirty="0" err="1">
                <a:ea typeface="+mn-lt"/>
                <a:cs typeface="+mn-lt"/>
              </a:rPr>
              <a:t>acc</a:t>
            </a:r>
            <a:r>
              <a:rPr lang="tr-TR" dirty="0">
                <a:ea typeface="+mn-lt"/>
                <a:cs typeface="+mn-lt"/>
              </a:rPr>
              <a:t>: 0.6439 - </a:t>
            </a:r>
            <a:r>
              <a:rPr lang="tr-TR" dirty="0" err="1">
                <a:ea typeface="+mn-lt"/>
                <a:cs typeface="+mn-lt"/>
              </a:rPr>
              <a:t>val_loss</a:t>
            </a:r>
            <a:r>
              <a:rPr lang="tr-TR" dirty="0">
                <a:ea typeface="+mn-lt"/>
                <a:cs typeface="+mn-lt"/>
              </a:rPr>
              <a:t>: 0.1522 - </a:t>
            </a:r>
            <a:r>
              <a:rPr lang="tr-TR" dirty="0" err="1">
                <a:ea typeface="+mn-lt"/>
                <a:cs typeface="+mn-lt"/>
              </a:rPr>
              <a:t>val_acc</a:t>
            </a:r>
            <a:r>
              <a:rPr lang="tr-TR" dirty="0">
                <a:ea typeface="+mn-lt"/>
                <a:cs typeface="+mn-lt"/>
              </a:rPr>
              <a:t>: 0.9543</a:t>
            </a:r>
          </a:p>
          <a:p>
            <a:pPr marL="305435" indent="-305435"/>
            <a:endParaRPr lang="tr-TR" dirty="0"/>
          </a:p>
        </p:txBody>
      </p:sp>
    </p:spTree>
    <p:extLst>
      <p:ext uri="{BB962C8B-B14F-4D97-AF65-F5344CB8AC3E}">
        <p14:creationId xmlns:p14="http://schemas.microsoft.com/office/powerpoint/2010/main" val="423938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5E57-5687-4AA9-B63D-3B03C060345F}"/>
              </a:ext>
            </a:extLst>
          </p:cNvPr>
          <p:cNvSpPr>
            <a:spLocks noGrp="1"/>
          </p:cNvSpPr>
          <p:nvPr>
            <p:ph type="title"/>
          </p:nvPr>
        </p:nvSpPr>
        <p:spPr/>
        <p:txBody>
          <a:bodyPr/>
          <a:lstStyle/>
          <a:p>
            <a:r>
              <a:rPr lang="tr-TR" b="1" dirty="0">
                <a:ea typeface="+mj-lt"/>
                <a:cs typeface="+mj-lt"/>
              </a:rPr>
              <a:t>Sonuç ve Değerlendirme</a:t>
            </a:r>
            <a:endParaRPr lang="tr-TR" dirty="0">
              <a:ea typeface="+mj-lt"/>
              <a:cs typeface="+mj-lt"/>
            </a:endParaRPr>
          </a:p>
        </p:txBody>
      </p:sp>
      <p:sp>
        <p:nvSpPr>
          <p:cNvPr id="3" name="Content Placeholder 2">
            <a:extLst>
              <a:ext uri="{FF2B5EF4-FFF2-40B4-BE49-F238E27FC236}">
                <a16:creationId xmlns:a16="http://schemas.microsoft.com/office/drawing/2014/main" id="{71CE9AA1-CCE8-4D12-86AA-33C39D5433D1}"/>
              </a:ext>
            </a:extLst>
          </p:cNvPr>
          <p:cNvSpPr>
            <a:spLocks noGrp="1"/>
          </p:cNvSpPr>
          <p:nvPr>
            <p:ph idx="1"/>
          </p:nvPr>
        </p:nvSpPr>
        <p:spPr/>
        <p:txBody>
          <a:bodyPr/>
          <a:lstStyle/>
          <a:p>
            <a:pPr marL="305435" indent="-305435" algn="just"/>
            <a:r>
              <a:rPr lang="tr-TR" dirty="0">
                <a:ea typeface="+mn-lt"/>
                <a:cs typeface="+mn-lt"/>
              </a:rPr>
              <a:t>Ham piksel yoğunlukları arasındaki Öklid mesafesini hesaplayarak %99luk çok yüksek bir hassasiyet elde ettik.</a:t>
            </a:r>
          </a:p>
          <a:p>
            <a:pPr marL="305435" indent="-305435" algn="just"/>
            <a:r>
              <a:rPr lang="tr-TR" dirty="0" err="1">
                <a:ea typeface="+mn-lt"/>
                <a:cs typeface="+mn-lt"/>
              </a:rPr>
              <a:t>Naive-Bayes</a:t>
            </a:r>
            <a:r>
              <a:rPr lang="tr-TR" dirty="0">
                <a:ea typeface="+mn-lt"/>
                <a:cs typeface="+mn-lt"/>
              </a:rPr>
              <a:t> algoritması için sonuç; MNIST veri setinde </a:t>
            </a:r>
            <a:r>
              <a:rPr lang="tr-TR" dirty="0" err="1">
                <a:ea typeface="+mn-lt"/>
                <a:cs typeface="+mn-lt"/>
              </a:rPr>
              <a:t>multinomial</a:t>
            </a:r>
            <a:r>
              <a:rPr lang="tr-TR" dirty="0">
                <a:ea typeface="+mn-lt"/>
                <a:cs typeface="+mn-lt"/>
              </a:rPr>
              <a:t> </a:t>
            </a:r>
            <a:r>
              <a:rPr lang="tr-TR" dirty="0" err="1">
                <a:ea typeface="+mn-lt"/>
                <a:cs typeface="+mn-lt"/>
              </a:rPr>
              <a:t>NaiveBayes</a:t>
            </a:r>
            <a:r>
              <a:rPr lang="tr-TR" dirty="0">
                <a:ea typeface="+mn-lt"/>
                <a:cs typeface="+mn-lt"/>
              </a:rPr>
              <a:t> </a:t>
            </a:r>
            <a:r>
              <a:rPr lang="tr-TR" dirty="0" err="1">
                <a:ea typeface="+mn-lt"/>
                <a:cs typeface="+mn-lt"/>
              </a:rPr>
              <a:t>kullanılmıştır.Doğruluk</a:t>
            </a:r>
            <a:r>
              <a:rPr lang="tr-TR" dirty="0">
                <a:ea typeface="+mn-lt"/>
                <a:cs typeface="+mn-lt"/>
              </a:rPr>
              <a:t> olarak %83’ lük gibi bir değer elde ettik.</a:t>
            </a:r>
          </a:p>
          <a:p>
            <a:pPr marL="305435" indent="-305435" algn="just"/>
            <a:r>
              <a:rPr lang="tr-TR" dirty="0">
                <a:ea typeface="+mn-lt"/>
                <a:cs typeface="+mn-lt"/>
              </a:rPr>
              <a:t>CNN mimarisi MNIST veri setinde %95’lik bir başarı elde edilmiştir. En iyi sonucu alabilmek adına katmanlı mimari tercih edilmiştir. Epoch değerlerinin artımıyla başarı oranın değişimi gözlenmiştir.</a:t>
            </a:r>
          </a:p>
          <a:p>
            <a:pPr marL="305435" indent="-305435" algn="just"/>
            <a:r>
              <a:rPr lang="tr-TR" dirty="0">
                <a:ea typeface="+mn-lt"/>
                <a:cs typeface="+mn-lt"/>
              </a:rPr>
              <a:t>Literatür çalışması ve kendi yaptığımız yöntemleri karşılaştıracak olursak MNIST veri seti için KNN yönteminin seçimi daha </a:t>
            </a:r>
            <a:r>
              <a:rPr lang="tr-TR">
                <a:ea typeface="+mn-lt"/>
                <a:cs typeface="+mn-lt"/>
              </a:rPr>
              <a:t>uygun olacaktır.</a:t>
            </a:r>
            <a:endParaRPr lang="tr-TR" dirty="0">
              <a:ea typeface="+mn-lt"/>
              <a:cs typeface="+mn-lt"/>
            </a:endParaRPr>
          </a:p>
          <a:p>
            <a:pPr marL="305435" indent="-305435"/>
            <a:endParaRPr lang="tr-TR" dirty="0"/>
          </a:p>
        </p:txBody>
      </p:sp>
    </p:spTree>
    <p:extLst>
      <p:ext uri="{BB962C8B-B14F-4D97-AF65-F5344CB8AC3E}">
        <p14:creationId xmlns:p14="http://schemas.microsoft.com/office/powerpoint/2010/main" val="151124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FFEB-4662-4751-9D77-7D7A47D4D5D4}"/>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F863C7D-4098-478D-B810-D7CD292C6569}"/>
              </a:ext>
            </a:extLst>
          </p:cNvPr>
          <p:cNvSpPr>
            <a:spLocks noGrp="1"/>
          </p:cNvSpPr>
          <p:nvPr>
            <p:ph idx="1"/>
          </p:nvPr>
        </p:nvSpPr>
        <p:spPr>
          <a:xfrm>
            <a:off x="532483" y="601200"/>
            <a:ext cx="11292840" cy="4204800"/>
          </a:xfrm>
        </p:spPr>
        <p:txBody>
          <a:bodyPr/>
          <a:lstStyle/>
          <a:p>
            <a:pPr marL="305435" indent="-305435"/>
            <a:r>
              <a:rPr lang="en-US" dirty="0">
                <a:solidFill>
                  <a:schemeClr val="accent3">
                    <a:lumMod val="50000"/>
                  </a:schemeClr>
                </a:solidFill>
                <a:ea typeface="+mn-lt"/>
                <a:cs typeface="+mn-lt"/>
              </a:rPr>
              <a:t>MNIST el </a:t>
            </a:r>
            <a:r>
              <a:rPr lang="en-US" dirty="0" err="1">
                <a:solidFill>
                  <a:schemeClr val="accent3">
                    <a:lumMod val="50000"/>
                  </a:schemeClr>
                </a:solidFill>
                <a:ea typeface="+mn-lt"/>
                <a:cs typeface="+mn-lt"/>
              </a:rPr>
              <a:t>yazısı</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ile</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rakam</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tanıma</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veri</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setidir</a:t>
            </a:r>
            <a:r>
              <a:rPr lang="en-US" dirty="0">
                <a:solidFill>
                  <a:schemeClr val="accent3">
                    <a:lumMod val="50000"/>
                  </a:schemeClr>
                </a:solidFill>
                <a:ea typeface="+mn-lt"/>
                <a:cs typeface="+mn-lt"/>
              </a:rPr>
              <a:t>.</a:t>
            </a:r>
          </a:p>
          <a:p>
            <a:pPr marL="305435" indent="-305435"/>
            <a:r>
              <a:rPr lang="en-US" dirty="0">
                <a:solidFill>
                  <a:schemeClr val="accent3">
                    <a:lumMod val="50000"/>
                  </a:schemeClr>
                </a:solidFill>
                <a:ea typeface="+mn-lt"/>
                <a:cs typeface="+mn-lt"/>
              </a:rPr>
              <a:t>Bu </a:t>
            </a:r>
            <a:r>
              <a:rPr lang="en-US" dirty="0" err="1">
                <a:solidFill>
                  <a:schemeClr val="accent3">
                    <a:lumMod val="50000"/>
                  </a:schemeClr>
                </a:solidFill>
                <a:ea typeface="+mn-lt"/>
                <a:cs typeface="+mn-lt"/>
              </a:rPr>
              <a:t>veri</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setinin</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amacı</a:t>
            </a:r>
            <a:r>
              <a:rPr lang="en-US" dirty="0">
                <a:solidFill>
                  <a:schemeClr val="accent3">
                    <a:lumMod val="50000"/>
                  </a:schemeClr>
                </a:solidFill>
                <a:ea typeface="+mn-lt"/>
                <a:cs typeface="+mn-lt"/>
              </a:rPr>
              <a:t>, 0-9 </a:t>
            </a:r>
            <a:r>
              <a:rPr lang="en-US" dirty="0" err="1">
                <a:solidFill>
                  <a:schemeClr val="accent3">
                    <a:lumMod val="50000"/>
                  </a:schemeClr>
                </a:solidFill>
                <a:ea typeface="+mn-lt"/>
                <a:cs typeface="+mn-lt"/>
              </a:rPr>
              <a:t>arasındaki</a:t>
            </a:r>
            <a:r>
              <a:rPr lang="en-US" dirty="0">
                <a:solidFill>
                  <a:schemeClr val="accent3">
                    <a:lumMod val="50000"/>
                  </a:schemeClr>
                </a:solidFill>
                <a:ea typeface="+mn-lt"/>
                <a:cs typeface="+mn-lt"/>
              </a:rPr>
              <a:t> el </a:t>
            </a:r>
            <a:r>
              <a:rPr lang="en-US" dirty="0" err="1">
                <a:solidFill>
                  <a:schemeClr val="accent3">
                    <a:lumMod val="50000"/>
                  </a:schemeClr>
                </a:solidFill>
                <a:ea typeface="+mn-lt"/>
                <a:cs typeface="+mn-lt"/>
              </a:rPr>
              <a:t>yazısı</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rakamlarını</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doğru</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bir</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şekilde</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tanımlanma</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yapmasını</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sağlamaktır</a:t>
            </a:r>
            <a:r>
              <a:rPr lang="en-US" dirty="0">
                <a:solidFill>
                  <a:schemeClr val="accent3">
                    <a:lumMod val="50000"/>
                  </a:schemeClr>
                </a:solidFill>
                <a:ea typeface="+mn-lt"/>
                <a:cs typeface="+mn-lt"/>
              </a:rPr>
              <a:t>.</a:t>
            </a:r>
          </a:p>
          <a:p>
            <a:pPr marL="305435" indent="-305435"/>
            <a:r>
              <a:rPr lang="en-US" dirty="0" err="1">
                <a:solidFill>
                  <a:schemeClr val="accent3">
                    <a:lumMod val="50000"/>
                  </a:schemeClr>
                </a:solidFill>
                <a:ea typeface="+mn-lt"/>
                <a:cs typeface="+mn-lt"/>
              </a:rPr>
              <a:t>Bununla</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birlikte</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sonuç</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olarak</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doğruluk</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oranlarının</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verilmesi</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hedeflerimiz</a:t>
            </a:r>
            <a:r>
              <a:rPr lang="en-US" dirty="0">
                <a:solidFill>
                  <a:schemeClr val="accent3">
                    <a:lumMod val="50000"/>
                  </a:schemeClr>
                </a:solidFill>
                <a:ea typeface="+mn-lt"/>
                <a:cs typeface="+mn-lt"/>
              </a:rPr>
              <a:t> </a:t>
            </a:r>
            <a:r>
              <a:rPr lang="en-US" dirty="0" err="1">
                <a:solidFill>
                  <a:schemeClr val="accent3">
                    <a:lumMod val="50000"/>
                  </a:schemeClr>
                </a:solidFill>
                <a:ea typeface="+mn-lt"/>
                <a:cs typeface="+mn-lt"/>
              </a:rPr>
              <a:t>arasındadır</a:t>
            </a:r>
            <a:r>
              <a:rPr lang="en-US" dirty="0">
                <a:solidFill>
                  <a:schemeClr val="accent3">
                    <a:lumMod val="50000"/>
                  </a:schemeClr>
                </a:solidFill>
                <a:ea typeface="+mn-lt"/>
                <a:cs typeface="+mn-lt"/>
              </a:rPr>
              <a:t>.</a:t>
            </a:r>
            <a:endParaRPr lang="en-US" dirty="0">
              <a:solidFill>
                <a:schemeClr val="accent3">
                  <a:lumMod val="50000"/>
                </a:schemeClr>
              </a:solidFill>
            </a:endParaRPr>
          </a:p>
          <a:p>
            <a:pPr marL="305435" indent="-305435"/>
            <a:endParaRPr lang="en-US" dirty="0"/>
          </a:p>
        </p:txBody>
      </p:sp>
      <p:sp>
        <p:nvSpPr>
          <p:cNvPr id="4" name="Text Placeholder 3">
            <a:extLst>
              <a:ext uri="{FF2B5EF4-FFF2-40B4-BE49-F238E27FC236}">
                <a16:creationId xmlns:a16="http://schemas.microsoft.com/office/drawing/2014/main" id="{D0BFC3D0-4F99-4507-B2E5-24874A55CF87}"/>
              </a:ext>
            </a:extLst>
          </p:cNvPr>
          <p:cNvSpPr>
            <a:spLocks noGrp="1"/>
          </p:cNvSpPr>
          <p:nvPr>
            <p:ph type="body" sz="half" idx="2"/>
          </p:nvPr>
        </p:nvSpPr>
        <p:spPr/>
        <p:txBody>
          <a:bodyPr/>
          <a:lstStyle/>
          <a:p>
            <a:endParaRPr lang="tr-TR"/>
          </a:p>
        </p:txBody>
      </p:sp>
    </p:spTree>
    <p:extLst>
      <p:ext uri="{BB962C8B-B14F-4D97-AF65-F5344CB8AC3E}">
        <p14:creationId xmlns:p14="http://schemas.microsoft.com/office/powerpoint/2010/main" val="36648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F49DBAD-7269-4370-A38E-8B447CC4B7FC}"/>
              </a:ext>
            </a:extLst>
          </p:cNvPr>
          <p:cNvSpPr>
            <a:spLocks noGrp="1"/>
          </p:cNvSpPr>
          <p:nvPr>
            <p:ph type="title"/>
          </p:nvPr>
        </p:nvSpPr>
        <p:spPr/>
        <p:txBody>
          <a:bodyPr/>
          <a:lstStyle/>
          <a:p>
            <a:endParaRPr lang="tr-TR" dirty="0"/>
          </a:p>
        </p:txBody>
      </p:sp>
      <p:sp>
        <p:nvSpPr>
          <p:cNvPr id="4" name="Metin Yer Tutucusu 3">
            <a:extLst>
              <a:ext uri="{FF2B5EF4-FFF2-40B4-BE49-F238E27FC236}">
                <a16:creationId xmlns:a16="http://schemas.microsoft.com/office/drawing/2014/main" id="{D89CE13A-8741-4BB2-A6BC-5AAD374F6C05}"/>
              </a:ext>
            </a:extLst>
          </p:cNvPr>
          <p:cNvSpPr>
            <a:spLocks noGrp="1"/>
          </p:cNvSpPr>
          <p:nvPr>
            <p:ph type="body" sz="half" idx="2"/>
          </p:nvPr>
        </p:nvSpPr>
        <p:spPr>
          <a:xfrm>
            <a:off x="5490637" y="5262296"/>
            <a:ext cx="6120171" cy="689515"/>
          </a:xfrm>
        </p:spPr>
        <p:txBody>
          <a:bodyPr>
            <a:normAutofit/>
          </a:bodyPr>
          <a:lstStyle/>
          <a:p>
            <a:r>
              <a:rPr lang="tr-TR" dirty="0"/>
              <a:t>KAYNAKLAR</a:t>
            </a:r>
          </a:p>
          <a:p>
            <a:r>
              <a:rPr lang="en-US" dirty="0"/>
              <a:t>[1]</a:t>
            </a:r>
            <a:r>
              <a:rPr lang="en-US" dirty="0" err="1"/>
              <a:t>Yalçın</a:t>
            </a:r>
            <a:r>
              <a:rPr lang="en-US" dirty="0"/>
              <a:t>, O. G. Image Classification in 10 Minutes with MNIST Dataset. </a:t>
            </a:r>
            <a:r>
              <a:rPr lang="en-US" i="1" dirty="0"/>
              <a:t>2018</a:t>
            </a:r>
            <a:r>
              <a:rPr lang="en-US" dirty="0"/>
              <a:t>. </a:t>
            </a:r>
          </a:p>
          <a:p>
            <a:endParaRPr lang="tr-TR" dirty="0"/>
          </a:p>
        </p:txBody>
      </p:sp>
      <p:pic>
        <p:nvPicPr>
          <p:cNvPr id="5" name="Resim 4">
            <a:extLst>
              <a:ext uri="{FF2B5EF4-FFF2-40B4-BE49-F238E27FC236}">
                <a16:creationId xmlns:a16="http://schemas.microsoft.com/office/drawing/2014/main" id="{EA9F01FA-6C6D-4960-8740-54F14C22050B}"/>
              </a:ext>
            </a:extLst>
          </p:cNvPr>
          <p:cNvPicPr>
            <a:picLocks noChangeAspect="1"/>
          </p:cNvPicPr>
          <p:nvPr/>
        </p:nvPicPr>
        <p:blipFill rotWithShape="1">
          <a:blip r:embed="rId2"/>
          <a:srcRect l="6413" t="35355" r="30652" b="17665"/>
          <a:stretch/>
        </p:blipFill>
        <p:spPr>
          <a:xfrm>
            <a:off x="1570825" y="1091718"/>
            <a:ext cx="9050350" cy="3798333"/>
          </a:xfrm>
          <a:prstGeom prst="rect">
            <a:avLst/>
          </a:prstGeom>
        </p:spPr>
      </p:pic>
    </p:spTree>
    <p:extLst>
      <p:ext uri="{BB962C8B-B14F-4D97-AF65-F5344CB8AC3E}">
        <p14:creationId xmlns:p14="http://schemas.microsoft.com/office/powerpoint/2010/main" val="67676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E072-4885-4013-8DB0-A98D898EA3B1}"/>
              </a:ext>
            </a:extLst>
          </p:cNvPr>
          <p:cNvSpPr>
            <a:spLocks noGrp="1"/>
          </p:cNvSpPr>
          <p:nvPr>
            <p:ph type="ctrTitle"/>
          </p:nvPr>
        </p:nvSpPr>
        <p:spPr/>
        <p:txBody>
          <a:bodyPr/>
          <a:lstStyle/>
          <a:p>
            <a:r>
              <a:rPr lang="tr-TR" b="1" dirty="0">
                <a:ea typeface="+mj-lt"/>
                <a:cs typeface="+mj-lt"/>
              </a:rPr>
              <a:t>KNN YÖNTEMİ</a:t>
            </a:r>
            <a:endParaRPr lang="tr-TR" dirty="0"/>
          </a:p>
        </p:txBody>
      </p:sp>
      <p:sp>
        <p:nvSpPr>
          <p:cNvPr id="3" name="Subtitle 2">
            <a:extLst>
              <a:ext uri="{FF2B5EF4-FFF2-40B4-BE49-F238E27FC236}">
                <a16:creationId xmlns:a16="http://schemas.microsoft.com/office/drawing/2014/main" id="{D5A00062-2502-48E8-AE93-246A0CE594E2}"/>
              </a:ext>
            </a:extLst>
          </p:cNvPr>
          <p:cNvSpPr>
            <a:spLocks noGrp="1"/>
          </p:cNvSpPr>
          <p:nvPr>
            <p:ph type="subTitle" idx="1"/>
          </p:nvPr>
        </p:nvSpPr>
        <p:spPr/>
        <p:txBody>
          <a:bodyPr/>
          <a:lstStyle/>
          <a:p>
            <a:r>
              <a:rPr lang="tr-TR" b="1" dirty="0">
                <a:ea typeface="+mn-lt"/>
                <a:cs typeface="+mn-lt"/>
              </a:rPr>
              <a:t>İrem Nur </a:t>
            </a:r>
            <a:r>
              <a:rPr lang="tr-TR" b="1" dirty="0" err="1">
                <a:ea typeface="+mn-lt"/>
                <a:cs typeface="+mn-lt"/>
              </a:rPr>
              <a:t>Küçükenez</a:t>
            </a:r>
            <a:endParaRPr lang="tr-TR" dirty="0" err="1">
              <a:ea typeface="+mn-lt"/>
              <a:cs typeface="+mn-lt"/>
            </a:endParaRPr>
          </a:p>
        </p:txBody>
      </p:sp>
      <p:sp>
        <p:nvSpPr>
          <p:cNvPr id="4" name="TextBox 3">
            <a:extLst>
              <a:ext uri="{FF2B5EF4-FFF2-40B4-BE49-F238E27FC236}">
                <a16:creationId xmlns:a16="http://schemas.microsoft.com/office/drawing/2014/main" id="{4C192227-B73D-4058-BD99-F3E5FC04DB87}"/>
              </a:ext>
            </a:extLst>
          </p:cNvPr>
          <p:cNvSpPr txBox="1"/>
          <p:nvPr/>
        </p:nvSpPr>
        <p:spPr>
          <a:xfrm>
            <a:off x="646289" y="3651955"/>
            <a:ext cx="108570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ea typeface="+mn-lt"/>
                <a:cs typeface="+mn-lt"/>
              </a:rPr>
              <a:t>KNN </a:t>
            </a:r>
            <a:r>
              <a:rPr lang="en-US" b="1" dirty="0" err="1">
                <a:solidFill>
                  <a:schemeClr val="bg1"/>
                </a:solidFill>
                <a:ea typeface="+mn-lt"/>
                <a:cs typeface="+mn-lt"/>
              </a:rPr>
              <a:t>algoritması</a:t>
            </a:r>
            <a:r>
              <a:rPr lang="en-US" dirty="0">
                <a:solidFill>
                  <a:schemeClr val="bg1"/>
                </a:solidFill>
                <a:ea typeface="+mn-lt"/>
                <a:cs typeface="+mn-lt"/>
              </a:rPr>
              <a:t>, </a:t>
            </a:r>
            <a:r>
              <a:rPr lang="en-US" dirty="0" err="1">
                <a:solidFill>
                  <a:schemeClr val="bg1"/>
                </a:solidFill>
                <a:ea typeface="+mn-lt"/>
                <a:cs typeface="+mn-lt"/>
              </a:rPr>
              <a:t>tüm</a:t>
            </a:r>
            <a:r>
              <a:rPr lang="en-US" dirty="0">
                <a:solidFill>
                  <a:schemeClr val="bg1"/>
                </a:solidFill>
                <a:ea typeface="+mn-lt"/>
                <a:cs typeface="+mn-lt"/>
              </a:rPr>
              <a:t> </a:t>
            </a:r>
            <a:r>
              <a:rPr lang="en-US" dirty="0" err="1">
                <a:solidFill>
                  <a:schemeClr val="bg1"/>
                </a:solidFill>
                <a:ea typeface="+mn-lt"/>
                <a:cs typeface="+mn-lt"/>
              </a:rPr>
              <a:t>mevcut</a:t>
            </a:r>
            <a:r>
              <a:rPr lang="en-US" dirty="0">
                <a:solidFill>
                  <a:schemeClr val="bg1"/>
                </a:solidFill>
                <a:ea typeface="+mn-lt"/>
                <a:cs typeface="+mn-lt"/>
              </a:rPr>
              <a:t> </a:t>
            </a:r>
            <a:r>
              <a:rPr lang="en-US" dirty="0" err="1">
                <a:solidFill>
                  <a:schemeClr val="bg1"/>
                </a:solidFill>
                <a:ea typeface="+mn-lt"/>
                <a:cs typeface="+mn-lt"/>
              </a:rPr>
              <a:t>durumları</a:t>
            </a:r>
            <a:r>
              <a:rPr lang="en-US" dirty="0">
                <a:solidFill>
                  <a:schemeClr val="bg1"/>
                </a:solidFill>
                <a:ea typeface="+mn-lt"/>
                <a:cs typeface="+mn-lt"/>
              </a:rPr>
              <a:t> </a:t>
            </a:r>
            <a:r>
              <a:rPr lang="en-US" dirty="0" err="1">
                <a:solidFill>
                  <a:schemeClr val="bg1"/>
                </a:solidFill>
                <a:ea typeface="+mn-lt"/>
                <a:cs typeface="+mn-lt"/>
              </a:rPr>
              <a:t>depolayan</a:t>
            </a:r>
            <a:r>
              <a:rPr lang="en-US" dirty="0">
                <a:solidFill>
                  <a:schemeClr val="bg1"/>
                </a:solidFill>
                <a:ea typeface="+mn-lt"/>
                <a:cs typeface="+mn-lt"/>
              </a:rPr>
              <a:t> </a:t>
            </a:r>
            <a:r>
              <a:rPr lang="en-US" dirty="0" err="1">
                <a:solidFill>
                  <a:schemeClr val="bg1"/>
                </a:solidFill>
                <a:ea typeface="+mn-lt"/>
                <a:cs typeface="+mn-lt"/>
              </a:rPr>
              <a:t>ve</a:t>
            </a:r>
            <a:r>
              <a:rPr lang="en-US" dirty="0">
                <a:solidFill>
                  <a:schemeClr val="bg1"/>
                </a:solidFill>
                <a:ea typeface="+mn-lt"/>
                <a:cs typeface="+mn-lt"/>
              </a:rPr>
              <a:t> </a:t>
            </a:r>
            <a:r>
              <a:rPr lang="en-US" dirty="0" err="1">
                <a:solidFill>
                  <a:schemeClr val="bg1"/>
                </a:solidFill>
                <a:ea typeface="+mn-lt"/>
                <a:cs typeface="+mn-lt"/>
              </a:rPr>
              <a:t>bir</a:t>
            </a:r>
            <a:r>
              <a:rPr lang="en-US" dirty="0">
                <a:solidFill>
                  <a:schemeClr val="bg1"/>
                </a:solidFill>
                <a:ea typeface="+mn-lt"/>
                <a:cs typeface="+mn-lt"/>
              </a:rPr>
              <a:t> </a:t>
            </a:r>
            <a:r>
              <a:rPr lang="en-US" dirty="0" err="1">
                <a:solidFill>
                  <a:schemeClr val="bg1"/>
                </a:solidFill>
                <a:ea typeface="+mn-lt"/>
                <a:cs typeface="+mn-lt"/>
              </a:rPr>
              <a:t>benzerlik</a:t>
            </a:r>
            <a:r>
              <a:rPr lang="en-US" dirty="0">
                <a:solidFill>
                  <a:schemeClr val="bg1"/>
                </a:solidFill>
                <a:ea typeface="+mn-lt"/>
                <a:cs typeface="+mn-lt"/>
              </a:rPr>
              <a:t> </a:t>
            </a:r>
            <a:r>
              <a:rPr lang="en-US" dirty="0" err="1">
                <a:solidFill>
                  <a:schemeClr val="bg1"/>
                </a:solidFill>
                <a:ea typeface="+mn-lt"/>
                <a:cs typeface="+mn-lt"/>
              </a:rPr>
              <a:t>ölçüsüne</a:t>
            </a:r>
            <a:r>
              <a:rPr lang="en-US" dirty="0">
                <a:solidFill>
                  <a:schemeClr val="bg1"/>
                </a:solidFill>
                <a:ea typeface="+mn-lt"/>
                <a:cs typeface="+mn-lt"/>
              </a:rPr>
              <a:t> (</a:t>
            </a:r>
            <a:r>
              <a:rPr lang="en-US" dirty="0" err="1">
                <a:solidFill>
                  <a:schemeClr val="bg1"/>
                </a:solidFill>
                <a:ea typeface="+mn-lt"/>
                <a:cs typeface="+mn-lt"/>
              </a:rPr>
              <a:t>ör</a:t>
            </a:r>
            <a:r>
              <a:rPr lang="en-US" dirty="0">
                <a:solidFill>
                  <a:schemeClr val="bg1"/>
                </a:solidFill>
                <a:ea typeface="+mn-lt"/>
                <a:cs typeface="+mn-lt"/>
              </a:rPr>
              <a:t>. </a:t>
            </a:r>
            <a:r>
              <a:rPr lang="en-US" dirty="0" err="1">
                <a:solidFill>
                  <a:schemeClr val="bg1"/>
                </a:solidFill>
                <a:ea typeface="+mn-lt"/>
                <a:cs typeface="+mn-lt"/>
              </a:rPr>
              <a:t>Mesafe</a:t>
            </a:r>
            <a:r>
              <a:rPr lang="en-US" dirty="0">
                <a:solidFill>
                  <a:schemeClr val="bg1"/>
                </a:solidFill>
                <a:ea typeface="+mn-lt"/>
                <a:cs typeface="+mn-lt"/>
              </a:rPr>
              <a:t> </a:t>
            </a:r>
            <a:r>
              <a:rPr lang="en-US" dirty="0" err="1">
                <a:solidFill>
                  <a:schemeClr val="bg1"/>
                </a:solidFill>
                <a:ea typeface="+mn-lt"/>
                <a:cs typeface="+mn-lt"/>
              </a:rPr>
              <a:t>fonksiyonları</a:t>
            </a:r>
            <a:r>
              <a:rPr lang="en-US" dirty="0">
                <a:solidFill>
                  <a:schemeClr val="bg1"/>
                </a:solidFill>
                <a:ea typeface="+mn-lt"/>
                <a:cs typeface="+mn-lt"/>
              </a:rPr>
              <a:t> ) </a:t>
            </a:r>
            <a:r>
              <a:rPr lang="en-US" dirty="0" err="1">
                <a:solidFill>
                  <a:schemeClr val="bg1"/>
                </a:solidFill>
                <a:ea typeface="+mn-lt"/>
                <a:cs typeface="+mn-lt"/>
              </a:rPr>
              <a:t>göre</a:t>
            </a:r>
            <a:r>
              <a:rPr lang="en-US" dirty="0">
                <a:solidFill>
                  <a:schemeClr val="bg1"/>
                </a:solidFill>
                <a:ea typeface="+mn-lt"/>
                <a:cs typeface="+mn-lt"/>
              </a:rPr>
              <a:t> </a:t>
            </a:r>
            <a:r>
              <a:rPr lang="en-US" dirty="0" err="1">
                <a:solidFill>
                  <a:schemeClr val="bg1"/>
                </a:solidFill>
                <a:ea typeface="+mn-lt"/>
                <a:cs typeface="+mn-lt"/>
              </a:rPr>
              <a:t>yeni</a:t>
            </a:r>
            <a:r>
              <a:rPr lang="en-US" dirty="0">
                <a:solidFill>
                  <a:schemeClr val="bg1"/>
                </a:solidFill>
                <a:ea typeface="+mn-lt"/>
                <a:cs typeface="+mn-lt"/>
              </a:rPr>
              <a:t> </a:t>
            </a:r>
            <a:r>
              <a:rPr lang="en-US" dirty="0" err="1">
                <a:solidFill>
                  <a:schemeClr val="bg1"/>
                </a:solidFill>
                <a:ea typeface="+mn-lt"/>
                <a:cs typeface="+mn-lt"/>
              </a:rPr>
              <a:t>durumları</a:t>
            </a:r>
            <a:r>
              <a:rPr lang="en-US" dirty="0">
                <a:solidFill>
                  <a:schemeClr val="bg1"/>
                </a:solidFill>
                <a:ea typeface="+mn-lt"/>
                <a:cs typeface="+mn-lt"/>
              </a:rPr>
              <a:t> </a:t>
            </a:r>
            <a:r>
              <a:rPr lang="en-US" dirty="0" err="1">
                <a:solidFill>
                  <a:schemeClr val="bg1"/>
                </a:solidFill>
                <a:ea typeface="+mn-lt"/>
                <a:cs typeface="+mn-lt"/>
              </a:rPr>
              <a:t>sınıflandıran</a:t>
            </a:r>
            <a:r>
              <a:rPr lang="en-US" dirty="0">
                <a:solidFill>
                  <a:schemeClr val="bg1"/>
                </a:solidFill>
                <a:ea typeface="+mn-lt"/>
                <a:cs typeface="+mn-lt"/>
              </a:rPr>
              <a:t> </a:t>
            </a:r>
            <a:r>
              <a:rPr lang="en-US" dirty="0" err="1">
                <a:solidFill>
                  <a:schemeClr val="bg1"/>
                </a:solidFill>
                <a:ea typeface="+mn-lt"/>
                <a:cs typeface="+mn-lt"/>
              </a:rPr>
              <a:t>bir</a:t>
            </a:r>
            <a:r>
              <a:rPr lang="en-US" dirty="0">
                <a:solidFill>
                  <a:schemeClr val="bg1"/>
                </a:solidFill>
                <a:ea typeface="+mn-lt"/>
                <a:cs typeface="+mn-lt"/>
              </a:rPr>
              <a:t> </a:t>
            </a:r>
            <a:r>
              <a:rPr lang="en-US" dirty="0" err="1">
                <a:solidFill>
                  <a:schemeClr val="bg1"/>
                </a:solidFill>
                <a:ea typeface="+mn-lt"/>
                <a:cs typeface="+mn-lt"/>
              </a:rPr>
              <a:t>algoritmadır</a:t>
            </a:r>
            <a:r>
              <a:rPr lang="en-US" dirty="0">
                <a:solidFill>
                  <a:schemeClr val="bg1"/>
                </a:solidFill>
                <a:ea typeface="+mn-lt"/>
                <a:cs typeface="+mn-lt"/>
              </a:rPr>
              <a:t>.</a:t>
            </a:r>
            <a:endParaRPr lang="tr-TR" dirty="0">
              <a:solidFill>
                <a:schemeClr val="bg1"/>
              </a:solidFill>
              <a:ea typeface="+mn-lt"/>
              <a:cs typeface="+mn-lt"/>
            </a:endParaRPr>
          </a:p>
          <a:p>
            <a:r>
              <a:rPr lang="en-US" dirty="0" err="1">
                <a:solidFill>
                  <a:schemeClr val="bg1"/>
                </a:solidFill>
                <a:ea typeface="+mn-lt"/>
                <a:cs typeface="+mn-lt"/>
              </a:rPr>
              <a:t>Sınıflandırılacak</a:t>
            </a:r>
            <a:r>
              <a:rPr lang="en-US" dirty="0">
                <a:solidFill>
                  <a:schemeClr val="bg1"/>
                </a:solidFill>
                <a:ea typeface="+mn-lt"/>
                <a:cs typeface="+mn-lt"/>
              </a:rPr>
              <a:t> </a:t>
            </a:r>
            <a:r>
              <a:rPr lang="en-US" dirty="0" err="1">
                <a:solidFill>
                  <a:schemeClr val="bg1"/>
                </a:solidFill>
                <a:ea typeface="+mn-lt"/>
                <a:cs typeface="+mn-lt"/>
              </a:rPr>
              <a:t>veririn</a:t>
            </a:r>
            <a:r>
              <a:rPr lang="en-US" dirty="0">
                <a:solidFill>
                  <a:schemeClr val="bg1"/>
                </a:solidFill>
                <a:ea typeface="+mn-lt"/>
                <a:cs typeface="+mn-lt"/>
              </a:rPr>
              <a:t> </a:t>
            </a:r>
            <a:r>
              <a:rPr lang="en-US" dirty="0" err="1">
                <a:solidFill>
                  <a:schemeClr val="bg1"/>
                </a:solidFill>
                <a:ea typeface="+mn-lt"/>
                <a:cs typeface="+mn-lt"/>
              </a:rPr>
              <a:t>komşularıyla</a:t>
            </a:r>
            <a:r>
              <a:rPr lang="en-US" dirty="0">
                <a:solidFill>
                  <a:schemeClr val="bg1"/>
                </a:solidFill>
                <a:ea typeface="+mn-lt"/>
                <a:cs typeface="+mn-lt"/>
              </a:rPr>
              <a:t> </a:t>
            </a:r>
            <a:r>
              <a:rPr lang="en-US" dirty="0" err="1">
                <a:solidFill>
                  <a:schemeClr val="bg1"/>
                </a:solidFill>
                <a:ea typeface="+mn-lt"/>
                <a:cs typeface="+mn-lt"/>
              </a:rPr>
              <a:t>olan</a:t>
            </a:r>
            <a:r>
              <a:rPr lang="en-US" dirty="0">
                <a:solidFill>
                  <a:schemeClr val="bg1"/>
                </a:solidFill>
                <a:ea typeface="+mn-lt"/>
                <a:cs typeface="+mn-lt"/>
              </a:rPr>
              <a:t> </a:t>
            </a:r>
            <a:r>
              <a:rPr lang="en-US" dirty="0" err="1">
                <a:solidFill>
                  <a:schemeClr val="bg1"/>
                </a:solidFill>
                <a:ea typeface="+mn-lt"/>
                <a:cs typeface="+mn-lt"/>
              </a:rPr>
              <a:t>uzaklığına</a:t>
            </a:r>
            <a:r>
              <a:rPr lang="en-US" dirty="0">
                <a:solidFill>
                  <a:schemeClr val="bg1"/>
                </a:solidFill>
                <a:ea typeface="+mn-lt"/>
                <a:cs typeface="+mn-lt"/>
              </a:rPr>
              <a:t> </a:t>
            </a:r>
            <a:r>
              <a:rPr lang="en-US" dirty="0" err="1">
                <a:solidFill>
                  <a:schemeClr val="bg1"/>
                </a:solidFill>
                <a:ea typeface="+mn-lt"/>
                <a:cs typeface="+mn-lt"/>
              </a:rPr>
              <a:t>bakar</a:t>
            </a:r>
            <a:r>
              <a:rPr lang="en-US" dirty="0">
                <a:solidFill>
                  <a:schemeClr val="bg1"/>
                </a:solidFill>
                <a:ea typeface="+mn-lt"/>
                <a:cs typeface="+mn-lt"/>
              </a:rPr>
              <a:t> </a:t>
            </a:r>
            <a:r>
              <a:rPr lang="en-US" dirty="0" err="1">
                <a:solidFill>
                  <a:schemeClr val="bg1"/>
                </a:solidFill>
                <a:ea typeface="+mn-lt"/>
                <a:cs typeface="+mn-lt"/>
              </a:rPr>
              <a:t>ve</a:t>
            </a:r>
            <a:r>
              <a:rPr lang="en-US" dirty="0">
                <a:solidFill>
                  <a:schemeClr val="bg1"/>
                </a:solidFill>
                <a:ea typeface="+mn-lt"/>
                <a:cs typeface="+mn-lt"/>
              </a:rPr>
              <a:t> en </a:t>
            </a:r>
            <a:r>
              <a:rPr lang="en-US" dirty="0" err="1">
                <a:solidFill>
                  <a:schemeClr val="bg1"/>
                </a:solidFill>
                <a:ea typeface="+mn-lt"/>
                <a:cs typeface="+mn-lt"/>
              </a:rPr>
              <a:t>uygun</a:t>
            </a:r>
            <a:r>
              <a:rPr lang="en-US" dirty="0">
                <a:solidFill>
                  <a:schemeClr val="bg1"/>
                </a:solidFill>
                <a:ea typeface="+mn-lt"/>
                <a:cs typeface="+mn-lt"/>
              </a:rPr>
              <a:t> </a:t>
            </a:r>
            <a:r>
              <a:rPr lang="en-US" dirty="0" err="1">
                <a:solidFill>
                  <a:schemeClr val="bg1"/>
                </a:solidFill>
                <a:ea typeface="+mn-lt"/>
                <a:cs typeface="+mn-lt"/>
              </a:rPr>
              <a:t>etiket</a:t>
            </a:r>
            <a:r>
              <a:rPr lang="en-US" dirty="0">
                <a:solidFill>
                  <a:schemeClr val="bg1"/>
                </a:solidFill>
                <a:ea typeface="+mn-lt"/>
                <a:cs typeface="+mn-lt"/>
              </a:rPr>
              <a:t> </a:t>
            </a:r>
            <a:r>
              <a:rPr lang="en-US" dirty="0" err="1">
                <a:solidFill>
                  <a:schemeClr val="bg1"/>
                </a:solidFill>
                <a:ea typeface="+mn-lt"/>
                <a:cs typeface="+mn-lt"/>
              </a:rPr>
              <a:t>ile</a:t>
            </a:r>
            <a:r>
              <a:rPr lang="en-US" dirty="0">
                <a:solidFill>
                  <a:schemeClr val="bg1"/>
                </a:solidFill>
                <a:ea typeface="+mn-lt"/>
                <a:cs typeface="+mn-lt"/>
              </a:rPr>
              <a:t> </a:t>
            </a:r>
            <a:r>
              <a:rPr lang="en-US" dirty="0" err="1">
                <a:solidFill>
                  <a:schemeClr val="bg1"/>
                </a:solidFill>
                <a:ea typeface="+mn-lt"/>
                <a:cs typeface="+mn-lt"/>
              </a:rPr>
              <a:t>sınıflandırma</a:t>
            </a:r>
            <a:r>
              <a:rPr lang="en-US" dirty="0">
                <a:solidFill>
                  <a:schemeClr val="bg1"/>
                </a:solidFill>
                <a:ea typeface="+mn-lt"/>
                <a:cs typeface="+mn-lt"/>
              </a:rPr>
              <a:t> </a:t>
            </a:r>
            <a:r>
              <a:rPr lang="en-US" dirty="0" err="1">
                <a:solidFill>
                  <a:schemeClr val="bg1"/>
                </a:solidFill>
                <a:ea typeface="+mn-lt"/>
                <a:cs typeface="+mn-lt"/>
              </a:rPr>
              <a:t>işlemini</a:t>
            </a:r>
            <a:r>
              <a:rPr lang="en-US" dirty="0">
                <a:solidFill>
                  <a:schemeClr val="bg1"/>
                </a:solidFill>
                <a:ea typeface="+mn-lt"/>
                <a:cs typeface="+mn-lt"/>
              </a:rPr>
              <a:t> </a:t>
            </a:r>
            <a:r>
              <a:rPr lang="en-US" dirty="0" err="1">
                <a:solidFill>
                  <a:schemeClr val="bg1"/>
                </a:solidFill>
                <a:ea typeface="+mn-lt"/>
                <a:cs typeface="+mn-lt"/>
              </a:rPr>
              <a:t>yapar</a:t>
            </a:r>
            <a:r>
              <a:rPr lang="en-US" dirty="0">
                <a:solidFill>
                  <a:schemeClr val="bg1"/>
                </a:solidFill>
                <a:ea typeface="+mn-lt"/>
                <a:cs typeface="+mn-lt"/>
              </a:rPr>
              <a:t>. </a:t>
            </a:r>
          </a:p>
          <a:p>
            <a:r>
              <a:rPr lang="en-US" dirty="0" err="1">
                <a:solidFill>
                  <a:schemeClr val="bg1"/>
                </a:solidFill>
                <a:ea typeface="+mn-lt"/>
                <a:cs typeface="+mn-lt"/>
              </a:rPr>
              <a:t>Hedefimiz</a:t>
            </a:r>
            <a:r>
              <a:rPr lang="en-US" dirty="0">
                <a:solidFill>
                  <a:schemeClr val="bg1"/>
                </a:solidFill>
                <a:ea typeface="+mn-lt"/>
                <a:cs typeface="+mn-lt"/>
              </a:rPr>
              <a:t>, ham </a:t>
            </a:r>
            <a:r>
              <a:rPr lang="en-US" dirty="0" err="1">
                <a:solidFill>
                  <a:schemeClr val="bg1"/>
                </a:solidFill>
                <a:ea typeface="+mn-lt"/>
                <a:cs typeface="+mn-lt"/>
              </a:rPr>
              <a:t>piksel</a:t>
            </a:r>
            <a:r>
              <a:rPr lang="en-US" dirty="0">
                <a:solidFill>
                  <a:schemeClr val="bg1"/>
                </a:solidFill>
                <a:ea typeface="+mn-lt"/>
                <a:cs typeface="+mn-lt"/>
              </a:rPr>
              <a:t> </a:t>
            </a:r>
            <a:r>
              <a:rPr lang="en-US" dirty="0" err="1">
                <a:solidFill>
                  <a:schemeClr val="bg1"/>
                </a:solidFill>
                <a:ea typeface="+mn-lt"/>
                <a:cs typeface="+mn-lt"/>
              </a:rPr>
              <a:t>yoğunlukları</a:t>
            </a:r>
            <a:r>
              <a:rPr lang="en-US" dirty="0">
                <a:solidFill>
                  <a:schemeClr val="bg1"/>
                </a:solidFill>
                <a:ea typeface="+mn-lt"/>
                <a:cs typeface="+mn-lt"/>
              </a:rPr>
              <a:t> </a:t>
            </a:r>
            <a:r>
              <a:rPr lang="en-US" dirty="0" err="1">
                <a:solidFill>
                  <a:schemeClr val="bg1"/>
                </a:solidFill>
                <a:ea typeface="+mn-lt"/>
                <a:cs typeface="+mn-lt"/>
              </a:rPr>
              <a:t>üzerine</a:t>
            </a:r>
            <a:r>
              <a:rPr lang="en-US" dirty="0">
                <a:solidFill>
                  <a:schemeClr val="bg1"/>
                </a:solidFill>
                <a:ea typeface="+mn-lt"/>
                <a:cs typeface="+mn-lt"/>
              </a:rPr>
              <a:t> </a:t>
            </a:r>
            <a:r>
              <a:rPr lang="en-US" dirty="0" err="1">
                <a:solidFill>
                  <a:schemeClr val="bg1"/>
                </a:solidFill>
                <a:ea typeface="+mn-lt"/>
                <a:cs typeface="+mn-lt"/>
              </a:rPr>
              <a:t>bir</a:t>
            </a:r>
            <a:r>
              <a:rPr lang="en-US" dirty="0">
                <a:solidFill>
                  <a:schemeClr val="bg1"/>
                </a:solidFill>
                <a:ea typeface="+mn-lt"/>
                <a:cs typeface="+mn-lt"/>
              </a:rPr>
              <a:t> </a:t>
            </a:r>
            <a:r>
              <a:rPr lang="en-US" dirty="0" err="1">
                <a:solidFill>
                  <a:schemeClr val="bg1"/>
                </a:solidFill>
                <a:ea typeface="+mn-lt"/>
                <a:cs typeface="+mn-lt"/>
              </a:rPr>
              <a:t>kNN</a:t>
            </a:r>
            <a:r>
              <a:rPr lang="en-US" dirty="0">
                <a:solidFill>
                  <a:schemeClr val="bg1"/>
                </a:solidFill>
                <a:ea typeface="+mn-lt"/>
                <a:cs typeface="+mn-lt"/>
              </a:rPr>
              <a:t> </a:t>
            </a:r>
            <a:r>
              <a:rPr lang="en-US" dirty="0" err="1">
                <a:solidFill>
                  <a:schemeClr val="bg1"/>
                </a:solidFill>
                <a:ea typeface="+mn-lt"/>
                <a:cs typeface="+mn-lt"/>
              </a:rPr>
              <a:t>sınıflandırıcı</a:t>
            </a:r>
            <a:r>
              <a:rPr lang="en-US" dirty="0">
                <a:solidFill>
                  <a:schemeClr val="bg1"/>
                </a:solidFill>
                <a:ea typeface="+mn-lt"/>
                <a:cs typeface="+mn-lt"/>
              </a:rPr>
              <a:t> </a:t>
            </a:r>
            <a:r>
              <a:rPr lang="en-US" dirty="0" err="1">
                <a:solidFill>
                  <a:schemeClr val="bg1"/>
                </a:solidFill>
                <a:ea typeface="+mn-lt"/>
                <a:cs typeface="+mn-lt"/>
              </a:rPr>
              <a:t>yetiştirmek</a:t>
            </a:r>
            <a:r>
              <a:rPr lang="en-US" dirty="0">
                <a:solidFill>
                  <a:schemeClr val="bg1"/>
                </a:solidFill>
                <a:ea typeface="+mn-lt"/>
                <a:cs typeface="+mn-lt"/>
              </a:rPr>
              <a:t> </a:t>
            </a:r>
            <a:r>
              <a:rPr lang="en-US" dirty="0" err="1">
                <a:solidFill>
                  <a:schemeClr val="bg1"/>
                </a:solidFill>
                <a:ea typeface="+mn-lt"/>
                <a:cs typeface="+mn-lt"/>
              </a:rPr>
              <a:t>ve</a:t>
            </a:r>
            <a:r>
              <a:rPr lang="en-US" dirty="0">
                <a:solidFill>
                  <a:schemeClr val="bg1"/>
                </a:solidFill>
                <a:ea typeface="+mn-lt"/>
                <a:cs typeface="+mn-lt"/>
              </a:rPr>
              <a:t> </a:t>
            </a:r>
            <a:r>
              <a:rPr lang="en-US" dirty="0" err="1">
                <a:solidFill>
                  <a:schemeClr val="bg1"/>
                </a:solidFill>
                <a:ea typeface="+mn-lt"/>
                <a:cs typeface="+mn-lt"/>
              </a:rPr>
              <a:t>ardından</a:t>
            </a:r>
            <a:r>
              <a:rPr lang="en-US" dirty="0">
                <a:solidFill>
                  <a:schemeClr val="bg1"/>
                </a:solidFill>
                <a:ea typeface="+mn-lt"/>
                <a:cs typeface="+mn-lt"/>
              </a:rPr>
              <a:t> </a:t>
            </a:r>
            <a:r>
              <a:rPr lang="en-US" dirty="0" err="1">
                <a:solidFill>
                  <a:schemeClr val="bg1"/>
                </a:solidFill>
                <a:ea typeface="+mn-lt"/>
                <a:cs typeface="+mn-lt"/>
              </a:rPr>
              <a:t>bilinmeyen</a:t>
            </a:r>
            <a:r>
              <a:rPr lang="en-US" dirty="0">
                <a:solidFill>
                  <a:schemeClr val="bg1"/>
                </a:solidFill>
                <a:ea typeface="+mn-lt"/>
                <a:cs typeface="+mn-lt"/>
              </a:rPr>
              <a:t> </a:t>
            </a:r>
            <a:r>
              <a:rPr lang="en-US" dirty="0" err="1">
                <a:solidFill>
                  <a:schemeClr val="bg1"/>
                </a:solidFill>
                <a:ea typeface="+mn-lt"/>
                <a:cs typeface="+mn-lt"/>
              </a:rPr>
              <a:t>rakamları</a:t>
            </a:r>
            <a:r>
              <a:rPr lang="en-US" dirty="0">
                <a:solidFill>
                  <a:schemeClr val="bg1"/>
                </a:solidFill>
                <a:ea typeface="+mn-lt"/>
                <a:cs typeface="+mn-lt"/>
              </a:rPr>
              <a:t> </a:t>
            </a:r>
            <a:r>
              <a:rPr lang="en-US" dirty="0" err="1">
                <a:solidFill>
                  <a:schemeClr val="bg1"/>
                </a:solidFill>
                <a:ea typeface="+mn-lt"/>
                <a:cs typeface="+mn-lt"/>
              </a:rPr>
              <a:t>sınıflandırmaktır</a:t>
            </a:r>
            <a:r>
              <a:rPr lang="en-US" dirty="0">
                <a:solidFill>
                  <a:schemeClr val="bg1"/>
                </a:solidFill>
                <a:ea typeface="+mn-lt"/>
                <a:cs typeface="+mn-lt"/>
              </a:rPr>
              <a:t>.</a:t>
            </a:r>
          </a:p>
          <a:p>
            <a:endParaRPr lang="en-US" dirty="0"/>
          </a:p>
        </p:txBody>
      </p:sp>
    </p:spTree>
    <p:extLst>
      <p:ext uri="{BB962C8B-B14F-4D97-AF65-F5344CB8AC3E}">
        <p14:creationId xmlns:p14="http://schemas.microsoft.com/office/powerpoint/2010/main" val="104233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4B8E0-8890-4A15-B47D-59883B829174}"/>
              </a:ext>
            </a:extLst>
          </p:cNvPr>
          <p:cNvSpPr txBox="1"/>
          <p:nvPr/>
        </p:nvSpPr>
        <p:spPr>
          <a:xfrm>
            <a:off x="815622" y="886177"/>
            <a:ext cx="10673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solidFill>
                  <a:schemeClr val="accent3">
                    <a:lumMod val="50000"/>
                  </a:schemeClr>
                </a:solidFill>
                <a:ea typeface="+mn-lt"/>
                <a:cs typeface="+mn-lt"/>
              </a:rPr>
              <a:t>Bu hedefe ulaşmak için, görüntü sınıflandırıcıları yetiştirmek için beş aşama üzerinden gidilmiştir:</a:t>
            </a:r>
          </a:p>
        </p:txBody>
      </p:sp>
      <p:sp>
        <p:nvSpPr>
          <p:cNvPr id="3" name="TextBox 2">
            <a:extLst>
              <a:ext uri="{FF2B5EF4-FFF2-40B4-BE49-F238E27FC236}">
                <a16:creationId xmlns:a16="http://schemas.microsoft.com/office/drawing/2014/main" id="{E7944396-D738-4A65-8293-BC912D121F7C}"/>
              </a:ext>
            </a:extLst>
          </p:cNvPr>
          <p:cNvSpPr txBox="1"/>
          <p:nvPr/>
        </p:nvSpPr>
        <p:spPr>
          <a:xfrm>
            <a:off x="887942" y="1607607"/>
            <a:ext cx="10673644"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tr-TR" sz="2000" dirty="0">
                <a:solidFill>
                  <a:schemeClr val="accent3">
                    <a:lumMod val="50000"/>
                  </a:schemeClr>
                </a:solidFill>
                <a:ea typeface="+mn-lt"/>
                <a:cs typeface="+mn-lt"/>
              </a:rPr>
              <a:t>Veri setimizi yapılandırmak: Veri setimiz 0-9 sayılarını temsil eden rakamlardan oluşur. Bu görüntüler gri tonlamalı, 28 x 28 görüntüler ve rakamlar siyah bir arka plan üzerinde beyaz olarak gözükmektedir. Bu sayılar, ayrıca sınıflandırma işimizi biraz daha kolaylaştırmakta çünkü veri setimiz yoğun bir şekilde önceden işlenmiş, sıralanmış ve ortalanmış durumdadır.</a:t>
            </a:r>
          </a:p>
          <a:p>
            <a:pPr marL="342900" indent="-342900">
              <a:buAutoNum type="arabicPeriod"/>
            </a:pPr>
            <a:r>
              <a:rPr lang="tr-TR" sz="2000" dirty="0">
                <a:solidFill>
                  <a:schemeClr val="accent3">
                    <a:lumMod val="50000"/>
                  </a:schemeClr>
                </a:solidFill>
                <a:ea typeface="+mn-lt"/>
                <a:cs typeface="+mn-lt"/>
              </a:rPr>
              <a:t>Veri setini bölme: İlk set, k-NN sınıflandırıcımızı eğitmek için kullanılan eğitim setimizdir. Ayrıca, k </a:t>
            </a:r>
            <a:r>
              <a:rPr lang="tr-TR" sz="2000" dirty="0" err="1">
                <a:solidFill>
                  <a:schemeClr val="accent3">
                    <a:lumMod val="50000"/>
                  </a:schemeClr>
                </a:solidFill>
                <a:ea typeface="+mn-lt"/>
                <a:cs typeface="+mn-lt"/>
              </a:rPr>
              <a:t>nın</a:t>
            </a:r>
            <a:r>
              <a:rPr lang="tr-TR" sz="2000" dirty="0">
                <a:solidFill>
                  <a:schemeClr val="accent3">
                    <a:lumMod val="50000"/>
                  </a:schemeClr>
                </a:solidFill>
                <a:ea typeface="+mn-lt"/>
                <a:cs typeface="+mn-lt"/>
              </a:rPr>
              <a:t> en iyi değeri bulmak için bir doğrulama seti kullanacağız. Sonunda, test setini kullanarak sınıflandırıcımızı değerlendireceğiz.</a:t>
            </a:r>
          </a:p>
          <a:p>
            <a:pPr marL="342900" indent="-342900">
              <a:buAutoNum type="arabicPeriod"/>
            </a:pPr>
            <a:r>
              <a:rPr lang="tr-TR" sz="2000" dirty="0">
                <a:solidFill>
                  <a:schemeClr val="accent3">
                    <a:lumMod val="50000"/>
                  </a:schemeClr>
                </a:solidFill>
                <a:ea typeface="+mn-lt"/>
                <a:cs typeface="+mn-lt"/>
              </a:rPr>
              <a:t>Ayıklama özellikleri: Her rakamı temsil etmek ve karakterize etmek için özellikler çıkarmak yerine, görüntünün yalnızca gri tonlamalı piksel yoğunluğunu kullandım.</a:t>
            </a:r>
          </a:p>
          <a:p>
            <a:pPr marL="342900" indent="-342900">
              <a:buAutoNum type="arabicPeriod"/>
            </a:pPr>
            <a:r>
              <a:rPr lang="tr-TR" sz="2000" dirty="0">
                <a:solidFill>
                  <a:schemeClr val="accent3">
                    <a:lumMod val="50000"/>
                  </a:schemeClr>
                </a:solidFill>
                <a:ea typeface="+mn-lt"/>
                <a:cs typeface="+mn-lt"/>
              </a:rPr>
              <a:t>Sınıflandırma modelimizin eğitimi: k-NN sınıflandırıcımız, eğitim setindeki görüntülerin ham piksel yoğunlukları konusunda eğitecektir. Doğrulama setini kullanarak en iyi k değerini belirleyeceğiz.</a:t>
            </a:r>
          </a:p>
          <a:p>
            <a:pPr marL="342900" indent="-342900">
              <a:buAutoNum type="arabicPeriod"/>
            </a:pPr>
            <a:r>
              <a:rPr lang="tr-TR" sz="2000" dirty="0">
                <a:solidFill>
                  <a:schemeClr val="accent3">
                    <a:lumMod val="50000"/>
                  </a:schemeClr>
                </a:solidFill>
                <a:ea typeface="+mn-lt"/>
                <a:cs typeface="+mn-lt"/>
              </a:rPr>
              <a:t>Sınıflandırıcımızı değerlendirme: k'nin en iyi değerini bulduğumuzda, test setimizdeki k-NN sınıflandırıcımızı değerlendirebiliriz.</a:t>
            </a:r>
          </a:p>
        </p:txBody>
      </p:sp>
    </p:spTree>
    <p:extLst>
      <p:ext uri="{BB962C8B-B14F-4D97-AF65-F5344CB8AC3E}">
        <p14:creationId xmlns:p14="http://schemas.microsoft.com/office/powerpoint/2010/main" val="275061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0F8EC778-4513-4817-9F4D-B4E014D9CA23}"/>
              </a:ext>
            </a:extLst>
          </p:cNvPr>
          <p:cNvPicPr>
            <a:picLocks noChangeAspect="1"/>
          </p:cNvPicPr>
          <p:nvPr/>
        </p:nvPicPr>
        <p:blipFill rotWithShape="1">
          <a:blip r:embed="rId2"/>
          <a:srcRect b="11286"/>
          <a:stretch/>
        </p:blipFill>
        <p:spPr>
          <a:xfrm>
            <a:off x="0" y="388462"/>
            <a:ext cx="12192000" cy="6081075"/>
          </a:xfrm>
          <a:prstGeom prst="rect">
            <a:avLst/>
          </a:prstGeom>
        </p:spPr>
      </p:pic>
    </p:spTree>
    <p:extLst>
      <p:ext uri="{BB962C8B-B14F-4D97-AF65-F5344CB8AC3E}">
        <p14:creationId xmlns:p14="http://schemas.microsoft.com/office/powerpoint/2010/main" val="116101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5EBA6446-A9DD-4F34-AD76-C37F604AA461}"/>
              </a:ext>
            </a:extLst>
          </p:cNvPr>
          <p:cNvPicPr>
            <a:picLocks noChangeAspect="1"/>
          </p:cNvPicPr>
          <p:nvPr/>
        </p:nvPicPr>
        <p:blipFill rotWithShape="1">
          <a:blip r:embed="rId2"/>
          <a:srcRect b="7032"/>
          <a:stretch/>
        </p:blipFill>
        <p:spPr>
          <a:xfrm>
            <a:off x="0" y="1673"/>
            <a:ext cx="12192000" cy="6372623"/>
          </a:xfrm>
          <a:prstGeom prst="rect">
            <a:avLst/>
          </a:prstGeom>
        </p:spPr>
      </p:pic>
    </p:spTree>
    <p:extLst>
      <p:ext uri="{BB962C8B-B14F-4D97-AF65-F5344CB8AC3E}">
        <p14:creationId xmlns:p14="http://schemas.microsoft.com/office/powerpoint/2010/main" val="241690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6FB-E04D-4C00-AA0E-49857D7D7979}"/>
              </a:ext>
            </a:extLst>
          </p:cNvPr>
          <p:cNvSpPr>
            <a:spLocks noGrp="1"/>
          </p:cNvSpPr>
          <p:nvPr>
            <p:ph type="title"/>
          </p:nvPr>
        </p:nvSpPr>
        <p:spPr/>
        <p:txBody>
          <a:bodyPr/>
          <a:lstStyle/>
          <a:p>
            <a:r>
              <a:rPr lang="tr-TR" b="1" dirty="0">
                <a:ea typeface="+mj-lt"/>
                <a:cs typeface="+mj-lt"/>
              </a:rPr>
              <a:t>Deneysel Sonuçlar</a:t>
            </a:r>
            <a:endParaRPr lang="tr-TR" dirty="0">
              <a:ea typeface="+mj-lt"/>
              <a:cs typeface="+mj-lt"/>
            </a:endParaRPr>
          </a:p>
        </p:txBody>
      </p:sp>
      <p:sp>
        <p:nvSpPr>
          <p:cNvPr id="3" name="TextBox 2">
            <a:extLst>
              <a:ext uri="{FF2B5EF4-FFF2-40B4-BE49-F238E27FC236}">
                <a16:creationId xmlns:a16="http://schemas.microsoft.com/office/drawing/2014/main" id="{9A3B1CCD-A12F-4029-9DA9-648EF76D49C1}"/>
              </a:ext>
            </a:extLst>
          </p:cNvPr>
          <p:cNvSpPr txBox="1"/>
          <p:nvPr/>
        </p:nvSpPr>
        <p:spPr>
          <a:xfrm>
            <a:off x="4498622" y="1972732"/>
            <a:ext cx="43942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solidFill>
                  <a:schemeClr val="accent3">
                    <a:lumMod val="50000"/>
                  </a:schemeClr>
                </a:solidFill>
                <a:ea typeface="+mn-lt"/>
                <a:cs typeface="+mn-lt"/>
              </a:rPr>
              <a:t>k=1,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k=3,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k=5,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k=7,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k=9,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k=11,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k=13,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k=15, </a:t>
            </a:r>
            <a:r>
              <a:rPr lang="tr-TR" sz="2000" dirty="0" err="1">
                <a:solidFill>
                  <a:schemeClr val="accent3">
                    <a:lumMod val="50000"/>
                  </a:schemeClr>
                </a:solidFill>
                <a:ea typeface="+mn-lt"/>
                <a:cs typeface="+mn-lt"/>
              </a:rPr>
              <a:t>accuracy</a:t>
            </a:r>
            <a:r>
              <a:rPr lang="tr-TR" sz="2000" dirty="0">
                <a:solidFill>
                  <a:schemeClr val="accent3">
                    <a:lumMod val="50000"/>
                  </a:schemeClr>
                </a:solidFill>
                <a:ea typeface="+mn-lt"/>
                <a:cs typeface="+mn-lt"/>
              </a:rPr>
              <a:t>=99.26%</a:t>
            </a:r>
          </a:p>
          <a:p>
            <a:r>
              <a:rPr lang="tr-TR" sz="2000" dirty="0">
                <a:solidFill>
                  <a:schemeClr val="accent3">
                    <a:lumMod val="50000"/>
                  </a:schemeClr>
                </a:solidFill>
                <a:ea typeface="+mn-lt"/>
                <a:cs typeface="+mn-lt"/>
              </a:rPr>
              <a:t>k=17, </a:t>
            </a:r>
            <a:r>
              <a:rPr lang="tr-TR" sz="2000" err="1">
                <a:solidFill>
                  <a:schemeClr val="accent3">
                    <a:lumMod val="50000"/>
                  </a:schemeClr>
                </a:solidFill>
                <a:ea typeface="+mn-lt"/>
                <a:cs typeface="+mn-lt"/>
              </a:rPr>
              <a:t>accuracy</a:t>
            </a:r>
            <a:r>
              <a:rPr lang="tr-TR" sz="2000" dirty="0">
                <a:solidFill>
                  <a:schemeClr val="accent3">
                    <a:lumMod val="50000"/>
                  </a:schemeClr>
                </a:solidFill>
                <a:ea typeface="+mn-lt"/>
                <a:cs typeface="+mn-lt"/>
              </a:rPr>
              <a:t>=98.52%</a:t>
            </a:r>
          </a:p>
          <a:p>
            <a:r>
              <a:rPr lang="tr-TR" sz="2000" dirty="0">
                <a:solidFill>
                  <a:schemeClr val="accent3">
                    <a:lumMod val="50000"/>
                  </a:schemeClr>
                </a:solidFill>
                <a:ea typeface="+mn-lt"/>
                <a:cs typeface="+mn-lt"/>
              </a:rPr>
              <a:t>k=19, </a:t>
            </a:r>
            <a:r>
              <a:rPr lang="tr-TR" sz="2000" err="1">
                <a:solidFill>
                  <a:schemeClr val="accent3">
                    <a:lumMod val="50000"/>
                  </a:schemeClr>
                </a:solidFill>
                <a:ea typeface="+mn-lt"/>
                <a:cs typeface="+mn-lt"/>
              </a:rPr>
              <a:t>accuracy</a:t>
            </a:r>
            <a:r>
              <a:rPr lang="tr-TR" sz="2000" dirty="0">
                <a:solidFill>
                  <a:schemeClr val="accent3">
                    <a:lumMod val="50000"/>
                  </a:schemeClr>
                </a:solidFill>
                <a:ea typeface="+mn-lt"/>
                <a:cs typeface="+mn-lt"/>
              </a:rPr>
              <a:t>=98.52%</a:t>
            </a:r>
          </a:p>
          <a:p>
            <a:r>
              <a:rPr lang="tr-TR" sz="2000" dirty="0">
                <a:solidFill>
                  <a:schemeClr val="accent3">
                    <a:lumMod val="50000"/>
                  </a:schemeClr>
                </a:solidFill>
                <a:ea typeface="+mn-lt"/>
                <a:cs typeface="+mn-lt"/>
              </a:rPr>
              <a:t>k=21, </a:t>
            </a:r>
            <a:r>
              <a:rPr lang="tr-TR" sz="2000" err="1">
                <a:solidFill>
                  <a:schemeClr val="accent3">
                    <a:lumMod val="50000"/>
                  </a:schemeClr>
                </a:solidFill>
                <a:ea typeface="+mn-lt"/>
                <a:cs typeface="+mn-lt"/>
              </a:rPr>
              <a:t>accuracy</a:t>
            </a:r>
            <a:r>
              <a:rPr lang="tr-TR" sz="2000" dirty="0">
                <a:solidFill>
                  <a:schemeClr val="accent3">
                    <a:lumMod val="50000"/>
                  </a:schemeClr>
                </a:solidFill>
                <a:ea typeface="+mn-lt"/>
                <a:cs typeface="+mn-lt"/>
              </a:rPr>
              <a:t>=97.78%</a:t>
            </a:r>
          </a:p>
          <a:p>
            <a:r>
              <a:rPr lang="tr-TR" sz="2000" dirty="0">
                <a:solidFill>
                  <a:schemeClr val="accent3">
                    <a:lumMod val="50000"/>
                  </a:schemeClr>
                </a:solidFill>
                <a:ea typeface="+mn-lt"/>
                <a:cs typeface="+mn-lt"/>
              </a:rPr>
              <a:t>k=23, </a:t>
            </a:r>
            <a:r>
              <a:rPr lang="tr-TR" sz="2000" err="1">
                <a:solidFill>
                  <a:schemeClr val="accent3">
                    <a:lumMod val="50000"/>
                  </a:schemeClr>
                </a:solidFill>
                <a:ea typeface="+mn-lt"/>
                <a:cs typeface="+mn-lt"/>
              </a:rPr>
              <a:t>accuracy</a:t>
            </a:r>
            <a:r>
              <a:rPr lang="tr-TR" sz="2000" dirty="0">
                <a:solidFill>
                  <a:schemeClr val="accent3">
                    <a:lumMod val="50000"/>
                  </a:schemeClr>
                </a:solidFill>
                <a:ea typeface="+mn-lt"/>
                <a:cs typeface="+mn-lt"/>
              </a:rPr>
              <a:t>=97.04%</a:t>
            </a:r>
          </a:p>
          <a:p>
            <a:r>
              <a:rPr lang="tr-TR" sz="2000" dirty="0">
                <a:solidFill>
                  <a:schemeClr val="accent3">
                    <a:lumMod val="50000"/>
                  </a:schemeClr>
                </a:solidFill>
                <a:ea typeface="+mn-lt"/>
                <a:cs typeface="+mn-lt"/>
              </a:rPr>
              <a:t>k=25, </a:t>
            </a:r>
            <a:r>
              <a:rPr lang="tr-TR" sz="2000" err="1">
                <a:solidFill>
                  <a:schemeClr val="accent3">
                    <a:lumMod val="50000"/>
                  </a:schemeClr>
                </a:solidFill>
                <a:ea typeface="+mn-lt"/>
                <a:cs typeface="+mn-lt"/>
              </a:rPr>
              <a:t>accuracy</a:t>
            </a:r>
            <a:r>
              <a:rPr lang="tr-TR" sz="2000" dirty="0">
                <a:solidFill>
                  <a:schemeClr val="accent3">
                    <a:lumMod val="50000"/>
                  </a:schemeClr>
                </a:solidFill>
                <a:ea typeface="+mn-lt"/>
                <a:cs typeface="+mn-lt"/>
              </a:rPr>
              <a:t>=97.78%</a:t>
            </a:r>
          </a:p>
          <a:p>
            <a:r>
              <a:rPr lang="tr-TR" sz="2000" dirty="0">
                <a:solidFill>
                  <a:schemeClr val="accent3">
                    <a:lumMod val="50000"/>
                  </a:schemeClr>
                </a:solidFill>
                <a:ea typeface="+mn-lt"/>
                <a:cs typeface="+mn-lt"/>
              </a:rPr>
              <a:t>k=27, </a:t>
            </a:r>
            <a:r>
              <a:rPr lang="tr-TR" sz="2000" err="1">
                <a:solidFill>
                  <a:schemeClr val="accent3">
                    <a:lumMod val="50000"/>
                  </a:schemeClr>
                </a:solidFill>
                <a:ea typeface="+mn-lt"/>
                <a:cs typeface="+mn-lt"/>
              </a:rPr>
              <a:t>accuracy</a:t>
            </a:r>
            <a:r>
              <a:rPr lang="tr-TR" sz="2000" dirty="0">
                <a:solidFill>
                  <a:schemeClr val="accent3">
                    <a:lumMod val="50000"/>
                  </a:schemeClr>
                </a:solidFill>
                <a:ea typeface="+mn-lt"/>
                <a:cs typeface="+mn-lt"/>
              </a:rPr>
              <a:t>=97.04%</a:t>
            </a:r>
          </a:p>
          <a:p>
            <a:r>
              <a:rPr lang="tr-TR" sz="2000" dirty="0">
                <a:solidFill>
                  <a:schemeClr val="accent3">
                    <a:lumMod val="50000"/>
                  </a:schemeClr>
                </a:solidFill>
                <a:ea typeface="+mn-lt"/>
                <a:cs typeface="+mn-lt"/>
              </a:rPr>
              <a:t>k=29, </a:t>
            </a:r>
            <a:r>
              <a:rPr lang="tr-TR" sz="2000" err="1">
                <a:solidFill>
                  <a:schemeClr val="accent3">
                    <a:lumMod val="50000"/>
                  </a:schemeClr>
                </a:solidFill>
                <a:ea typeface="+mn-lt"/>
                <a:cs typeface="+mn-lt"/>
              </a:rPr>
              <a:t>accuracy</a:t>
            </a:r>
            <a:r>
              <a:rPr lang="tr-TR" sz="2000" dirty="0">
                <a:solidFill>
                  <a:schemeClr val="accent3">
                    <a:lumMod val="50000"/>
                  </a:schemeClr>
                </a:solidFill>
                <a:ea typeface="+mn-lt"/>
                <a:cs typeface="+mn-lt"/>
              </a:rPr>
              <a:t>=97.04% </a:t>
            </a:r>
          </a:p>
          <a:p>
            <a:endParaRPr lang="tr-TR" dirty="0">
              <a:ea typeface="+mn-lt"/>
              <a:cs typeface="+mn-lt"/>
            </a:endParaRPr>
          </a:p>
          <a:p>
            <a:pPr algn="l"/>
            <a:endParaRPr lang="tr-TR" dirty="0"/>
          </a:p>
        </p:txBody>
      </p:sp>
    </p:spTree>
    <p:extLst>
      <p:ext uri="{BB962C8B-B14F-4D97-AF65-F5344CB8AC3E}">
        <p14:creationId xmlns:p14="http://schemas.microsoft.com/office/powerpoint/2010/main" val="119184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BBB5-B683-4337-9A4D-57FCD2CE1F70}"/>
              </a:ext>
            </a:extLst>
          </p:cNvPr>
          <p:cNvSpPr>
            <a:spLocks noGrp="1"/>
          </p:cNvSpPr>
          <p:nvPr>
            <p:ph type="ctrTitle"/>
          </p:nvPr>
        </p:nvSpPr>
        <p:spPr/>
        <p:txBody>
          <a:bodyPr/>
          <a:lstStyle/>
          <a:p>
            <a:r>
              <a:rPr lang="tr-TR" b="1" dirty="0" err="1">
                <a:ea typeface="+mj-lt"/>
                <a:cs typeface="+mj-lt"/>
              </a:rPr>
              <a:t>Naive-Bayes</a:t>
            </a:r>
            <a:r>
              <a:rPr lang="tr-TR" b="1" dirty="0">
                <a:ea typeface="+mj-lt"/>
                <a:cs typeface="+mj-lt"/>
              </a:rPr>
              <a:t> YÖNTEMİ</a:t>
            </a:r>
            <a:endParaRPr lang="tr-TR" dirty="0"/>
          </a:p>
        </p:txBody>
      </p:sp>
      <p:sp>
        <p:nvSpPr>
          <p:cNvPr id="3" name="Subtitle 2">
            <a:extLst>
              <a:ext uri="{FF2B5EF4-FFF2-40B4-BE49-F238E27FC236}">
                <a16:creationId xmlns:a16="http://schemas.microsoft.com/office/drawing/2014/main" id="{5420E485-CEA7-4199-9720-847A5C3EA68C}"/>
              </a:ext>
            </a:extLst>
          </p:cNvPr>
          <p:cNvSpPr>
            <a:spLocks noGrp="1"/>
          </p:cNvSpPr>
          <p:nvPr>
            <p:ph type="subTitle" idx="1"/>
          </p:nvPr>
        </p:nvSpPr>
        <p:spPr/>
        <p:txBody>
          <a:bodyPr/>
          <a:lstStyle/>
          <a:p>
            <a:r>
              <a:rPr lang="tr-TR" b="1" dirty="0">
                <a:ea typeface="+mn-lt"/>
                <a:cs typeface="+mn-lt"/>
              </a:rPr>
              <a:t>Mukaddes Demirtaş</a:t>
            </a:r>
            <a:endParaRPr lang="tr-TR" dirty="0">
              <a:ea typeface="+mn-lt"/>
              <a:cs typeface="+mn-lt"/>
            </a:endParaRPr>
          </a:p>
        </p:txBody>
      </p:sp>
      <p:sp>
        <p:nvSpPr>
          <p:cNvPr id="4" name="TextBox 3">
            <a:extLst>
              <a:ext uri="{FF2B5EF4-FFF2-40B4-BE49-F238E27FC236}">
                <a16:creationId xmlns:a16="http://schemas.microsoft.com/office/drawing/2014/main" id="{93757AD4-00BF-4C68-90FC-8D0C95C1477F}"/>
              </a:ext>
            </a:extLst>
          </p:cNvPr>
          <p:cNvSpPr txBox="1"/>
          <p:nvPr/>
        </p:nvSpPr>
        <p:spPr>
          <a:xfrm>
            <a:off x="575735" y="3581399"/>
            <a:ext cx="10955865" cy="203132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solidFill>
                  <a:schemeClr val="bg1"/>
                </a:solidFill>
                <a:ea typeface="+mn-lt"/>
                <a:cs typeface="+mn-lt"/>
              </a:rPr>
              <a:t>Naive</a:t>
            </a:r>
            <a:r>
              <a:rPr lang="tr-TR" dirty="0">
                <a:solidFill>
                  <a:schemeClr val="bg1"/>
                </a:solidFill>
                <a:ea typeface="+mn-lt"/>
                <a:cs typeface="+mn-lt"/>
              </a:rPr>
              <a:t> </a:t>
            </a:r>
            <a:r>
              <a:rPr lang="tr-TR" dirty="0" err="1">
                <a:solidFill>
                  <a:schemeClr val="bg1"/>
                </a:solidFill>
                <a:ea typeface="+mn-lt"/>
                <a:cs typeface="+mn-lt"/>
              </a:rPr>
              <a:t>Bayes</a:t>
            </a:r>
            <a:r>
              <a:rPr lang="tr-TR" dirty="0">
                <a:solidFill>
                  <a:schemeClr val="bg1"/>
                </a:solidFill>
                <a:ea typeface="+mn-lt"/>
                <a:cs typeface="+mn-lt"/>
              </a:rPr>
              <a:t> sınıflandırıcısının temeli </a:t>
            </a:r>
            <a:r>
              <a:rPr lang="tr-TR" dirty="0" err="1">
                <a:solidFill>
                  <a:schemeClr val="bg1"/>
                </a:solidFill>
                <a:ea typeface="+mn-lt"/>
                <a:cs typeface="+mn-lt"/>
              </a:rPr>
              <a:t>Bayes</a:t>
            </a:r>
            <a:r>
              <a:rPr lang="tr-TR" dirty="0">
                <a:solidFill>
                  <a:schemeClr val="bg1"/>
                </a:solidFill>
                <a:ea typeface="+mn-lt"/>
                <a:cs typeface="+mn-lt"/>
              </a:rPr>
              <a:t> teoremine dayanır. </a:t>
            </a:r>
            <a:endParaRPr lang="tr-TR" dirty="0">
              <a:solidFill>
                <a:schemeClr val="bg1"/>
              </a:solidFill>
            </a:endParaRPr>
          </a:p>
          <a:p>
            <a:r>
              <a:rPr lang="tr-TR" dirty="0">
                <a:solidFill>
                  <a:schemeClr val="bg1"/>
                </a:solidFill>
                <a:ea typeface="+mn-lt"/>
                <a:cs typeface="+mn-lt"/>
              </a:rPr>
              <a:t>Bir öğrenme algoritmasıdır aynı zamanda dengesiz veri kümelerinde de çalışabilir. </a:t>
            </a:r>
            <a:endParaRPr lang="tr-TR">
              <a:solidFill>
                <a:schemeClr val="bg1"/>
              </a:solidFill>
              <a:ea typeface="+mn-lt"/>
              <a:cs typeface="+mn-lt"/>
            </a:endParaRPr>
          </a:p>
          <a:p>
            <a:r>
              <a:rPr lang="tr-TR" dirty="0">
                <a:solidFill>
                  <a:schemeClr val="bg1"/>
                </a:solidFill>
                <a:ea typeface="+mn-lt"/>
                <a:cs typeface="+mn-lt"/>
              </a:rPr>
              <a:t>Algoritmanın çalışma şekli bir eleman için her durumun olasılığını hesaplar ve olasılık değeri en yüksek olana göre sınıflandırır. </a:t>
            </a:r>
            <a:endParaRPr lang="tr-TR">
              <a:solidFill>
                <a:schemeClr val="bg1"/>
              </a:solidFill>
              <a:ea typeface="+mn-lt"/>
              <a:cs typeface="+mn-lt"/>
            </a:endParaRPr>
          </a:p>
          <a:p>
            <a:r>
              <a:rPr lang="tr-TR" dirty="0">
                <a:solidFill>
                  <a:schemeClr val="bg1"/>
                </a:solidFill>
                <a:ea typeface="+mn-lt"/>
                <a:cs typeface="+mn-lt"/>
              </a:rPr>
              <a:t>Az bir eğitim verisiyle çok başarılı işler çıkartabilir.</a:t>
            </a:r>
          </a:p>
          <a:p>
            <a:r>
              <a:rPr lang="tr-TR" dirty="0">
                <a:solidFill>
                  <a:schemeClr val="bg1"/>
                </a:solidFill>
                <a:ea typeface="+mn-lt"/>
                <a:cs typeface="+mn-lt"/>
              </a:rPr>
              <a:t> Test kümesindeki bir değerin eğitim kümesinde gözlemlenemeyen bir değeri varsa olasılık değeri olarak 0 verir yani tahmin yapamaz</a:t>
            </a:r>
            <a:endParaRPr lang="tr-TR">
              <a:solidFill>
                <a:schemeClr val="bg1"/>
              </a:solidFill>
            </a:endParaRPr>
          </a:p>
        </p:txBody>
      </p:sp>
    </p:spTree>
    <p:extLst>
      <p:ext uri="{BB962C8B-B14F-4D97-AF65-F5344CB8AC3E}">
        <p14:creationId xmlns:p14="http://schemas.microsoft.com/office/powerpoint/2010/main" val="2493386848"/>
      </p:ext>
    </p:extLst>
  </p:cSld>
  <p:clrMapOvr>
    <a:masterClrMapping/>
  </p:clrMapOvr>
</p:sld>
</file>

<file path=ppt/theme/theme1.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TM03457464[[fn=Kar Payı]]</Template>
  <TotalTime>98</TotalTime>
  <Words>179</Words>
  <Application>Microsoft Office PowerPoint</Application>
  <PresentationFormat>Geniş ekran</PresentationFormat>
  <Paragraphs>101</Paragraphs>
  <Slides>17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Arial</vt:lpstr>
      <vt:lpstr>Gill Sans MT</vt:lpstr>
      <vt:lpstr>Wingdings 2</vt:lpstr>
      <vt:lpstr>Kar Payı</vt:lpstr>
      <vt:lpstr>MNİST EL YAZISI RAKAMLARININ TANIMLANMASI</vt:lpstr>
      <vt:lpstr>PowerPoint Sunusu</vt:lpstr>
      <vt:lpstr>PowerPoint Sunusu</vt:lpstr>
      <vt:lpstr>KNN YÖNTEMİ</vt:lpstr>
      <vt:lpstr>PowerPoint Sunusu</vt:lpstr>
      <vt:lpstr>PowerPoint Sunusu</vt:lpstr>
      <vt:lpstr>PowerPoint Sunusu</vt:lpstr>
      <vt:lpstr>Deneysel Sonuçlar</vt:lpstr>
      <vt:lpstr>Naive-Bayes YÖNTEMİ</vt:lpstr>
      <vt:lpstr>PowerPoint Sunusu</vt:lpstr>
      <vt:lpstr>PowerPoint Sunusu</vt:lpstr>
      <vt:lpstr>Deneysel Sonuçlar</vt:lpstr>
      <vt:lpstr>CNN YÖNTEMİ</vt:lpstr>
      <vt:lpstr>PowerPoint Sunusu</vt:lpstr>
      <vt:lpstr>PowerPoint Sunusu</vt:lpstr>
      <vt:lpstr>Deneysel Sonuçlar</vt:lpstr>
      <vt:lpstr>Sonuç ve Değerlendirme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İrem Nur KÜÇÜKENEZ</cp:lastModifiedBy>
  <cp:revision>354</cp:revision>
  <dcterms:created xsi:type="dcterms:W3CDTF">2014-08-26T23:51:37Z</dcterms:created>
  <dcterms:modified xsi:type="dcterms:W3CDTF">2019-05-20T11:27:57Z</dcterms:modified>
</cp:coreProperties>
</file>