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351" r:id="rId4"/>
    <p:sldId id="257" r:id="rId5"/>
    <p:sldId id="314" r:id="rId6"/>
    <p:sldId id="337" r:id="rId7"/>
    <p:sldId id="258" r:id="rId8"/>
    <p:sldId id="260" r:id="rId9"/>
    <p:sldId id="339" r:id="rId10"/>
    <p:sldId id="340" r:id="rId11"/>
    <p:sldId id="341" r:id="rId12"/>
    <p:sldId id="342" r:id="rId13"/>
    <p:sldId id="343" r:id="rId14"/>
    <p:sldId id="338" r:id="rId15"/>
    <p:sldId id="344" r:id="rId16"/>
    <p:sldId id="345" r:id="rId17"/>
    <p:sldId id="346" r:id="rId18"/>
    <p:sldId id="347" r:id="rId19"/>
    <p:sldId id="349" r:id="rId20"/>
    <p:sldId id="348" r:id="rId21"/>
    <p:sldId id="270" r:id="rId22"/>
    <p:sldId id="326" r:id="rId23"/>
    <p:sldId id="350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17"/>
    <a:srgbClr val="5D5757"/>
    <a:srgbClr val="41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Orta Stil 1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94757"/>
  </p:normalViewPr>
  <p:slideViewPr>
    <p:cSldViewPr snapToGrid="0" snapToObjects="1">
      <p:cViewPr varScale="1">
        <p:scale>
          <a:sx n="104" d="100"/>
          <a:sy n="104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ADDC92-238B-B445-B879-5E06EAF7A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005F919-B6CC-AC42-BFB0-914352BEC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7AED17-8766-3548-81A2-99512451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C55997-DE98-9045-85F0-45BB0B69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712C07-E526-CF4A-BDAC-FC54178C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37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F27285-6661-F241-B0DA-7820897B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51C58D9-014C-0348-8B54-935F20065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DEC4F0-2FEE-7248-84E8-6DA30B51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DAF226-DC15-AD4E-9509-E73D4631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ACF0C6-95E3-364C-8961-B943B008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73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78562A6-B686-7D48-94C4-1D7E9B729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E45194B-5200-EE4C-9E57-17858E0A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64EFF0-E0E3-BA42-BB86-334AC978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051E27-2B63-D74D-8E49-CEA3FAE3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D4E85D-53DE-F44B-9DFF-9DE7339D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573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48F300-0AC0-E24B-94D4-5AA05286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FAB590-2170-A04E-9FE8-7FE35594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86E13F-FECC-A54B-8269-F160376E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2CEB6A-74AC-5748-A990-368C1693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3C8C34-ABD7-7346-A867-BCE0146E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59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123254-3B11-8349-BE5E-046117F2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069EB6-CACD-FB41-8990-FA0E65B7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9B5BE5-6271-EF4D-9D47-A5B182C4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459AC9-AFE7-6A49-BBD8-509F1F0A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82BCB6-871B-CB43-A26F-3C30A82D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10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3A7C97-E304-A947-8D61-08C24653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5B70B8-DD7B-D24C-A440-81160D6FB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400D74-B0AB-1942-8671-BC912114C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7D4A96-FD05-FC43-9B17-3FBBE8DE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726C719-2E7E-F848-981D-75A9726D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7B54EE5-BF06-4D49-B088-C00207F1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2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725E6F-C653-8B45-90BF-B3A00129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E36DE4-C03A-074F-BFAB-753CD27A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31AD428-A5DC-1842-84C7-316546374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320687A-2548-6D42-BF03-A41650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B5AAAD0-E734-3549-90A5-6C7C50C3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7A6EC6A-FA4B-B74B-A2A5-DBE1FA74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ECC1100-54F5-2D4F-83C9-6067D9F3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466761B-CAB7-AA4B-9C0F-EAB986C2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2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22B3A-704A-5847-95F9-B5C62408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EF0F2A9-2174-534D-831B-23820655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2C88473-4A11-084C-BBD8-C87D022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A78BAE1-38E4-DF4A-AFED-8FC78BF4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40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78EE6F0-52AC-CD45-98ED-2A40D46A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4980969-26BC-C544-B444-8E2DB57B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6EC4DAB-5804-7C4A-BC1A-D9E9F550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67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8F8CA0-CCCF-D242-ACBB-3698800E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42E117-B4BF-5E4F-815E-8338D354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AF083C-1A3B-D745-92BA-1187EFAFE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828231-E569-944D-AD2E-E44CDBAC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2ECC80-2B59-7643-824E-4CFC8E9E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FC9854-C710-064F-B7E6-55754A1B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9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307624-9F6C-F148-BF80-AB684FA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DB4A48B-4C9E-7740-9767-52BE3CFF4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51946A9-B042-3047-B009-46914BD4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B63C536-7EE6-EC48-9105-4EF0500E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A512E1B-72E2-854A-92E6-0282C0C1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FC70C3F-9A50-5047-96B2-9F621638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7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2907740-2041-D649-BF32-02E8CED0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0B6B21-13B1-3846-8A3F-CD080C5C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800A5D-AF3D-1141-8CC8-0E3D4E140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B8CB11-7D96-EC4C-8719-0C3BD738A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EE6564-6A3B-4B4E-86F0-8F47AAE00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17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7F6EA5-2EB1-5E40-8B3E-CCB58837A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830" y="1540436"/>
            <a:ext cx="9144000" cy="1397002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rgbClr val="FF7417"/>
                </a:solidFill>
              </a:rPr>
              <a:t>Final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01BFE8-5DD2-944D-A83E-2CEC0A6C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63" y="2928644"/>
            <a:ext cx="2912533" cy="1077218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FF7417"/>
                </a:solidFill>
              </a:rPr>
              <a:t>Virtual </a:t>
            </a:r>
            <a:r>
              <a:rPr lang="tr-TR" sz="2800" b="1" dirty="0" err="1">
                <a:solidFill>
                  <a:srgbClr val="FF7417"/>
                </a:solidFill>
              </a:rPr>
              <a:t>Internship</a:t>
            </a:r>
            <a:endParaRPr lang="tr-TR" sz="2800" b="1" dirty="0">
              <a:solidFill>
                <a:srgbClr val="FF7417"/>
              </a:solidFill>
            </a:endParaRPr>
          </a:p>
          <a:p>
            <a:r>
              <a:rPr lang="tr-TR" b="1" dirty="0">
                <a:solidFill>
                  <a:srgbClr val="FF7417"/>
                </a:solidFill>
              </a:rPr>
              <a:t>14-May-2021</a:t>
            </a:r>
            <a:endParaRPr lang="tr-TR" sz="2800" b="1" dirty="0">
              <a:solidFill>
                <a:srgbClr val="FF7417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F7E0388-D3D8-0E45-B046-6F88F8D6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3" t="10301" r="37963" b="73897"/>
          <a:stretch/>
        </p:blipFill>
        <p:spPr>
          <a:xfrm>
            <a:off x="2450703" y="143435"/>
            <a:ext cx="7290594" cy="139700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4683AD4-93DC-E047-8035-92C61563D9A4}"/>
              </a:ext>
            </a:extLst>
          </p:cNvPr>
          <p:cNvSpPr txBox="1"/>
          <p:nvPr/>
        </p:nvSpPr>
        <p:spPr>
          <a:xfrm>
            <a:off x="2556639" y="3920563"/>
            <a:ext cx="7607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i="1" u="sng" dirty="0">
                <a:solidFill>
                  <a:srgbClr val="FF7417"/>
                </a:solidFill>
              </a:rPr>
              <a:t>Name:</a:t>
            </a:r>
            <a:r>
              <a:rPr lang="tr-TR" sz="3200" dirty="0">
                <a:solidFill>
                  <a:srgbClr val="FF7417"/>
                </a:solidFill>
              </a:rPr>
              <a:t> İrem Tanrıverdi</a:t>
            </a: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Email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Tanriverdiirem.95@gmail.com</a:t>
            </a: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Location</a:t>
            </a:r>
            <a:r>
              <a:rPr lang="tr-TR" sz="3200" dirty="0">
                <a:solidFill>
                  <a:srgbClr val="FF7417"/>
                </a:solidFill>
              </a:rPr>
              <a:t>: </a:t>
            </a:r>
            <a:r>
              <a:rPr lang="tr-TR" sz="3200" dirty="0" err="1">
                <a:solidFill>
                  <a:srgbClr val="FF7417"/>
                </a:solidFill>
              </a:rPr>
              <a:t>Turkey</a:t>
            </a:r>
            <a:endParaRPr lang="tr-TR" sz="3200" dirty="0">
              <a:solidFill>
                <a:srgbClr val="FF7417"/>
              </a:solidFill>
            </a:endParaRP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Collage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</a:t>
            </a:r>
            <a:r>
              <a:rPr lang="tr-TR" sz="3200" dirty="0" err="1">
                <a:solidFill>
                  <a:srgbClr val="FF7417"/>
                </a:solidFill>
              </a:rPr>
              <a:t>Middle</a:t>
            </a:r>
            <a:r>
              <a:rPr lang="tr-TR" sz="3200" dirty="0">
                <a:solidFill>
                  <a:srgbClr val="FF7417"/>
                </a:solidFill>
              </a:rPr>
              <a:t> East Technical </a:t>
            </a:r>
            <a:r>
              <a:rPr lang="tr-TR" sz="3200" dirty="0" err="1">
                <a:solidFill>
                  <a:srgbClr val="FF7417"/>
                </a:solidFill>
              </a:rPr>
              <a:t>University</a:t>
            </a:r>
            <a:endParaRPr lang="tr-TR" sz="3200" dirty="0">
              <a:solidFill>
                <a:srgbClr val="FF7417"/>
              </a:solidFill>
            </a:endParaRP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Spealization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Data </a:t>
            </a:r>
            <a:r>
              <a:rPr lang="tr-TR" sz="3200" dirty="0" err="1">
                <a:solidFill>
                  <a:srgbClr val="FF7417"/>
                </a:solidFill>
              </a:rPr>
              <a:t>Science</a:t>
            </a:r>
            <a:endParaRPr lang="tr-TR" sz="3200" dirty="0">
              <a:solidFill>
                <a:srgbClr val="FF74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3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912597" y="504735"/>
            <a:ext cx="10178934" cy="700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default and education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217B7E3-E44F-9145-89FE-6C57603A0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2" b="2"/>
          <a:stretch/>
        </p:blipFill>
        <p:spPr>
          <a:xfrm>
            <a:off x="190917" y="1993760"/>
            <a:ext cx="5803323" cy="389035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2F3FC92-80D6-574D-85D6-147F178CD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8" b="3"/>
          <a:stretch/>
        </p:blipFill>
        <p:spPr>
          <a:xfrm>
            <a:off x="6185158" y="2086433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9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1005008" y="405115"/>
            <a:ext cx="10178934" cy="827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housing and loan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1C719A2-23A2-EF40-9215-3765C92E4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84"/>
          <a:stretch/>
        </p:blipFill>
        <p:spPr>
          <a:xfrm>
            <a:off x="190917" y="1993759"/>
            <a:ext cx="5803323" cy="389035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E3AE355-84FA-5B41-8C9F-15D23FDE0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" b="-3"/>
          <a:stretch/>
        </p:blipFill>
        <p:spPr>
          <a:xfrm>
            <a:off x="6166068" y="199375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5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1005008" y="403719"/>
            <a:ext cx="10178934" cy="908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contract and </a:t>
            </a:r>
            <a:r>
              <a:rPr lang="tr-TR" sz="3600" dirty="0" err="1">
                <a:latin typeface="+mj-lt"/>
              </a:rPr>
              <a:t>last</a:t>
            </a:r>
            <a:r>
              <a:rPr lang="tr-TR" sz="3600" dirty="0">
                <a:latin typeface="+mj-lt"/>
              </a:rPr>
              <a:t> </a:t>
            </a:r>
            <a:r>
              <a:rPr lang="tr-TR" sz="3600" dirty="0" err="1">
                <a:latin typeface="+mj-lt"/>
              </a:rPr>
              <a:t>contact</a:t>
            </a:r>
            <a:r>
              <a:rPr lang="tr-TR" sz="3600" dirty="0">
                <a:latin typeface="+mj-lt"/>
              </a:rPr>
              <a:t> </a:t>
            </a:r>
            <a:r>
              <a:rPr lang="tr-TR" sz="3600" dirty="0" err="1">
                <a:latin typeface="+mj-lt"/>
              </a:rPr>
              <a:t>month</a:t>
            </a:r>
            <a:r>
              <a:rPr lang="tr-TR" sz="3600" dirty="0">
                <a:latin typeface="+mj-lt"/>
              </a:rPr>
              <a:t> of </a:t>
            </a:r>
            <a:r>
              <a:rPr lang="tr-TR" sz="3600" dirty="0" err="1">
                <a:latin typeface="+mj-lt"/>
              </a:rPr>
              <a:t>year</a:t>
            </a:r>
            <a:r>
              <a:rPr lang="tr-TR" sz="3600" dirty="0">
                <a:latin typeface="+mj-lt"/>
              </a:rPr>
              <a:t> 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707A66C-DC6C-5D4C-B791-5C2F4AE89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6" r="-2" b="-2"/>
          <a:stretch/>
        </p:blipFill>
        <p:spPr>
          <a:xfrm>
            <a:off x="190917" y="2109507"/>
            <a:ext cx="5803323" cy="389035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822C1B4-BE06-0248-8F55-73AC2EDB5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415"/>
          <a:stretch/>
        </p:blipFill>
        <p:spPr>
          <a:xfrm>
            <a:off x="6185158" y="2016909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6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-92409" y="15596"/>
            <a:ext cx="12188952" cy="6773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latin typeface="+mj-lt"/>
                <a:ea typeface="+mj-ea"/>
                <a:cs typeface="+mj-cs"/>
              </a:rPr>
              <a:t>Frequency of the </a:t>
            </a:r>
            <a:r>
              <a:rPr lang="tr-TR" sz="3600" dirty="0" err="1">
                <a:latin typeface="+mj-lt"/>
              </a:rPr>
              <a:t>outcome</a:t>
            </a:r>
            <a:r>
              <a:rPr lang="tr-TR" sz="3600" dirty="0">
                <a:latin typeface="+mj-lt"/>
              </a:rPr>
              <a:t> of </a:t>
            </a:r>
            <a:r>
              <a:rPr lang="tr-TR" sz="3600" dirty="0" err="1">
                <a:latin typeface="+mj-lt"/>
              </a:rPr>
              <a:t>the</a:t>
            </a:r>
            <a:r>
              <a:rPr lang="tr-TR" sz="3600" dirty="0">
                <a:latin typeface="+mj-lt"/>
              </a:rPr>
              <a:t> </a:t>
            </a:r>
            <a:r>
              <a:rPr lang="tr-TR" sz="3600" dirty="0" err="1">
                <a:latin typeface="+mj-lt"/>
              </a:rPr>
              <a:t>previous</a:t>
            </a:r>
            <a:r>
              <a:rPr lang="tr-TR" sz="3600" dirty="0">
                <a:latin typeface="+mj-lt"/>
              </a:rPr>
              <a:t> marketing </a:t>
            </a:r>
            <a:r>
              <a:rPr lang="tr-TR" sz="3600" dirty="0" err="1">
                <a:latin typeface="+mj-lt"/>
              </a:rPr>
              <a:t>campaign</a:t>
            </a:r>
            <a:r>
              <a:rPr lang="tr-TR" sz="3600" dirty="0">
                <a:latin typeface="+mj-lt"/>
              </a:rPr>
              <a:t> 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and y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B841271-101F-E148-B2D6-D1C12256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" b="3"/>
          <a:stretch/>
        </p:blipFill>
        <p:spPr>
          <a:xfrm>
            <a:off x="198744" y="2063208"/>
            <a:ext cx="5803323" cy="389035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3721F9A-FB91-A94F-A55B-942DB82B5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6" b="3"/>
          <a:stretch/>
        </p:blipFill>
        <p:spPr>
          <a:xfrm>
            <a:off x="6189933" y="206320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303889" cy="80444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tr-TR" dirty="0"/>
              <a:t>    </a:t>
            </a:r>
            <a:r>
              <a:rPr lang="tr-TR" dirty="0" err="1"/>
              <a:t>Shapes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85A551B-5B50-AC4E-B2F3-2B8CE052D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115" y="1119570"/>
            <a:ext cx="6919869" cy="4933990"/>
          </a:xfrm>
        </p:spPr>
      </p:pic>
    </p:spTree>
    <p:extLst>
      <p:ext uri="{BB962C8B-B14F-4D97-AF65-F5344CB8AC3E}">
        <p14:creationId xmlns:p14="http://schemas.microsoft.com/office/powerpoint/2010/main" val="330797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03889" cy="1070659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sz="3600" dirty="0" err="1"/>
              <a:t>Does</a:t>
            </a:r>
            <a:r>
              <a:rPr lang="tr-TR" sz="3600" dirty="0"/>
              <a:t> </a:t>
            </a:r>
            <a:r>
              <a:rPr lang="tr-TR" sz="3600" dirty="0" err="1"/>
              <a:t>numeric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have</a:t>
            </a:r>
            <a:r>
              <a:rPr lang="tr-TR" sz="3600" dirty="0"/>
              <a:t> </a:t>
            </a:r>
            <a:r>
              <a:rPr lang="tr-TR" sz="3600" dirty="0" err="1"/>
              <a:t>any</a:t>
            </a:r>
            <a:r>
              <a:rPr lang="tr-TR" sz="3600" dirty="0"/>
              <a:t> </a:t>
            </a:r>
            <a:r>
              <a:rPr lang="tr-TR" sz="3600" dirty="0" err="1"/>
              <a:t>outlier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what</a:t>
            </a:r>
            <a:r>
              <a:rPr lang="tr-TR" sz="3600" dirty="0"/>
              <a:t> </a:t>
            </a:r>
            <a:r>
              <a:rPr lang="tr-TR" sz="3600" dirty="0" err="1"/>
              <a:t>will</a:t>
            </a:r>
            <a:r>
              <a:rPr lang="tr-TR" sz="3600" dirty="0"/>
              <a:t> be </a:t>
            </a:r>
            <a:r>
              <a:rPr lang="tr-TR" sz="3600" dirty="0" err="1"/>
              <a:t>shape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exclude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outliers</a:t>
            </a:r>
            <a:r>
              <a:rPr lang="tr-TR" sz="3600" dirty="0"/>
              <a:t>?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A16A2E4-454D-8A41-A2AA-CA47F5DC9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9718" y="2036135"/>
            <a:ext cx="4721897" cy="3673437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5511072-67F9-EB41-AD0B-8202270C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42" y="1898966"/>
            <a:ext cx="5080402" cy="3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70659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sz="3600" dirty="0" err="1"/>
              <a:t>Does</a:t>
            </a:r>
            <a:r>
              <a:rPr lang="tr-TR" sz="3600" dirty="0"/>
              <a:t> </a:t>
            </a:r>
            <a:r>
              <a:rPr lang="tr-TR" sz="3600" dirty="0" err="1"/>
              <a:t>numeric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have</a:t>
            </a:r>
            <a:r>
              <a:rPr lang="tr-TR" sz="3600" dirty="0"/>
              <a:t> </a:t>
            </a:r>
            <a:r>
              <a:rPr lang="tr-TR" sz="3600" dirty="0" err="1"/>
              <a:t>any</a:t>
            </a:r>
            <a:r>
              <a:rPr lang="tr-TR" sz="3600" dirty="0"/>
              <a:t> </a:t>
            </a:r>
            <a:r>
              <a:rPr lang="tr-TR" sz="3600" dirty="0" err="1"/>
              <a:t>outlier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what</a:t>
            </a:r>
            <a:r>
              <a:rPr lang="tr-TR" sz="3600" dirty="0"/>
              <a:t> </a:t>
            </a:r>
            <a:r>
              <a:rPr lang="tr-TR" sz="3600" dirty="0" err="1"/>
              <a:t>will</a:t>
            </a:r>
            <a:r>
              <a:rPr lang="tr-TR" sz="3600" dirty="0"/>
              <a:t> be </a:t>
            </a:r>
            <a:r>
              <a:rPr lang="tr-TR" sz="3600" dirty="0" err="1"/>
              <a:t>shape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exclude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outliers</a:t>
            </a:r>
            <a:r>
              <a:rPr lang="tr-TR" sz="3600" dirty="0"/>
              <a:t>?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63BE069-B58D-CA49-8080-3A081D4C3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18" y="1515425"/>
            <a:ext cx="5723970" cy="4351338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EC1E30B-691B-7542-A248-E5529016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062" y="1586871"/>
            <a:ext cx="6277420" cy="42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8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70659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tr-TR" sz="3200" dirty="0"/>
              <a:t>Is </a:t>
            </a:r>
            <a:r>
              <a:rPr lang="tr-TR" sz="3200" dirty="0" err="1"/>
              <a:t>there</a:t>
            </a:r>
            <a:r>
              <a:rPr lang="tr-TR" sz="3200" dirty="0"/>
              <a:t> </a:t>
            </a:r>
            <a:r>
              <a:rPr lang="tr-TR" sz="3200" dirty="0" err="1"/>
              <a:t>any</a:t>
            </a:r>
            <a:r>
              <a:rPr lang="tr-TR" sz="3200" dirty="0"/>
              <a:t> </a:t>
            </a:r>
            <a:r>
              <a:rPr lang="tr-TR" sz="3200" dirty="0" err="1"/>
              <a:t>significant</a:t>
            </a:r>
            <a:r>
              <a:rPr lang="tr-TR" sz="3200" dirty="0"/>
              <a:t> </a:t>
            </a:r>
            <a:r>
              <a:rPr lang="tr-TR" sz="3200" dirty="0" err="1"/>
              <a:t>relationship</a:t>
            </a:r>
            <a:r>
              <a:rPr lang="tr-TR" sz="3200" dirty="0"/>
              <a:t> </a:t>
            </a:r>
            <a:r>
              <a:rPr lang="tr-TR" sz="3200" dirty="0" err="1"/>
              <a:t>between</a:t>
            </a:r>
            <a:r>
              <a:rPr lang="tr-TR" sz="3200" dirty="0"/>
              <a:t> </a:t>
            </a:r>
            <a:r>
              <a:rPr lang="tr-TR" sz="3200" dirty="0" err="1"/>
              <a:t>numeric</a:t>
            </a:r>
            <a:r>
              <a:rPr lang="tr-TR" sz="3200" dirty="0"/>
              <a:t> </a:t>
            </a:r>
            <a:r>
              <a:rPr lang="tr-TR" sz="3200" dirty="0" err="1"/>
              <a:t>variables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y, </a:t>
            </a:r>
            <a:r>
              <a:rPr lang="tr-TR" sz="3200" dirty="0" err="1"/>
              <a:t>if</a:t>
            </a:r>
            <a:r>
              <a:rPr lang="tr-TR" sz="3200" dirty="0"/>
              <a:t> y </a:t>
            </a:r>
            <a:r>
              <a:rPr lang="tr-TR" sz="3200" dirty="0" err="1"/>
              <a:t>taken</a:t>
            </a:r>
            <a:r>
              <a:rPr lang="tr-TR" sz="3200" dirty="0"/>
              <a:t> as </a:t>
            </a:r>
            <a:r>
              <a:rPr lang="tr-TR" sz="3200" dirty="0" err="1"/>
              <a:t>numeric</a:t>
            </a:r>
            <a:r>
              <a:rPr lang="tr-TR" sz="3200" dirty="0"/>
              <a:t> (1:no, 0:yes)?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7E37B89B-475F-D240-8A3D-B0F895467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14" y="1253330"/>
            <a:ext cx="5778785" cy="4717375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4CBD267-1078-D144-8625-1FF221D2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54821"/>
            <a:ext cx="6185517" cy="43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5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49771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sz="3200" dirty="0"/>
              <a:t>Is </a:t>
            </a:r>
            <a:r>
              <a:rPr lang="tr-TR" sz="3200" dirty="0" err="1"/>
              <a:t>there</a:t>
            </a:r>
            <a:r>
              <a:rPr lang="tr-TR" sz="3200" dirty="0"/>
              <a:t> </a:t>
            </a:r>
            <a:r>
              <a:rPr lang="tr-TR" sz="3200" dirty="0" err="1"/>
              <a:t>any</a:t>
            </a:r>
            <a:r>
              <a:rPr lang="tr-TR" sz="3200" dirty="0"/>
              <a:t> </a:t>
            </a:r>
            <a:r>
              <a:rPr lang="tr-TR" sz="3200" dirty="0" err="1"/>
              <a:t>significant</a:t>
            </a:r>
            <a:r>
              <a:rPr lang="tr-TR" sz="3200" dirty="0"/>
              <a:t> </a:t>
            </a:r>
            <a:r>
              <a:rPr lang="tr-TR" sz="3200" dirty="0" err="1"/>
              <a:t>relationship</a:t>
            </a:r>
            <a:r>
              <a:rPr lang="tr-TR" sz="3200" dirty="0"/>
              <a:t> </a:t>
            </a:r>
            <a:r>
              <a:rPr lang="tr-TR" sz="3200" dirty="0" err="1"/>
              <a:t>between</a:t>
            </a:r>
            <a:r>
              <a:rPr lang="tr-TR" sz="3200" dirty="0"/>
              <a:t> </a:t>
            </a:r>
            <a:r>
              <a:rPr lang="tr-TR" sz="3200" dirty="0" err="1"/>
              <a:t>categorical</a:t>
            </a:r>
            <a:r>
              <a:rPr lang="tr-TR" sz="3200" dirty="0"/>
              <a:t> </a:t>
            </a:r>
            <a:r>
              <a:rPr lang="tr-TR" sz="3200" dirty="0" err="1"/>
              <a:t>variables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y?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218D9B-0039-F24A-AF5D-91F9578D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18" y="894678"/>
            <a:ext cx="9979564" cy="55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52086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sz="3200" dirty="0"/>
              <a:t>Is </a:t>
            </a:r>
            <a:r>
              <a:rPr lang="tr-TR" sz="3200" dirty="0" err="1"/>
              <a:t>there</a:t>
            </a:r>
            <a:r>
              <a:rPr lang="tr-TR" sz="3200" dirty="0"/>
              <a:t> </a:t>
            </a:r>
            <a:r>
              <a:rPr lang="tr-TR" sz="3200" dirty="0" err="1"/>
              <a:t>any</a:t>
            </a:r>
            <a:r>
              <a:rPr lang="tr-TR" sz="3200" dirty="0"/>
              <a:t> </a:t>
            </a:r>
            <a:r>
              <a:rPr lang="tr-TR" sz="3200" dirty="0" err="1"/>
              <a:t>significant</a:t>
            </a:r>
            <a:r>
              <a:rPr lang="tr-TR" sz="3200" dirty="0"/>
              <a:t> </a:t>
            </a:r>
            <a:r>
              <a:rPr lang="tr-TR" sz="3200" dirty="0" err="1"/>
              <a:t>relationship</a:t>
            </a:r>
            <a:r>
              <a:rPr lang="tr-TR" sz="3200" dirty="0"/>
              <a:t> </a:t>
            </a:r>
            <a:r>
              <a:rPr lang="tr-TR" sz="3200" dirty="0" err="1"/>
              <a:t>between</a:t>
            </a:r>
            <a:r>
              <a:rPr lang="tr-TR" sz="3200" dirty="0"/>
              <a:t> </a:t>
            </a:r>
            <a:r>
              <a:rPr lang="tr-TR" sz="3200" dirty="0" err="1"/>
              <a:t>categorical</a:t>
            </a:r>
            <a:r>
              <a:rPr lang="tr-TR" sz="3200" dirty="0"/>
              <a:t> </a:t>
            </a:r>
            <a:r>
              <a:rPr lang="tr-TR" sz="3200" dirty="0" err="1"/>
              <a:t>variables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y?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D375B74-4ED5-C443-BF04-087F87B6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1" y="775505"/>
            <a:ext cx="10779889" cy="598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A57F87-4367-8944-8666-97980013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29598"/>
            <a:ext cx="10515600" cy="1325563"/>
          </a:xfrm>
        </p:spPr>
        <p:txBody>
          <a:bodyPr/>
          <a:lstStyle/>
          <a:p>
            <a:r>
              <a:rPr lang="tr-TR" b="1" dirty="0" err="1">
                <a:solidFill>
                  <a:srgbClr val="FF7417"/>
                </a:solidFill>
              </a:rPr>
              <a:t>Outline</a:t>
            </a:r>
            <a:endParaRPr lang="tr-TR" b="1" dirty="0">
              <a:solidFill>
                <a:srgbClr val="FF7417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309B59-DC81-C546-A000-0EED683B4D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5D5757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Problem </a:t>
            </a:r>
            <a:r>
              <a:rPr lang="tr-TR" dirty="0" err="1">
                <a:solidFill>
                  <a:schemeClr val="bg1"/>
                </a:solidFill>
              </a:rPr>
              <a:t>Description</a:t>
            </a:r>
            <a:endParaRPr lang="tr-T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Data </a:t>
            </a:r>
            <a:r>
              <a:rPr lang="tr-TR" dirty="0" err="1">
                <a:solidFill>
                  <a:schemeClr val="bg1"/>
                </a:solidFill>
              </a:rPr>
              <a:t>Description</a:t>
            </a:r>
            <a:endParaRPr lang="tr-T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solidFill>
                  <a:schemeClr val="bg1"/>
                </a:solidFill>
              </a:rPr>
              <a:t>Explanatory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analysis</a:t>
            </a:r>
            <a:endParaRPr lang="tr-T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solidFill>
                  <a:schemeClr val="bg1"/>
                </a:solidFill>
              </a:rPr>
              <a:t>Recommended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models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data set</a:t>
            </a: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1902C5E9-9A95-E240-B553-A27D6223C60A}"/>
              </a:ext>
            </a:extLst>
          </p:cNvPr>
          <p:cNvCxnSpPr>
            <a:cxnSpLocks/>
          </p:cNvCxnSpPr>
          <p:nvPr/>
        </p:nvCxnSpPr>
        <p:spPr>
          <a:xfrm>
            <a:off x="145473" y="1094509"/>
            <a:ext cx="7654636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8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5D16920-FF0B-F34B-B6B6-AD425D350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0"/>
          <a:stretch/>
        </p:blipFill>
        <p:spPr>
          <a:xfrm>
            <a:off x="3058282" y="1465795"/>
            <a:ext cx="5069295" cy="392641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C8DB554F-5406-2241-B5FC-8A5490C0271E}"/>
              </a:ext>
            </a:extLst>
          </p:cNvPr>
          <p:cNvCxnSpPr>
            <a:cxnSpLocks/>
          </p:cNvCxnSpPr>
          <p:nvPr/>
        </p:nvCxnSpPr>
        <p:spPr>
          <a:xfrm>
            <a:off x="6585995" y="1567832"/>
            <a:ext cx="0" cy="37102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E06D52CC-AF7F-F844-B7A9-F97AADFCBABC}"/>
              </a:ext>
            </a:extLst>
          </p:cNvPr>
          <p:cNvCxnSpPr>
            <a:cxnSpLocks/>
          </p:cNvCxnSpPr>
          <p:nvPr/>
        </p:nvCxnSpPr>
        <p:spPr>
          <a:xfrm>
            <a:off x="4759124" y="1567832"/>
            <a:ext cx="0" cy="37102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B2FD01F-4E29-EF43-AA3A-4E44853504F7}"/>
              </a:ext>
            </a:extLst>
          </p:cNvPr>
          <p:cNvSpPr txBox="1"/>
          <p:nvPr/>
        </p:nvSpPr>
        <p:spPr>
          <a:xfrm>
            <a:off x="1541999" y="326596"/>
            <a:ext cx="870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baseline="-25000" dirty="0" err="1"/>
              <a:t>o</a:t>
            </a:r>
            <a:r>
              <a:rPr lang="tr-TR" dirty="0"/>
              <a:t> : </a:t>
            </a:r>
            <a:r>
              <a:rPr lang="tr-TR" dirty="0" err="1"/>
              <a:t>There</a:t>
            </a:r>
            <a:r>
              <a:rPr lang="tr-TR" dirty="0"/>
              <a:t> is  not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(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independent</a:t>
            </a:r>
            <a:r>
              <a:rPr lang="tr-TR" dirty="0"/>
              <a:t> )</a:t>
            </a:r>
          </a:p>
          <a:p>
            <a:r>
              <a:rPr lang="tr-TR" dirty="0"/>
              <a:t>H</a:t>
            </a:r>
            <a:r>
              <a:rPr lang="tr-TR" baseline="-25000" dirty="0"/>
              <a:t>1</a:t>
            </a:r>
            <a:r>
              <a:rPr lang="tr-TR" dirty="0"/>
              <a:t>: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</a:p>
          <a:p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D4EE9D3-DB83-9B4B-950E-97C9C59C3F16}"/>
              </a:ext>
            </a:extLst>
          </p:cNvPr>
          <p:cNvSpPr txBox="1"/>
          <p:nvPr/>
        </p:nvSpPr>
        <p:spPr>
          <a:xfrm>
            <a:off x="918895" y="5740831"/>
            <a:ext cx="107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p-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significance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of 0.05,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478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9F75434-E9B4-1244-A6C4-7A2E1F5D4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77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AE1EC33-5557-3945-A88C-D2D1568F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7417"/>
                </a:solidFill>
              </a:rPr>
              <a:t>Modeling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8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CC2865-477D-934D-A0C5-3BBB0293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8" y="589660"/>
            <a:ext cx="11903243" cy="56786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endParaRPr lang="tr-TR" dirty="0">
              <a:latin typeface="+mj-lt"/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in EDA </a:t>
            </a:r>
            <a:r>
              <a:rPr lang="tr-TR" dirty="0" err="1">
                <a:solidFill>
                  <a:schemeClr val="bg1"/>
                </a:solidFill>
              </a:rPr>
              <a:t>part</a:t>
            </a:r>
            <a:r>
              <a:rPr lang="tr-TR" dirty="0">
                <a:solidFill>
                  <a:schemeClr val="bg1"/>
                </a:solidFill>
              </a:rPr>
              <a:t>, in </a:t>
            </a:r>
            <a:r>
              <a:rPr lang="tr-TR" dirty="0" err="1">
                <a:solidFill>
                  <a:schemeClr val="bg1"/>
                </a:solidFill>
              </a:rPr>
              <a:t>response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</a:t>
            </a:r>
            <a:r>
              <a:rPr lang="tr-TR" dirty="0">
                <a:solidFill>
                  <a:schemeClr val="bg1"/>
                </a:solidFill>
              </a:rPr>
              <a:t>, “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” </a:t>
            </a:r>
            <a:r>
              <a:rPr lang="tr-TR" dirty="0" err="1">
                <a:solidFill>
                  <a:schemeClr val="bg1"/>
                </a:solidFill>
              </a:rPr>
              <a:t>class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proportion</a:t>
            </a:r>
            <a:r>
              <a:rPr lang="tr-TR" dirty="0">
                <a:solidFill>
                  <a:schemeClr val="bg1"/>
                </a:solidFill>
              </a:rPr>
              <a:t> is 88.3 </a:t>
            </a:r>
            <a:r>
              <a:rPr lang="tr-TR" dirty="0" err="1">
                <a:solidFill>
                  <a:schemeClr val="bg1"/>
                </a:solidFill>
              </a:rPr>
              <a:t>while</a:t>
            </a:r>
            <a:r>
              <a:rPr lang="tr-TR" dirty="0">
                <a:solidFill>
                  <a:schemeClr val="bg1"/>
                </a:solidFill>
              </a:rPr>
              <a:t> “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” </a:t>
            </a:r>
            <a:r>
              <a:rPr lang="tr-TR" dirty="0" err="1">
                <a:solidFill>
                  <a:schemeClr val="bg1"/>
                </a:solidFill>
              </a:rPr>
              <a:t>class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proportion</a:t>
            </a:r>
            <a:r>
              <a:rPr lang="tr-TR" dirty="0">
                <a:solidFill>
                  <a:schemeClr val="bg1"/>
                </a:solidFill>
              </a:rPr>
              <a:t> is 11.7. </a:t>
            </a: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is </a:t>
            </a:r>
            <a:r>
              <a:rPr lang="tr-TR" dirty="0" err="1">
                <a:solidFill>
                  <a:schemeClr val="bg1"/>
                </a:solidFill>
              </a:rPr>
              <a:t>huge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difference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difference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between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two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class</a:t>
            </a:r>
            <a:r>
              <a:rPr lang="tr-TR" dirty="0">
                <a:solidFill>
                  <a:schemeClr val="bg1"/>
                </a:solidFill>
              </a:rPr>
              <a:t>. </a:t>
            </a:r>
            <a:r>
              <a:rPr lang="tr-TR" dirty="0" err="1">
                <a:solidFill>
                  <a:schemeClr val="bg1"/>
                </a:solidFill>
              </a:rPr>
              <a:t>Thus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have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it </a:t>
            </a:r>
            <a:r>
              <a:rPr lang="tr-TR" dirty="0" err="1">
                <a:solidFill>
                  <a:schemeClr val="bg1"/>
                </a:solidFill>
              </a:rPr>
              <a:t>causes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reduction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accuracy</a:t>
            </a:r>
            <a:r>
              <a:rPr lang="tr-TR" dirty="0">
                <a:solidFill>
                  <a:schemeClr val="bg1"/>
                </a:solidFill>
              </a:rPr>
              <a:t> of ML </a:t>
            </a:r>
            <a:r>
              <a:rPr lang="tr-TR" dirty="0" err="1">
                <a:solidFill>
                  <a:schemeClr val="bg1"/>
                </a:solidFill>
              </a:rPr>
              <a:t>algorithms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What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sets</a:t>
            </a:r>
            <a:r>
              <a:rPr lang="tr-TR" dirty="0">
                <a:solidFill>
                  <a:schemeClr val="bg1"/>
                </a:solidFill>
              </a:rPr>
              <a:t> ?</a:t>
            </a:r>
          </a:p>
          <a:p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widely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known</a:t>
            </a:r>
            <a:r>
              <a:rPr lang="tr-TR" dirty="0">
                <a:solidFill>
                  <a:schemeClr val="bg1"/>
                </a:solidFill>
              </a:rPr>
              <a:t> as ‘</a:t>
            </a:r>
            <a:r>
              <a:rPr lang="tr-TR" dirty="0" err="1">
                <a:solidFill>
                  <a:schemeClr val="bg1"/>
                </a:solidFill>
              </a:rPr>
              <a:t>Sampling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’. </a:t>
            </a:r>
            <a:r>
              <a:rPr lang="tr-TR" dirty="0" err="1">
                <a:solidFill>
                  <a:schemeClr val="bg1"/>
                </a:solidFill>
              </a:rPr>
              <a:t>Generally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these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aim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modify</a:t>
            </a:r>
            <a:r>
              <a:rPr lang="tr-TR" dirty="0">
                <a:solidFill>
                  <a:schemeClr val="bg1"/>
                </a:solidFill>
              </a:rPr>
              <a:t> an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into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balanced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distribution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some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mechanism</a:t>
            </a:r>
            <a:r>
              <a:rPr lang="tr-TR" dirty="0">
                <a:solidFill>
                  <a:schemeClr val="bg1"/>
                </a:solidFill>
              </a:rPr>
              <a:t>.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modification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occurs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altering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size of </a:t>
            </a:r>
            <a:r>
              <a:rPr lang="tr-TR" dirty="0" err="1">
                <a:solidFill>
                  <a:schemeClr val="bg1"/>
                </a:solidFill>
              </a:rPr>
              <a:t>original</a:t>
            </a:r>
            <a:r>
              <a:rPr lang="tr-TR" dirty="0">
                <a:solidFill>
                  <a:schemeClr val="bg1"/>
                </a:solidFill>
              </a:rPr>
              <a:t> data set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provide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same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proportion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balance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Below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treat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datasets</a:t>
            </a:r>
            <a:r>
              <a:rPr lang="tr-TR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 err="1">
                <a:solidFill>
                  <a:schemeClr val="bg1"/>
                </a:solidFill>
              </a:rPr>
              <a:t>Undersampling</a:t>
            </a:r>
            <a:r>
              <a:rPr lang="tr-TR" dirty="0">
                <a:solidFill>
                  <a:schemeClr val="bg1"/>
                </a:solidFill>
              </a:rPr>
              <a:t> </a:t>
            </a:r>
          </a:p>
          <a:p>
            <a:r>
              <a:rPr lang="tr-TR" dirty="0" err="1">
                <a:solidFill>
                  <a:schemeClr val="bg1"/>
                </a:solidFill>
              </a:rPr>
              <a:t>Oversampling</a:t>
            </a:r>
            <a:r>
              <a:rPr lang="tr-TR" dirty="0">
                <a:solidFill>
                  <a:schemeClr val="bg1"/>
                </a:solidFill>
              </a:rPr>
              <a:t> </a:t>
            </a:r>
          </a:p>
          <a:p>
            <a:r>
              <a:rPr lang="tr-TR" dirty="0" err="1">
                <a:solidFill>
                  <a:schemeClr val="bg1"/>
                </a:solidFill>
              </a:rPr>
              <a:t>Synthetic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Generation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Sensitive</a:t>
            </a:r>
            <a:r>
              <a:rPr lang="tr-TR" dirty="0">
                <a:solidFill>
                  <a:schemeClr val="bg1"/>
                </a:solidFill>
              </a:rPr>
              <a:t> Learning</a:t>
            </a:r>
          </a:p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A00F87-92A6-9D44-9EEC-74E81CFFAC45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rgbClr val="FF7417"/>
          </a:solidFill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Recommended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models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for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this</a:t>
            </a:r>
            <a:r>
              <a:rPr lang="tr-TR" sz="3200" dirty="0">
                <a:solidFill>
                  <a:schemeClr val="bg1"/>
                </a:solidFill>
              </a:rPr>
              <a:t> data set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243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CC2865-477D-934D-A0C5-3BBB0293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8" y="589660"/>
            <a:ext cx="11903243" cy="56786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tr-T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bg1"/>
                </a:solidFill>
              </a:rPr>
              <a:t>After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applying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data; </a:t>
            </a: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conduct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three</a:t>
            </a:r>
            <a:r>
              <a:rPr lang="tr-TR" dirty="0">
                <a:solidFill>
                  <a:schemeClr val="bg1"/>
                </a:solidFill>
              </a:rPr>
              <a:t> ML </a:t>
            </a:r>
            <a:r>
              <a:rPr lang="tr-TR" dirty="0" err="1">
                <a:solidFill>
                  <a:schemeClr val="bg1"/>
                </a:solidFill>
              </a:rPr>
              <a:t>models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which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very</a:t>
            </a:r>
            <a:r>
              <a:rPr lang="tr-TR" dirty="0">
                <a:solidFill>
                  <a:schemeClr val="bg1"/>
                </a:solidFill>
              </a:rPr>
              <a:t> popular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classification</a:t>
            </a:r>
            <a:r>
              <a:rPr lang="tr-TR" dirty="0">
                <a:solidFill>
                  <a:schemeClr val="bg1"/>
                </a:solidFill>
              </a:rPr>
              <a:t> data.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1. </a:t>
            </a:r>
            <a:r>
              <a:rPr lang="tr-TR" dirty="0" err="1">
                <a:solidFill>
                  <a:schemeClr val="bg1"/>
                </a:solidFill>
              </a:rPr>
              <a:t>Logistic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regression</a:t>
            </a:r>
            <a:endParaRPr lang="tr-T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2. </a:t>
            </a:r>
            <a:r>
              <a:rPr lang="tr-TR" dirty="0" err="1">
                <a:solidFill>
                  <a:schemeClr val="bg1"/>
                </a:solidFill>
              </a:rPr>
              <a:t>Decision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Tree</a:t>
            </a:r>
            <a:endParaRPr lang="tr-T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3. </a:t>
            </a:r>
            <a:r>
              <a:rPr lang="tr-TR" dirty="0" err="1">
                <a:solidFill>
                  <a:schemeClr val="bg1"/>
                </a:solidFill>
              </a:rPr>
              <a:t>XGBoots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A00F87-92A6-9D44-9EEC-74E81CFFAC45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rgbClr val="FF7417"/>
          </a:solidFill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Recommended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models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for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this</a:t>
            </a:r>
            <a:r>
              <a:rPr lang="tr-TR" sz="3200" dirty="0">
                <a:solidFill>
                  <a:schemeClr val="bg1"/>
                </a:solidFill>
              </a:rPr>
              <a:t> data set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67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A57F87-4367-8944-8666-97980013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29598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rgbClr val="FF7417"/>
                </a:solidFill>
              </a:rPr>
              <a:t>Problem </a:t>
            </a:r>
            <a:r>
              <a:rPr lang="tr-TR" b="1" dirty="0" err="1">
                <a:solidFill>
                  <a:srgbClr val="FF7417"/>
                </a:solidFill>
              </a:rPr>
              <a:t>Description</a:t>
            </a:r>
            <a:endParaRPr lang="tr-TR" b="1" dirty="0">
              <a:solidFill>
                <a:srgbClr val="FF7417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309B59-DC81-C546-A000-0EED683B4D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5D5757"/>
          </a:solidFill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ABC Bank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wants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sell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it's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term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deposit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product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customers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before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launching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product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they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want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develop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a model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which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help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them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understanding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whether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particular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customer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will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buy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their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product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not (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based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on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customer's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past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interaction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with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bank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other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Financial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Institution</a:t>
            </a:r>
            <a:r>
              <a:rPr lang="tr-TR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1902C5E9-9A95-E240-B553-A27D6223C60A}"/>
              </a:ext>
            </a:extLst>
          </p:cNvPr>
          <p:cNvCxnSpPr>
            <a:cxnSpLocks/>
          </p:cNvCxnSpPr>
          <p:nvPr/>
        </p:nvCxnSpPr>
        <p:spPr>
          <a:xfrm>
            <a:off x="145473" y="1094509"/>
            <a:ext cx="7654636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96A6ED-24C8-824B-906A-61053D5A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solidFill>
            <a:srgbClr val="5D5757"/>
          </a:solidFill>
        </p:spPr>
        <p:txBody>
          <a:bodyPr/>
          <a:lstStyle/>
          <a:p>
            <a:r>
              <a:rPr lang="tr-TR" dirty="0">
                <a:solidFill>
                  <a:srgbClr val="FF7417"/>
                </a:solidFill>
              </a:rPr>
              <a:t>Data </a:t>
            </a:r>
            <a:r>
              <a:rPr lang="tr-TR" dirty="0" err="1">
                <a:solidFill>
                  <a:srgbClr val="FF7417"/>
                </a:solidFill>
              </a:rPr>
              <a:t>Description</a:t>
            </a:r>
            <a:endParaRPr lang="tr-TR" dirty="0">
              <a:solidFill>
                <a:srgbClr val="FF7417"/>
              </a:solidFill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50174709-803E-8540-9620-918EFF82EBBA}"/>
              </a:ext>
            </a:extLst>
          </p:cNvPr>
          <p:cNvCxnSpPr>
            <a:cxnSpLocks/>
          </p:cNvCxnSpPr>
          <p:nvPr/>
        </p:nvCxnSpPr>
        <p:spPr>
          <a:xfrm>
            <a:off x="118177" y="1026270"/>
            <a:ext cx="7654636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5C11ED-F92A-D44F-B561-EF6F6C60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154113"/>
            <a:ext cx="11722100" cy="5391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Bank </a:t>
            </a:r>
            <a:r>
              <a:rPr lang="tr-TR" dirty="0" err="1">
                <a:solidFill>
                  <a:schemeClr val="bg1"/>
                </a:solidFill>
              </a:rPr>
              <a:t>dataset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includes</a:t>
            </a:r>
            <a:r>
              <a:rPr lang="tr-TR" dirty="0">
                <a:solidFill>
                  <a:schemeClr val="bg1"/>
                </a:solidFill>
              </a:rPr>
              <a:t> 45211 </a:t>
            </a:r>
            <a:r>
              <a:rPr lang="tr-TR" dirty="0" err="1">
                <a:solidFill>
                  <a:schemeClr val="bg1"/>
                </a:solidFill>
              </a:rPr>
              <a:t>observations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17 </a:t>
            </a:r>
            <a:r>
              <a:rPr lang="tr-TR" dirty="0" err="1">
                <a:solidFill>
                  <a:schemeClr val="bg1"/>
                </a:solidFill>
              </a:rPr>
              <a:t>variable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7 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which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age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balance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day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duration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pdays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10 </a:t>
            </a:r>
            <a:r>
              <a:rPr lang="tr-TR" dirty="0" err="1">
                <a:solidFill>
                  <a:schemeClr val="bg1"/>
                </a:solidFill>
              </a:rPr>
              <a:t>categoric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which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job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martial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education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default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housing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month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poutcome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y.</a:t>
            </a:r>
          </a:p>
        </p:txBody>
      </p:sp>
    </p:spTree>
    <p:extLst>
      <p:ext uri="{BB962C8B-B14F-4D97-AF65-F5344CB8AC3E}">
        <p14:creationId xmlns:p14="http://schemas.microsoft.com/office/powerpoint/2010/main" val="132184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tablo içeren bir resim&#10;&#10;Açıklama otomatik olarak oluşturuldu">
            <a:extLst>
              <a:ext uri="{FF2B5EF4-FFF2-40B4-BE49-F238E27FC236}">
                <a16:creationId xmlns:a16="http://schemas.microsoft.com/office/drawing/2014/main" id="{43108CAD-B97C-0E4D-AC8F-B948B33CB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409" y="66756"/>
            <a:ext cx="8790180" cy="672448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22C53E51-BBE5-EA4D-A866-00075B00264E}"/>
              </a:ext>
            </a:extLst>
          </p:cNvPr>
          <p:cNvSpPr/>
          <p:nvPr/>
        </p:nvSpPr>
        <p:spPr>
          <a:xfrm>
            <a:off x="1439409" y="3587262"/>
            <a:ext cx="8790180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9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96A6ED-24C8-824B-906A-61053D5A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solidFill>
            <a:srgbClr val="5D5757"/>
          </a:solidFill>
        </p:spPr>
        <p:txBody>
          <a:bodyPr/>
          <a:lstStyle/>
          <a:p>
            <a:r>
              <a:rPr lang="tr-TR" dirty="0">
                <a:solidFill>
                  <a:srgbClr val="FF7417"/>
                </a:solidFill>
              </a:rPr>
              <a:t>Data </a:t>
            </a:r>
            <a:r>
              <a:rPr lang="tr-TR" dirty="0" err="1">
                <a:solidFill>
                  <a:srgbClr val="FF7417"/>
                </a:solidFill>
              </a:rPr>
              <a:t>Description</a:t>
            </a:r>
            <a:endParaRPr lang="tr-TR" dirty="0">
              <a:solidFill>
                <a:srgbClr val="FF7417"/>
              </a:solidFill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50174709-803E-8540-9620-918EFF82EBBA}"/>
              </a:ext>
            </a:extLst>
          </p:cNvPr>
          <p:cNvCxnSpPr>
            <a:cxnSpLocks/>
          </p:cNvCxnSpPr>
          <p:nvPr/>
        </p:nvCxnSpPr>
        <p:spPr>
          <a:xfrm>
            <a:off x="118177" y="1026270"/>
            <a:ext cx="7654636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5C11ED-F92A-D44F-B561-EF6F6C60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1" y="1142538"/>
            <a:ext cx="12192000" cy="539115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chemeClr val="bg1"/>
                </a:solidFill>
              </a:rPr>
              <a:t>1 - </a:t>
            </a:r>
            <a:r>
              <a:rPr lang="tr-TR" dirty="0" err="1">
                <a:solidFill>
                  <a:schemeClr val="bg1"/>
                </a:solidFill>
              </a:rPr>
              <a:t>age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2 - </a:t>
            </a:r>
            <a:r>
              <a:rPr lang="tr-TR" dirty="0" err="1">
                <a:solidFill>
                  <a:schemeClr val="bg1"/>
                </a:solidFill>
              </a:rPr>
              <a:t>job</a:t>
            </a:r>
            <a:r>
              <a:rPr lang="tr-TR" dirty="0">
                <a:solidFill>
                  <a:schemeClr val="bg1"/>
                </a:solidFill>
              </a:rPr>
              <a:t> : </a:t>
            </a:r>
            <a:r>
              <a:rPr lang="tr-TR" dirty="0" err="1">
                <a:solidFill>
                  <a:schemeClr val="bg1"/>
                </a:solidFill>
              </a:rPr>
              <a:t>type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job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'admin.','blue-collar','entrepreneur','housemaid','management','retired','self-employed','services','student','technician','unemployed','unknown')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3 - </a:t>
            </a:r>
            <a:r>
              <a:rPr lang="tr-TR" dirty="0" err="1">
                <a:solidFill>
                  <a:schemeClr val="bg1"/>
                </a:solidFill>
              </a:rPr>
              <a:t>marital</a:t>
            </a:r>
            <a:r>
              <a:rPr lang="tr-TR" dirty="0">
                <a:solidFill>
                  <a:schemeClr val="bg1"/>
                </a:solidFill>
              </a:rPr>
              <a:t> : </a:t>
            </a:r>
            <a:r>
              <a:rPr lang="tr-TR" dirty="0" err="1">
                <a:solidFill>
                  <a:schemeClr val="bg1"/>
                </a:solidFill>
              </a:rPr>
              <a:t>marital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status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divorced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married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single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'; </a:t>
            </a:r>
            <a:r>
              <a:rPr lang="tr-TR" dirty="0" err="1">
                <a:solidFill>
                  <a:schemeClr val="bg1"/>
                </a:solidFill>
              </a:rPr>
              <a:t>note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divorced</a:t>
            </a:r>
            <a:r>
              <a:rPr lang="tr-TR" dirty="0">
                <a:solidFill>
                  <a:schemeClr val="bg1"/>
                </a:solidFill>
              </a:rPr>
              <a:t>' </a:t>
            </a:r>
            <a:r>
              <a:rPr lang="tr-TR" dirty="0" err="1">
                <a:solidFill>
                  <a:schemeClr val="bg1"/>
                </a:solidFill>
              </a:rPr>
              <a:t>means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divorced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widowed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4 - </a:t>
            </a:r>
            <a:r>
              <a:rPr lang="tr-TR" dirty="0" err="1">
                <a:solidFill>
                  <a:schemeClr val="bg1"/>
                </a:solidFill>
              </a:rPr>
              <a:t>education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'basic.4y','basic.6y','basic.9y','high.school','illiterate','professional.course','university.degree','unknown')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5 - </a:t>
            </a:r>
            <a:r>
              <a:rPr lang="tr-TR" dirty="0" err="1">
                <a:solidFill>
                  <a:schemeClr val="bg1"/>
                </a:solidFill>
              </a:rPr>
              <a:t>default</a:t>
            </a:r>
            <a:r>
              <a:rPr lang="tr-TR" dirty="0">
                <a:solidFill>
                  <a:schemeClr val="bg1"/>
                </a:solidFill>
              </a:rPr>
              <a:t>: has </a:t>
            </a:r>
            <a:r>
              <a:rPr lang="tr-TR" dirty="0" err="1">
                <a:solidFill>
                  <a:schemeClr val="bg1"/>
                </a:solidFill>
              </a:rPr>
              <a:t>credit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default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6 - </a:t>
            </a:r>
            <a:r>
              <a:rPr lang="tr-TR" dirty="0" err="1">
                <a:solidFill>
                  <a:schemeClr val="bg1"/>
                </a:solidFill>
              </a:rPr>
              <a:t>housing</a:t>
            </a:r>
            <a:r>
              <a:rPr lang="tr-TR" dirty="0">
                <a:solidFill>
                  <a:schemeClr val="bg1"/>
                </a:solidFill>
              </a:rPr>
              <a:t>: has </a:t>
            </a:r>
            <a:r>
              <a:rPr lang="tr-TR" dirty="0" err="1">
                <a:solidFill>
                  <a:schemeClr val="bg1"/>
                </a:solidFill>
              </a:rPr>
              <a:t>housing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7 -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: has </a:t>
            </a:r>
            <a:r>
              <a:rPr lang="tr-TR" dirty="0" err="1">
                <a:solidFill>
                  <a:schemeClr val="bg1"/>
                </a:solidFill>
              </a:rPr>
              <a:t>personal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# </a:t>
            </a:r>
            <a:r>
              <a:rPr lang="tr-TR" dirty="0" err="1">
                <a:solidFill>
                  <a:schemeClr val="bg1"/>
                </a:solidFill>
              </a:rPr>
              <a:t>related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current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: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8 -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communication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type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cellular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telephone</a:t>
            </a:r>
            <a:r>
              <a:rPr lang="tr-TR" dirty="0">
                <a:solidFill>
                  <a:schemeClr val="bg1"/>
                </a:solidFill>
              </a:rPr>
              <a:t>') 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9 - </a:t>
            </a:r>
            <a:r>
              <a:rPr lang="tr-TR" dirty="0" err="1">
                <a:solidFill>
                  <a:schemeClr val="bg1"/>
                </a:solidFill>
              </a:rPr>
              <a:t>month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month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year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jan</a:t>
            </a:r>
            <a:r>
              <a:rPr lang="tr-TR" dirty="0">
                <a:solidFill>
                  <a:schemeClr val="bg1"/>
                </a:solidFill>
              </a:rPr>
              <a:t>', '</a:t>
            </a:r>
            <a:r>
              <a:rPr lang="tr-TR" dirty="0" err="1">
                <a:solidFill>
                  <a:schemeClr val="bg1"/>
                </a:solidFill>
              </a:rPr>
              <a:t>feb</a:t>
            </a:r>
            <a:r>
              <a:rPr lang="tr-TR" dirty="0">
                <a:solidFill>
                  <a:schemeClr val="bg1"/>
                </a:solidFill>
              </a:rPr>
              <a:t>', '</a:t>
            </a:r>
            <a:r>
              <a:rPr lang="tr-TR" dirty="0" err="1">
                <a:solidFill>
                  <a:schemeClr val="bg1"/>
                </a:solidFill>
              </a:rPr>
              <a:t>mar</a:t>
            </a:r>
            <a:r>
              <a:rPr lang="tr-TR" dirty="0">
                <a:solidFill>
                  <a:schemeClr val="bg1"/>
                </a:solidFill>
              </a:rPr>
              <a:t>', ..., '</a:t>
            </a:r>
            <a:r>
              <a:rPr lang="tr-TR" dirty="0" err="1">
                <a:solidFill>
                  <a:schemeClr val="bg1"/>
                </a:solidFill>
              </a:rPr>
              <a:t>nov</a:t>
            </a:r>
            <a:r>
              <a:rPr lang="tr-TR" dirty="0">
                <a:solidFill>
                  <a:schemeClr val="bg1"/>
                </a:solidFill>
              </a:rPr>
              <a:t>', '</a:t>
            </a:r>
            <a:r>
              <a:rPr lang="tr-TR" dirty="0" err="1">
                <a:solidFill>
                  <a:schemeClr val="bg1"/>
                </a:solidFill>
              </a:rPr>
              <a:t>dec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10 - </a:t>
            </a:r>
            <a:r>
              <a:rPr lang="tr-TR" dirty="0" err="1">
                <a:solidFill>
                  <a:schemeClr val="bg1"/>
                </a:solidFill>
              </a:rPr>
              <a:t>day_of_week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day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week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mon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tue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wed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thu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fri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11 - </a:t>
            </a:r>
            <a:r>
              <a:rPr lang="tr-TR" dirty="0" err="1">
                <a:solidFill>
                  <a:schemeClr val="bg1"/>
                </a:solidFill>
              </a:rPr>
              <a:t>duration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duration</a:t>
            </a:r>
            <a:r>
              <a:rPr lang="tr-TR" dirty="0">
                <a:solidFill>
                  <a:schemeClr val="bg1"/>
                </a:solidFill>
              </a:rPr>
              <a:t>, in </a:t>
            </a:r>
            <a:r>
              <a:rPr lang="tr-TR" dirty="0" err="1">
                <a:solidFill>
                  <a:schemeClr val="bg1"/>
                </a:solidFill>
              </a:rPr>
              <a:t>seconds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chemeClr val="bg1"/>
                </a:solidFill>
              </a:rPr>
              <a:t>12 -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number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contacts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performed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during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includes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13 - </a:t>
            </a:r>
            <a:r>
              <a:rPr lang="tr-TR" dirty="0" err="1">
                <a:solidFill>
                  <a:schemeClr val="bg1"/>
                </a:solidFill>
              </a:rPr>
              <a:t>pdays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number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days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passed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after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was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a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; 999 </a:t>
            </a:r>
            <a:r>
              <a:rPr lang="tr-TR" dirty="0" err="1">
                <a:solidFill>
                  <a:schemeClr val="bg1"/>
                </a:solidFill>
              </a:rPr>
              <a:t>means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was</a:t>
            </a:r>
            <a:r>
              <a:rPr lang="tr-TR" dirty="0">
                <a:solidFill>
                  <a:schemeClr val="bg1"/>
                </a:solidFill>
              </a:rPr>
              <a:t> not </a:t>
            </a:r>
            <a:r>
              <a:rPr lang="tr-TR" dirty="0" err="1">
                <a:solidFill>
                  <a:schemeClr val="bg1"/>
                </a:solidFill>
              </a:rPr>
              <a:t>previously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contacted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14 -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number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contacts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performed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before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15 - </a:t>
            </a:r>
            <a:r>
              <a:rPr lang="tr-TR" dirty="0" err="1">
                <a:solidFill>
                  <a:schemeClr val="bg1"/>
                </a:solidFill>
              </a:rPr>
              <a:t>poutcome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outcome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 marketing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failure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nonexistent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success</a:t>
            </a:r>
            <a:r>
              <a:rPr lang="tr-TR" dirty="0">
                <a:solidFill>
                  <a:schemeClr val="bg1"/>
                </a:solidFill>
              </a:rPr>
              <a:t>’)</a:t>
            </a:r>
            <a:br>
              <a:rPr lang="tr-TR" dirty="0">
                <a:solidFill>
                  <a:schemeClr val="bg1"/>
                </a:solidFill>
              </a:rPr>
            </a:br>
            <a:br>
              <a:rPr lang="tr-TR" dirty="0">
                <a:solidFill>
                  <a:schemeClr val="bg1"/>
                </a:solidFill>
              </a:rPr>
            </a:br>
            <a:r>
              <a:rPr lang="tr-TR" dirty="0" err="1">
                <a:solidFill>
                  <a:schemeClr val="bg1"/>
                </a:solidFill>
              </a:rPr>
              <a:t>Output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desired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target</a:t>
            </a:r>
            <a:r>
              <a:rPr lang="tr-TR" dirty="0">
                <a:solidFill>
                  <a:schemeClr val="bg1"/>
                </a:solidFill>
              </a:rPr>
              <a:t>):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17 - y - has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subscribed</a:t>
            </a:r>
            <a:r>
              <a:rPr lang="tr-TR" dirty="0">
                <a:solidFill>
                  <a:schemeClr val="bg1"/>
                </a:solidFill>
              </a:rPr>
              <a:t> a </a:t>
            </a:r>
            <a:r>
              <a:rPr lang="tr-TR" dirty="0" err="1">
                <a:solidFill>
                  <a:schemeClr val="bg1"/>
                </a:solidFill>
              </a:rPr>
              <a:t>term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deposit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binary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24287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26945E-D524-8F4F-83F7-77DA3D4A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3" y="1625056"/>
            <a:ext cx="5357438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>
                <a:solidFill>
                  <a:srgbClr val="FF7417"/>
                </a:solidFill>
              </a:rPr>
              <a:t>Explanatory Data Analysis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97EDD6C9-A42B-0146-8168-6EED926E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5" r="25736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E08E4F7B-F9B9-9A4B-B4B3-A14EF76B2F6B}"/>
              </a:ext>
            </a:extLst>
          </p:cNvPr>
          <p:cNvCxnSpPr>
            <a:cxnSpLocks/>
          </p:cNvCxnSpPr>
          <p:nvPr/>
        </p:nvCxnSpPr>
        <p:spPr>
          <a:xfrm>
            <a:off x="247073" y="3429000"/>
            <a:ext cx="4866794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98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5D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F7417"/>
                </a:solidFill>
                <a:latin typeface="+mj-lt"/>
              </a:rPr>
              <a:t>Is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there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any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missing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value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in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the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data?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D780AF7-FAB3-3541-A700-FDFA9EAF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15" y="696992"/>
            <a:ext cx="8189169" cy="512084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2B7A01E-E9C1-854A-8542-D80A1C76D091}"/>
              </a:ext>
            </a:extLst>
          </p:cNvPr>
          <p:cNvSpPr txBox="1"/>
          <p:nvPr/>
        </p:nvSpPr>
        <p:spPr>
          <a:xfrm>
            <a:off x="3669175" y="5868502"/>
            <a:ext cx="70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 </a:t>
            </a:r>
            <a:r>
              <a:rPr lang="tr-TR" dirty="0" err="1"/>
              <a:t>seen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bank </a:t>
            </a:r>
            <a:r>
              <a:rPr lang="tr-TR" dirty="0" err="1"/>
              <a:t>dataset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99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838200" y="365125"/>
            <a:ext cx="10515600" cy="769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martial status  and type of the job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A5893C3-82D8-EC49-868B-BA547ABB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9" y="1690105"/>
            <a:ext cx="5828261" cy="387579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96CDA07-9C46-C240-9951-A3056E9BA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1748387"/>
            <a:ext cx="5828261" cy="38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6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911</Words>
  <Application>Microsoft Macintosh PowerPoint</Application>
  <PresentationFormat>Geniş ekran</PresentationFormat>
  <Paragraphs>56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Teması</vt:lpstr>
      <vt:lpstr>Final Project</vt:lpstr>
      <vt:lpstr>Outline</vt:lpstr>
      <vt:lpstr>Problem Description</vt:lpstr>
      <vt:lpstr>Data Description</vt:lpstr>
      <vt:lpstr>PowerPoint Sunusu</vt:lpstr>
      <vt:lpstr>Data Description</vt:lpstr>
      <vt:lpstr>Explanatory Data Analysis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   Shapes of the numeric variables</vt:lpstr>
      <vt:lpstr> Does numeric variables have any outlier and what will be shape of the variables exclude the outliers?</vt:lpstr>
      <vt:lpstr> Does numeric variables have any outlier and what will be shape of the variables exclude the outliers?</vt:lpstr>
      <vt:lpstr>Is there any significant relationship between numeric variables and y, if y taken as numeric (1:no, 0:yes)?</vt:lpstr>
      <vt:lpstr>Is there any significant relationship between categorical variables and y?</vt:lpstr>
      <vt:lpstr>Is there any significant relationship between categorical variables and y?</vt:lpstr>
      <vt:lpstr>PowerPoint Sunusu</vt:lpstr>
      <vt:lpstr>Modeling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İrem Tanrıverdi</dc:creator>
  <cp:lastModifiedBy>İrem Tanrıverdi</cp:lastModifiedBy>
  <cp:revision>32</cp:revision>
  <dcterms:created xsi:type="dcterms:W3CDTF">2021-02-20T14:01:29Z</dcterms:created>
  <dcterms:modified xsi:type="dcterms:W3CDTF">2021-05-14T16:29:04Z</dcterms:modified>
</cp:coreProperties>
</file>