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37"/>
    <p:restoredTop sz="94679"/>
  </p:normalViewPr>
  <p:slideViewPr>
    <p:cSldViewPr snapToGrid="0" snapToObjects="1">
      <p:cViewPr varScale="1">
        <p:scale>
          <a:sx n="41" d="100"/>
          <a:sy n="41" d="100"/>
        </p:scale>
        <p:origin x="20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7A8851-0434-7C49-8B17-07004F0E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6FD568-C6CF-4545-86D2-EA30F87DC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CA48C2-D086-C447-A61F-D73A1591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30989F-0273-3744-BE70-0D5CFD0C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3149A7-A5EF-D141-8A93-080515D2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73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FD497F-B3DC-1C41-981D-5F810D3E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31E6DC-76B0-DE40-B618-789B5D290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B051DE-8C84-6048-BA74-E68E100D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4F9778-ACAA-2646-BF8F-C0EE2958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AF02E5-913A-AC44-A6D7-D190FB65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70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5BC994B-DF3E-A344-9CE4-F9BFB5B5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6B9BA21-4110-F942-A74D-9DAC329C4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56A37E-9958-F042-ADD2-24DE6A02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D306C3-4129-CB41-9355-1080922C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04B26D-6DC0-084C-864F-0165D165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94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1A145D-7FF0-CF40-B13D-4982937A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6ED59-7D12-E641-920B-5DEB841D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6EB186-A5EF-5040-A055-A2E7300D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AF4771-545C-B045-923A-D3D4CC15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CEC1C5-6641-3D46-8BD7-42228880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0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4E7CF4-B006-6640-96C8-40AAB85C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A4DCDD-A005-E64A-AA72-22327D06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3E66B-5CEA-3F48-85C1-A5955E84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D3B2ED-0D57-E644-9464-B969CCE4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CD526C-82A2-6149-89CC-860775DE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7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1007D4-74A0-3649-9A49-A0D157A5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CEF5A6-0B21-694B-AF72-3C76FF241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CF503C7-0766-184E-B9F9-60BE9DD5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3A3319-8243-0D40-9442-654D7A35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A0E646-E675-B64B-9B81-7C02CD59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188864-4C8D-F945-AE67-AE27FEBE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8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6F4914-1F97-334C-8AE4-60BB16A2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732F16-CC82-264A-A84D-884EA82B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1E2D8DA-5B2F-C54F-9BEC-49D16C64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C0E5C2E-3488-5B48-A587-41ECB250D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DAE5F57-5B27-6442-8332-C7BEA6E52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7EE8FDF-FD74-0645-85ED-9C815415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5E187FF-1EFA-2946-8A8C-25CD8CC6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CB27C73-112F-C740-8506-9957564E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872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14A7A9-EEF1-2246-A087-07147406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CCCE09F-4D3F-A542-BBAD-B6F0B67E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E48A934-FB3B-FF46-8CF2-44067B0D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DE0E091-2316-A748-B9C3-05BD8AD3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63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C544C55-0EE2-6B4C-A1D4-B05C1D77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86EBC11-23E4-604F-8D58-C52BF772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DDD244-5E4C-E74A-8A1A-E755CB06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176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CEA1EE-D8D7-114D-BEBC-BD6C7291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5E2324-5F7D-A346-812F-D8A9D9EA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EFAF226-353B-DB41-8369-C547C55AF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B206B29-3000-6F47-B5C8-62BC5F20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5ED65F-862A-D04A-BBC8-8DAE976A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278E6B-7C82-FA4C-B9E3-0679D9D5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093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C45547-E763-E24F-A587-3DB92DE3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1DEA21A-54AE-C74D-9AD4-DCDA3AC00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69456FB-66D0-B940-89B6-6E680887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E2F137C-FD9B-A947-8BB1-C8D4D95F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F574E1-2B7F-5241-8A7F-BAE06C0D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2A57790-CBE2-5A40-8A4C-FF1A3A8C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7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40056F4-1B2B-B646-B6D2-1AA3476F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DD3B78-EB8F-8D40-8BA2-13F7AD22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C2EB44-A475-024E-93BC-369BECC3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4E2F-4742-0641-92A2-92F12B7B4B07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BE2882-DEB5-3246-9A7B-C215D8FEE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0BB3EF-333B-C542-9395-39E31EC76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50CC-3BDA-7448-92D7-1A6F2F21E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66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7F6EA5-2EB1-5E40-8B3E-CCB58837A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830" y="1540436"/>
            <a:ext cx="9144000" cy="1397002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FF7417"/>
                </a:solidFill>
              </a:rPr>
              <a:t>Final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01BFE8-5DD2-944D-A83E-2CEC0A6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63" y="2928644"/>
            <a:ext cx="2912533" cy="1077218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7417"/>
                </a:solidFill>
              </a:rPr>
              <a:t>Virtual </a:t>
            </a:r>
            <a:r>
              <a:rPr lang="tr-TR" sz="2800" b="1" dirty="0" err="1">
                <a:solidFill>
                  <a:srgbClr val="FF7417"/>
                </a:solidFill>
              </a:rPr>
              <a:t>Internship</a:t>
            </a:r>
            <a:endParaRPr lang="tr-TR" sz="2800" b="1" dirty="0">
              <a:solidFill>
                <a:srgbClr val="FF7417"/>
              </a:solidFill>
            </a:endParaRPr>
          </a:p>
          <a:p>
            <a:r>
              <a:rPr lang="tr-TR" b="1" dirty="0">
                <a:solidFill>
                  <a:srgbClr val="FF7417"/>
                </a:solidFill>
              </a:rPr>
              <a:t>14-May-2021</a:t>
            </a:r>
            <a:endParaRPr lang="tr-TR" sz="2800" b="1" dirty="0">
              <a:solidFill>
                <a:srgbClr val="FF7417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F7E0388-D3D8-0E45-B046-6F88F8D6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3" t="10301" r="37963" b="73897"/>
          <a:stretch/>
        </p:blipFill>
        <p:spPr>
          <a:xfrm>
            <a:off x="2450703" y="143435"/>
            <a:ext cx="7290594" cy="139700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4683AD4-93DC-E047-8035-92C61563D9A4}"/>
              </a:ext>
            </a:extLst>
          </p:cNvPr>
          <p:cNvSpPr txBox="1"/>
          <p:nvPr/>
        </p:nvSpPr>
        <p:spPr>
          <a:xfrm>
            <a:off x="2556639" y="3920563"/>
            <a:ext cx="7607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i="1" u="sng" dirty="0">
                <a:solidFill>
                  <a:srgbClr val="FF7417"/>
                </a:solidFill>
              </a:rPr>
              <a:t>Name:</a:t>
            </a:r>
            <a:r>
              <a:rPr lang="tr-TR" sz="3200" dirty="0">
                <a:solidFill>
                  <a:srgbClr val="FF7417"/>
                </a:solidFill>
              </a:rPr>
              <a:t> İrem Tanrıverdi</a:t>
            </a: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Email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Tanriverdiirem.95@gmail.com</a:t>
            </a: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Location</a:t>
            </a:r>
            <a:r>
              <a:rPr lang="tr-TR" sz="3200" dirty="0">
                <a:solidFill>
                  <a:srgbClr val="FF7417"/>
                </a:solidFill>
              </a:rPr>
              <a:t>: </a:t>
            </a:r>
            <a:r>
              <a:rPr lang="tr-TR" sz="3200" dirty="0" err="1">
                <a:solidFill>
                  <a:srgbClr val="FF7417"/>
                </a:solidFill>
              </a:rPr>
              <a:t>Turkey</a:t>
            </a:r>
            <a:endParaRPr lang="tr-TR" sz="3200" dirty="0">
              <a:solidFill>
                <a:srgbClr val="FF7417"/>
              </a:solidFill>
            </a:endParaRP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Collage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</a:t>
            </a:r>
            <a:r>
              <a:rPr lang="tr-TR" sz="3200" dirty="0" err="1">
                <a:solidFill>
                  <a:srgbClr val="FF7417"/>
                </a:solidFill>
              </a:rPr>
              <a:t>Middle</a:t>
            </a:r>
            <a:r>
              <a:rPr lang="tr-TR" sz="3200" dirty="0">
                <a:solidFill>
                  <a:srgbClr val="FF7417"/>
                </a:solidFill>
              </a:rPr>
              <a:t> East Technical </a:t>
            </a:r>
            <a:r>
              <a:rPr lang="tr-TR" sz="3200" dirty="0" err="1">
                <a:solidFill>
                  <a:srgbClr val="FF7417"/>
                </a:solidFill>
              </a:rPr>
              <a:t>University</a:t>
            </a:r>
            <a:endParaRPr lang="tr-TR" sz="3200" dirty="0">
              <a:solidFill>
                <a:srgbClr val="FF7417"/>
              </a:solidFill>
            </a:endParaRP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Spealization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Data </a:t>
            </a:r>
            <a:r>
              <a:rPr lang="tr-TR" sz="3200" dirty="0" err="1">
                <a:solidFill>
                  <a:srgbClr val="FF7417"/>
                </a:solidFill>
              </a:rPr>
              <a:t>Science</a:t>
            </a:r>
            <a:endParaRPr lang="tr-TR" sz="3200" dirty="0">
              <a:solidFill>
                <a:srgbClr val="FF74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</p:txBody>
      </p:sp>
      <p:pic>
        <p:nvPicPr>
          <p:cNvPr id="6" name="İçerik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284CAC9-7305-BA42-BD8D-93FA884F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42" y="958206"/>
            <a:ext cx="11021177" cy="5599757"/>
          </a:xfrm>
        </p:spPr>
      </p:pic>
    </p:spTree>
    <p:extLst>
      <p:ext uri="{BB962C8B-B14F-4D97-AF65-F5344CB8AC3E}">
        <p14:creationId xmlns:p14="http://schemas.microsoft.com/office/powerpoint/2010/main" val="16292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/>
              <a:t>Third Model: XGBOOST</a:t>
            </a:r>
          </a:p>
        </p:txBody>
      </p:sp>
      <p:pic>
        <p:nvPicPr>
          <p:cNvPr id="9" name="İçerik Yer Tutucusu 8" descr="tablo içeren bir resim&#10;&#10;Açıklama otomatik olarak oluşturuldu">
            <a:extLst>
              <a:ext uri="{FF2B5EF4-FFF2-40B4-BE49-F238E27FC236}">
                <a16:creationId xmlns:a16="http://schemas.microsoft.com/office/drawing/2014/main" id="{7565D965-06CF-8D40-A724-C20833F2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219" y="1928811"/>
            <a:ext cx="5825320" cy="2671763"/>
          </a:xfrm>
        </p:spPr>
      </p:pic>
    </p:spTree>
    <p:extLst>
      <p:ext uri="{BB962C8B-B14F-4D97-AF65-F5344CB8AC3E}">
        <p14:creationId xmlns:p14="http://schemas.microsoft.com/office/powerpoint/2010/main" val="79562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/>
              <a:t>XGBOOST</a:t>
            </a:r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870B85D-1A83-6244-846E-5804FEEE4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4" y="800101"/>
            <a:ext cx="11040551" cy="5632452"/>
          </a:xfrm>
        </p:spPr>
      </p:pic>
    </p:spTree>
    <p:extLst>
      <p:ext uri="{BB962C8B-B14F-4D97-AF65-F5344CB8AC3E}">
        <p14:creationId xmlns:p14="http://schemas.microsoft.com/office/powerpoint/2010/main" val="393694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Selection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712D9DA-A496-6844-8917-92D22069F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370" y="1167606"/>
            <a:ext cx="8198168" cy="5070543"/>
          </a:xfrm>
        </p:spPr>
      </p:pic>
    </p:spTree>
    <p:extLst>
      <p:ext uri="{BB962C8B-B14F-4D97-AF65-F5344CB8AC3E}">
        <p14:creationId xmlns:p14="http://schemas.microsoft.com/office/powerpoint/2010/main" val="63501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Selection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EAB9391-8089-E64E-ADE1-C215657B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80" y="1200149"/>
            <a:ext cx="8275608" cy="51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7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Selection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A10F413-0E38-904C-A959-C3CE75DB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104900"/>
            <a:ext cx="87884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Selection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28073EA-31C3-7140-8704-68AFED0F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1025525"/>
            <a:ext cx="88265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47A8FB7-E719-6745-BA9B-957B41112D00}"/>
              </a:ext>
            </a:extLst>
          </p:cNvPr>
          <p:cNvSpPr txBox="1"/>
          <p:nvPr/>
        </p:nvSpPr>
        <p:spPr>
          <a:xfrm>
            <a:off x="471487" y="1357313"/>
            <a:ext cx="10995773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/>
              <a:t>As </a:t>
            </a:r>
            <a:r>
              <a:rPr lang="tr-TR" sz="2800" dirty="0" err="1"/>
              <a:t>seen</a:t>
            </a:r>
            <a:r>
              <a:rPr lang="tr-TR" sz="2800" dirty="0"/>
              <a:t> </a:t>
            </a:r>
            <a:r>
              <a:rPr lang="tr-TR" sz="2800" dirty="0" err="1"/>
              <a:t>from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plots</a:t>
            </a:r>
            <a:r>
              <a:rPr lang="tr-TR" sz="2800" dirty="0"/>
              <a:t>, F1 </a:t>
            </a:r>
            <a:r>
              <a:rPr lang="tr-TR" sz="2800" dirty="0" err="1"/>
              <a:t>score</a:t>
            </a:r>
            <a:r>
              <a:rPr lang="tr-TR" sz="2800" dirty="0"/>
              <a:t>, </a:t>
            </a:r>
            <a:r>
              <a:rPr lang="tr-TR" sz="2800" dirty="0" err="1"/>
              <a:t>recall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precision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model </a:t>
            </a:r>
            <a:r>
              <a:rPr lang="tr-TR" sz="2800" dirty="0" err="1"/>
              <a:t>conducted</a:t>
            </a:r>
            <a:r>
              <a:rPr lang="tr-TR" sz="2800" dirty="0"/>
              <a:t> </a:t>
            </a:r>
            <a:r>
              <a:rPr lang="tr-TR" sz="2800" dirty="0" err="1"/>
              <a:t>with</a:t>
            </a:r>
            <a:r>
              <a:rPr lang="tr-TR" sz="2800" dirty="0"/>
              <a:t> XGBOOST is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highest</a:t>
            </a:r>
            <a:r>
              <a:rPr lang="tr-T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/>
              <a:t>Thus</a:t>
            </a:r>
            <a:r>
              <a:rPr lang="tr-TR" sz="2800" dirty="0"/>
              <a:t>, F1 </a:t>
            </a:r>
            <a:r>
              <a:rPr lang="tr-TR" sz="2800" dirty="0" err="1"/>
              <a:t>score</a:t>
            </a:r>
            <a:r>
              <a:rPr lang="tr-TR" sz="2800" dirty="0"/>
              <a:t>, </a:t>
            </a:r>
            <a:r>
              <a:rPr lang="tr-TR" sz="2800" dirty="0" err="1"/>
              <a:t>recall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precision</a:t>
            </a:r>
            <a:r>
              <a:rPr lang="tr-TR" sz="2800" dirty="0"/>
              <a:t> </a:t>
            </a:r>
            <a:r>
              <a:rPr lang="tr-TR" sz="2800" dirty="0" err="1"/>
              <a:t>suggest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XGBOOST model is </a:t>
            </a:r>
            <a:r>
              <a:rPr lang="tr-TR" sz="2800" dirty="0" err="1"/>
              <a:t>better</a:t>
            </a:r>
            <a:r>
              <a:rPr lang="tr-TR" sz="2800" dirty="0"/>
              <a:t> model </a:t>
            </a:r>
            <a:r>
              <a:rPr lang="tr-TR" sz="2800" dirty="0" err="1"/>
              <a:t>among</a:t>
            </a:r>
            <a:r>
              <a:rPr lang="tr-TR" sz="2800" dirty="0"/>
              <a:t> 3 </a:t>
            </a:r>
            <a:r>
              <a:rPr lang="tr-TR" sz="2800" dirty="0" err="1"/>
              <a:t>models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5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37FE956B-7A37-43D7-A982-EE60F5B0D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9" t="23391" r="250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4404E3-3E56-6141-9027-633625CB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700" b="1" dirty="0">
                <a:solidFill>
                  <a:schemeClr val="tx2"/>
                </a:solidFill>
              </a:rPr>
              <a:t>Model Selection and Model Building</a:t>
            </a:r>
            <a:br>
              <a:rPr lang="en-US" sz="5100" dirty="0"/>
            </a:br>
            <a:endParaRPr lang="en-US" sz="5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4BFF4D-92DE-C646-BEA0-9B985C1F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155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imbalanced</a:t>
            </a:r>
            <a:r>
              <a:rPr lang="tr-TR" dirty="0"/>
              <a:t> data </a:t>
            </a:r>
            <a:r>
              <a:rPr lang="tr-TR" dirty="0" err="1"/>
              <a:t>sets</a:t>
            </a:r>
            <a:r>
              <a:rPr lang="tr-TR" dirty="0"/>
              <a:t> 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79A82B-D31B-0046-975A-D089AE28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021555"/>
            <a:ext cx="11801475" cy="572214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tr-TR" sz="4500" dirty="0" err="1"/>
              <a:t>We</a:t>
            </a:r>
            <a:r>
              <a:rPr lang="tr-TR" sz="4500" dirty="0"/>
              <a:t> </a:t>
            </a:r>
            <a:r>
              <a:rPr lang="tr-TR" sz="4500" dirty="0" err="1"/>
              <a:t>see</a:t>
            </a:r>
            <a:r>
              <a:rPr lang="tr-TR" sz="4500" dirty="0"/>
              <a:t> </a:t>
            </a:r>
            <a:r>
              <a:rPr lang="tr-TR" sz="4500" dirty="0" err="1"/>
              <a:t>that</a:t>
            </a:r>
            <a:r>
              <a:rPr lang="tr-TR" sz="4500" dirty="0"/>
              <a:t> in EDA </a:t>
            </a:r>
            <a:r>
              <a:rPr lang="tr-TR" sz="4500" dirty="0" err="1"/>
              <a:t>part</a:t>
            </a:r>
            <a:r>
              <a:rPr lang="tr-TR" sz="4500" dirty="0"/>
              <a:t>, in </a:t>
            </a:r>
            <a:r>
              <a:rPr lang="tr-TR" sz="4500" dirty="0" err="1"/>
              <a:t>response</a:t>
            </a:r>
            <a:r>
              <a:rPr lang="tr-TR" sz="4500" dirty="0"/>
              <a:t> </a:t>
            </a:r>
            <a:r>
              <a:rPr lang="tr-TR" sz="4500" dirty="0" err="1"/>
              <a:t>variable</a:t>
            </a:r>
            <a:r>
              <a:rPr lang="tr-TR" sz="4500" dirty="0"/>
              <a:t>, “</a:t>
            </a:r>
            <a:r>
              <a:rPr lang="tr-TR" sz="4500" dirty="0" err="1"/>
              <a:t>no</a:t>
            </a:r>
            <a:r>
              <a:rPr lang="tr-TR" sz="4500" dirty="0"/>
              <a:t>” </a:t>
            </a:r>
            <a:r>
              <a:rPr lang="tr-TR" sz="4500" dirty="0" err="1"/>
              <a:t>class</a:t>
            </a:r>
            <a:r>
              <a:rPr lang="tr-TR" sz="4500" dirty="0"/>
              <a:t> </a:t>
            </a:r>
            <a:r>
              <a:rPr lang="tr-TR" sz="4500" dirty="0" err="1"/>
              <a:t>proportion</a:t>
            </a:r>
            <a:r>
              <a:rPr lang="tr-TR" sz="4500" dirty="0"/>
              <a:t> is 88.3 </a:t>
            </a:r>
            <a:r>
              <a:rPr lang="tr-TR" sz="4500" dirty="0" err="1"/>
              <a:t>while</a:t>
            </a:r>
            <a:r>
              <a:rPr lang="tr-TR" sz="4500" dirty="0"/>
              <a:t> “</a:t>
            </a:r>
            <a:r>
              <a:rPr lang="tr-TR" sz="4500" dirty="0" err="1"/>
              <a:t>yes</a:t>
            </a:r>
            <a:r>
              <a:rPr lang="tr-TR" sz="4500" dirty="0"/>
              <a:t>” </a:t>
            </a:r>
            <a:r>
              <a:rPr lang="tr-TR" sz="4500" dirty="0" err="1"/>
              <a:t>class</a:t>
            </a:r>
            <a:r>
              <a:rPr lang="tr-TR" sz="4500" dirty="0"/>
              <a:t> </a:t>
            </a:r>
            <a:r>
              <a:rPr lang="tr-TR" sz="4500" dirty="0" err="1"/>
              <a:t>proportion</a:t>
            </a:r>
            <a:r>
              <a:rPr lang="tr-TR" sz="4500" dirty="0"/>
              <a:t> is 11.7. </a:t>
            </a:r>
            <a:r>
              <a:rPr lang="tr-TR" sz="4500" dirty="0" err="1"/>
              <a:t>There</a:t>
            </a:r>
            <a:r>
              <a:rPr lang="tr-TR" sz="4500" dirty="0"/>
              <a:t> is </a:t>
            </a:r>
            <a:r>
              <a:rPr lang="tr-TR" sz="4500" dirty="0" err="1"/>
              <a:t>huge</a:t>
            </a:r>
            <a:r>
              <a:rPr lang="tr-TR" sz="4500" dirty="0"/>
              <a:t> </a:t>
            </a:r>
            <a:r>
              <a:rPr lang="tr-TR" sz="4500" dirty="0" err="1"/>
              <a:t>difference</a:t>
            </a:r>
            <a:r>
              <a:rPr lang="tr-TR" sz="4500" dirty="0"/>
              <a:t> </a:t>
            </a:r>
            <a:r>
              <a:rPr lang="tr-TR" sz="4500" dirty="0" err="1"/>
              <a:t>difference</a:t>
            </a:r>
            <a:r>
              <a:rPr lang="tr-TR" sz="4500" dirty="0"/>
              <a:t> </a:t>
            </a:r>
            <a:r>
              <a:rPr lang="tr-TR" sz="4500" dirty="0" err="1"/>
              <a:t>between</a:t>
            </a:r>
            <a:r>
              <a:rPr lang="tr-TR" sz="4500" dirty="0"/>
              <a:t> </a:t>
            </a:r>
            <a:r>
              <a:rPr lang="tr-TR" sz="4500" dirty="0" err="1"/>
              <a:t>two</a:t>
            </a:r>
            <a:r>
              <a:rPr lang="tr-TR" sz="4500" dirty="0"/>
              <a:t> </a:t>
            </a:r>
            <a:r>
              <a:rPr lang="tr-TR" sz="4500" dirty="0" err="1"/>
              <a:t>class</a:t>
            </a:r>
            <a:r>
              <a:rPr lang="tr-TR" sz="4500" dirty="0"/>
              <a:t>. </a:t>
            </a:r>
            <a:r>
              <a:rPr lang="tr-TR" sz="4500" dirty="0" err="1"/>
              <a:t>Thus</a:t>
            </a:r>
            <a:r>
              <a:rPr lang="tr-TR" sz="4500" dirty="0"/>
              <a:t>, </a:t>
            </a:r>
            <a:r>
              <a:rPr lang="tr-TR" sz="4500" dirty="0" err="1"/>
              <a:t>we</a:t>
            </a:r>
            <a:r>
              <a:rPr lang="tr-TR" sz="4500" dirty="0"/>
              <a:t> </a:t>
            </a:r>
            <a:r>
              <a:rPr lang="tr-TR" sz="4500" dirty="0" err="1"/>
              <a:t>have</a:t>
            </a:r>
            <a:r>
              <a:rPr lang="tr-TR" sz="4500" dirty="0"/>
              <a:t> </a:t>
            </a:r>
            <a:r>
              <a:rPr lang="tr-TR" sz="4500" dirty="0" err="1"/>
              <a:t>imbalance</a:t>
            </a:r>
            <a:r>
              <a:rPr lang="tr-TR" sz="4500" dirty="0"/>
              <a:t> data </a:t>
            </a:r>
            <a:r>
              <a:rPr lang="tr-TR" sz="4500" dirty="0" err="1"/>
              <a:t>and</a:t>
            </a:r>
            <a:r>
              <a:rPr lang="tr-TR" sz="4500" dirty="0"/>
              <a:t> it </a:t>
            </a:r>
            <a:r>
              <a:rPr lang="tr-TR" sz="4500" dirty="0" err="1"/>
              <a:t>causes</a:t>
            </a:r>
            <a:r>
              <a:rPr lang="tr-TR" sz="4500" dirty="0"/>
              <a:t> </a:t>
            </a:r>
            <a:r>
              <a:rPr lang="tr-TR" sz="4500" dirty="0" err="1"/>
              <a:t>reduction</a:t>
            </a:r>
            <a:r>
              <a:rPr lang="tr-TR" sz="4500" dirty="0"/>
              <a:t> in </a:t>
            </a:r>
            <a:r>
              <a:rPr lang="tr-TR" sz="4500" dirty="0" err="1"/>
              <a:t>accuracy</a:t>
            </a:r>
            <a:r>
              <a:rPr lang="tr-TR" sz="4500" dirty="0"/>
              <a:t> of ML </a:t>
            </a:r>
            <a:r>
              <a:rPr lang="tr-TR" sz="4500" dirty="0" err="1"/>
              <a:t>algorithms</a:t>
            </a:r>
            <a:r>
              <a:rPr lang="tr-TR" sz="4500" dirty="0"/>
              <a:t>.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tr-TR" sz="4500" dirty="0" err="1"/>
              <a:t>The</a:t>
            </a:r>
            <a:r>
              <a:rPr lang="tr-TR" sz="4500" dirty="0"/>
              <a:t> </a:t>
            </a:r>
            <a:r>
              <a:rPr lang="tr-TR" sz="4500" dirty="0" err="1"/>
              <a:t>methods</a:t>
            </a:r>
            <a:r>
              <a:rPr lang="tr-TR" sz="4500" dirty="0"/>
              <a:t> </a:t>
            </a:r>
            <a:r>
              <a:rPr lang="tr-TR" sz="4500" dirty="0" err="1"/>
              <a:t>are</a:t>
            </a:r>
            <a:r>
              <a:rPr lang="tr-TR" sz="4500" dirty="0"/>
              <a:t> </a:t>
            </a:r>
            <a:r>
              <a:rPr lang="tr-TR" sz="4500" dirty="0" err="1"/>
              <a:t>widely</a:t>
            </a:r>
            <a:r>
              <a:rPr lang="tr-TR" sz="4500" dirty="0"/>
              <a:t> </a:t>
            </a:r>
            <a:r>
              <a:rPr lang="tr-TR" sz="4500" dirty="0" err="1"/>
              <a:t>known</a:t>
            </a:r>
            <a:r>
              <a:rPr lang="tr-TR" sz="4500" dirty="0"/>
              <a:t> as ‘</a:t>
            </a:r>
            <a:r>
              <a:rPr lang="tr-TR" sz="4500" dirty="0" err="1"/>
              <a:t>Sampling</a:t>
            </a:r>
            <a:r>
              <a:rPr lang="tr-TR" sz="4500" dirty="0"/>
              <a:t> </a:t>
            </a:r>
            <a:r>
              <a:rPr lang="tr-TR" sz="4500" dirty="0" err="1"/>
              <a:t>Methods</a:t>
            </a:r>
            <a:r>
              <a:rPr lang="tr-TR" sz="4500" dirty="0"/>
              <a:t>’. </a:t>
            </a:r>
            <a:r>
              <a:rPr lang="tr-TR" sz="4500" dirty="0" err="1"/>
              <a:t>Generally</a:t>
            </a:r>
            <a:r>
              <a:rPr lang="tr-TR" sz="4500" dirty="0"/>
              <a:t>, </a:t>
            </a:r>
            <a:r>
              <a:rPr lang="tr-TR" sz="4500" dirty="0" err="1"/>
              <a:t>these</a:t>
            </a:r>
            <a:r>
              <a:rPr lang="tr-TR" sz="4500" dirty="0"/>
              <a:t> </a:t>
            </a:r>
            <a:r>
              <a:rPr lang="tr-TR" sz="4500" dirty="0" err="1"/>
              <a:t>methods</a:t>
            </a:r>
            <a:r>
              <a:rPr lang="tr-TR" sz="4500" dirty="0"/>
              <a:t> </a:t>
            </a:r>
            <a:r>
              <a:rPr lang="tr-TR" sz="4500" dirty="0" err="1"/>
              <a:t>aim</a:t>
            </a:r>
            <a:r>
              <a:rPr lang="tr-TR" sz="4500" dirty="0"/>
              <a:t> </a:t>
            </a:r>
            <a:r>
              <a:rPr lang="tr-TR" sz="4500" dirty="0" err="1"/>
              <a:t>to</a:t>
            </a:r>
            <a:r>
              <a:rPr lang="tr-TR" sz="4500" dirty="0"/>
              <a:t> </a:t>
            </a:r>
            <a:r>
              <a:rPr lang="tr-TR" sz="4500" dirty="0" err="1"/>
              <a:t>modify</a:t>
            </a:r>
            <a:r>
              <a:rPr lang="tr-TR" sz="4500" dirty="0"/>
              <a:t> an </a:t>
            </a:r>
            <a:r>
              <a:rPr lang="tr-TR" sz="4500" dirty="0" err="1"/>
              <a:t>imbalanced</a:t>
            </a:r>
            <a:r>
              <a:rPr lang="tr-TR" sz="4500" dirty="0"/>
              <a:t> data </a:t>
            </a:r>
            <a:r>
              <a:rPr lang="tr-TR" sz="4500" dirty="0" err="1"/>
              <a:t>into</a:t>
            </a:r>
            <a:r>
              <a:rPr lang="tr-TR" sz="4500" dirty="0"/>
              <a:t> </a:t>
            </a:r>
            <a:r>
              <a:rPr lang="tr-TR" sz="4500" dirty="0" err="1"/>
              <a:t>balanced</a:t>
            </a:r>
            <a:r>
              <a:rPr lang="tr-TR" sz="4500" dirty="0"/>
              <a:t> </a:t>
            </a:r>
            <a:r>
              <a:rPr lang="tr-TR" sz="4500" dirty="0" err="1"/>
              <a:t>distribution</a:t>
            </a:r>
            <a:r>
              <a:rPr lang="tr-TR" sz="4500" dirty="0"/>
              <a:t> </a:t>
            </a:r>
            <a:r>
              <a:rPr lang="tr-TR" sz="4500" dirty="0" err="1"/>
              <a:t>using</a:t>
            </a:r>
            <a:r>
              <a:rPr lang="tr-TR" sz="4500" dirty="0"/>
              <a:t> </a:t>
            </a:r>
            <a:r>
              <a:rPr lang="tr-TR" sz="4500" dirty="0" err="1"/>
              <a:t>some</a:t>
            </a:r>
            <a:r>
              <a:rPr lang="tr-TR" sz="4500" dirty="0"/>
              <a:t> </a:t>
            </a:r>
            <a:r>
              <a:rPr lang="tr-TR" sz="4500" dirty="0" err="1"/>
              <a:t>mechanism</a:t>
            </a:r>
            <a:r>
              <a:rPr lang="tr-TR" sz="4500" dirty="0"/>
              <a:t>. </a:t>
            </a:r>
            <a:r>
              <a:rPr lang="tr-TR" sz="4500" dirty="0" err="1"/>
              <a:t>The</a:t>
            </a:r>
            <a:r>
              <a:rPr lang="tr-TR" sz="4500" dirty="0"/>
              <a:t> </a:t>
            </a:r>
            <a:r>
              <a:rPr lang="tr-TR" sz="4500" dirty="0" err="1"/>
              <a:t>modification</a:t>
            </a:r>
            <a:r>
              <a:rPr lang="tr-TR" sz="4500" dirty="0"/>
              <a:t> </a:t>
            </a:r>
            <a:r>
              <a:rPr lang="tr-TR" sz="4500" dirty="0" err="1"/>
              <a:t>occurs</a:t>
            </a:r>
            <a:r>
              <a:rPr lang="tr-TR" sz="4500" dirty="0"/>
              <a:t> </a:t>
            </a:r>
            <a:r>
              <a:rPr lang="tr-TR" sz="4500" dirty="0" err="1"/>
              <a:t>by</a:t>
            </a:r>
            <a:r>
              <a:rPr lang="tr-TR" sz="4500" dirty="0"/>
              <a:t> </a:t>
            </a:r>
            <a:r>
              <a:rPr lang="tr-TR" sz="4500" dirty="0" err="1"/>
              <a:t>altering</a:t>
            </a:r>
            <a:r>
              <a:rPr lang="tr-TR" sz="4500" dirty="0"/>
              <a:t> </a:t>
            </a:r>
            <a:r>
              <a:rPr lang="tr-TR" sz="4500" dirty="0" err="1"/>
              <a:t>the</a:t>
            </a:r>
            <a:r>
              <a:rPr lang="tr-TR" sz="4500" dirty="0"/>
              <a:t> size of </a:t>
            </a:r>
            <a:r>
              <a:rPr lang="tr-TR" sz="4500" dirty="0" err="1"/>
              <a:t>original</a:t>
            </a:r>
            <a:r>
              <a:rPr lang="tr-TR" sz="4500" dirty="0"/>
              <a:t> data set </a:t>
            </a:r>
            <a:r>
              <a:rPr lang="tr-TR" sz="4500" dirty="0" err="1"/>
              <a:t>and</a:t>
            </a:r>
            <a:r>
              <a:rPr lang="tr-TR" sz="4500" dirty="0"/>
              <a:t> </a:t>
            </a:r>
            <a:r>
              <a:rPr lang="tr-TR" sz="4500" dirty="0" err="1"/>
              <a:t>provide</a:t>
            </a:r>
            <a:r>
              <a:rPr lang="tr-TR" sz="4500" dirty="0"/>
              <a:t> </a:t>
            </a:r>
            <a:r>
              <a:rPr lang="tr-TR" sz="4500" dirty="0" err="1"/>
              <a:t>the</a:t>
            </a:r>
            <a:r>
              <a:rPr lang="tr-TR" sz="4500" dirty="0"/>
              <a:t> </a:t>
            </a:r>
            <a:r>
              <a:rPr lang="tr-TR" sz="4500" dirty="0" err="1"/>
              <a:t>same</a:t>
            </a:r>
            <a:r>
              <a:rPr lang="tr-TR" sz="4500" dirty="0"/>
              <a:t> </a:t>
            </a:r>
            <a:r>
              <a:rPr lang="tr-TR" sz="4500" dirty="0" err="1"/>
              <a:t>proportion</a:t>
            </a:r>
            <a:r>
              <a:rPr lang="tr-TR" sz="4500" dirty="0"/>
              <a:t> of </a:t>
            </a:r>
            <a:r>
              <a:rPr lang="tr-TR" sz="4500" dirty="0" err="1"/>
              <a:t>balance</a:t>
            </a:r>
            <a:r>
              <a:rPr lang="tr-TR" sz="45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tr-TR" sz="4500" dirty="0" err="1"/>
              <a:t>Below</a:t>
            </a:r>
            <a:r>
              <a:rPr lang="tr-TR" sz="4500" dirty="0"/>
              <a:t> </a:t>
            </a:r>
            <a:r>
              <a:rPr lang="tr-TR" sz="4500" dirty="0" err="1"/>
              <a:t>are</a:t>
            </a:r>
            <a:r>
              <a:rPr lang="tr-TR" sz="4500" dirty="0"/>
              <a:t> </a:t>
            </a:r>
            <a:r>
              <a:rPr lang="tr-TR" sz="4500" dirty="0" err="1"/>
              <a:t>the</a:t>
            </a:r>
            <a:r>
              <a:rPr lang="tr-TR" sz="4500" dirty="0"/>
              <a:t> </a:t>
            </a:r>
            <a:r>
              <a:rPr lang="tr-TR" sz="4500" dirty="0" err="1"/>
              <a:t>methods</a:t>
            </a:r>
            <a:r>
              <a:rPr lang="tr-TR" sz="4500" dirty="0"/>
              <a:t> </a:t>
            </a:r>
            <a:r>
              <a:rPr lang="tr-TR" sz="4500" dirty="0" err="1"/>
              <a:t>used</a:t>
            </a:r>
            <a:r>
              <a:rPr lang="tr-TR" sz="4500" dirty="0"/>
              <a:t> </a:t>
            </a:r>
            <a:r>
              <a:rPr lang="tr-TR" sz="4500" dirty="0" err="1"/>
              <a:t>to</a:t>
            </a:r>
            <a:r>
              <a:rPr lang="tr-TR" sz="4500" dirty="0"/>
              <a:t> </a:t>
            </a:r>
            <a:r>
              <a:rPr lang="tr-TR" sz="4500" dirty="0" err="1"/>
              <a:t>treat</a:t>
            </a:r>
            <a:r>
              <a:rPr lang="tr-TR" sz="4500" dirty="0"/>
              <a:t> </a:t>
            </a:r>
            <a:r>
              <a:rPr lang="tr-TR" sz="4500" dirty="0" err="1"/>
              <a:t>imbalanced</a:t>
            </a:r>
            <a:r>
              <a:rPr lang="tr-TR" sz="4500" dirty="0"/>
              <a:t> </a:t>
            </a:r>
            <a:r>
              <a:rPr lang="tr-TR" sz="4500" dirty="0" err="1"/>
              <a:t>datasets</a:t>
            </a:r>
            <a:r>
              <a:rPr lang="tr-TR" sz="4500" dirty="0"/>
              <a:t>: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tr-TR" sz="4500" dirty="0" err="1"/>
              <a:t>Undersampling</a:t>
            </a:r>
            <a:r>
              <a:rPr lang="tr-TR" sz="4500" dirty="0"/>
              <a:t> 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tr-TR" sz="4500" dirty="0" err="1"/>
              <a:t>Oversampling</a:t>
            </a:r>
            <a:r>
              <a:rPr lang="tr-TR" sz="4500" dirty="0"/>
              <a:t> 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tr-TR" sz="4500" dirty="0" err="1"/>
              <a:t>Synthetic</a:t>
            </a:r>
            <a:r>
              <a:rPr lang="tr-TR" sz="4500" dirty="0"/>
              <a:t> Data </a:t>
            </a:r>
            <a:r>
              <a:rPr lang="tr-TR" sz="4500" dirty="0" err="1"/>
              <a:t>Generation</a:t>
            </a:r>
            <a:endParaRPr lang="tr-TR" sz="45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tr-TR" sz="4500" dirty="0"/>
              <a:t> </a:t>
            </a:r>
            <a:r>
              <a:rPr lang="tr-TR" sz="4500" dirty="0" err="1"/>
              <a:t>Cost</a:t>
            </a:r>
            <a:r>
              <a:rPr lang="tr-TR" sz="4500" dirty="0"/>
              <a:t> </a:t>
            </a:r>
            <a:r>
              <a:rPr lang="tr-TR" sz="4500" dirty="0" err="1"/>
              <a:t>Sensitive</a:t>
            </a:r>
            <a:r>
              <a:rPr lang="tr-TR" sz="4500" dirty="0"/>
              <a:t> Learning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179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4BFF4D-92DE-C646-BEA0-9B985C1F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155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imbalanced</a:t>
            </a:r>
            <a:r>
              <a:rPr lang="tr-TR" dirty="0"/>
              <a:t> data </a:t>
            </a:r>
            <a:r>
              <a:rPr lang="tr-TR" dirty="0" err="1"/>
              <a:t>sets</a:t>
            </a:r>
            <a:r>
              <a:rPr lang="tr-TR" dirty="0"/>
              <a:t> 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79A82B-D31B-0046-975A-D089AE28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021555"/>
            <a:ext cx="11801475" cy="57221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I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undersampling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oversampling</a:t>
            </a:r>
            <a:r>
              <a:rPr lang="tr-TR" dirty="0"/>
              <a:t> since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we’ve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doing</a:t>
            </a:r>
            <a:r>
              <a:rPr lang="tr-TR" dirty="0"/>
              <a:t> </a:t>
            </a:r>
            <a:r>
              <a:rPr lang="tr-TR" dirty="0" err="1"/>
              <a:t>undersampling</a:t>
            </a:r>
            <a:r>
              <a:rPr lang="tr-TR" dirty="0"/>
              <a:t>. 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minority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is </a:t>
            </a:r>
            <a:r>
              <a:rPr lang="tr-TR" dirty="0" err="1"/>
              <a:t>oversampled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replacement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majority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is </a:t>
            </a:r>
            <a:r>
              <a:rPr lang="tr-TR" dirty="0" err="1"/>
              <a:t>undersampled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replacement</a:t>
            </a:r>
            <a:r>
              <a:rPr lang="tr-TR" dirty="0"/>
              <a:t>.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oversampling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be: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8AD9C93-70D3-C74E-951D-089E45FC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91470"/>
              </p:ext>
            </p:extLst>
          </p:nvPr>
        </p:nvGraphicFramePr>
        <p:xfrm>
          <a:off x="560388" y="4934477"/>
          <a:ext cx="3611564" cy="1021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782">
                  <a:extLst>
                    <a:ext uri="{9D8B030D-6E8A-4147-A177-3AD203B41FA5}">
                      <a16:colId xmlns:a16="http://schemas.microsoft.com/office/drawing/2014/main" val="4175041267"/>
                    </a:ext>
                  </a:extLst>
                </a:gridCol>
                <a:gridCol w="1805782">
                  <a:extLst>
                    <a:ext uri="{9D8B030D-6E8A-4147-A177-3AD203B41FA5}">
                      <a16:colId xmlns:a16="http://schemas.microsoft.com/office/drawing/2014/main" val="134492381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r>
                        <a:rPr lang="tr-T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Yes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5722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r>
                        <a:rPr lang="tr-TR" dirty="0"/>
                        <a:t>22628 (0.5004%)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22583 (0.499%)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CCCF39-06A3-E943-9BF4-D1002D79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296862"/>
            <a:ext cx="11591925" cy="5761038"/>
          </a:xfrm>
        </p:spPr>
        <p:txBody>
          <a:bodyPr/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undersampling</a:t>
            </a:r>
            <a:r>
              <a:rPr lang="tr-TR" dirty="0"/>
              <a:t> data </a:t>
            </a:r>
            <a:r>
              <a:rPr lang="tr-TR" dirty="0" err="1"/>
              <a:t>divided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;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test set.</a:t>
            </a:r>
          </a:p>
          <a:p>
            <a:r>
              <a:rPr lang="tr-TR" dirty="0"/>
              <a:t>80% of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used</a:t>
            </a:r>
            <a:r>
              <a:rPr lang="tr-TR" dirty="0"/>
              <a:t> as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and</a:t>
            </a:r>
            <a:r>
              <a:rPr lang="tr-TR" dirty="0"/>
              <a:t> 20% of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used</a:t>
            </a:r>
            <a:r>
              <a:rPr lang="tr-TR" dirty="0"/>
              <a:t> as test set.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data, </a:t>
            </a:r>
            <a:r>
              <a:rPr lang="tr-TR" dirty="0" err="1"/>
              <a:t>proportion</a:t>
            </a:r>
            <a:r>
              <a:rPr lang="tr-TR" dirty="0"/>
              <a:t> of </a:t>
            </a:r>
            <a:r>
              <a:rPr lang="tr-TR" dirty="0" err="1"/>
              <a:t>class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is:</a:t>
            </a:r>
          </a:p>
          <a:p>
            <a:endParaRPr lang="tr-TR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9BBBE8D1-636E-704C-9987-3D5EAEF9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57130"/>
              </p:ext>
            </p:extLst>
          </p:nvPr>
        </p:nvGraphicFramePr>
        <p:xfrm>
          <a:off x="474662" y="4062413"/>
          <a:ext cx="3611564" cy="1021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782">
                  <a:extLst>
                    <a:ext uri="{9D8B030D-6E8A-4147-A177-3AD203B41FA5}">
                      <a16:colId xmlns:a16="http://schemas.microsoft.com/office/drawing/2014/main" val="4175041267"/>
                    </a:ext>
                  </a:extLst>
                </a:gridCol>
                <a:gridCol w="1805782">
                  <a:extLst>
                    <a:ext uri="{9D8B030D-6E8A-4147-A177-3AD203B41FA5}">
                      <a16:colId xmlns:a16="http://schemas.microsoft.com/office/drawing/2014/main" val="134492381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r>
                        <a:rPr lang="tr-T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Yes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5722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r>
                        <a:rPr lang="tr-TR" dirty="0"/>
                        <a:t>0.50062%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0.4993%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86539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1B802154-B5C5-AA40-ADEE-60C4A51CD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7811"/>
              </p:ext>
            </p:extLst>
          </p:nvPr>
        </p:nvGraphicFramePr>
        <p:xfrm>
          <a:off x="474662" y="1978423"/>
          <a:ext cx="3611564" cy="1021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782">
                  <a:extLst>
                    <a:ext uri="{9D8B030D-6E8A-4147-A177-3AD203B41FA5}">
                      <a16:colId xmlns:a16="http://schemas.microsoft.com/office/drawing/2014/main" val="4175041267"/>
                    </a:ext>
                  </a:extLst>
                </a:gridCol>
                <a:gridCol w="1805782">
                  <a:extLst>
                    <a:ext uri="{9D8B030D-6E8A-4147-A177-3AD203B41FA5}">
                      <a16:colId xmlns:a16="http://schemas.microsoft.com/office/drawing/2014/main" val="134492381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r>
                        <a:rPr lang="tr-TR" dirty="0" err="1"/>
                        <a:t>Nrow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train</a:t>
                      </a:r>
                      <a:r>
                        <a:rPr lang="tr-TR" dirty="0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Nrow</a:t>
                      </a:r>
                      <a:r>
                        <a:rPr lang="tr-TR" dirty="0"/>
                        <a:t>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5722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r>
                        <a:rPr lang="tr-TR" dirty="0"/>
                        <a:t>36169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86539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8B02763A-E447-FE4A-A685-B320B44638B8}"/>
              </a:ext>
            </a:extLst>
          </p:cNvPr>
          <p:cNvSpPr txBox="1"/>
          <p:nvPr/>
        </p:nvSpPr>
        <p:spPr>
          <a:xfrm>
            <a:off x="333376" y="5500072"/>
            <a:ext cx="11525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In</a:t>
            </a:r>
            <a:r>
              <a:rPr lang="tr-TR" sz="2800" dirty="0"/>
              <a:t> </a:t>
            </a:r>
            <a:r>
              <a:rPr lang="tr-TR" sz="2800" dirty="0" err="1"/>
              <a:t>all</a:t>
            </a:r>
            <a:r>
              <a:rPr lang="tr-TR" sz="2800" dirty="0"/>
              <a:t> of </a:t>
            </a:r>
            <a:r>
              <a:rPr lang="tr-TR" sz="2800" dirty="0" err="1"/>
              <a:t>models</a:t>
            </a:r>
            <a:r>
              <a:rPr lang="tr-TR" sz="2800" dirty="0"/>
              <a:t>, y </a:t>
            </a:r>
            <a:r>
              <a:rPr lang="tr-TR" sz="2800" dirty="0" err="1"/>
              <a:t>taken</a:t>
            </a:r>
            <a:r>
              <a:rPr lang="tr-TR" sz="2800" dirty="0"/>
              <a:t> as </a:t>
            </a:r>
            <a:r>
              <a:rPr lang="tr-TR" sz="2800" dirty="0" err="1"/>
              <a:t>response</a:t>
            </a:r>
            <a:r>
              <a:rPr lang="tr-TR" sz="2800" dirty="0"/>
              <a:t> </a:t>
            </a:r>
            <a:r>
              <a:rPr lang="tr-TR" sz="2800" dirty="0" err="1"/>
              <a:t>variable</a:t>
            </a:r>
            <a:r>
              <a:rPr lang="tr-TR" sz="2800" dirty="0"/>
              <a:t> (</a:t>
            </a:r>
            <a:r>
              <a:rPr lang="tr-TR" sz="2800" dirty="0" err="1"/>
              <a:t>by</a:t>
            </a:r>
            <a:r>
              <a:rPr lang="tr-TR" sz="2800" dirty="0"/>
              <a:t> </a:t>
            </a:r>
            <a:r>
              <a:rPr lang="tr-TR" sz="2800" dirty="0" err="1"/>
              <a:t>taking</a:t>
            </a:r>
            <a:r>
              <a:rPr lang="tr-TR" sz="2800" dirty="0"/>
              <a:t> 0:No, 1:Yes), </a:t>
            </a:r>
            <a:r>
              <a:rPr lang="tr-TR" sz="2800" dirty="0" err="1"/>
              <a:t>all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other</a:t>
            </a:r>
            <a:r>
              <a:rPr lang="tr-TR" sz="2800" dirty="0"/>
              <a:t> </a:t>
            </a:r>
            <a:r>
              <a:rPr lang="tr-TR" sz="2800" dirty="0" err="1"/>
              <a:t>variables</a:t>
            </a:r>
            <a:r>
              <a:rPr lang="tr-TR" sz="2800" dirty="0"/>
              <a:t> </a:t>
            </a:r>
            <a:r>
              <a:rPr lang="tr-TR" sz="2800" dirty="0" err="1"/>
              <a:t>taking</a:t>
            </a:r>
            <a:r>
              <a:rPr lang="tr-TR" sz="2800" dirty="0"/>
              <a:t> as </a:t>
            </a:r>
            <a:r>
              <a:rPr lang="tr-TR" sz="2800" dirty="0" err="1"/>
              <a:t>covariate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35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/>
              <a:t>First Model: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E044BBA5-1D01-EE4E-9646-7EB64A8EF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720" y="1903809"/>
            <a:ext cx="5681035" cy="2468165"/>
          </a:xfrm>
        </p:spPr>
      </p:pic>
    </p:spTree>
    <p:extLst>
      <p:ext uri="{BB962C8B-B14F-4D97-AF65-F5344CB8AC3E}">
        <p14:creationId xmlns:p14="http://schemas.microsoft.com/office/powerpoint/2010/main" val="356419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DB58AD3-EA0D-C44E-A8CF-143A8A581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734" y="941387"/>
            <a:ext cx="10848531" cy="5459413"/>
          </a:xfr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4DDD538F-6DD9-8E4A-A58F-CEE1DC67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0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/>
              <a:t>Second Model: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1CD5303-387E-434A-AA15-DDCC0A10B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438" y="1035894"/>
            <a:ext cx="8738737" cy="5537686"/>
          </a:xfrm>
        </p:spPr>
      </p:pic>
    </p:spTree>
    <p:extLst>
      <p:ext uri="{BB962C8B-B14F-4D97-AF65-F5344CB8AC3E}">
        <p14:creationId xmlns:p14="http://schemas.microsoft.com/office/powerpoint/2010/main" val="131229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49C1-4A00-A241-9C79-16668FC7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</p:txBody>
      </p:sp>
      <p:pic>
        <p:nvPicPr>
          <p:cNvPr id="11" name="İçerik Yer Tutucusu 10" descr="tablo içeren bir resim&#10;&#10;Açıklama otomatik olarak oluşturuldu">
            <a:extLst>
              <a:ext uri="{FF2B5EF4-FFF2-40B4-BE49-F238E27FC236}">
                <a16:creationId xmlns:a16="http://schemas.microsoft.com/office/drawing/2014/main" id="{54E7D0B9-61E6-6346-8DEB-5CF9B9B90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704" y="1846260"/>
            <a:ext cx="5901396" cy="2711452"/>
          </a:xfrm>
        </p:spPr>
      </p:pic>
    </p:spTree>
    <p:extLst>
      <p:ext uri="{BB962C8B-B14F-4D97-AF65-F5344CB8AC3E}">
        <p14:creationId xmlns:p14="http://schemas.microsoft.com/office/powerpoint/2010/main" val="152803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401</Words>
  <Application>Microsoft Macintosh PowerPoint</Application>
  <PresentationFormat>Geniş ekran</PresentationFormat>
  <Paragraphs>55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Final Project</vt:lpstr>
      <vt:lpstr>Model Selection and Model Building </vt:lpstr>
      <vt:lpstr>What are the methods to deal with imbalanced data sets ? </vt:lpstr>
      <vt:lpstr>What are the methods to deal with imbalanced data sets ? </vt:lpstr>
      <vt:lpstr>PowerPoint Sunusu</vt:lpstr>
      <vt:lpstr>First Model: Logistic regression</vt:lpstr>
      <vt:lpstr>Logistic regression</vt:lpstr>
      <vt:lpstr>Second Model: Decision Tree</vt:lpstr>
      <vt:lpstr>Decision Tree</vt:lpstr>
      <vt:lpstr>Decision Tree</vt:lpstr>
      <vt:lpstr>Third Model: XGBOOST</vt:lpstr>
      <vt:lpstr>XGBOOST</vt:lpstr>
      <vt:lpstr>Model Selection</vt:lpstr>
      <vt:lpstr>Model Selection</vt:lpstr>
      <vt:lpstr>Model Selection</vt:lpstr>
      <vt:lpstr>Model Selection</vt:lpstr>
      <vt:lpstr>Model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İrem Tanrıverdi</dc:creator>
  <cp:lastModifiedBy>İrem Tanrıverdi</cp:lastModifiedBy>
  <cp:revision>9</cp:revision>
  <dcterms:created xsi:type="dcterms:W3CDTF">2021-05-13T23:36:38Z</dcterms:created>
  <dcterms:modified xsi:type="dcterms:W3CDTF">2021-05-14T00:45:06Z</dcterms:modified>
</cp:coreProperties>
</file>