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8" r:id="rId3"/>
    <p:sldId id="257" r:id="rId4"/>
    <p:sldId id="259" r:id="rId5"/>
    <p:sldId id="261" r:id="rId6"/>
    <p:sldId id="262" r:id="rId7"/>
    <p:sldId id="263" r:id="rId8"/>
    <p:sldId id="264" r:id="rId9"/>
    <p:sldId id="266" r:id="rId10"/>
    <p:sldId id="265" r:id="rId11"/>
    <p:sldId id="267" r:id="rId12"/>
    <p:sldId id="268" r:id="rId13"/>
    <p:sldId id="269" r:id="rId14"/>
    <p:sldId id="270" r:id="rId15"/>
    <p:sldId id="271" r:id="rId16"/>
    <p:sldId id="272" r:id="rId17"/>
    <p:sldId id="273" r:id="rId18"/>
    <p:sldId id="275" r:id="rId19"/>
    <p:sldId id="274" r:id="rId20"/>
    <p:sldId id="276" r:id="rId21"/>
    <p:sldId id="277" r:id="rId22"/>
    <p:sldId id="278" r:id="rId23"/>
    <p:sldId id="279" r:id="rId24"/>
    <p:sldId id="281" r:id="rId25"/>
    <p:sldId id="282"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Stil Yok, Tablo Kılavuz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Açık Stil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84" d="100"/>
          <a:sy n="84" d="100"/>
        </p:scale>
        <p:origin x="81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564BB22-504F-4C25-9416-E0E11B6487E3}"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D48C0C4-6FD8-4BAC-A654-9CB6DAB70ED5}">
      <dgm:prSet/>
      <dgm:spPr/>
      <dgm:t>
        <a:bodyPr/>
        <a:lstStyle/>
        <a:p>
          <a:pPr>
            <a:lnSpc>
              <a:spcPct val="100000"/>
            </a:lnSpc>
            <a:defRPr b="1"/>
          </a:pPr>
          <a:r>
            <a:rPr lang="tr-TR" b="1"/>
            <a:t>Tanım:</a:t>
          </a:r>
          <a:r>
            <a:rPr lang="tr-TR"/>
            <a:t> Yazılım mimarisi, bir yazılım sisteminin yapısını, bileşenlerini, bu bileşenler arasındaki ilişkileri ve sistemin davranışını tanımlayan tasarım yaklaşımıdır.</a:t>
          </a:r>
          <a:endParaRPr lang="en-US"/>
        </a:p>
      </dgm:t>
    </dgm:pt>
    <dgm:pt modelId="{1964CF2C-EB87-4A92-842C-677091BF91DC}" type="parTrans" cxnId="{25DD036D-A011-4438-B17A-B20161C89D83}">
      <dgm:prSet/>
      <dgm:spPr/>
      <dgm:t>
        <a:bodyPr/>
        <a:lstStyle/>
        <a:p>
          <a:endParaRPr lang="en-US"/>
        </a:p>
      </dgm:t>
    </dgm:pt>
    <dgm:pt modelId="{5505B208-C871-40C5-AE66-5A1B8F235BC8}" type="sibTrans" cxnId="{25DD036D-A011-4438-B17A-B20161C89D83}">
      <dgm:prSet/>
      <dgm:spPr/>
      <dgm:t>
        <a:bodyPr/>
        <a:lstStyle/>
        <a:p>
          <a:endParaRPr lang="en-US"/>
        </a:p>
      </dgm:t>
    </dgm:pt>
    <dgm:pt modelId="{3574F7AB-943A-49D3-B5DE-365F3DC55391}">
      <dgm:prSet/>
      <dgm:spPr/>
      <dgm:t>
        <a:bodyPr/>
        <a:lstStyle/>
        <a:p>
          <a:pPr>
            <a:lnSpc>
              <a:spcPct val="100000"/>
            </a:lnSpc>
            <a:defRPr b="1"/>
          </a:pPr>
          <a:r>
            <a:rPr lang="tr-TR" b="1" dirty="0"/>
            <a:t>Neden Önemli?</a:t>
          </a:r>
          <a:endParaRPr lang="en-US" dirty="0"/>
        </a:p>
      </dgm:t>
    </dgm:pt>
    <dgm:pt modelId="{7BDF9F33-3ACA-42FD-8B90-442673FBC062}" type="parTrans" cxnId="{CA656397-4DA3-49B2-9D37-5DEB07FEEDD8}">
      <dgm:prSet/>
      <dgm:spPr/>
      <dgm:t>
        <a:bodyPr/>
        <a:lstStyle/>
        <a:p>
          <a:endParaRPr lang="en-US"/>
        </a:p>
      </dgm:t>
    </dgm:pt>
    <dgm:pt modelId="{45D497C2-EFF7-4150-BE0E-A71175F4E723}" type="sibTrans" cxnId="{CA656397-4DA3-49B2-9D37-5DEB07FEEDD8}">
      <dgm:prSet/>
      <dgm:spPr/>
      <dgm:t>
        <a:bodyPr/>
        <a:lstStyle/>
        <a:p>
          <a:endParaRPr lang="en-US"/>
        </a:p>
      </dgm:t>
    </dgm:pt>
    <dgm:pt modelId="{56D5E5D6-012F-4F8A-B1DB-D224DDF28075}">
      <dgm:prSet custT="1"/>
      <dgm:spPr/>
      <dgm:t>
        <a:bodyPr/>
        <a:lstStyle/>
        <a:p>
          <a:pPr>
            <a:lnSpc>
              <a:spcPct val="100000"/>
            </a:lnSpc>
          </a:pPr>
          <a:r>
            <a:rPr lang="tr-TR" sz="1400" b="1" dirty="0"/>
            <a:t>Ölçeklenebilirlik, sürdürülebilirlik ve performans sağlar.</a:t>
          </a:r>
          <a:endParaRPr lang="en-US" sz="1400" b="1" dirty="0"/>
        </a:p>
      </dgm:t>
    </dgm:pt>
    <dgm:pt modelId="{D452F83E-CB5A-420B-8B7C-F1FF222A8CAD}" type="parTrans" cxnId="{7575195B-8211-4A83-A74F-225BF4D6F81C}">
      <dgm:prSet/>
      <dgm:spPr/>
      <dgm:t>
        <a:bodyPr/>
        <a:lstStyle/>
        <a:p>
          <a:endParaRPr lang="en-US"/>
        </a:p>
      </dgm:t>
    </dgm:pt>
    <dgm:pt modelId="{0CD8FAD1-9742-4BD4-B11D-EE62D663A43D}" type="sibTrans" cxnId="{7575195B-8211-4A83-A74F-225BF4D6F81C}">
      <dgm:prSet/>
      <dgm:spPr/>
      <dgm:t>
        <a:bodyPr/>
        <a:lstStyle/>
        <a:p>
          <a:endParaRPr lang="en-US"/>
        </a:p>
      </dgm:t>
    </dgm:pt>
    <dgm:pt modelId="{7221A424-97A0-4205-86DB-3801C7C5693B}">
      <dgm:prSet custT="1"/>
      <dgm:spPr/>
      <dgm:t>
        <a:bodyPr/>
        <a:lstStyle/>
        <a:p>
          <a:pPr>
            <a:lnSpc>
              <a:spcPct val="100000"/>
            </a:lnSpc>
          </a:pPr>
          <a:r>
            <a:rPr lang="tr-TR" sz="1400" b="1"/>
            <a:t>Geliştirme sürecini yönlendirir ve riskleri azaltır.</a:t>
          </a:r>
          <a:endParaRPr lang="en-US" sz="1400" b="1"/>
        </a:p>
      </dgm:t>
    </dgm:pt>
    <dgm:pt modelId="{F5AF5FED-124E-4524-B655-8E264F4DF52F}" type="parTrans" cxnId="{246FABE3-530A-4EC3-9C57-49F7AD0FB9F4}">
      <dgm:prSet/>
      <dgm:spPr/>
      <dgm:t>
        <a:bodyPr/>
        <a:lstStyle/>
        <a:p>
          <a:endParaRPr lang="en-US"/>
        </a:p>
      </dgm:t>
    </dgm:pt>
    <dgm:pt modelId="{36BBC2E1-5AA4-4B43-823C-E2E2AA8E6BDC}" type="sibTrans" cxnId="{246FABE3-530A-4EC3-9C57-49F7AD0FB9F4}">
      <dgm:prSet/>
      <dgm:spPr/>
      <dgm:t>
        <a:bodyPr/>
        <a:lstStyle/>
        <a:p>
          <a:endParaRPr lang="en-US"/>
        </a:p>
      </dgm:t>
    </dgm:pt>
    <dgm:pt modelId="{9540D9B7-020D-47C8-9A07-FBE1C60878E5}">
      <dgm:prSet custT="1"/>
      <dgm:spPr/>
      <dgm:t>
        <a:bodyPr/>
        <a:lstStyle/>
        <a:p>
          <a:pPr>
            <a:lnSpc>
              <a:spcPct val="100000"/>
            </a:lnSpc>
          </a:pPr>
          <a:r>
            <a:rPr lang="tr-TR" sz="1400" b="1" dirty="0"/>
            <a:t>Ekip çalışmasını kolaylaştırır ve bakım maliyetlerini düşürür.</a:t>
          </a:r>
          <a:endParaRPr lang="en-US" sz="1400" b="1" dirty="0"/>
        </a:p>
      </dgm:t>
    </dgm:pt>
    <dgm:pt modelId="{0600AC4E-9021-40D5-A3E9-E5615A718E79}" type="parTrans" cxnId="{D93CB13F-552D-4280-8B1C-52C01F57D641}">
      <dgm:prSet/>
      <dgm:spPr/>
      <dgm:t>
        <a:bodyPr/>
        <a:lstStyle/>
        <a:p>
          <a:endParaRPr lang="en-US"/>
        </a:p>
      </dgm:t>
    </dgm:pt>
    <dgm:pt modelId="{AD5561CC-578C-4124-BEFC-8E80438B5D7A}" type="sibTrans" cxnId="{D93CB13F-552D-4280-8B1C-52C01F57D641}">
      <dgm:prSet/>
      <dgm:spPr/>
      <dgm:t>
        <a:bodyPr/>
        <a:lstStyle/>
        <a:p>
          <a:endParaRPr lang="en-US"/>
        </a:p>
      </dgm:t>
    </dgm:pt>
    <dgm:pt modelId="{F91D687B-723F-4C74-AB5A-2BA08852A6E0}">
      <dgm:prSet/>
      <dgm:spPr/>
      <dgm:t>
        <a:bodyPr/>
        <a:lstStyle/>
        <a:p>
          <a:pPr>
            <a:lnSpc>
              <a:spcPct val="100000"/>
            </a:lnSpc>
            <a:defRPr b="1"/>
          </a:pPr>
          <a:r>
            <a:rPr lang="tr-TR" b="1"/>
            <a:t>Örnek:</a:t>
          </a:r>
          <a:r>
            <a:rPr lang="tr-TR"/>
            <a:t> Bir binanın mimari planı gibi, yazılım mimarisi de sistemin temelini oluşturur.</a:t>
          </a:r>
          <a:endParaRPr lang="en-US"/>
        </a:p>
      </dgm:t>
    </dgm:pt>
    <dgm:pt modelId="{39A61B74-FEA4-4A80-B3F6-4C9555805C4C}" type="parTrans" cxnId="{E3F3BA75-CC02-405E-BF35-DA74EBD3A0D0}">
      <dgm:prSet/>
      <dgm:spPr/>
      <dgm:t>
        <a:bodyPr/>
        <a:lstStyle/>
        <a:p>
          <a:endParaRPr lang="en-US"/>
        </a:p>
      </dgm:t>
    </dgm:pt>
    <dgm:pt modelId="{B4CB6D1D-03D4-4807-A5E3-14E2BEFCB6E1}" type="sibTrans" cxnId="{E3F3BA75-CC02-405E-BF35-DA74EBD3A0D0}">
      <dgm:prSet/>
      <dgm:spPr/>
      <dgm:t>
        <a:bodyPr/>
        <a:lstStyle/>
        <a:p>
          <a:endParaRPr lang="en-US"/>
        </a:p>
      </dgm:t>
    </dgm:pt>
    <dgm:pt modelId="{3DB46015-C1FF-468E-8C24-D14D273CD940}" type="pres">
      <dgm:prSet presAssocID="{A564BB22-504F-4C25-9416-E0E11B6487E3}" presName="root" presStyleCnt="0">
        <dgm:presLayoutVars>
          <dgm:dir/>
          <dgm:resizeHandles val="exact"/>
        </dgm:presLayoutVars>
      </dgm:prSet>
      <dgm:spPr/>
    </dgm:pt>
    <dgm:pt modelId="{388EE999-EDBC-4C9E-A514-B80F8F713D81}" type="pres">
      <dgm:prSet presAssocID="{5D48C0C4-6FD8-4BAC-A654-9CB6DAB70ED5}" presName="compNode" presStyleCnt="0"/>
      <dgm:spPr/>
    </dgm:pt>
    <dgm:pt modelId="{FB4AEE11-BF9F-4729-B193-1C40AF04413D}" type="pres">
      <dgm:prSet presAssocID="{5D48C0C4-6FD8-4BAC-A654-9CB6DAB70ED5}"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iyerarşi"/>
        </a:ext>
      </dgm:extLst>
    </dgm:pt>
    <dgm:pt modelId="{A0501E9C-5DEC-4A5E-BF92-9DD421BB45F3}" type="pres">
      <dgm:prSet presAssocID="{5D48C0C4-6FD8-4BAC-A654-9CB6DAB70ED5}" presName="iconSpace" presStyleCnt="0"/>
      <dgm:spPr/>
    </dgm:pt>
    <dgm:pt modelId="{BDE81DE2-E8BC-40BC-BBB0-AEA349ABF141}" type="pres">
      <dgm:prSet presAssocID="{5D48C0C4-6FD8-4BAC-A654-9CB6DAB70ED5}" presName="parTx" presStyleLbl="revTx" presStyleIdx="0" presStyleCnt="6">
        <dgm:presLayoutVars>
          <dgm:chMax val="0"/>
          <dgm:chPref val="0"/>
        </dgm:presLayoutVars>
      </dgm:prSet>
      <dgm:spPr/>
    </dgm:pt>
    <dgm:pt modelId="{29C317E4-CCC9-4C05-A064-BEBEBCF91ACC}" type="pres">
      <dgm:prSet presAssocID="{5D48C0C4-6FD8-4BAC-A654-9CB6DAB70ED5}" presName="txSpace" presStyleCnt="0"/>
      <dgm:spPr/>
    </dgm:pt>
    <dgm:pt modelId="{3E80C7FE-A037-42BD-8E3A-69C887C0BD8C}" type="pres">
      <dgm:prSet presAssocID="{5D48C0C4-6FD8-4BAC-A654-9CB6DAB70ED5}" presName="desTx" presStyleLbl="revTx" presStyleIdx="1" presStyleCnt="6">
        <dgm:presLayoutVars/>
      </dgm:prSet>
      <dgm:spPr/>
    </dgm:pt>
    <dgm:pt modelId="{1840A0EF-B3AD-40AA-8F73-ECFAA0F9C4C7}" type="pres">
      <dgm:prSet presAssocID="{5505B208-C871-40C5-AE66-5A1B8F235BC8}" presName="sibTrans" presStyleCnt="0"/>
      <dgm:spPr/>
    </dgm:pt>
    <dgm:pt modelId="{4C3D4617-463D-474B-A505-A859A73CD1AF}" type="pres">
      <dgm:prSet presAssocID="{3574F7AB-943A-49D3-B5DE-365F3DC55391}" presName="compNode" presStyleCnt="0"/>
      <dgm:spPr/>
    </dgm:pt>
    <dgm:pt modelId="{C4B3AEC9-7698-4F74-8A59-1E107B71F8A1}" type="pres">
      <dgm:prSet presAssocID="{3574F7AB-943A-49D3-B5DE-365F3DC55391}"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pward trend"/>
        </a:ext>
      </dgm:extLst>
    </dgm:pt>
    <dgm:pt modelId="{1F24ADDF-70BE-4206-8869-41E015431FCB}" type="pres">
      <dgm:prSet presAssocID="{3574F7AB-943A-49D3-B5DE-365F3DC55391}" presName="iconSpace" presStyleCnt="0"/>
      <dgm:spPr/>
    </dgm:pt>
    <dgm:pt modelId="{F4B4998C-B171-43BE-8578-AB3DBC66CFCE}" type="pres">
      <dgm:prSet presAssocID="{3574F7AB-943A-49D3-B5DE-365F3DC55391}" presName="parTx" presStyleLbl="revTx" presStyleIdx="2" presStyleCnt="6" custScaleY="26204">
        <dgm:presLayoutVars>
          <dgm:chMax val="0"/>
          <dgm:chPref val="0"/>
        </dgm:presLayoutVars>
      </dgm:prSet>
      <dgm:spPr/>
    </dgm:pt>
    <dgm:pt modelId="{4CE35A44-53D6-4548-A616-794CDA0C788E}" type="pres">
      <dgm:prSet presAssocID="{3574F7AB-943A-49D3-B5DE-365F3DC55391}" presName="txSpace" presStyleCnt="0"/>
      <dgm:spPr/>
    </dgm:pt>
    <dgm:pt modelId="{72A313F6-440C-4EA5-89E6-56CBECB06580}" type="pres">
      <dgm:prSet presAssocID="{3574F7AB-943A-49D3-B5DE-365F3DC55391}" presName="desTx" presStyleLbl="revTx" presStyleIdx="3" presStyleCnt="6">
        <dgm:presLayoutVars/>
      </dgm:prSet>
      <dgm:spPr/>
    </dgm:pt>
    <dgm:pt modelId="{C2F22C02-D27D-4355-BF64-5D82EC636D43}" type="pres">
      <dgm:prSet presAssocID="{45D497C2-EFF7-4150-BE0E-A71175F4E723}" presName="sibTrans" presStyleCnt="0"/>
      <dgm:spPr/>
    </dgm:pt>
    <dgm:pt modelId="{6296FA6A-71B2-4566-8578-F44F9AD1D4FE}" type="pres">
      <dgm:prSet presAssocID="{F91D687B-723F-4C74-AB5A-2BA08852A6E0}" presName="compNode" presStyleCnt="0"/>
      <dgm:spPr/>
    </dgm:pt>
    <dgm:pt modelId="{3305EC8E-EE2D-432C-BF70-8D291D1D54D0}" type="pres">
      <dgm:prSet presAssocID="{F91D687B-723F-4C74-AB5A-2BA08852A6E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Veri tabanı"/>
        </a:ext>
      </dgm:extLst>
    </dgm:pt>
    <dgm:pt modelId="{9A778340-7778-43D5-BC18-1896BBA27FAD}" type="pres">
      <dgm:prSet presAssocID="{F91D687B-723F-4C74-AB5A-2BA08852A6E0}" presName="iconSpace" presStyleCnt="0"/>
      <dgm:spPr/>
    </dgm:pt>
    <dgm:pt modelId="{62D6CE9F-B0CC-481A-B78C-F1BD8EF1CE5B}" type="pres">
      <dgm:prSet presAssocID="{F91D687B-723F-4C74-AB5A-2BA08852A6E0}" presName="parTx" presStyleLbl="revTx" presStyleIdx="4" presStyleCnt="6">
        <dgm:presLayoutVars>
          <dgm:chMax val="0"/>
          <dgm:chPref val="0"/>
        </dgm:presLayoutVars>
      </dgm:prSet>
      <dgm:spPr/>
    </dgm:pt>
    <dgm:pt modelId="{55593CB2-9C0B-4F05-B67D-4CDDD33B4729}" type="pres">
      <dgm:prSet presAssocID="{F91D687B-723F-4C74-AB5A-2BA08852A6E0}" presName="txSpace" presStyleCnt="0"/>
      <dgm:spPr/>
    </dgm:pt>
    <dgm:pt modelId="{6D34E56D-F151-472D-8130-F47ACDB9D598}" type="pres">
      <dgm:prSet presAssocID="{F91D687B-723F-4C74-AB5A-2BA08852A6E0}" presName="desTx" presStyleLbl="revTx" presStyleIdx="5" presStyleCnt="6">
        <dgm:presLayoutVars/>
      </dgm:prSet>
      <dgm:spPr/>
    </dgm:pt>
  </dgm:ptLst>
  <dgm:cxnLst>
    <dgm:cxn modelId="{D71A4719-D3B6-4D7D-892F-C66F15DC8614}" type="presOf" srcId="{7221A424-97A0-4205-86DB-3801C7C5693B}" destId="{72A313F6-440C-4EA5-89E6-56CBECB06580}" srcOrd="0" destOrd="1" presId="urn:microsoft.com/office/officeart/2018/5/layout/CenteredIconLabelDescriptionList"/>
    <dgm:cxn modelId="{C92D8C3E-6274-48EC-BBBF-C8D71DE73CA8}" type="presOf" srcId="{56D5E5D6-012F-4F8A-B1DB-D224DDF28075}" destId="{72A313F6-440C-4EA5-89E6-56CBECB06580}" srcOrd="0" destOrd="0" presId="urn:microsoft.com/office/officeart/2018/5/layout/CenteredIconLabelDescriptionList"/>
    <dgm:cxn modelId="{D93CB13F-552D-4280-8B1C-52C01F57D641}" srcId="{3574F7AB-943A-49D3-B5DE-365F3DC55391}" destId="{9540D9B7-020D-47C8-9A07-FBE1C60878E5}" srcOrd="2" destOrd="0" parTransId="{0600AC4E-9021-40D5-A3E9-E5615A718E79}" sibTransId="{AD5561CC-578C-4124-BEFC-8E80438B5D7A}"/>
    <dgm:cxn modelId="{7575195B-8211-4A83-A74F-225BF4D6F81C}" srcId="{3574F7AB-943A-49D3-B5DE-365F3DC55391}" destId="{56D5E5D6-012F-4F8A-B1DB-D224DDF28075}" srcOrd="0" destOrd="0" parTransId="{D452F83E-CB5A-420B-8B7C-F1FF222A8CAD}" sibTransId="{0CD8FAD1-9742-4BD4-B11D-EE62D663A43D}"/>
    <dgm:cxn modelId="{25DD036D-A011-4438-B17A-B20161C89D83}" srcId="{A564BB22-504F-4C25-9416-E0E11B6487E3}" destId="{5D48C0C4-6FD8-4BAC-A654-9CB6DAB70ED5}" srcOrd="0" destOrd="0" parTransId="{1964CF2C-EB87-4A92-842C-677091BF91DC}" sibTransId="{5505B208-C871-40C5-AE66-5A1B8F235BC8}"/>
    <dgm:cxn modelId="{ADF1B554-F716-48E7-A1E2-0DD0EA91185F}" type="presOf" srcId="{9540D9B7-020D-47C8-9A07-FBE1C60878E5}" destId="{72A313F6-440C-4EA5-89E6-56CBECB06580}" srcOrd="0" destOrd="2" presId="urn:microsoft.com/office/officeart/2018/5/layout/CenteredIconLabelDescriptionList"/>
    <dgm:cxn modelId="{E3F3BA75-CC02-405E-BF35-DA74EBD3A0D0}" srcId="{A564BB22-504F-4C25-9416-E0E11B6487E3}" destId="{F91D687B-723F-4C74-AB5A-2BA08852A6E0}" srcOrd="2" destOrd="0" parTransId="{39A61B74-FEA4-4A80-B3F6-4C9555805C4C}" sibTransId="{B4CB6D1D-03D4-4807-A5E3-14E2BEFCB6E1}"/>
    <dgm:cxn modelId="{CA656397-4DA3-49B2-9D37-5DEB07FEEDD8}" srcId="{A564BB22-504F-4C25-9416-E0E11B6487E3}" destId="{3574F7AB-943A-49D3-B5DE-365F3DC55391}" srcOrd="1" destOrd="0" parTransId="{7BDF9F33-3ACA-42FD-8B90-442673FBC062}" sibTransId="{45D497C2-EFF7-4150-BE0E-A71175F4E723}"/>
    <dgm:cxn modelId="{8A85E6A2-ECA9-4141-8583-7B019EE35269}" type="presOf" srcId="{5D48C0C4-6FD8-4BAC-A654-9CB6DAB70ED5}" destId="{BDE81DE2-E8BC-40BC-BBB0-AEA349ABF141}" srcOrd="0" destOrd="0" presId="urn:microsoft.com/office/officeart/2018/5/layout/CenteredIconLabelDescriptionList"/>
    <dgm:cxn modelId="{31C263C2-4660-4CA5-B68A-2BE293DCB8D5}" type="presOf" srcId="{3574F7AB-943A-49D3-B5DE-365F3DC55391}" destId="{F4B4998C-B171-43BE-8578-AB3DBC66CFCE}" srcOrd="0" destOrd="0" presId="urn:microsoft.com/office/officeart/2018/5/layout/CenteredIconLabelDescriptionList"/>
    <dgm:cxn modelId="{4EA2BFD1-82B2-4BBD-82D2-DBDC05B5DA14}" type="presOf" srcId="{F91D687B-723F-4C74-AB5A-2BA08852A6E0}" destId="{62D6CE9F-B0CC-481A-B78C-F1BD8EF1CE5B}" srcOrd="0" destOrd="0" presId="urn:microsoft.com/office/officeart/2018/5/layout/CenteredIconLabelDescriptionList"/>
    <dgm:cxn modelId="{246FABE3-530A-4EC3-9C57-49F7AD0FB9F4}" srcId="{3574F7AB-943A-49D3-B5DE-365F3DC55391}" destId="{7221A424-97A0-4205-86DB-3801C7C5693B}" srcOrd="1" destOrd="0" parTransId="{F5AF5FED-124E-4524-B655-8E264F4DF52F}" sibTransId="{36BBC2E1-5AA4-4B43-823C-E2E2AA8E6BDC}"/>
    <dgm:cxn modelId="{619C63E9-B71A-4CAC-A870-CFD95508FA70}" type="presOf" srcId="{A564BB22-504F-4C25-9416-E0E11B6487E3}" destId="{3DB46015-C1FF-468E-8C24-D14D273CD940}" srcOrd="0" destOrd="0" presId="urn:microsoft.com/office/officeart/2018/5/layout/CenteredIconLabelDescriptionList"/>
    <dgm:cxn modelId="{6D95DF6A-C3C1-4DD5-9806-851710293BAD}" type="presParOf" srcId="{3DB46015-C1FF-468E-8C24-D14D273CD940}" destId="{388EE999-EDBC-4C9E-A514-B80F8F713D81}" srcOrd="0" destOrd="0" presId="urn:microsoft.com/office/officeart/2018/5/layout/CenteredIconLabelDescriptionList"/>
    <dgm:cxn modelId="{C568E4F1-293D-4B4E-9048-64613FCE987E}" type="presParOf" srcId="{388EE999-EDBC-4C9E-A514-B80F8F713D81}" destId="{FB4AEE11-BF9F-4729-B193-1C40AF04413D}" srcOrd="0" destOrd="0" presId="urn:microsoft.com/office/officeart/2018/5/layout/CenteredIconLabelDescriptionList"/>
    <dgm:cxn modelId="{DCDDE2A3-CB9F-4F56-A826-C090D538DC90}" type="presParOf" srcId="{388EE999-EDBC-4C9E-A514-B80F8F713D81}" destId="{A0501E9C-5DEC-4A5E-BF92-9DD421BB45F3}" srcOrd="1" destOrd="0" presId="urn:microsoft.com/office/officeart/2018/5/layout/CenteredIconLabelDescriptionList"/>
    <dgm:cxn modelId="{D75694E2-CDE8-4144-B12C-55402EE394F7}" type="presParOf" srcId="{388EE999-EDBC-4C9E-A514-B80F8F713D81}" destId="{BDE81DE2-E8BC-40BC-BBB0-AEA349ABF141}" srcOrd="2" destOrd="0" presId="urn:microsoft.com/office/officeart/2018/5/layout/CenteredIconLabelDescriptionList"/>
    <dgm:cxn modelId="{94FF5E68-8F16-4062-ACF4-2987C9D52794}" type="presParOf" srcId="{388EE999-EDBC-4C9E-A514-B80F8F713D81}" destId="{29C317E4-CCC9-4C05-A064-BEBEBCF91ACC}" srcOrd="3" destOrd="0" presId="urn:microsoft.com/office/officeart/2018/5/layout/CenteredIconLabelDescriptionList"/>
    <dgm:cxn modelId="{D38D5D22-445C-4A91-958E-1A8699C3BEE4}" type="presParOf" srcId="{388EE999-EDBC-4C9E-A514-B80F8F713D81}" destId="{3E80C7FE-A037-42BD-8E3A-69C887C0BD8C}" srcOrd="4" destOrd="0" presId="urn:microsoft.com/office/officeart/2018/5/layout/CenteredIconLabelDescriptionList"/>
    <dgm:cxn modelId="{74031D4B-8CC8-4590-80D6-10EB45828DD5}" type="presParOf" srcId="{3DB46015-C1FF-468E-8C24-D14D273CD940}" destId="{1840A0EF-B3AD-40AA-8F73-ECFAA0F9C4C7}" srcOrd="1" destOrd="0" presId="urn:microsoft.com/office/officeart/2018/5/layout/CenteredIconLabelDescriptionList"/>
    <dgm:cxn modelId="{B51F43B5-9F5B-4AED-A2AE-64596D24655B}" type="presParOf" srcId="{3DB46015-C1FF-468E-8C24-D14D273CD940}" destId="{4C3D4617-463D-474B-A505-A859A73CD1AF}" srcOrd="2" destOrd="0" presId="urn:microsoft.com/office/officeart/2018/5/layout/CenteredIconLabelDescriptionList"/>
    <dgm:cxn modelId="{86E2A494-9D05-43F5-8B4E-6E97C8A7F14A}" type="presParOf" srcId="{4C3D4617-463D-474B-A505-A859A73CD1AF}" destId="{C4B3AEC9-7698-4F74-8A59-1E107B71F8A1}" srcOrd="0" destOrd="0" presId="urn:microsoft.com/office/officeart/2018/5/layout/CenteredIconLabelDescriptionList"/>
    <dgm:cxn modelId="{0D316BD8-B5C9-4803-B07C-25A03E8EE1BB}" type="presParOf" srcId="{4C3D4617-463D-474B-A505-A859A73CD1AF}" destId="{1F24ADDF-70BE-4206-8869-41E015431FCB}" srcOrd="1" destOrd="0" presId="urn:microsoft.com/office/officeart/2018/5/layout/CenteredIconLabelDescriptionList"/>
    <dgm:cxn modelId="{E2A52AB6-AB63-4402-8E26-C8D8EBC7A603}" type="presParOf" srcId="{4C3D4617-463D-474B-A505-A859A73CD1AF}" destId="{F4B4998C-B171-43BE-8578-AB3DBC66CFCE}" srcOrd="2" destOrd="0" presId="urn:microsoft.com/office/officeart/2018/5/layout/CenteredIconLabelDescriptionList"/>
    <dgm:cxn modelId="{0FA85DAD-8E72-4ABC-8C24-1384DB58475B}" type="presParOf" srcId="{4C3D4617-463D-474B-A505-A859A73CD1AF}" destId="{4CE35A44-53D6-4548-A616-794CDA0C788E}" srcOrd="3" destOrd="0" presId="urn:microsoft.com/office/officeart/2018/5/layout/CenteredIconLabelDescriptionList"/>
    <dgm:cxn modelId="{170AD9F2-E759-4C72-9E74-A9E8D7DE9F95}" type="presParOf" srcId="{4C3D4617-463D-474B-A505-A859A73CD1AF}" destId="{72A313F6-440C-4EA5-89E6-56CBECB06580}" srcOrd="4" destOrd="0" presId="urn:microsoft.com/office/officeart/2018/5/layout/CenteredIconLabelDescriptionList"/>
    <dgm:cxn modelId="{0107546E-B23B-478B-903B-8CCF5266B55B}" type="presParOf" srcId="{3DB46015-C1FF-468E-8C24-D14D273CD940}" destId="{C2F22C02-D27D-4355-BF64-5D82EC636D43}" srcOrd="3" destOrd="0" presId="urn:microsoft.com/office/officeart/2018/5/layout/CenteredIconLabelDescriptionList"/>
    <dgm:cxn modelId="{D57CAC82-D8F2-4C72-B4FB-6EFBCF7BF093}" type="presParOf" srcId="{3DB46015-C1FF-468E-8C24-D14D273CD940}" destId="{6296FA6A-71B2-4566-8578-F44F9AD1D4FE}" srcOrd="4" destOrd="0" presId="urn:microsoft.com/office/officeart/2018/5/layout/CenteredIconLabelDescriptionList"/>
    <dgm:cxn modelId="{02A14E77-4665-4BEA-921A-7B5EC16E35E9}" type="presParOf" srcId="{6296FA6A-71B2-4566-8578-F44F9AD1D4FE}" destId="{3305EC8E-EE2D-432C-BF70-8D291D1D54D0}" srcOrd="0" destOrd="0" presId="urn:microsoft.com/office/officeart/2018/5/layout/CenteredIconLabelDescriptionList"/>
    <dgm:cxn modelId="{270747AD-3A49-4EE7-95CB-B01D1338B963}" type="presParOf" srcId="{6296FA6A-71B2-4566-8578-F44F9AD1D4FE}" destId="{9A778340-7778-43D5-BC18-1896BBA27FAD}" srcOrd="1" destOrd="0" presId="urn:microsoft.com/office/officeart/2018/5/layout/CenteredIconLabelDescriptionList"/>
    <dgm:cxn modelId="{568CCB4A-5752-4EBB-9B93-CF8A87168604}" type="presParOf" srcId="{6296FA6A-71B2-4566-8578-F44F9AD1D4FE}" destId="{62D6CE9F-B0CC-481A-B78C-F1BD8EF1CE5B}" srcOrd="2" destOrd="0" presId="urn:microsoft.com/office/officeart/2018/5/layout/CenteredIconLabelDescriptionList"/>
    <dgm:cxn modelId="{903A0B46-2CBE-4415-A2E0-E64AAE3182E7}" type="presParOf" srcId="{6296FA6A-71B2-4566-8578-F44F9AD1D4FE}" destId="{55593CB2-9C0B-4F05-B67D-4CDDD33B4729}" srcOrd="3" destOrd="0" presId="urn:microsoft.com/office/officeart/2018/5/layout/CenteredIconLabelDescriptionList"/>
    <dgm:cxn modelId="{80A5938D-9B1D-427C-905C-1954BE547613}" type="presParOf" srcId="{6296FA6A-71B2-4566-8578-F44F9AD1D4FE}" destId="{6D34E56D-F151-472D-8130-F47ACDB9D598}"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4AEE11-BF9F-4729-B193-1C40AF04413D}">
      <dsp:nvSpPr>
        <dsp:cNvPr id="0" name=""/>
        <dsp:cNvSpPr/>
      </dsp:nvSpPr>
      <dsp:spPr>
        <a:xfrm>
          <a:off x="941032" y="678184"/>
          <a:ext cx="1000628" cy="100062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DE81DE2-E8BC-40BC-BBB0-AEA349ABF141}">
      <dsp:nvSpPr>
        <dsp:cNvPr id="0" name=""/>
        <dsp:cNvSpPr/>
      </dsp:nvSpPr>
      <dsp:spPr>
        <a:xfrm>
          <a:off x="11876" y="1795080"/>
          <a:ext cx="2858939" cy="268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tr-TR" sz="1400" b="1" kern="1200"/>
            <a:t>Tanım:</a:t>
          </a:r>
          <a:r>
            <a:rPr lang="tr-TR" sz="1400" kern="1200"/>
            <a:t> Yazılım mimarisi, bir yazılım sisteminin yapısını, bileşenlerini, bu bileşenler arasındaki ilişkileri ve sistemin davranışını tanımlayan tasarım yaklaşımıdır.</a:t>
          </a:r>
          <a:endParaRPr lang="en-US" sz="1400" kern="1200"/>
        </a:p>
      </dsp:txBody>
      <dsp:txXfrm>
        <a:off x="11876" y="1795080"/>
        <a:ext cx="2858939" cy="268134"/>
      </dsp:txXfrm>
    </dsp:sp>
    <dsp:sp modelId="{3E80C7FE-A037-42BD-8E3A-69C887C0BD8C}">
      <dsp:nvSpPr>
        <dsp:cNvPr id="0" name=""/>
        <dsp:cNvSpPr/>
      </dsp:nvSpPr>
      <dsp:spPr>
        <a:xfrm>
          <a:off x="11876" y="2117293"/>
          <a:ext cx="2858939" cy="785921"/>
        </a:xfrm>
        <a:prstGeom prst="rect">
          <a:avLst/>
        </a:prstGeom>
        <a:noFill/>
        <a:ln>
          <a:noFill/>
        </a:ln>
        <a:effectLst/>
      </dsp:spPr>
      <dsp:style>
        <a:lnRef idx="0">
          <a:scrgbClr r="0" g="0" b="0"/>
        </a:lnRef>
        <a:fillRef idx="0">
          <a:scrgbClr r="0" g="0" b="0"/>
        </a:fillRef>
        <a:effectRef idx="0">
          <a:scrgbClr r="0" g="0" b="0"/>
        </a:effectRef>
        <a:fontRef idx="minor"/>
      </dsp:style>
    </dsp:sp>
    <dsp:sp modelId="{C4B3AEC9-7698-4F74-8A59-1E107B71F8A1}">
      <dsp:nvSpPr>
        <dsp:cNvPr id="0" name=""/>
        <dsp:cNvSpPr/>
      </dsp:nvSpPr>
      <dsp:spPr>
        <a:xfrm>
          <a:off x="4300285" y="678184"/>
          <a:ext cx="1000628" cy="100062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F4B4998C-B171-43BE-8578-AB3DBC66CFCE}">
      <dsp:nvSpPr>
        <dsp:cNvPr id="0" name=""/>
        <dsp:cNvSpPr/>
      </dsp:nvSpPr>
      <dsp:spPr>
        <a:xfrm>
          <a:off x="3371130" y="1894017"/>
          <a:ext cx="2858939" cy="702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tr-TR" sz="1400" b="1" kern="1200" dirty="0"/>
            <a:t>Neden Önemli?</a:t>
          </a:r>
          <a:endParaRPr lang="en-US" sz="1400" kern="1200" dirty="0"/>
        </a:p>
      </dsp:txBody>
      <dsp:txXfrm>
        <a:off x="3371130" y="1894017"/>
        <a:ext cx="2858939" cy="70261"/>
      </dsp:txXfrm>
    </dsp:sp>
    <dsp:sp modelId="{72A313F6-440C-4EA5-89E6-56CBECB06580}">
      <dsp:nvSpPr>
        <dsp:cNvPr id="0" name=""/>
        <dsp:cNvSpPr/>
      </dsp:nvSpPr>
      <dsp:spPr>
        <a:xfrm>
          <a:off x="3371130" y="2117293"/>
          <a:ext cx="2858939" cy="785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pPr>
          <a:r>
            <a:rPr lang="tr-TR" sz="1400" b="1" kern="1200" dirty="0"/>
            <a:t>Ölçeklenebilirlik, sürdürülebilirlik ve performans sağlar.</a:t>
          </a:r>
          <a:endParaRPr lang="en-US" sz="1400" b="1" kern="1200" dirty="0"/>
        </a:p>
        <a:p>
          <a:pPr marL="0" lvl="0" indent="0" algn="ctr" defTabSz="622300">
            <a:lnSpc>
              <a:spcPct val="100000"/>
            </a:lnSpc>
            <a:spcBef>
              <a:spcPct val="0"/>
            </a:spcBef>
            <a:spcAft>
              <a:spcPct val="35000"/>
            </a:spcAft>
            <a:buNone/>
          </a:pPr>
          <a:r>
            <a:rPr lang="tr-TR" sz="1400" b="1" kern="1200"/>
            <a:t>Geliştirme sürecini yönlendirir ve riskleri azaltır.</a:t>
          </a:r>
          <a:endParaRPr lang="en-US" sz="1400" b="1" kern="1200"/>
        </a:p>
        <a:p>
          <a:pPr marL="0" lvl="0" indent="0" algn="ctr" defTabSz="622300">
            <a:lnSpc>
              <a:spcPct val="100000"/>
            </a:lnSpc>
            <a:spcBef>
              <a:spcPct val="0"/>
            </a:spcBef>
            <a:spcAft>
              <a:spcPct val="35000"/>
            </a:spcAft>
            <a:buNone/>
          </a:pPr>
          <a:r>
            <a:rPr lang="tr-TR" sz="1400" b="1" kern="1200" dirty="0"/>
            <a:t>Ekip çalışmasını kolaylaştırır ve bakım maliyetlerini düşürür.</a:t>
          </a:r>
          <a:endParaRPr lang="en-US" sz="1400" b="1" kern="1200" dirty="0"/>
        </a:p>
      </dsp:txBody>
      <dsp:txXfrm>
        <a:off x="3371130" y="2117293"/>
        <a:ext cx="2858939" cy="785921"/>
      </dsp:txXfrm>
    </dsp:sp>
    <dsp:sp modelId="{3305EC8E-EE2D-432C-BF70-8D291D1D54D0}">
      <dsp:nvSpPr>
        <dsp:cNvPr id="0" name=""/>
        <dsp:cNvSpPr/>
      </dsp:nvSpPr>
      <dsp:spPr>
        <a:xfrm>
          <a:off x="7659539" y="678184"/>
          <a:ext cx="1000628" cy="100062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62D6CE9F-B0CC-481A-B78C-F1BD8EF1CE5B}">
      <dsp:nvSpPr>
        <dsp:cNvPr id="0" name=""/>
        <dsp:cNvSpPr/>
      </dsp:nvSpPr>
      <dsp:spPr>
        <a:xfrm>
          <a:off x="6730383" y="1795080"/>
          <a:ext cx="2858939" cy="2681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22300">
            <a:lnSpc>
              <a:spcPct val="100000"/>
            </a:lnSpc>
            <a:spcBef>
              <a:spcPct val="0"/>
            </a:spcBef>
            <a:spcAft>
              <a:spcPct val="35000"/>
            </a:spcAft>
            <a:buNone/>
            <a:defRPr b="1"/>
          </a:pPr>
          <a:r>
            <a:rPr lang="tr-TR" sz="1400" b="1" kern="1200"/>
            <a:t>Örnek:</a:t>
          </a:r>
          <a:r>
            <a:rPr lang="tr-TR" sz="1400" kern="1200"/>
            <a:t> Bir binanın mimari planı gibi, yazılım mimarisi de sistemin temelini oluşturur.</a:t>
          </a:r>
          <a:endParaRPr lang="en-US" sz="1400" kern="1200"/>
        </a:p>
      </dsp:txBody>
      <dsp:txXfrm>
        <a:off x="6730383" y="1795080"/>
        <a:ext cx="2858939" cy="268134"/>
      </dsp:txXfrm>
    </dsp:sp>
    <dsp:sp modelId="{6D34E56D-F151-472D-8130-F47ACDB9D598}">
      <dsp:nvSpPr>
        <dsp:cNvPr id="0" name=""/>
        <dsp:cNvSpPr/>
      </dsp:nvSpPr>
      <dsp:spPr>
        <a:xfrm>
          <a:off x="6730383" y="2117293"/>
          <a:ext cx="2858939" cy="785921"/>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Başlık Slaydı">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tr-TR"/>
              <a:t>Asıl başlık stilini düzenlemek için tıklayın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AFA68FE0-BAAB-41B1-98FB-6AF5B16A0B0E}" type="datetimeFigureOut">
              <a:rPr lang="tr-TR" smtClean="0"/>
              <a:t>18.08.2025</a:t>
            </a:fld>
            <a:endParaRPr lang="tr-TR"/>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2AE4DDEC-3758-4283-B5DE-AF6946B8F358}" type="slidenum">
              <a:rPr lang="tr-TR" smtClean="0"/>
              <a:t>‹#›</a:t>
            </a:fld>
            <a:endParaRPr lang="tr-TR"/>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306056308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A68FE0-BAAB-41B1-98FB-6AF5B16A0B0E}" type="datetimeFigureOut">
              <a:rPr lang="tr-TR" smtClean="0"/>
              <a:t>18.08.2025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AE4DDEC-3758-4283-B5DE-AF6946B8F358}" type="slidenum">
              <a:rPr lang="tr-TR" smtClean="0"/>
              <a:t>‹#›</a:t>
            </a:fld>
            <a:endParaRPr lang="tr-TR"/>
          </a:p>
        </p:txBody>
      </p:sp>
    </p:spTree>
    <p:extLst>
      <p:ext uri="{BB962C8B-B14F-4D97-AF65-F5344CB8AC3E}">
        <p14:creationId xmlns:p14="http://schemas.microsoft.com/office/powerpoint/2010/main" val="2399447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A68FE0-BAAB-41B1-98FB-6AF5B16A0B0E}" type="datetimeFigureOut">
              <a:rPr lang="tr-TR" smtClean="0"/>
              <a:t>18.08.2025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AE4DDEC-3758-4283-B5DE-AF6946B8F358}" type="slidenum">
              <a:rPr lang="tr-TR" smtClean="0"/>
              <a:t>‹#›</a:t>
            </a:fld>
            <a:endParaRPr lang="tr-TR"/>
          </a:p>
        </p:txBody>
      </p:sp>
    </p:spTree>
    <p:extLst>
      <p:ext uri="{BB962C8B-B14F-4D97-AF65-F5344CB8AC3E}">
        <p14:creationId xmlns:p14="http://schemas.microsoft.com/office/powerpoint/2010/main" val="3648427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AFA68FE0-BAAB-41B1-98FB-6AF5B16A0B0E}" type="datetimeFigureOut">
              <a:rPr lang="tr-TR" smtClean="0"/>
              <a:t>18.08.2025</a:t>
            </a:fld>
            <a:endParaRPr lang="tr-TR"/>
          </a:p>
        </p:txBody>
      </p:sp>
      <p:sp>
        <p:nvSpPr>
          <p:cNvPr id="5" name="Footer Placeholder 4"/>
          <p:cNvSpPr>
            <a:spLocks noGrp="1"/>
          </p:cNvSpPr>
          <p:nvPr>
            <p:ph type="ftr" sz="quarter" idx="11"/>
          </p:nvPr>
        </p:nvSpPr>
        <p:spPr/>
        <p:txBody>
          <a:bodyPr/>
          <a:lstStyle/>
          <a:p>
            <a:endParaRPr lang="tr-TR"/>
          </a:p>
        </p:txBody>
      </p:sp>
      <p:sp>
        <p:nvSpPr>
          <p:cNvPr id="6" name="Slide Number Placeholder 5"/>
          <p:cNvSpPr>
            <a:spLocks noGrp="1"/>
          </p:cNvSpPr>
          <p:nvPr>
            <p:ph type="sldNum" sz="quarter" idx="12"/>
          </p:nvPr>
        </p:nvSpPr>
        <p:spPr/>
        <p:txBody>
          <a:bodyPr/>
          <a:lstStyle/>
          <a:p>
            <a:fld id="{2AE4DDEC-3758-4283-B5DE-AF6946B8F358}" type="slidenum">
              <a:rPr lang="tr-TR" smtClean="0"/>
              <a:t>‹#›</a:t>
            </a:fld>
            <a:endParaRPr lang="tr-TR"/>
          </a:p>
        </p:txBody>
      </p:sp>
    </p:spTree>
    <p:extLst>
      <p:ext uri="{BB962C8B-B14F-4D97-AF65-F5344CB8AC3E}">
        <p14:creationId xmlns:p14="http://schemas.microsoft.com/office/powerpoint/2010/main" val="540226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Bölüm Üst Bilgisi">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AFA68FE0-BAAB-41B1-98FB-6AF5B16A0B0E}" type="datetimeFigureOut">
              <a:rPr lang="tr-TR" smtClean="0"/>
              <a:t>18.08.2025</a:t>
            </a:fld>
            <a:endParaRPr lang="tr-TR"/>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tr-TR"/>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2AE4DDEC-3758-4283-B5DE-AF6946B8F358}" type="slidenum">
              <a:rPr lang="tr-TR" smtClean="0"/>
              <a:t>‹#›</a:t>
            </a:fld>
            <a:endParaRPr lang="tr-TR"/>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8392540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AFA68FE0-BAAB-41B1-98FB-6AF5B16A0B0E}" type="datetimeFigureOut">
              <a:rPr lang="tr-TR" smtClean="0"/>
              <a:t>18.08.2025</a:t>
            </a:fld>
            <a:endParaRPr lang="tr-TR"/>
          </a:p>
        </p:txBody>
      </p:sp>
      <p:sp>
        <p:nvSpPr>
          <p:cNvPr id="6" name="Footer Placeholder 5"/>
          <p:cNvSpPr>
            <a:spLocks noGrp="1"/>
          </p:cNvSpPr>
          <p:nvPr>
            <p:ph type="ftr" sz="quarter" idx="11"/>
          </p:nvPr>
        </p:nvSpPr>
        <p:spPr/>
        <p:txBody>
          <a:bodyPr/>
          <a:lstStyle/>
          <a:p>
            <a:endParaRPr lang="tr-TR"/>
          </a:p>
        </p:txBody>
      </p:sp>
      <p:sp>
        <p:nvSpPr>
          <p:cNvPr id="7" name="Slide Number Placeholder 6"/>
          <p:cNvSpPr>
            <a:spLocks noGrp="1"/>
          </p:cNvSpPr>
          <p:nvPr>
            <p:ph type="sldNum" sz="quarter" idx="12"/>
          </p:nvPr>
        </p:nvSpPr>
        <p:spPr/>
        <p:txBody>
          <a:bodyPr/>
          <a:lstStyle/>
          <a:p>
            <a:fld id="{2AE4DDEC-3758-4283-B5DE-AF6946B8F358}" type="slidenum">
              <a:rPr lang="tr-TR" smtClean="0"/>
              <a:t>‹#›</a:t>
            </a:fld>
            <a:endParaRPr lang="tr-TR"/>
          </a:p>
        </p:txBody>
      </p:sp>
    </p:spTree>
    <p:extLst>
      <p:ext uri="{BB962C8B-B14F-4D97-AF65-F5344CB8AC3E}">
        <p14:creationId xmlns:p14="http://schemas.microsoft.com/office/powerpoint/2010/main" val="587868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düzenlemek için tıklayın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AFA68FE0-BAAB-41B1-98FB-6AF5B16A0B0E}" type="datetimeFigureOut">
              <a:rPr lang="tr-TR" smtClean="0"/>
              <a:t>18.08.2025</a:t>
            </a:fld>
            <a:endParaRPr lang="tr-TR"/>
          </a:p>
        </p:txBody>
      </p:sp>
      <p:sp>
        <p:nvSpPr>
          <p:cNvPr id="8" name="Footer Placeholder 7"/>
          <p:cNvSpPr>
            <a:spLocks noGrp="1"/>
          </p:cNvSpPr>
          <p:nvPr>
            <p:ph type="ftr" sz="quarter" idx="11"/>
          </p:nvPr>
        </p:nvSpPr>
        <p:spPr/>
        <p:txBody>
          <a:bodyPr/>
          <a:lstStyle/>
          <a:p>
            <a:endParaRPr lang="tr-TR"/>
          </a:p>
        </p:txBody>
      </p:sp>
      <p:sp>
        <p:nvSpPr>
          <p:cNvPr id="9" name="Slide Number Placeholder 8"/>
          <p:cNvSpPr>
            <a:spLocks noGrp="1"/>
          </p:cNvSpPr>
          <p:nvPr>
            <p:ph type="sldNum" sz="quarter" idx="12"/>
          </p:nvPr>
        </p:nvSpPr>
        <p:spPr/>
        <p:txBody>
          <a:bodyPr/>
          <a:lstStyle/>
          <a:p>
            <a:fld id="{2AE4DDEC-3758-4283-B5DE-AF6946B8F358}" type="slidenum">
              <a:rPr lang="tr-TR" smtClean="0"/>
              <a:t>‹#›</a:t>
            </a:fld>
            <a:endParaRPr lang="tr-TR"/>
          </a:p>
        </p:txBody>
      </p:sp>
    </p:spTree>
    <p:extLst>
      <p:ext uri="{BB962C8B-B14F-4D97-AF65-F5344CB8AC3E}">
        <p14:creationId xmlns:p14="http://schemas.microsoft.com/office/powerpoint/2010/main" val="37025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Date Placeholder 2"/>
          <p:cNvSpPr>
            <a:spLocks noGrp="1"/>
          </p:cNvSpPr>
          <p:nvPr>
            <p:ph type="dt" sz="half" idx="10"/>
          </p:nvPr>
        </p:nvSpPr>
        <p:spPr/>
        <p:txBody>
          <a:bodyPr/>
          <a:lstStyle/>
          <a:p>
            <a:fld id="{AFA68FE0-BAAB-41B1-98FB-6AF5B16A0B0E}" type="datetimeFigureOut">
              <a:rPr lang="tr-TR" smtClean="0"/>
              <a:t>18.08.2025</a:t>
            </a:fld>
            <a:endParaRPr lang="tr-TR"/>
          </a:p>
        </p:txBody>
      </p:sp>
      <p:sp>
        <p:nvSpPr>
          <p:cNvPr id="4" name="Footer Placeholder 3"/>
          <p:cNvSpPr>
            <a:spLocks noGrp="1"/>
          </p:cNvSpPr>
          <p:nvPr>
            <p:ph type="ftr" sz="quarter" idx="11"/>
          </p:nvPr>
        </p:nvSpPr>
        <p:spPr/>
        <p:txBody>
          <a:bodyPr/>
          <a:lstStyle/>
          <a:p>
            <a:endParaRPr lang="tr-TR"/>
          </a:p>
        </p:txBody>
      </p:sp>
      <p:sp>
        <p:nvSpPr>
          <p:cNvPr id="5" name="Slide Number Placeholder 4"/>
          <p:cNvSpPr>
            <a:spLocks noGrp="1"/>
          </p:cNvSpPr>
          <p:nvPr>
            <p:ph type="sldNum" sz="quarter" idx="12"/>
          </p:nvPr>
        </p:nvSpPr>
        <p:spPr/>
        <p:txBody>
          <a:bodyPr/>
          <a:lstStyle/>
          <a:p>
            <a:fld id="{2AE4DDEC-3758-4283-B5DE-AF6946B8F358}" type="slidenum">
              <a:rPr lang="tr-TR" smtClean="0"/>
              <a:t>‹#›</a:t>
            </a:fld>
            <a:endParaRPr lang="tr-TR"/>
          </a:p>
        </p:txBody>
      </p:sp>
    </p:spTree>
    <p:extLst>
      <p:ext uri="{BB962C8B-B14F-4D97-AF65-F5344CB8AC3E}">
        <p14:creationId xmlns:p14="http://schemas.microsoft.com/office/powerpoint/2010/main" val="2154620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FA68FE0-BAAB-41B1-98FB-6AF5B16A0B0E}" type="datetimeFigureOut">
              <a:rPr lang="tr-TR" smtClean="0"/>
              <a:t>18.08.2025</a:t>
            </a:fld>
            <a:endParaRPr lang="tr-TR"/>
          </a:p>
        </p:txBody>
      </p:sp>
      <p:sp>
        <p:nvSpPr>
          <p:cNvPr id="3" name="Footer Placeholder 2"/>
          <p:cNvSpPr>
            <a:spLocks noGrp="1"/>
          </p:cNvSpPr>
          <p:nvPr>
            <p:ph type="ftr" sz="quarter" idx="11"/>
          </p:nvPr>
        </p:nvSpPr>
        <p:spPr/>
        <p:txBody>
          <a:bodyPr/>
          <a:lstStyle/>
          <a:p>
            <a:endParaRPr lang="tr-TR"/>
          </a:p>
        </p:txBody>
      </p:sp>
      <p:sp>
        <p:nvSpPr>
          <p:cNvPr id="4" name="Slide Number Placeholder 3"/>
          <p:cNvSpPr>
            <a:spLocks noGrp="1"/>
          </p:cNvSpPr>
          <p:nvPr>
            <p:ph type="sldNum" sz="quarter" idx="12"/>
          </p:nvPr>
        </p:nvSpPr>
        <p:spPr/>
        <p:txBody>
          <a:bodyPr/>
          <a:lstStyle/>
          <a:p>
            <a:fld id="{2AE4DDEC-3758-4283-B5DE-AF6946B8F358}" type="slidenum">
              <a:rPr lang="tr-TR" smtClean="0"/>
              <a:t>‹#›</a:t>
            </a:fld>
            <a:endParaRPr lang="tr-TR"/>
          </a:p>
        </p:txBody>
      </p:sp>
    </p:spTree>
    <p:extLst>
      <p:ext uri="{BB962C8B-B14F-4D97-AF65-F5344CB8AC3E}">
        <p14:creationId xmlns:p14="http://schemas.microsoft.com/office/powerpoint/2010/main" val="4235900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Başlıklı İçerik">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tr-TR"/>
              <a:t>Asıl başlık stilini düzenlemek için tıklayın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FA68FE0-BAAB-41B1-98FB-6AF5B16A0B0E}" type="datetimeFigureOut">
              <a:rPr lang="tr-TR" smtClean="0"/>
              <a:t>18.08.2025</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AE4DDEC-3758-4283-B5DE-AF6946B8F358}"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3464640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aşlıklı Resim">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tr-TR"/>
              <a:t>Resim eklemek için simgeye tıklayın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düzenlemek için tıklayın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AFA68FE0-BAAB-41B1-98FB-6AF5B16A0B0E}" type="datetimeFigureOut">
              <a:rPr lang="tr-TR" smtClean="0"/>
              <a:t>18.08.2025</a:t>
            </a:fld>
            <a:endParaRPr lang="tr-TR"/>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tr-TR"/>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AE4DDEC-3758-4283-B5DE-AF6946B8F358}" type="slidenum">
              <a:rPr lang="tr-TR" smtClean="0"/>
              <a:t>‹#›</a:t>
            </a:fld>
            <a:endParaRPr lang="tr-TR"/>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794546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AFA68FE0-BAAB-41B1-98FB-6AF5B16A0B0E}" type="datetimeFigureOut">
              <a:rPr lang="tr-TR" smtClean="0"/>
              <a:t>18.08.2025</a:t>
            </a:fld>
            <a:endParaRPr lang="tr-TR"/>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tr-TR"/>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2AE4DDEC-3758-4283-B5DE-AF6946B8F358}" type="slidenum">
              <a:rPr lang="tr-TR" smtClean="0"/>
              <a:t>‹#›</a:t>
            </a:fld>
            <a:endParaRPr lang="tr-TR"/>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64146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Alt Başlık 2">
            <a:extLst>
              <a:ext uri="{FF2B5EF4-FFF2-40B4-BE49-F238E27FC236}">
                <a16:creationId xmlns:a16="http://schemas.microsoft.com/office/drawing/2014/main" id="{19DF3884-B1DD-0C9B-DA82-CA2C3B93DF63}"/>
              </a:ext>
            </a:extLst>
          </p:cNvPr>
          <p:cNvSpPr>
            <a:spLocks noGrp="1"/>
          </p:cNvSpPr>
          <p:nvPr>
            <p:ph type="subTitle" idx="1"/>
          </p:nvPr>
        </p:nvSpPr>
        <p:spPr>
          <a:xfrm>
            <a:off x="2680163" y="2885881"/>
            <a:ext cx="6831673" cy="1086237"/>
          </a:xfrm>
        </p:spPr>
        <p:txBody>
          <a:bodyPr>
            <a:noAutofit/>
          </a:bodyPr>
          <a:lstStyle/>
          <a:p>
            <a:r>
              <a:rPr lang="tr-TR" sz="3600" b="1" dirty="0"/>
              <a:t>MODERN YAZILIM GELİŞTİRME YAKLAŞIMLARI VE MİMARİLER</a:t>
            </a:r>
          </a:p>
        </p:txBody>
      </p:sp>
    </p:spTree>
    <p:extLst>
      <p:ext uri="{BB962C8B-B14F-4D97-AF65-F5344CB8AC3E}">
        <p14:creationId xmlns:p14="http://schemas.microsoft.com/office/powerpoint/2010/main" val="29475869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3" name="Rectangle 7">
            <a:extLst>
              <a:ext uri="{FF2B5EF4-FFF2-40B4-BE49-F238E27FC236}">
                <a16:creationId xmlns:a16="http://schemas.microsoft.com/office/drawing/2014/main" id="{BA75F4A0-FEAF-4F1B-9C48-7688BF9D41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5" name="Freeform: Shape 9">
            <a:extLst>
              <a:ext uri="{FF2B5EF4-FFF2-40B4-BE49-F238E27FC236}">
                <a16:creationId xmlns:a16="http://schemas.microsoft.com/office/drawing/2014/main" id="{F1EC79F3-0DE6-47BA-9C5C-039C54F4AC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H="1">
            <a:off x="1730653" y="-921117"/>
            <a:ext cx="1756584" cy="4408488"/>
          </a:xfrm>
          <a:custGeom>
            <a:avLst/>
            <a:gdLst>
              <a:gd name="connsiteX0" fmla="*/ 1756584 w 1756584"/>
              <a:gd name="connsiteY0" fmla="*/ 4408488 h 4408488"/>
              <a:gd name="connsiteX1" fmla="*/ 1756584 w 1756584"/>
              <a:gd name="connsiteY1" fmla="*/ 0 h 4408488"/>
              <a:gd name="connsiteX2" fmla="*/ 1350810 w 1756584"/>
              <a:gd name="connsiteY2" fmla="*/ 0 h 4408488"/>
              <a:gd name="connsiteX3" fmla="*/ 1350810 w 1756584"/>
              <a:gd name="connsiteY3" fmla="*/ 4024068 h 4408488"/>
              <a:gd name="connsiteX4" fmla="*/ 0 w 1756584"/>
              <a:gd name="connsiteY4" fmla="*/ 4023445 h 4408488"/>
              <a:gd name="connsiteX5" fmla="*/ 0 w 1756584"/>
              <a:gd name="connsiteY5" fmla="*/ 440848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6584" h="4408488">
                <a:moveTo>
                  <a:pt x="1756584" y="4408488"/>
                </a:moveTo>
                <a:lnTo>
                  <a:pt x="1756584" y="0"/>
                </a:lnTo>
                <a:lnTo>
                  <a:pt x="1350810" y="0"/>
                </a:lnTo>
                <a:lnTo>
                  <a:pt x="1350810" y="4024068"/>
                </a:lnTo>
                <a:lnTo>
                  <a:pt x="0" y="4023445"/>
                </a:lnTo>
                <a:lnTo>
                  <a:pt x="0" y="4408488"/>
                </a:lnTo>
                <a:close/>
              </a:path>
            </a:pathLst>
          </a:custGeom>
          <a:solidFill>
            <a:schemeClr val="tx2"/>
          </a:solidFill>
          <a:ln w="0">
            <a:noFill/>
            <a:prstDash val="solid"/>
            <a:round/>
            <a:headEnd/>
            <a:tailEnd/>
          </a:ln>
        </p:spPr>
        <p:txBody>
          <a:bodyPr wrap="square">
            <a:noAutofit/>
          </a:bodyPr>
          <a:lstStyle/>
          <a:p>
            <a:endParaRPr lang="en-US" dirty="0"/>
          </a:p>
        </p:txBody>
      </p:sp>
      <p:sp>
        <p:nvSpPr>
          <p:cNvPr id="12" name="Freeform: Shape 11">
            <a:extLst>
              <a:ext uri="{FF2B5EF4-FFF2-40B4-BE49-F238E27FC236}">
                <a16:creationId xmlns:a16="http://schemas.microsoft.com/office/drawing/2014/main" id="{C86C2B07-2A41-4CB1-9C51-F037AF4176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flipV="1">
            <a:off x="8673443" y="2182330"/>
            <a:ext cx="1755930" cy="4408488"/>
          </a:xfrm>
          <a:custGeom>
            <a:avLst/>
            <a:gdLst>
              <a:gd name="connsiteX0" fmla="*/ 0 w 1755930"/>
              <a:gd name="connsiteY0" fmla="*/ 4023420 h 4408488"/>
              <a:gd name="connsiteX1" fmla="*/ 1 w 1755930"/>
              <a:gd name="connsiteY1" fmla="*/ 4408488 h 4408488"/>
              <a:gd name="connsiteX2" fmla="*/ 1755930 w 1755930"/>
              <a:gd name="connsiteY2" fmla="*/ 4408488 h 4408488"/>
              <a:gd name="connsiteX3" fmla="*/ 1755930 w 1755930"/>
              <a:gd name="connsiteY3" fmla="*/ 0 h 4408488"/>
              <a:gd name="connsiteX4" fmla="*/ 1350156 w 1755930"/>
              <a:gd name="connsiteY4" fmla="*/ 0 h 4408488"/>
              <a:gd name="connsiteX5" fmla="*/ 1350156 w 1755930"/>
              <a:gd name="connsiteY5" fmla="*/ 4023628 h 4408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55930" h="4408488">
                <a:moveTo>
                  <a:pt x="0" y="4023420"/>
                </a:moveTo>
                <a:lnTo>
                  <a:pt x="1" y="4408488"/>
                </a:lnTo>
                <a:lnTo>
                  <a:pt x="1755930" y="4408488"/>
                </a:lnTo>
                <a:lnTo>
                  <a:pt x="1755930" y="0"/>
                </a:lnTo>
                <a:lnTo>
                  <a:pt x="1350156" y="0"/>
                </a:lnTo>
                <a:lnTo>
                  <a:pt x="1350156" y="4023628"/>
                </a:lnTo>
                <a:close/>
              </a:path>
            </a:pathLst>
          </a:custGeom>
          <a:solidFill>
            <a:schemeClr val="tx2"/>
          </a:solidFill>
          <a:ln w="0">
            <a:noFill/>
            <a:prstDash val="solid"/>
            <a:round/>
            <a:headEnd/>
            <a:tailEnd/>
          </a:ln>
        </p:spPr>
        <p:txBody>
          <a:bodyPr/>
          <a:lstStyle/>
          <a:p>
            <a:endParaRPr lang="tr-TR"/>
          </a:p>
        </p:txBody>
      </p:sp>
      <p:sp>
        <p:nvSpPr>
          <p:cNvPr id="3" name="İçerik Yer Tutucusu 2">
            <a:extLst>
              <a:ext uri="{FF2B5EF4-FFF2-40B4-BE49-F238E27FC236}">
                <a16:creationId xmlns:a16="http://schemas.microsoft.com/office/drawing/2014/main" id="{1AD0FC3F-8102-B655-7933-817BDF1B755C}"/>
              </a:ext>
            </a:extLst>
          </p:cNvPr>
          <p:cNvSpPr>
            <a:spLocks noGrp="1"/>
          </p:cNvSpPr>
          <p:nvPr>
            <p:ph idx="1"/>
          </p:nvPr>
        </p:nvSpPr>
        <p:spPr>
          <a:xfrm>
            <a:off x="1259841" y="934720"/>
            <a:ext cx="4145279" cy="4124959"/>
          </a:xfrm>
        </p:spPr>
        <p:txBody>
          <a:bodyPr anchor="ctr">
            <a:normAutofit/>
          </a:bodyPr>
          <a:lstStyle/>
          <a:p>
            <a:r>
              <a:rPr lang="tr-TR" sz="1100" b="1" dirty="0"/>
              <a:t>🔹 Prototip Model Nedir?</a:t>
            </a:r>
          </a:p>
          <a:p>
            <a:r>
              <a:rPr lang="tr-TR" sz="1100" dirty="0"/>
              <a:t>Prototip modeli, yazılımın </a:t>
            </a:r>
            <a:r>
              <a:rPr lang="tr-TR" sz="1100" b="1" dirty="0"/>
              <a:t>nihai sürümünden önce</a:t>
            </a:r>
            <a:r>
              <a:rPr lang="tr-TR" sz="1100" dirty="0"/>
              <a:t>, işlevleri sınırlı </a:t>
            </a:r>
            <a:r>
              <a:rPr lang="tr-TR" sz="1100" b="1" dirty="0"/>
              <a:t>deneme sürümleri (prototipler)</a:t>
            </a:r>
            <a:r>
              <a:rPr lang="tr-TR" sz="1100" dirty="0"/>
              <a:t> geliştirilerek müşteri ile test edilen bir yaklaşımdır.</a:t>
            </a:r>
            <a:br>
              <a:rPr lang="tr-TR" sz="1100" dirty="0"/>
            </a:br>
            <a:r>
              <a:rPr lang="tr-TR" sz="1100" dirty="0"/>
              <a:t>Amaç, </a:t>
            </a:r>
            <a:r>
              <a:rPr lang="tr-TR" sz="1100" b="1" dirty="0"/>
              <a:t>gereksinimlerin netleşmesini</a:t>
            </a:r>
            <a:r>
              <a:rPr lang="tr-TR" sz="1100" dirty="0"/>
              <a:t> sağlamak ve kullanıcıdan erken geri bildirim almaktır.</a:t>
            </a:r>
          </a:p>
          <a:p>
            <a:r>
              <a:rPr lang="tr-TR" sz="1100" b="1" dirty="0"/>
              <a:t>🔹 Avantajları</a:t>
            </a:r>
          </a:p>
          <a:p>
            <a:r>
              <a:rPr lang="tr-TR" sz="1100" dirty="0"/>
              <a:t>Kullanıcıdan </a:t>
            </a:r>
            <a:r>
              <a:rPr lang="tr-TR" sz="1100" b="1" dirty="0"/>
              <a:t>erken geri bildirim</a:t>
            </a:r>
            <a:r>
              <a:rPr lang="tr-TR" sz="1100" dirty="0"/>
              <a:t> alınır.</a:t>
            </a:r>
          </a:p>
          <a:p>
            <a:r>
              <a:rPr lang="tr-TR" sz="1100" dirty="0"/>
              <a:t>Gereksinimlerin yanlış anlaşılması riski azalır.</a:t>
            </a:r>
          </a:p>
          <a:p>
            <a:r>
              <a:rPr lang="tr-TR" sz="1100" dirty="0"/>
              <a:t>Müşteri ürünü önceden görerek sürece dahil olur.</a:t>
            </a:r>
          </a:p>
          <a:p>
            <a:r>
              <a:rPr lang="tr-TR" sz="1100" b="1" dirty="0"/>
              <a:t>🔹 Dezavantajları</a:t>
            </a:r>
          </a:p>
          <a:p>
            <a:r>
              <a:rPr lang="tr-TR" sz="1100" dirty="0"/>
              <a:t>Sürekli değişiklikler zaman ve maliyet artışına neden olabilir.</a:t>
            </a:r>
          </a:p>
          <a:p>
            <a:r>
              <a:rPr lang="tr-TR" sz="1100" dirty="0"/>
              <a:t>Fazla prototip döngüsü süreci uzatabilir.</a:t>
            </a:r>
          </a:p>
          <a:p>
            <a:r>
              <a:rPr lang="tr-TR" sz="1100" dirty="0"/>
              <a:t>Kullanıcı, prototipi gerçek ürün zannedip beklentilerini yanlış ayarlayabilir.</a:t>
            </a:r>
          </a:p>
          <a:p>
            <a:endParaRPr lang="tr-TR" sz="1100" dirty="0"/>
          </a:p>
        </p:txBody>
      </p:sp>
      <p:sp>
        <p:nvSpPr>
          <p:cNvPr id="14" name="Rectangle 13">
            <a:extLst>
              <a:ext uri="{FF2B5EF4-FFF2-40B4-BE49-F238E27FC236}">
                <a16:creationId xmlns:a16="http://schemas.microsoft.com/office/drawing/2014/main" id="{A3F67AAC-C977-4759-A5C8-6BC998F96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bg1"/>
              </a:solidFill>
            </a:endParaRPr>
          </a:p>
        </p:txBody>
      </p:sp>
      <p:sp>
        <p:nvSpPr>
          <p:cNvPr id="4" name="İçerik Yer Tutucusu 2">
            <a:extLst>
              <a:ext uri="{FF2B5EF4-FFF2-40B4-BE49-F238E27FC236}">
                <a16:creationId xmlns:a16="http://schemas.microsoft.com/office/drawing/2014/main" id="{AB7E932F-0D76-D3C1-513E-5E003CF67513}"/>
              </a:ext>
            </a:extLst>
          </p:cNvPr>
          <p:cNvSpPr txBox="1">
            <a:spLocks/>
          </p:cNvSpPr>
          <p:nvPr/>
        </p:nvSpPr>
        <p:spPr>
          <a:xfrm>
            <a:off x="6073030" y="934719"/>
            <a:ext cx="4145279" cy="4124959"/>
          </a:xfrm>
          <a:prstGeom prst="rect">
            <a:avLst/>
          </a:prstGeom>
        </p:spPr>
        <p:txBody>
          <a:bodyPr vert="horz" lIns="91440" tIns="45720" rIns="91440" bIns="45720" rtlCol="0" anchor="ctr">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r>
              <a:rPr lang="tr-TR" sz="1100" b="1" dirty="0"/>
              <a:t>Yinelemeli Artımlı Model</a:t>
            </a:r>
            <a:r>
              <a:rPr lang="tr-TR" sz="1100" dirty="0"/>
              <a:t> (</a:t>
            </a:r>
            <a:r>
              <a:rPr lang="tr-TR" sz="1100" dirty="0" err="1"/>
              <a:t>Iterative</a:t>
            </a:r>
            <a:r>
              <a:rPr lang="tr-TR" sz="1100" dirty="0"/>
              <a:t> </a:t>
            </a:r>
            <a:r>
              <a:rPr lang="tr-TR" sz="1100" dirty="0" err="1"/>
              <a:t>Incremental</a:t>
            </a:r>
            <a:r>
              <a:rPr lang="tr-TR" sz="1100" dirty="0"/>
              <a:t> Model), yazılım geliştirme sürecinde hem </a:t>
            </a:r>
            <a:r>
              <a:rPr lang="tr-TR" sz="1100" b="1" dirty="0"/>
              <a:t>yineleme</a:t>
            </a:r>
            <a:r>
              <a:rPr lang="tr-TR" sz="1100" dirty="0"/>
              <a:t> (</a:t>
            </a:r>
            <a:r>
              <a:rPr lang="tr-TR" sz="1100" dirty="0" err="1"/>
              <a:t>iteration</a:t>
            </a:r>
            <a:r>
              <a:rPr lang="tr-TR" sz="1100" dirty="0"/>
              <a:t>) hem de </a:t>
            </a:r>
            <a:r>
              <a:rPr lang="tr-TR" sz="1100" b="1" dirty="0"/>
              <a:t>artırma</a:t>
            </a:r>
            <a:r>
              <a:rPr lang="tr-TR" sz="1100" dirty="0"/>
              <a:t> (</a:t>
            </a:r>
            <a:r>
              <a:rPr lang="tr-TR" sz="1100" dirty="0" err="1"/>
              <a:t>increment</a:t>
            </a:r>
            <a:r>
              <a:rPr lang="tr-TR" sz="1100" dirty="0"/>
              <a:t>) yaklaşımını birleştiren bir modeldir.</a:t>
            </a:r>
          </a:p>
          <a:p>
            <a:r>
              <a:rPr lang="tr-TR" sz="1100" b="1" dirty="0"/>
              <a:t>🔹 Avantajları</a:t>
            </a:r>
          </a:p>
          <a:p>
            <a:r>
              <a:rPr lang="tr-TR" sz="1100" dirty="0"/>
              <a:t>Kullanıcı erken sürümleri görüp geri bildirim verir.</a:t>
            </a:r>
          </a:p>
          <a:p>
            <a:r>
              <a:rPr lang="tr-TR" sz="1100" dirty="0"/>
              <a:t>Riskler her aşamada azaltılır.</a:t>
            </a:r>
          </a:p>
          <a:p>
            <a:r>
              <a:rPr lang="tr-TR" sz="1100" dirty="0"/>
              <a:t>Büyük projelerde yönetim kolaylaşır.</a:t>
            </a:r>
          </a:p>
          <a:p>
            <a:r>
              <a:rPr lang="tr-TR" sz="1100" dirty="0"/>
              <a:t>Öncelikli özellikler hızlıca teslim edilebilir.</a:t>
            </a:r>
          </a:p>
          <a:p>
            <a:r>
              <a:rPr lang="tr-TR" sz="1100" b="1" dirty="0"/>
              <a:t>🔹 Dezavantajları</a:t>
            </a:r>
          </a:p>
          <a:p>
            <a:r>
              <a:rPr lang="tr-TR" sz="1100" dirty="0"/>
              <a:t>Süreç planlaması karmaşık olabilir.</a:t>
            </a:r>
          </a:p>
          <a:p>
            <a:r>
              <a:rPr lang="tr-TR" sz="1100" dirty="0"/>
              <a:t>Çok fazla yineleme zaman ve maliyeti artırabilir.</a:t>
            </a:r>
          </a:p>
          <a:p>
            <a:r>
              <a:rPr lang="tr-TR" sz="1100" dirty="0"/>
              <a:t>Tüm gereksinimler baştan net değilse uyum sağlamak zorlaşabilir.</a:t>
            </a:r>
          </a:p>
          <a:p>
            <a:endParaRPr lang="tr-TR" sz="1100" dirty="0"/>
          </a:p>
        </p:txBody>
      </p:sp>
    </p:spTree>
    <p:extLst>
      <p:ext uri="{BB962C8B-B14F-4D97-AF65-F5344CB8AC3E}">
        <p14:creationId xmlns:p14="http://schemas.microsoft.com/office/powerpoint/2010/main" val="17888712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050" name="Picture 2" descr="Agile (Çevik Yöntemler). Agile (çevik) yöntem genellikle yazılım… | by  İhsan Dedeç | Medium">
            <a:extLst>
              <a:ext uri="{FF2B5EF4-FFF2-40B4-BE49-F238E27FC236}">
                <a16:creationId xmlns:a16="http://schemas.microsoft.com/office/drawing/2014/main" id="{D0FEC8CD-C562-D34A-69C2-1E5CF449DE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3877" r="8472" b="-1"/>
          <a:stretch>
            <a:fillRect/>
          </a:stretch>
        </p:blipFill>
        <p:spPr bwMode="auto">
          <a:xfrm>
            <a:off x="-1" y="10"/>
            <a:ext cx="12188652" cy="6857990"/>
          </a:xfrm>
          <a:prstGeom prst="rect">
            <a:avLst/>
          </a:prstGeom>
          <a:noFill/>
          <a:extLst>
            <a:ext uri="{909E8E84-426E-40DD-AFC4-6F175D3DCCD1}">
              <a14:hiddenFill xmlns:a14="http://schemas.microsoft.com/office/drawing/2010/main">
                <a:solidFill>
                  <a:srgbClr val="FFFFFF"/>
                </a:solidFill>
              </a14:hiddenFill>
            </a:ext>
          </a:extLst>
        </p:spPr>
      </p:pic>
      <p:sp>
        <p:nvSpPr>
          <p:cNvPr id="2055" name="Rectangle 2054">
            <a:extLst>
              <a:ext uri="{FF2B5EF4-FFF2-40B4-BE49-F238E27FC236}">
                <a16:creationId xmlns:a16="http://schemas.microsoft.com/office/drawing/2014/main" id="{2078F889-8780-48D5-8B9E-DF8B130637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7" name="Rectangle 2056">
            <a:extLst>
              <a:ext uri="{FF2B5EF4-FFF2-40B4-BE49-F238E27FC236}">
                <a16:creationId xmlns:a16="http://schemas.microsoft.com/office/drawing/2014/main" id="{3A4CABA2-22A0-44B2-BD92-28FF73FCE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5" name="Metin kutusu 4">
            <a:extLst>
              <a:ext uri="{FF2B5EF4-FFF2-40B4-BE49-F238E27FC236}">
                <a16:creationId xmlns:a16="http://schemas.microsoft.com/office/drawing/2014/main" id="{A092A352-033F-7CED-5050-1D9D47EE098F}"/>
              </a:ext>
            </a:extLst>
          </p:cNvPr>
          <p:cNvSpPr txBox="1"/>
          <p:nvPr/>
        </p:nvSpPr>
        <p:spPr>
          <a:xfrm>
            <a:off x="1647073" y="762000"/>
            <a:ext cx="9601200" cy="5521960"/>
          </a:xfrm>
          <a:prstGeom prst="rect">
            <a:avLst/>
          </a:prstGeom>
        </p:spPr>
        <p:txBody>
          <a:bodyPr vert="horz" lIns="91440" tIns="45720" rIns="91440" bIns="45720" rtlCol="0">
            <a:normAutofit/>
          </a:bodyPr>
          <a:lstStyle/>
          <a:p>
            <a:r>
              <a:rPr lang="tr-TR" b="1" dirty="0">
                <a:solidFill>
                  <a:schemeClr val="bg1"/>
                </a:solidFill>
              </a:rPr>
              <a:t>Çevik (Agile) Yazılım Geliştirme</a:t>
            </a:r>
            <a:r>
              <a:rPr lang="tr-TR" dirty="0">
                <a:solidFill>
                  <a:schemeClr val="bg1"/>
                </a:solidFill>
              </a:rPr>
              <a:t>, yazılım geliştirme sürecinde </a:t>
            </a:r>
            <a:r>
              <a:rPr lang="tr-TR" b="1" dirty="0">
                <a:solidFill>
                  <a:schemeClr val="bg1"/>
                </a:solidFill>
              </a:rPr>
              <a:t>esneklik, hızlı teslim ve müşteri ile sürekli iletişim</a:t>
            </a:r>
            <a:r>
              <a:rPr lang="tr-TR" dirty="0">
                <a:solidFill>
                  <a:schemeClr val="bg1"/>
                </a:solidFill>
              </a:rPr>
              <a:t> odaklı bir yaklaşımdır.</a:t>
            </a:r>
          </a:p>
          <a:p>
            <a:endParaRPr lang="tr-TR" b="1" dirty="0">
              <a:solidFill>
                <a:schemeClr val="bg1"/>
              </a:solidFill>
            </a:endParaRPr>
          </a:p>
          <a:p>
            <a:r>
              <a:rPr lang="tr-TR" b="1" dirty="0">
                <a:solidFill>
                  <a:schemeClr val="bg1"/>
                </a:solidFill>
              </a:rPr>
              <a:t>🔹 Temel Özellikleri</a:t>
            </a:r>
          </a:p>
          <a:p>
            <a:r>
              <a:rPr lang="tr-TR" b="1" dirty="0">
                <a:solidFill>
                  <a:schemeClr val="bg1"/>
                </a:solidFill>
              </a:rPr>
              <a:t>Kısa döngüler (</a:t>
            </a:r>
            <a:r>
              <a:rPr lang="tr-TR" b="1" dirty="0" err="1">
                <a:solidFill>
                  <a:schemeClr val="bg1"/>
                </a:solidFill>
              </a:rPr>
              <a:t>iteration</a:t>
            </a:r>
            <a:r>
              <a:rPr lang="tr-TR" b="1" dirty="0">
                <a:solidFill>
                  <a:schemeClr val="bg1"/>
                </a:solidFill>
              </a:rPr>
              <a:t> / sprint)</a:t>
            </a:r>
            <a:r>
              <a:rPr lang="tr-TR" dirty="0">
                <a:solidFill>
                  <a:schemeClr val="bg1"/>
                </a:solidFill>
              </a:rPr>
              <a:t> ile geliştirme yapılır.</a:t>
            </a:r>
          </a:p>
          <a:p>
            <a:r>
              <a:rPr lang="tr-TR" b="1" dirty="0">
                <a:solidFill>
                  <a:schemeClr val="bg1"/>
                </a:solidFill>
              </a:rPr>
              <a:t>Müşteri geri bildirimi</a:t>
            </a:r>
            <a:r>
              <a:rPr lang="tr-TR" dirty="0">
                <a:solidFill>
                  <a:schemeClr val="bg1"/>
                </a:solidFill>
              </a:rPr>
              <a:t> her iterasyonda alınır.</a:t>
            </a:r>
          </a:p>
          <a:p>
            <a:r>
              <a:rPr lang="tr-TR" dirty="0">
                <a:solidFill>
                  <a:schemeClr val="bg1"/>
                </a:solidFill>
              </a:rPr>
              <a:t>Gereksinimler baştan tamamen kesin değildir, </a:t>
            </a:r>
            <a:r>
              <a:rPr lang="tr-TR" b="1" dirty="0">
                <a:solidFill>
                  <a:schemeClr val="bg1"/>
                </a:solidFill>
              </a:rPr>
              <a:t>geliştirme sırasında değişebilir</a:t>
            </a:r>
            <a:r>
              <a:rPr lang="tr-TR" dirty="0">
                <a:solidFill>
                  <a:schemeClr val="bg1"/>
                </a:solidFill>
              </a:rPr>
              <a:t>.</a:t>
            </a:r>
          </a:p>
          <a:p>
            <a:r>
              <a:rPr lang="tr-TR" dirty="0">
                <a:solidFill>
                  <a:schemeClr val="bg1"/>
                </a:solidFill>
              </a:rPr>
              <a:t>Küçük, kendi kendini organize eden ekiplerle çalışılır.</a:t>
            </a:r>
          </a:p>
          <a:p>
            <a:r>
              <a:rPr lang="tr-TR" dirty="0">
                <a:solidFill>
                  <a:schemeClr val="bg1"/>
                </a:solidFill>
              </a:rPr>
              <a:t>Süreç boyunca </a:t>
            </a:r>
            <a:r>
              <a:rPr lang="tr-TR" b="1" dirty="0">
                <a:solidFill>
                  <a:schemeClr val="bg1"/>
                </a:solidFill>
              </a:rPr>
              <a:t>teslim edilebilir ürün parçaları</a:t>
            </a:r>
            <a:r>
              <a:rPr lang="tr-TR" dirty="0">
                <a:solidFill>
                  <a:schemeClr val="bg1"/>
                </a:solidFill>
              </a:rPr>
              <a:t> üretilir.</a:t>
            </a:r>
          </a:p>
          <a:p>
            <a:r>
              <a:rPr lang="tr-TR" b="1" dirty="0">
                <a:solidFill>
                  <a:schemeClr val="bg1"/>
                </a:solidFill>
              </a:rPr>
              <a:t>🔹 Avantajları</a:t>
            </a:r>
          </a:p>
          <a:p>
            <a:r>
              <a:rPr lang="tr-TR" dirty="0">
                <a:solidFill>
                  <a:schemeClr val="bg1"/>
                </a:solidFill>
              </a:rPr>
              <a:t>Değişen müşteri isteklerine hızlı uyum sağlar.</a:t>
            </a:r>
          </a:p>
          <a:p>
            <a:r>
              <a:rPr lang="tr-TR" dirty="0">
                <a:solidFill>
                  <a:schemeClr val="bg1"/>
                </a:solidFill>
              </a:rPr>
              <a:t>Ürün erken aşamada kullanıcıya ulaşır.</a:t>
            </a:r>
          </a:p>
          <a:p>
            <a:r>
              <a:rPr lang="tr-TR" dirty="0">
                <a:solidFill>
                  <a:schemeClr val="bg1"/>
                </a:solidFill>
              </a:rPr>
              <a:t>Riskler kısa döngülerde kontrol edilir.</a:t>
            </a:r>
          </a:p>
          <a:p>
            <a:r>
              <a:rPr lang="tr-TR" dirty="0">
                <a:solidFill>
                  <a:schemeClr val="bg1"/>
                </a:solidFill>
              </a:rPr>
              <a:t>Ekip motivasyonu ve iletişimi yüksektir.</a:t>
            </a:r>
          </a:p>
          <a:p>
            <a:r>
              <a:rPr lang="tr-TR" b="1" dirty="0">
                <a:solidFill>
                  <a:schemeClr val="bg1"/>
                </a:solidFill>
              </a:rPr>
              <a:t>🔹 Dezavantajları</a:t>
            </a:r>
          </a:p>
          <a:p>
            <a:r>
              <a:rPr lang="tr-TR" dirty="0">
                <a:solidFill>
                  <a:schemeClr val="bg1"/>
                </a:solidFill>
              </a:rPr>
              <a:t>Net teslim tarihi ve maliyet tahmini zor olabilir.</a:t>
            </a:r>
          </a:p>
          <a:p>
            <a:r>
              <a:rPr lang="tr-TR" dirty="0">
                <a:solidFill>
                  <a:schemeClr val="bg1"/>
                </a:solidFill>
              </a:rPr>
              <a:t>Çok disiplinli ve iletişim becerisi yüksek ekip gerektirir.</a:t>
            </a:r>
          </a:p>
          <a:p>
            <a:r>
              <a:rPr lang="tr-TR" dirty="0">
                <a:solidFill>
                  <a:schemeClr val="bg1"/>
                </a:solidFill>
              </a:rPr>
              <a:t>Büyük kurumsal projelerde yönetimi zor olabilir.</a:t>
            </a:r>
          </a:p>
          <a:p>
            <a:endParaRPr lang="tr-TR" dirty="0"/>
          </a:p>
          <a:p>
            <a:pPr marL="384048" indent="-384048" defTabSz="914400">
              <a:lnSpc>
                <a:spcPct val="94000"/>
              </a:lnSpc>
              <a:spcAft>
                <a:spcPts val="200"/>
              </a:spcAft>
              <a:buFont typeface="Franklin Gothic Book" panose="020B0503020102020204" pitchFamily="34" charset="0"/>
            </a:pPr>
            <a:endParaRPr lang="en-US" dirty="0">
              <a:solidFill>
                <a:schemeClr val="bg2"/>
              </a:solidFill>
            </a:endParaRPr>
          </a:p>
        </p:txBody>
      </p:sp>
    </p:spTree>
    <p:extLst>
      <p:ext uri="{BB962C8B-B14F-4D97-AF65-F5344CB8AC3E}">
        <p14:creationId xmlns:p14="http://schemas.microsoft.com/office/powerpoint/2010/main" val="1433854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89994B4-CC7F-127C-1964-98554A907EB3}"/>
              </a:ext>
            </a:extLst>
          </p:cNvPr>
          <p:cNvSpPr>
            <a:spLocks noGrp="1"/>
          </p:cNvSpPr>
          <p:nvPr>
            <p:ph type="title"/>
          </p:nvPr>
        </p:nvSpPr>
        <p:spPr>
          <a:xfrm>
            <a:off x="1371600" y="685800"/>
            <a:ext cx="9601200" cy="1485900"/>
          </a:xfrm>
        </p:spPr>
        <p:txBody>
          <a:bodyPr>
            <a:normAutofit/>
          </a:bodyPr>
          <a:lstStyle/>
          <a:p>
            <a:pPr algn="ctr"/>
            <a:r>
              <a:rPr lang="tr-TR" b="1" dirty="0"/>
              <a:t>Yazılım Mimarisi Nedir?</a:t>
            </a:r>
            <a:br>
              <a:rPr lang="tr-TR" b="1" dirty="0"/>
            </a:br>
            <a:endParaRPr lang="tr-TR" dirty="0"/>
          </a:p>
        </p:txBody>
      </p:sp>
      <p:graphicFrame>
        <p:nvGraphicFramePr>
          <p:cNvPr id="16" name="İçerik Yer Tutucusu 2">
            <a:extLst>
              <a:ext uri="{FF2B5EF4-FFF2-40B4-BE49-F238E27FC236}">
                <a16:creationId xmlns:a16="http://schemas.microsoft.com/office/drawing/2014/main" id="{4FA17D18-8368-ED04-AB5F-8D505AE1FDA8}"/>
              </a:ext>
            </a:extLst>
          </p:cNvPr>
          <p:cNvGraphicFramePr>
            <a:graphicFrameLocks noGrp="1"/>
          </p:cNvGraphicFramePr>
          <p:nvPr>
            <p:ph idx="1"/>
            <p:extLst>
              <p:ext uri="{D42A27DB-BD31-4B8C-83A1-F6EECF244321}">
                <p14:modId xmlns:p14="http://schemas.microsoft.com/office/powerpoint/2010/main" val="3458721566"/>
              </p:ext>
            </p:extLst>
          </p:nvPr>
        </p:nvGraphicFramePr>
        <p:xfrm>
          <a:off x="1371600" y="2286000"/>
          <a:ext cx="9601200" cy="3581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0179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F654C13-0248-4854-8921-BBAAB576B1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1">
            <a:schemeClr val="lt2"/>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7A2D0DFB-0ABC-4D3D-805B-25F89199665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295024" y="864066"/>
            <a:ext cx="774003" cy="774158"/>
          </a:xfrm>
          <a:custGeom>
            <a:avLst/>
            <a:gdLst>
              <a:gd name="connsiteX0" fmla="*/ 2869239 w 3275013"/>
              <a:gd name="connsiteY0" fmla="*/ 0 h 3275670"/>
              <a:gd name="connsiteX1" fmla="*/ 3275013 w 3275013"/>
              <a:gd name="connsiteY1" fmla="*/ 0 h 3275670"/>
              <a:gd name="connsiteX2" fmla="*/ 3275013 w 3275013"/>
              <a:gd name="connsiteY2" fmla="*/ 3275670 h 3275670"/>
              <a:gd name="connsiteX3" fmla="*/ 0 w 3275013"/>
              <a:gd name="connsiteY3" fmla="*/ 3275670 h 3275670"/>
              <a:gd name="connsiteX4" fmla="*/ 0 w 3275013"/>
              <a:gd name="connsiteY4" fmla="*/ 2890368 h 3275670"/>
              <a:gd name="connsiteX5" fmla="*/ 2869239 w 3275013"/>
              <a:gd name="connsiteY5" fmla="*/ 2890809 h 3275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75013" h="3275670">
                <a:moveTo>
                  <a:pt x="2869239" y="0"/>
                </a:moveTo>
                <a:lnTo>
                  <a:pt x="3275013" y="0"/>
                </a:lnTo>
                <a:lnTo>
                  <a:pt x="3275013" y="3275670"/>
                </a:lnTo>
                <a:lnTo>
                  <a:pt x="0" y="3275670"/>
                </a:lnTo>
                <a:lnTo>
                  <a:pt x="0" y="2890368"/>
                </a:lnTo>
                <a:lnTo>
                  <a:pt x="2869239" y="2890809"/>
                </a:lnTo>
                <a:close/>
              </a:path>
            </a:pathLst>
          </a:custGeom>
          <a:solidFill>
            <a:schemeClr val="tx2"/>
          </a:solidFill>
          <a:ln w="0">
            <a:noFill/>
            <a:prstDash val="solid"/>
            <a:round/>
            <a:headEnd/>
            <a:tailEnd/>
          </a:ln>
        </p:spPr>
        <p:txBody>
          <a:bodyPr/>
          <a:lstStyle/>
          <a:p>
            <a:endParaRPr lang="tr-TR"/>
          </a:p>
        </p:txBody>
      </p:sp>
      <p:sp>
        <p:nvSpPr>
          <p:cNvPr id="3" name="İçerik Yer Tutucusu 2">
            <a:extLst>
              <a:ext uri="{FF2B5EF4-FFF2-40B4-BE49-F238E27FC236}">
                <a16:creationId xmlns:a16="http://schemas.microsoft.com/office/drawing/2014/main" id="{F30775D0-F736-8A6C-155D-B40C135432C6}"/>
              </a:ext>
            </a:extLst>
          </p:cNvPr>
          <p:cNvSpPr>
            <a:spLocks noGrp="1"/>
          </p:cNvSpPr>
          <p:nvPr>
            <p:ph idx="1"/>
          </p:nvPr>
        </p:nvSpPr>
        <p:spPr>
          <a:xfrm>
            <a:off x="508001" y="470793"/>
            <a:ext cx="4104640" cy="5511800"/>
          </a:xfrm>
        </p:spPr>
        <p:txBody>
          <a:bodyPr anchor="t">
            <a:normAutofit fontScale="77500" lnSpcReduction="20000"/>
          </a:bodyPr>
          <a:lstStyle/>
          <a:p>
            <a:pPr marL="0" indent="0" algn="ctr">
              <a:buNone/>
            </a:pPr>
            <a:r>
              <a:rPr lang="tr-TR" b="1" dirty="0"/>
              <a:t>1. Monolitik Mimari</a:t>
            </a:r>
          </a:p>
          <a:p>
            <a:pPr marL="0" indent="0" algn="ctr">
              <a:buNone/>
            </a:pPr>
            <a:r>
              <a:rPr lang="tr-TR" dirty="0"/>
              <a:t>Monolitik mimari, tüm uygulama bileşenlerinin tek bir kod tabanında birleştirildiği geleneksel bir yaklaşımdır. </a:t>
            </a:r>
            <a:r>
              <a:rPr lang="tr-TR" dirty="0" err="1"/>
              <a:t>Veritabanı</a:t>
            </a:r>
            <a:r>
              <a:rPr lang="tr-TR" dirty="0"/>
              <a:t>, istemci tarafı arayüz, sunucu tarafı mantık ve diğer tüm işlevler tek bir uygulama içinde çalışır.</a:t>
            </a:r>
          </a:p>
          <a:p>
            <a:pPr marL="0" indent="0" algn="ctr">
              <a:buNone/>
            </a:pPr>
            <a:r>
              <a:rPr lang="tr-TR" b="1" dirty="0"/>
              <a:t>Özellikler:</a:t>
            </a:r>
          </a:p>
          <a:p>
            <a:pPr marL="0" indent="0" algn="ctr">
              <a:buNone/>
            </a:pPr>
            <a:r>
              <a:rPr lang="tr-TR" b="1" dirty="0"/>
              <a:t>Tek Kod Tabanı:</a:t>
            </a:r>
            <a:r>
              <a:rPr lang="tr-TR" dirty="0"/>
              <a:t> Tüm iş mantığı, veri erişimi ve kullanıcı arayüzü tek bir uygulama içinde yer alır.</a:t>
            </a:r>
          </a:p>
          <a:p>
            <a:pPr marL="0" indent="0" algn="ctr">
              <a:buNone/>
            </a:pPr>
            <a:r>
              <a:rPr lang="tr-TR" b="1" dirty="0"/>
              <a:t>Bağımlılık:</a:t>
            </a:r>
            <a:r>
              <a:rPr lang="tr-TR" dirty="0"/>
              <a:t> Tüm modüller birbirine sıkı sıkıya bağlıdır.</a:t>
            </a:r>
          </a:p>
          <a:p>
            <a:pPr marL="0" indent="0" algn="ctr">
              <a:buNone/>
            </a:pPr>
            <a:r>
              <a:rPr lang="tr-TR" b="1" dirty="0"/>
              <a:t>Dağıtım:</a:t>
            </a:r>
            <a:r>
              <a:rPr lang="tr-TR" dirty="0"/>
              <a:t> Uygulama tek bir birim olarak derlenir ve dağıtılır.</a:t>
            </a:r>
          </a:p>
          <a:p>
            <a:pPr marL="0" indent="0" algn="ctr">
              <a:buNone/>
            </a:pPr>
            <a:r>
              <a:rPr lang="tr-TR" b="1" dirty="0"/>
              <a:t>Avantajlar:</a:t>
            </a:r>
          </a:p>
          <a:p>
            <a:pPr marL="0" indent="0" algn="ctr">
              <a:buNone/>
            </a:pPr>
            <a:r>
              <a:rPr lang="tr-TR" b="1" dirty="0"/>
              <a:t>Basitlik:</a:t>
            </a:r>
            <a:r>
              <a:rPr lang="tr-TR" dirty="0"/>
              <a:t> Küçük ölçekli projelerde geliştirme, test etme ve dağıtım kolaydır.</a:t>
            </a:r>
          </a:p>
          <a:p>
            <a:pPr marL="0" indent="0" algn="ctr">
              <a:buNone/>
            </a:pPr>
            <a:r>
              <a:rPr lang="tr-TR" b="1" dirty="0"/>
              <a:t>Performans:</a:t>
            </a:r>
            <a:r>
              <a:rPr lang="tr-TR" dirty="0"/>
              <a:t> Modüller aynı bellek alanında çalıştığı için iletişim hızlıdır.</a:t>
            </a:r>
          </a:p>
          <a:p>
            <a:pPr marL="0" indent="0" algn="ctr">
              <a:buNone/>
            </a:pPr>
            <a:r>
              <a:rPr lang="tr-TR" b="1" dirty="0"/>
              <a:t>Hızlı Başlangıç:</a:t>
            </a:r>
            <a:r>
              <a:rPr lang="tr-TR" dirty="0"/>
              <a:t> Küçük ekipler için hızlı prototip geliştirme sağlar.</a:t>
            </a:r>
          </a:p>
          <a:p>
            <a:endParaRPr lang="tr-TR" dirty="0"/>
          </a:p>
        </p:txBody>
      </p:sp>
      <p:sp>
        <p:nvSpPr>
          <p:cNvPr id="12" name="Rectangle 11">
            <a:extLst>
              <a:ext uri="{FF2B5EF4-FFF2-40B4-BE49-F238E27FC236}">
                <a16:creationId xmlns:a16="http://schemas.microsoft.com/office/drawing/2014/main" id="{1BB3FB55-6158-4274-9A35-F48A2197AD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6453386"/>
            <a:ext cx="12191998" cy="40461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5" name="Metin kutusu 4">
            <a:extLst>
              <a:ext uri="{FF2B5EF4-FFF2-40B4-BE49-F238E27FC236}">
                <a16:creationId xmlns:a16="http://schemas.microsoft.com/office/drawing/2014/main" id="{4E7E75D3-5C6C-8B8C-A770-B91F91E4C337}"/>
              </a:ext>
            </a:extLst>
          </p:cNvPr>
          <p:cNvSpPr txBox="1"/>
          <p:nvPr/>
        </p:nvSpPr>
        <p:spPr>
          <a:xfrm>
            <a:off x="5491480" y="470793"/>
            <a:ext cx="6096000" cy="5509200"/>
          </a:xfrm>
          <a:prstGeom prst="rect">
            <a:avLst/>
          </a:prstGeom>
          <a:noFill/>
        </p:spPr>
        <p:txBody>
          <a:bodyPr wrap="square">
            <a:spAutoFit/>
          </a:bodyPr>
          <a:lstStyle/>
          <a:p>
            <a:pPr algn="ctr">
              <a:buNone/>
            </a:pPr>
            <a:r>
              <a:rPr lang="tr-TR" sz="1600" b="1" dirty="0"/>
              <a:t>2. Katmanlı Mimari (</a:t>
            </a:r>
            <a:r>
              <a:rPr lang="tr-TR" sz="1600" b="1" dirty="0" err="1"/>
              <a:t>Layered</a:t>
            </a:r>
            <a:r>
              <a:rPr lang="tr-TR" sz="1600" b="1" dirty="0"/>
              <a:t> Architecture)</a:t>
            </a:r>
          </a:p>
          <a:p>
            <a:pPr algn="ctr">
              <a:buNone/>
            </a:pPr>
            <a:r>
              <a:rPr lang="tr-TR" sz="1600" dirty="0">
                <a:effectLst/>
              </a:rPr>
              <a:t>Katmanlı mimari, yazılımı farklı işlevsel katmanlara ayırır. Her katman belirli bir sorumluluğa sahiptir ve diğer katmanlarla belirli bir hiyerarşi içinde iletişim kurar.</a:t>
            </a:r>
          </a:p>
          <a:p>
            <a:pPr algn="ctr">
              <a:buNone/>
            </a:pPr>
            <a:r>
              <a:rPr lang="tr-TR" sz="1600" b="1" dirty="0"/>
              <a:t>Katmanlar:</a:t>
            </a:r>
          </a:p>
          <a:p>
            <a:pPr algn="ctr">
              <a:buFont typeface="+mj-lt"/>
              <a:buAutoNum type="arabicPeriod"/>
            </a:pPr>
            <a:r>
              <a:rPr lang="tr-TR" sz="1600" b="1" dirty="0"/>
              <a:t>Sunum Katmanı (Presentation </a:t>
            </a:r>
            <a:r>
              <a:rPr lang="tr-TR" sz="1600" b="1" dirty="0" err="1"/>
              <a:t>Layer</a:t>
            </a:r>
            <a:r>
              <a:rPr lang="tr-TR" sz="1600" b="1" dirty="0"/>
              <a:t>):</a:t>
            </a:r>
            <a:r>
              <a:rPr lang="tr-TR" sz="1600" dirty="0"/>
              <a:t> Kullanıcı arayüzü (UI) ile ilgilenir (ör. HTML, CSS, JavaScript).</a:t>
            </a:r>
          </a:p>
          <a:p>
            <a:pPr algn="ctr">
              <a:buFont typeface="+mj-lt"/>
              <a:buAutoNum type="arabicPeriod"/>
            </a:pPr>
            <a:r>
              <a:rPr lang="tr-TR" sz="1600" b="1" dirty="0"/>
              <a:t>İş Mantığı Katmanı (Business </a:t>
            </a:r>
            <a:r>
              <a:rPr lang="tr-TR" sz="1600" b="1" dirty="0" err="1"/>
              <a:t>Logic</a:t>
            </a:r>
            <a:r>
              <a:rPr lang="tr-TR" sz="1600" b="1" dirty="0"/>
              <a:t> </a:t>
            </a:r>
            <a:r>
              <a:rPr lang="tr-TR" sz="1600" b="1" dirty="0" err="1"/>
              <a:t>Layer</a:t>
            </a:r>
            <a:r>
              <a:rPr lang="tr-TR" sz="1600" b="1" dirty="0"/>
              <a:t>):</a:t>
            </a:r>
            <a:r>
              <a:rPr lang="tr-TR" sz="1600" dirty="0"/>
              <a:t> Uygulamanın temel iş kurallarını içerir.</a:t>
            </a:r>
          </a:p>
          <a:p>
            <a:pPr algn="ctr">
              <a:buFont typeface="+mj-lt"/>
              <a:buAutoNum type="arabicPeriod"/>
            </a:pPr>
            <a:r>
              <a:rPr lang="tr-TR" sz="1600" b="1" dirty="0"/>
              <a:t>Veri Erişim Katmanı (Data Access </a:t>
            </a:r>
            <a:r>
              <a:rPr lang="tr-TR" sz="1600" b="1" dirty="0" err="1"/>
              <a:t>Layer</a:t>
            </a:r>
            <a:r>
              <a:rPr lang="tr-TR" sz="1600" b="1" dirty="0"/>
              <a:t>):</a:t>
            </a:r>
            <a:r>
              <a:rPr lang="tr-TR" sz="1600" dirty="0"/>
              <a:t> </a:t>
            </a:r>
            <a:r>
              <a:rPr lang="tr-TR" sz="1600" dirty="0" err="1"/>
              <a:t>Veritabanı</a:t>
            </a:r>
            <a:r>
              <a:rPr lang="tr-TR" sz="1600" dirty="0"/>
              <a:t> veya diğer veri kaynaklarıyla iletişim kurar.</a:t>
            </a:r>
          </a:p>
          <a:p>
            <a:pPr algn="ctr">
              <a:buFont typeface="+mj-lt"/>
              <a:buAutoNum type="arabicPeriod"/>
            </a:pPr>
            <a:r>
              <a:rPr lang="tr-TR" sz="1600" b="1" dirty="0" err="1"/>
              <a:t>Veritabanı</a:t>
            </a:r>
            <a:r>
              <a:rPr lang="tr-TR" sz="1600" b="1" dirty="0"/>
              <a:t> Katmanı:</a:t>
            </a:r>
            <a:r>
              <a:rPr lang="tr-TR" sz="1600" dirty="0"/>
              <a:t> Veri depolama ve yönetimi.</a:t>
            </a:r>
          </a:p>
          <a:p>
            <a:pPr algn="ctr">
              <a:buNone/>
            </a:pPr>
            <a:r>
              <a:rPr lang="tr-TR" sz="1600" b="1" dirty="0"/>
              <a:t>Özellikler:</a:t>
            </a:r>
          </a:p>
          <a:p>
            <a:pPr algn="ctr">
              <a:buFont typeface="Arial" panose="020B0604020202020204" pitchFamily="34" charset="0"/>
              <a:buChar char="•"/>
            </a:pPr>
            <a:r>
              <a:rPr lang="tr-TR" sz="1600" dirty="0"/>
              <a:t>Katmanlar birbirinden ayrılmıştır ve genellikle tek yönlü iletişim vardır (üst katman alt katmana erişir).</a:t>
            </a:r>
          </a:p>
          <a:p>
            <a:pPr algn="ctr">
              <a:buFont typeface="Arial" panose="020B0604020202020204" pitchFamily="34" charset="0"/>
              <a:buChar char="•"/>
            </a:pPr>
            <a:r>
              <a:rPr lang="tr-TR" sz="1600" dirty="0"/>
              <a:t>Her katman bağımsız olarak geliştirilebilir.</a:t>
            </a:r>
          </a:p>
          <a:p>
            <a:pPr algn="ctr">
              <a:buNone/>
            </a:pPr>
            <a:r>
              <a:rPr lang="tr-TR" sz="1600" b="1" dirty="0"/>
              <a:t>Avantajlar:</a:t>
            </a:r>
          </a:p>
          <a:p>
            <a:pPr algn="ctr">
              <a:buFont typeface="Arial" panose="020B0604020202020204" pitchFamily="34" charset="0"/>
              <a:buChar char="•"/>
            </a:pPr>
            <a:r>
              <a:rPr lang="tr-TR" sz="1600" b="1" dirty="0"/>
              <a:t>Modülerlik:</a:t>
            </a:r>
            <a:r>
              <a:rPr lang="tr-TR" sz="1600" dirty="0"/>
              <a:t> Her katman bağımsız olarak geliştirilebilir ve test edilebilir.</a:t>
            </a:r>
          </a:p>
          <a:p>
            <a:pPr algn="ctr">
              <a:buFont typeface="Arial" panose="020B0604020202020204" pitchFamily="34" charset="0"/>
              <a:buChar char="•"/>
            </a:pPr>
            <a:r>
              <a:rPr lang="tr-TR" sz="1600" b="1" dirty="0"/>
              <a:t>Yeniden Kullanılabilirlik:</a:t>
            </a:r>
            <a:r>
              <a:rPr lang="tr-TR" sz="1600" dirty="0"/>
              <a:t> İş mantığı veya veri erişim katmanı farklı projelerde kullanılabilir.</a:t>
            </a:r>
          </a:p>
          <a:p>
            <a:pPr algn="ctr">
              <a:buFont typeface="Arial" panose="020B0604020202020204" pitchFamily="34" charset="0"/>
              <a:buChar char="•"/>
            </a:pPr>
            <a:r>
              <a:rPr lang="tr-TR" sz="1600" b="1" dirty="0"/>
              <a:t>Bakım Kolaylığı:</a:t>
            </a:r>
            <a:r>
              <a:rPr lang="tr-TR" sz="1600" dirty="0"/>
              <a:t> Hatalar belirli bir katmanda izole edilebilir.</a:t>
            </a:r>
          </a:p>
        </p:txBody>
      </p:sp>
    </p:spTree>
    <p:extLst>
      <p:ext uri="{BB962C8B-B14F-4D97-AF65-F5344CB8AC3E}">
        <p14:creationId xmlns:p14="http://schemas.microsoft.com/office/powerpoint/2010/main" val="3107894118"/>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0DBDEB5B-08D0-A990-3A06-6AC2561BE22D}"/>
              </a:ext>
            </a:extLst>
          </p:cNvPr>
          <p:cNvSpPr txBox="1"/>
          <p:nvPr/>
        </p:nvSpPr>
        <p:spPr>
          <a:xfrm>
            <a:off x="934720" y="994420"/>
            <a:ext cx="4836160" cy="5016758"/>
          </a:xfrm>
          <a:prstGeom prst="rect">
            <a:avLst/>
          </a:prstGeom>
          <a:noFill/>
        </p:spPr>
        <p:txBody>
          <a:bodyPr wrap="square">
            <a:spAutoFit/>
          </a:bodyPr>
          <a:lstStyle/>
          <a:p>
            <a:pPr algn="ctr">
              <a:buNone/>
            </a:pPr>
            <a:r>
              <a:rPr lang="tr-TR" sz="1600" b="1" dirty="0"/>
              <a:t>3. </a:t>
            </a:r>
            <a:r>
              <a:rPr lang="tr-TR" sz="1600" b="1" dirty="0" err="1"/>
              <a:t>Mikroservis</a:t>
            </a:r>
            <a:r>
              <a:rPr lang="tr-TR" sz="1600" b="1" dirty="0"/>
              <a:t> Mimarisi</a:t>
            </a:r>
          </a:p>
          <a:p>
            <a:pPr algn="ctr">
              <a:buNone/>
            </a:pPr>
            <a:r>
              <a:rPr lang="tr-TR" sz="1600" dirty="0" err="1">
                <a:effectLst/>
              </a:rPr>
              <a:t>Mikroservis</a:t>
            </a:r>
            <a:r>
              <a:rPr lang="tr-TR" sz="1600" dirty="0">
                <a:effectLst/>
              </a:rPr>
              <a:t> mimarisi, bir uygulamanın küçük, bağımsız ve özel bir işlevselliğe odaklanan servisler halinde bölünmesini içerir. Her servis kendi </a:t>
            </a:r>
            <a:r>
              <a:rPr lang="tr-TR" sz="1600" dirty="0" err="1">
                <a:effectLst/>
              </a:rPr>
              <a:t>veritabanına</a:t>
            </a:r>
            <a:r>
              <a:rPr lang="tr-TR" sz="1600" dirty="0">
                <a:effectLst/>
              </a:rPr>
              <a:t> sahip olabilir ve diğer servislerle </a:t>
            </a:r>
            <a:r>
              <a:rPr lang="tr-TR" sz="1600" dirty="0" err="1">
                <a:effectLst/>
              </a:rPr>
              <a:t>API'ler</a:t>
            </a:r>
            <a:r>
              <a:rPr lang="tr-TR" sz="1600" dirty="0">
                <a:effectLst/>
              </a:rPr>
              <a:t> (genellikle REST veya </a:t>
            </a:r>
            <a:r>
              <a:rPr lang="tr-TR" sz="1600" dirty="0" err="1">
                <a:effectLst/>
              </a:rPr>
              <a:t>gRPC</a:t>
            </a:r>
            <a:r>
              <a:rPr lang="tr-TR" sz="1600" dirty="0">
                <a:effectLst/>
              </a:rPr>
              <a:t>) üzerinden iletişim kurar.</a:t>
            </a:r>
          </a:p>
          <a:p>
            <a:pPr algn="ctr">
              <a:buNone/>
            </a:pPr>
            <a:r>
              <a:rPr lang="tr-TR" sz="1600" b="1" dirty="0"/>
              <a:t>Özellikler:</a:t>
            </a:r>
          </a:p>
          <a:p>
            <a:pPr algn="ctr">
              <a:buFont typeface="Arial" panose="020B0604020202020204" pitchFamily="34" charset="0"/>
              <a:buChar char="•"/>
            </a:pPr>
            <a:r>
              <a:rPr lang="tr-TR" sz="1600" b="1" dirty="0"/>
              <a:t>Bağımsız Servisler:</a:t>
            </a:r>
            <a:r>
              <a:rPr lang="tr-TR" sz="1600" dirty="0"/>
              <a:t> Her servis tek bir işlevselliğe odaklanır (ör. kullanıcı yönetimi, ödeme işlemi).</a:t>
            </a:r>
          </a:p>
          <a:p>
            <a:pPr algn="ctr">
              <a:buFont typeface="Arial" panose="020B0604020202020204" pitchFamily="34" charset="0"/>
              <a:buChar char="•"/>
            </a:pPr>
            <a:r>
              <a:rPr lang="tr-TR" sz="1600" b="1" dirty="0"/>
              <a:t>Bağımsız Dağıtım:</a:t>
            </a:r>
            <a:r>
              <a:rPr lang="tr-TR" sz="1600" dirty="0"/>
              <a:t> Her servis ayrı ayrı derlenir, dağıtılır ve ölçeklendirilir.</a:t>
            </a:r>
          </a:p>
          <a:p>
            <a:pPr algn="ctr">
              <a:buFont typeface="Arial" panose="020B0604020202020204" pitchFamily="34" charset="0"/>
              <a:buChar char="•"/>
            </a:pPr>
            <a:r>
              <a:rPr lang="tr-TR" sz="1600" b="1" dirty="0"/>
              <a:t>Heterojen Teknolojiler:</a:t>
            </a:r>
            <a:r>
              <a:rPr lang="tr-TR" sz="1600" dirty="0"/>
              <a:t> Farklı servisler farklı programlama dilleri veya teknolojilerle yazılabilir.</a:t>
            </a:r>
          </a:p>
          <a:p>
            <a:pPr algn="ctr">
              <a:buNone/>
            </a:pPr>
            <a:r>
              <a:rPr lang="tr-TR" sz="1600" b="1" dirty="0"/>
              <a:t>Avantajlar:</a:t>
            </a:r>
          </a:p>
          <a:p>
            <a:pPr algn="ctr">
              <a:buFont typeface="Arial" panose="020B0604020202020204" pitchFamily="34" charset="0"/>
              <a:buChar char="•"/>
            </a:pPr>
            <a:r>
              <a:rPr lang="tr-TR" sz="1600" b="1" dirty="0"/>
              <a:t>Ölçeklenebilirlik:</a:t>
            </a:r>
            <a:r>
              <a:rPr lang="tr-TR" sz="1600" dirty="0"/>
              <a:t> Her servis bağımsız olarak ölçeklenebilir.</a:t>
            </a:r>
          </a:p>
          <a:p>
            <a:pPr algn="ctr">
              <a:buFont typeface="Arial" panose="020B0604020202020204" pitchFamily="34" charset="0"/>
              <a:buChar char="•"/>
            </a:pPr>
            <a:r>
              <a:rPr lang="tr-TR" sz="1600" b="1" dirty="0"/>
              <a:t>Esneklik:</a:t>
            </a:r>
            <a:r>
              <a:rPr lang="tr-TR" sz="1600" dirty="0"/>
              <a:t> Farklı teknolojiler ve çerçeveler kullanılabilir.</a:t>
            </a:r>
          </a:p>
          <a:p>
            <a:pPr algn="ctr">
              <a:buFont typeface="Arial" panose="020B0604020202020204" pitchFamily="34" charset="0"/>
              <a:buChar char="•"/>
            </a:pPr>
            <a:r>
              <a:rPr lang="tr-TR" sz="1600" b="1" dirty="0"/>
              <a:t>Hata İzolasyonu:</a:t>
            </a:r>
            <a:r>
              <a:rPr lang="tr-TR" sz="1600" dirty="0"/>
              <a:t> Bir servisteki hata diğerlerini etkilemez.</a:t>
            </a:r>
          </a:p>
          <a:p>
            <a:pPr algn="ctr">
              <a:buFont typeface="Arial" panose="020B0604020202020204" pitchFamily="34" charset="0"/>
              <a:buChar char="•"/>
            </a:pPr>
            <a:r>
              <a:rPr lang="tr-TR" sz="1600" b="1" dirty="0"/>
              <a:t>Hızlı Dağıtım:</a:t>
            </a:r>
            <a:r>
              <a:rPr lang="tr-TR" sz="1600" dirty="0"/>
              <a:t> Küçük değişiklikler hızlıca dağıtılabilir.</a:t>
            </a:r>
          </a:p>
        </p:txBody>
      </p:sp>
      <p:sp>
        <p:nvSpPr>
          <p:cNvPr id="7" name="Metin kutusu 6">
            <a:extLst>
              <a:ext uri="{FF2B5EF4-FFF2-40B4-BE49-F238E27FC236}">
                <a16:creationId xmlns:a16="http://schemas.microsoft.com/office/drawing/2014/main" id="{EF529F04-7274-E1C4-4151-F26D076A3757}"/>
              </a:ext>
            </a:extLst>
          </p:cNvPr>
          <p:cNvSpPr txBox="1"/>
          <p:nvPr/>
        </p:nvSpPr>
        <p:spPr>
          <a:xfrm>
            <a:off x="6289040" y="920621"/>
            <a:ext cx="5303520" cy="5016758"/>
          </a:xfrm>
          <a:prstGeom prst="rect">
            <a:avLst/>
          </a:prstGeom>
          <a:noFill/>
        </p:spPr>
        <p:txBody>
          <a:bodyPr wrap="square">
            <a:spAutoFit/>
          </a:bodyPr>
          <a:lstStyle/>
          <a:p>
            <a:pPr algn="ctr">
              <a:buNone/>
            </a:pPr>
            <a:r>
              <a:rPr lang="tr-TR" sz="1600" b="1" dirty="0"/>
              <a:t>4. Servis Odaklı Mimari (SOA - Service-</a:t>
            </a:r>
            <a:r>
              <a:rPr lang="tr-TR" sz="1600" b="1" dirty="0" err="1"/>
              <a:t>Oriented</a:t>
            </a:r>
            <a:r>
              <a:rPr lang="tr-TR" sz="1600" b="1" dirty="0"/>
              <a:t> Architecture)</a:t>
            </a:r>
          </a:p>
          <a:p>
            <a:pPr algn="ctr">
              <a:buNone/>
            </a:pPr>
            <a:r>
              <a:rPr lang="tr-TR" sz="1600" dirty="0">
                <a:effectLst/>
              </a:rPr>
              <a:t>SOA, farklı işlevselliklerin bağımsız servisler olarak tasarlandığı ve bu servislerin birbiriyle iletişim kurduğu bir mimaridir. </a:t>
            </a:r>
            <a:r>
              <a:rPr lang="tr-TR" sz="1600" dirty="0" err="1">
                <a:effectLst/>
              </a:rPr>
              <a:t>Mikroservis</a:t>
            </a:r>
            <a:r>
              <a:rPr lang="tr-TR" sz="1600" dirty="0">
                <a:effectLst/>
              </a:rPr>
              <a:t> mimarisine benzer, ancak genellikle daha büyük ve daha az bağımsız servisler içerir.</a:t>
            </a:r>
          </a:p>
          <a:p>
            <a:pPr algn="ctr">
              <a:buNone/>
            </a:pPr>
            <a:r>
              <a:rPr lang="tr-TR" sz="1600" b="1" dirty="0"/>
              <a:t>Özellikler:</a:t>
            </a:r>
          </a:p>
          <a:p>
            <a:pPr algn="ctr">
              <a:buFont typeface="Arial" panose="020B0604020202020204" pitchFamily="34" charset="0"/>
              <a:buChar char="•"/>
            </a:pPr>
            <a:r>
              <a:rPr lang="tr-TR" sz="1600" b="1" dirty="0"/>
              <a:t>Servis Paylaşımı:</a:t>
            </a:r>
            <a:r>
              <a:rPr lang="tr-TR" sz="1600" dirty="0"/>
              <a:t> Servisler birden fazla uygulama tarafından kullanılabilir.</a:t>
            </a:r>
          </a:p>
          <a:p>
            <a:pPr algn="ctr">
              <a:buFont typeface="Arial" panose="020B0604020202020204" pitchFamily="34" charset="0"/>
              <a:buChar char="•"/>
            </a:pPr>
            <a:r>
              <a:rPr lang="tr-TR" sz="1600" b="1" dirty="0"/>
              <a:t>Entegrasyon:</a:t>
            </a:r>
            <a:r>
              <a:rPr lang="tr-TR" sz="1600" dirty="0"/>
              <a:t> Genellikle bir Enterprise Service </a:t>
            </a:r>
            <a:r>
              <a:rPr lang="tr-TR" sz="1600" dirty="0" err="1"/>
              <a:t>Bus</a:t>
            </a:r>
            <a:r>
              <a:rPr lang="tr-TR" sz="1600" dirty="0"/>
              <a:t> (ESB) ile servisler arasında iletişim sağlanır.</a:t>
            </a:r>
          </a:p>
          <a:p>
            <a:pPr algn="ctr">
              <a:buFont typeface="Arial" panose="020B0604020202020204" pitchFamily="34" charset="0"/>
              <a:buChar char="•"/>
            </a:pPr>
            <a:r>
              <a:rPr lang="tr-TR" sz="1600" b="1" dirty="0"/>
              <a:t>Standart Protokoller:</a:t>
            </a:r>
            <a:r>
              <a:rPr lang="tr-TR" sz="1600" dirty="0"/>
              <a:t> SOAP veya REST gibi standart protokoller kullanılır.</a:t>
            </a:r>
          </a:p>
          <a:p>
            <a:pPr algn="ctr">
              <a:buNone/>
            </a:pPr>
            <a:r>
              <a:rPr lang="tr-TR" sz="1600" b="1" dirty="0"/>
              <a:t>Avantajlar:</a:t>
            </a:r>
          </a:p>
          <a:p>
            <a:pPr algn="ctr">
              <a:buFont typeface="Arial" panose="020B0604020202020204" pitchFamily="34" charset="0"/>
              <a:buChar char="•"/>
            </a:pPr>
            <a:r>
              <a:rPr lang="tr-TR" sz="1600" b="1" dirty="0"/>
              <a:t>Yeniden Kullanılabilirlik:</a:t>
            </a:r>
            <a:r>
              <a:rPr lang="tr-TR" sz="1600" dirty="0"/>
              <a:t> Servisler farklı sistemler tarafından paylaşılabilir.</a:t>
            </a:r>
          </a:p>
          <a:p>
            <a:pPr algn="ctr">
              <a:buFont typeface="Arial" panose="020B0604020202020204" pitchFamily="34" charset="0"/>
              <a:buChar char="•"/>
            </a:pPr>
            <a:r>
              <a:rPr lang="tr-TR" sz="1600" b="1" dirty="0"/>
              <a:t>Entegrasyon Kolaylığı:</a:t>
            </a:r>
            <a:r>
              <a:rPr lang="tr-TR" sz="1600" dirty="0"/>
              <a:t> Eski sistemlerle entegrasyon için uygundur.</a:t>
            </a:r>
          </a:p>
          <a:p>
            <a:pPr algn="ctr">
              <a:buFont typeface="Arial" panose="020B0604020202020204" pitchFamily="34" charset="0"/>
              <a:buChar char="•"/>
            </a:pPr>
            <a:r>
              <a:rPr lang="tr-TR" sz="1600" b="1" dirty="0"/>
              <a:t>Esneklik:</a:t>
            </a:r>
            <a:r>
              <a:rPr lang="tr-TR" sz="1600" dirty="0"/>
              <a:t> İş süreçleri değiştiğinde servisler yeniden düzenlenebilir.</a:t>
            </a:r>
          </a:p>
        </p:txBody>
      </p:sp>
    </p:spTree>
    <p:extLst>
      <p:ext uri="{BB962C8B-B14F-4D97-AF65-F5344CB8AC3E}">
        <p14:creationId xmlns:p14="http://schemas.microsoft.com/office/powerpoint/2010/main" val="415215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B0E0FADF-CE8D-DB15-8AE2-0F64C87EA07D}"/>
              </a:ext>
            </a:extLst>
          </p:cNvPr>
          <p:cNvSpPr txBox="1"/>
          <p:nvPr/>
        </p:nvSpPr>
        <p:spPr>
          <a:xfrm>
            <a:off x="843280" y="1289953"/>
            <a:ext cx="5547360" cy="4278094"/>
          </a:xfrm>
          <a:prstGeom prst="rect">
            <a:avLst/>
          </a:prstGeom>
          <a:noFill/>
        </p:spPr>
        <p:txBody>
          <a:bodyPr wrap="square">
            <a:spAutoFit/>
          </a:bodyPr>
          <a:lstStyle/>
          <a:p>
            <a:pPr algn="ctr">
              <a:buNone/>
            </a:pPr>
            <a:r>
              <a:rPr lang="tr-TR" sz="1600" b="1" dirty="0"/>
              <a:t>5. Olay Güdümlü Mimari (</a:t>
            </a:r>
            <a:r>
              <a:rPr lang="tr-TR" sz="1600" b="1" dirty="0" err="1"/>
              <a:t>Event-Driven</a:t>
            </a:r>
            <a:r>
              <a:rPr lang="tr-TR" sz="1600" b="1" dirty="0"/>
              <a:t> Architecture)</a:t>
            </a:r>
          </a:p>
          <a:p>
            <a:pPr algn="ctr">
              <a:buNone/>
            </a:pPr>
            <a:r>
              <a:rPr lang="tr-TR" sz="1600" dirty="0">
                <a:effectLst/>
              </a:rPr>
              <a:t>Olay güdümlü mimari, sistemin olaylara (</a:t>
            </a:r>
            <a:r>
              <a:rPr lang="tr-TR" sz="1600" dirty="0" err="1">
                <a:effectLst/>
              </a:rPr>
              <a:t>events</a:t>
            </a:r>
            <a:r>
              <a:rPr lang="tr-TR" sz="1600" dirty="0">
                <a:effectLst/>
              </a:rPr>
              <a:t>) tepki vererek çalıştığı bir yaklaşımdır. Bir olay gerçekleştiğinde, ilgili bileşenler bu olaya abone olur ve gerekli işlemleri gerçekleştirir.</a:t>
            </a:r>
          </a:p>
          <a:p>
            <a:pPr algn="ctr">
              <a:buNone/>
            </a:pPr>
            <a:r>
              <a:rPr lang="tr-TR" sz="1600" b="1" dirty="0"/>
              <a:t>Özellikler:</a:t>
            </a:r>
          </a:p>
          <a:p>
            <a:pPr algn="ctr">
              <a:buFont typeface="Arial" panose="020B0604020202020204" pitchFamily="34" charset="0"/>
              <a:buChar char="•"/>
            </a:pPr>
            <a:r>
              <a:rPr lang="tr-TR" sz="1600" b="1" dirty="0"/>
              <a:t>Olaylar:</a:t>
            </a:r>
            <a:r>
              <a:rPr lang="tr-TR" sz="1600" dirty="0"/>
              <a:t> Sistemde bir şey olduğunda (ör. bir kullanıcı sipariş verdiğinde) bir olay tetiklenir.</a:t>
            </a:r>
          </a:p>
          <a:p>
            <a:pPr algn="ctr">
              <a:buFont typeface="Arial" panose="020B0604020202020204" pitchFamily="34" charset="0"/>
              <a:buChar char="•"/>
            </a:pPr>
            <a:r>
              <a:rPr lang="tr-TR" sz="1600" b="1" dirty="0"/>
              <a:t>Mesaj Kuyrukları:</a:t>
            </a:r>
            <a:r>
              <a:rPr lang="tr-TR" sz="1600" dirty="0"/>
              <a:t> Olaylar genellikle mesaj kuyrukları aracılığıyla dağıtılır.</a:t>
            </a:r>
          </a:p>
          <a:p>
            <a:pPr algn="ctr">
              <a:buFont typeface="Arial" panose="020B0604020202020204" pitchFamily="34" charset="0"/>
              <a:buChar char="•"/>
            </a:pPr>
            <a:r>
              <a:rPr lang="tr-TR" sz="1600" b="1" dirty="0"/>
              <a:t>Gevşek Bağlılık:</a:t>
            </a:r>
            <a:r>
              <a:rPr lang="tr-TR" sz="1600" dirty="0"/>
              <a:t> Bileşenler birbirine doğrudan bağımlı değildir.</a:t>
            </a:r>
          </a:p>
          <a:p>
            <a:pPr algn="ctr">
              <a:buNone/>
            </a:pPr>
            <a:r>
              <a:rPr lang="tr-TR" sz="1600" b="1" dirty="0"/>
              <a:t>Avantajlar:</a:t>
            </a:r>
          </a:p>
          <a:p>
            <a:pPr algn="ctr">
              <a:buFont typeface="Arial" panose="020B0604020202020204" pitchFamily="34" charset="0"/>
              <a:buChar char="•"/>
            </a:pPr>
            <a:r>
              <a:rPr lang="tr-TR" sz="1600" b="1" dirty="0"/>
              <a:t>Ölçeklenebilirlik:</a:t>
            </a:r>
            <a:r>
              <a:rPr lang="tr-TR" sz="1600" dirty="0"/>
              <a:t> Olaylar asenkron işlendiği için yüksek hacimli işlemler için uygundur.</a:t>
            </a:r>
          </a:p>
          <a:p>
            <a:pPr algn="ctr">
              <a:buFont typeface="Arial" panose="020B0604020202020204" pitchFamily="34" charset="0"/>
              <a:buChar char="•"/>
            </a:pPr>
            <a:r>
              <a:rPr lang="tr-TR" sz="1600" b="1" dirty="0"/>
              <a:t>Esneklik:</a:t>
            </a:r>
            <a:r>
              <a:rPr lang="tr-TR" sz="1600" dirty="0"/>
              <a:t> Yeni olay tüketicileri kolayca eklenebilir.</a:t>
            </a:r>
          </a:p>
          <a:p>
            <a:pPr algn="ctr">
              <a:buFont typeface="Arial" panose="020B0604020202020204" pitchFamily="34" charset="0"/>
              <a:buChar char="•"/>
            </a:pPr>
            <a:r>
              <a:rPr lang="tr-TR" sz="1600" b="1" dirty="0"/>
              <a:t>Hata Toleransı:</a:t>
            </a:r>
            <a:r>
              <a:rPr lang="tr-TR" sz="1600" dirty="0"/>
              <a:t> Olaylar kuyrukta saklandığı için sistem kesintilere karşı dirençlidir.</a:t>
            </a:r>
          </a:p>
        </p:txBody>
      </p:sp>
      <p:sp>
        <p:nvSpPr>
          <p:cNvPr id="7" name="Metin kutusu 6">
            <a:extLst>
              <a:ext uri="{FF2B5EF4-FFF2-40B4-BE49-F238E27FC236}">
                <a16:creationId xmlns:a16="http://schemas.microsoft.com/office/drawing/2014/main" id="{A7A8D785-A117-F1A6-A333-FF4C20054124}"/>
              </a:ext>
            </a:extLst>
          </p:cNvPr>
          <p:cNvSpPr txBox="1"/>
          <p:nvPr/>
        </p:nvSpPr>
        <p:spPr>
          <a:xfrm>
            <a:off x="6390640" y="1043731"/>
            <a:ext cx="5394960" cy="4770537"/>
          </a:xfrm>
          <a:prstGeom prst="rect">
            <a:avLst/>
          </a:prstGeom>
          <a:noFill/>
        </p:spPr>
        <p:txBody>
          <a:bodyPr wrap="square">
            <a:spAutoFit/>
          </a:bodyPr>
          <a:lstStyle/>
          <a:p>
            <a:pPr algn="ctr">
              <a:buNone/>
            </a:pPr>
            <a:r>
              <a:rPr lang="tr-TR" sz="1600" b="1" dirty="0"/>
              <a:t>6. Sunucusuz Mimari (</a:t>
            </a:r>
            <a:r>
              <a:rPr lang="tr-TR" sz="1600" b="1" dirty="0" err="1"/>
              <a:t>Serverless</a:t>
            </a:r>
            <a:r>
              <a:rPr lang="tr-TR" sz="1600" b="1" dirty="0"/>
              <a:t> Architecture)</a:t>
            </a:r>
          </a:p>
          <a:p>
            <a:pPr algn="ctr">
              <a:buNone/>
            </a:pPr>
            <a:r>
              <a:rPr lang="tr-TR" sz="1600" dirty="0">
                <a:effectLst/>
              </a:rPr>
              <a:t>Sunucusuz mimari, altyapı yönetimini tamamen bulut sağlayıcısına devreden bir yaklaşımdır. Geliştiriciler yalnızca kodu yazar, sunucu yönetimi bulut sağlayıcısı tarafından yapılır.</a:t>
            </a:r>
          </a:p>
          <a:p>
            <a:pPr algn="ctr">
              <a:buNone/>
            </a:pPr>
            <a:r>
              <a:rPr lang="tr-TR" sz="1600" b="1" dirty="0"/>
              <a:t>Özellikler:</a:t>
            </a:r>
          </a:p>
          <a:p>
            <a:pPr algn="ctr">
              <a:buFont typeface="Arial" panose="020B0604020202020204" pitchFamily="34" charset="0"/>
              <a:buChar char="•"/>
            </a:pPr>
            <a:r>
              <a:rPr lang="tr-TR" sz="1600" b="1" dirty="0"/>
              <a:t>Fonksiyon Tabanlı:</a:t>
            </a:r>
            <a:r>
              <a:rPr lang="tr-TR" sz="1600" dirty="0"/>
              <a:t> Kod, olaylara yanıt veren küçük fonksiyonlar olarak çalışır.</a:t>
            </a:r>
          </a:p>
          <a:p>
            <a:pPr algn="ctr">
              <a:buFont typeface="Arial" panose="020B0604020202020204" pitchFamily="34" charset="0"/>
              <a:buChar char="•"/>
            </a:pPr>
            <a:r>
              <a:rPr lang="tr-TR" sz="1600" b="1" dirty="0"/>
              <a:t>Otomatik Ölçeklendirme:</a:t>
            </a:r>
            <a:r>
              <a:rPr lang="tr-TR" sz="1600" dirty="0"/>
              <a:t> Kullanım talebine göre otomatik ölçeklenir.</a:t>
            </a:r>
          </a:p>
          <a:p>
            <a:pPr algn="ctr">
              <a:buFont typeface="Arial" panose="020B0604020202020204" pitchFamily="34" charset="0"/>
              <a:buChar char="•"/>
            </a:pPr>
            <a:r>
              <a:rPr lang="tr-TR" sz="1600" b="1" dirty="0"/>
              <a:t>Ödeme Modeli:</a:t>
            </a:r>
            <a:r>
              <a:rPr lang="tr-TR" sz="1600" dirty="0"/>
              <a:t> Yalnızca kullanılan kaynaklar için ödeme yapılır.</a:t>
            </a:r>
          </a:p>
          <a:p>
            <a:pPr algn="ctr">
              <a:buNone/>
            </a:pPr>
            <a:r>
              <a:rPr lang="tr-TR" sz="1600" b="1" dirty="0"/>
              <a:t>Avantajlar:</a:t>
            </a:r>
          </a:p>
          <a:p>
            <a:pPr algn="ctr">
              <a:buFont typeface="Arial" panose="020B0604020202020204" pitchFamily="34" charset="0"/>
              <a:buChar char="•"/>
            </a:pPr>
            <a:r>
              <a:rPr lang="tr-TR" sz="1600" b="1" dirty="0"/>
              <a:t>Düşük Maliyet:</a:t>
            </a:r>
            <a:r>
              <a:rPr lang="tr-TR" sz="1600" dirty="0"/>
              <a:t> Kullanılmayan kaynaklar için ödeme yapılmaz.</a:t>
            </a:r>
          </a:p>
          <a:p>
            <a:pPr algn="ctr">
              <a:buFont typeface="Arial" panose="020B0604020202020204" pitchFamily="34" charset="0"/>
              <a:buChar char="•"/>
            </a:pPr>
            <a:r>
              <a:rPr lang="tr-TR" sz="1600" b="1" dirty="0"/>
              <a:t>Kolay Ölçeklendirme:</a:t>
            </a:r>
            <a:r>
              <a:rPr lang="tr-TR" sz="1600" dirty="0"/>
              <a:t> Yüksek trafik anlarında otomatik ölçeklenir.</a:t>
            </a:r>
          </a:p>
          <a:p>
            <a:pPr algn="ctr">
              <a:buFont typeface="Arial" panose="020B0604020202020204" pitchFamily="34" charset="0"/>
              <a:buChar char="•"/>
            </a:pPr>
            <a:r>
              <a:rPr lang="tr-TR" sz="1600" b="1" dirty="0"/>
              <a:t>Basit Yönetim:</a:t>
            </a:r>
            <a:r>
              <a:rPr lang="tr-TR" sz="1600" dirty="0"/>
              <a:t> Sunucu yönetimi geliştiricinin sorumluluğunda değildir.</a:t>
            </a:r>
          </a:p>
        </p:txBody>
      </p:sp>
    </p:spTree>
    <p:extLst>
      <p:ext uri="{BB962C8B-B14F-4D97-AF65-F5344CB8AC3E}">
        <p14:creationId xmlns:p14="http://schemas.microsoft.com/office/powerpoint/2010/main" val="1566981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Metin kutusu 4">
            <a:extLst>
              <a:ext uri="{FF2B5EF4-FFF2-40B4-BE49-F238E27FC236}">
                <a16:creationId xmlns:a16="http://schemas.microsoft.com/office/drawing/2014/main" id="{8CE706D9-035F-E543-4FD3-E9824DA22434}"/>
              </a:ext>
            </a:extLst>
          </p:cNvPr>
          <p:cNvSpPr txBox="1"/>
          <p:nvPr/>
        </p:nvSpPr>
        <p:spPr>
          <a:xfrm>
            <a:off x="1168400" y="888226"/>
            <a:ext cx="3982720" cy="5262979"/>
          </a:xfrm>
          <a:prstGeom prst="rect">
            <a:avLst/>
          </a:prstGeom>
          <a:noFill/>
        </p:spPr>
        <p:txBody>
          <a:bodyPr wrap="square">
            <a:spAutoFit/>
          </a:bodyPr>
          <a:lstStyle/>
          <a:p>
            <a:pPr algn="ctr">
              <a:buNone/>
            </a:pPr>
            <a:r>
              <a:rPr lang="tr-TR" sz="1600" b="1" dirty="0"/>
              <a:t>7. Bulut Yerel Mimari (Cloud-</a:t>
            </a:r>
            <a:r>
              <a:rPr lang="tr-TR" sz="1600" b="1" dirty="0" err="1"/>
              <a:t>Native</a:t>
            </a:r>
            <a:r>
              <a:rPr lang="tr-TR" sz="1600" b="1" dirty="0"/>
              <a:t> Architecture)</a:t>
            </a:r>
          </a:p>
          <a:p>
            <a:pPr algn="ctr">
              <a:buNone/>
            </a:pPr>
            <a:r>
              <a:rPr lang="tr-TR" sz="1600" dirty="0">
                <a:effectLst/>
              </a:rPr>
              <a:t>Bulut yerel mimari, bulut ortamlarının avantajlarını (ölçeklenebilirlik, esneklik) maksimize etmek için tasarlanmış bir yaklaşımdır. Genellikle </a:t>
            </a:r>
            <a:r>
              <a:rPr lang="tr-TR" sz="1600" dirty="0" err="1">
                <a:effectLst/>
              </a:rPr>
              <a:t>mikroservisler</a:t>
            </a:r>
            <a:r>
              <a:rPr lang="tr-TR" sz="1600" dirty="0">
                <a:effectLst/>
              </a:rPr>
              <a:t>, konteynerler  ve CI/CD süreçleriyle birlikte kullanılır.</a:t>
            </a:r>
          </a:p>
          <a:p>
            <a:pPr algn="ctr">
              <a:buNone/>
            </a:pPr>
            <a:r>
              <a:rPr lang="tr-TR" sz="1600" b="1" dirty="0"/>
              <a:t>Özellikler:</a:t>
            </a:r>
          </a:p>
          <a:p>
            <a:pPr algn="ctr">
              <a:buFont typeface="Arial" panose="020B0604020202020204" pitchFamily="34" charset="0"/>
              <a:buChar char="•"/>
            </a:pPr>
            <a:r>
              <a:rPr lang="tr-TR" sz="1600" b="1" dirty="0" err="1"/>
              <a:t>Konteynerizasyon</a:t>
            </a:r>
            <a:r>
              <a:rPr lang="tr-TR" sz="1600" b="1" dirty="0"/>
              <a:t>:</a:t>
            </a:r>
            <a:r>
              <a:rPr lang="tr-TR" sz="1600" dirty="0"/>
              <a:t> Uygulamalar konteynerler içinde çalışır.</a:t>
            </a:r>
          </a:p>
          <a:p>
            <a:pPr algn="ctr">
              <a:buFont typeface="Arial" panose="020B0604020202020204" pitchFamily="34" charset="0"/>
              <a:buChar char="•"/>
            </a:pPr>
            <a:r>
              <a:rPr lang="tr-TR" sz="1600" b="1" dirty="0"/>
              <a:t>Otomasyon:</a:t>
            </a:r>
            <a:r>
              <a:rPr lang="tr-TR" sz="1600" dirty="0"/>
              <a:t> CI/CD ile sürekli dağıtım yapılır.</a:t>
            </a:r>
          </a:p>
          <a:p>
            <a:pPr algn="ctr">
              <a:buFont typeface="Arial" panose="020B0604020202020204" pitchFamily="34" charset="0"/>
              <a:buChar char="•"/>
            </a:pPr>
            <a:r>
              <a:rPr lang="tr-TR" sz="1600" b="1" dirty="0"/>
              <a:t>Esneklik:</a:t>
            </a:r>
            <a:r>
              <a:rPr lang="tr-TR" sz="1600" dirty="0"/>
              <a:t> Bulut altyapısına özgü teknolojiler kullanılır.</a:t>
            </a:r>
          </a:p>
          <a:p>
            <a:pPr algn="ctr">
              <a:buNone/>
            </a:pPr>
            <a:r>
              <a:rPr lang="tr-TR" sz="1600" b="1" dirty="0"/>
              <a:t>Avantajlar:</a:t>
            </a:r>
          </a:p>
          <a:p>
            <a:pPr algn="ctr">
              <a:buFont typeface="Arial" panose="020B0604020202020204" pitchFamily="34" charset="0"/>
              <a:buChar char="•"/>
            </a:pPr>
            <a:r>
              <a:rPr lang="tr-TR" sz="1600" b="1" dirty="0"/>
              <a:t>Ölçeklenebilirlik:</a:t>
            </a:r>
            <a:r>
              <a:rPr lang="tr-TR" sz="1600" dirty="0"/>
              <a:t> Bulut kaynakları dinamik olarak kullanılır.</a:t>
            </a:r>
          </a:p>
          <a:p>
            <a:pPr algn="ctr">
              <a:buFont typeface="Arial" panose="020B0604020202020204" pitchFamily="34" charset="0"/>
              <a:buChar char="•"/>
            </a:pPr>
            <a:r>
              <a:rPr lang="tr-TR" sz="1600" b="1" dirty="0"/>
              <a:t>Taşınabilirlik:</a:t>
            </a:r>
            <a:r>
              <a:rPr lang="tr-TR" sz="1600" dirty="0"/>
              <a:t> Konteynerler farklı bulut sağlayıcılarında çalışabilir.</a:t>
            </a:r>
          </a:p>
          <a:p>
            <a:pPr algn="ctr">
              <a:buFont typeface="Arial" panose="020B0604020202020204" pitchFamily="34" charset="0"/>
              <a:buChar char="•"/>
            </a:pPr>
            <a:r>
              <a:rPr lang="tr-TR" sz="1600" b="1" dirty="0"/>
              <a:t>Hızlı Dağıtım:</a:t>
            </a:r>
            <a:r>
              <a:rPr lang="tr-TR" sz="1600" dirty="0"/>
              <a:t> Otomasyon sayesinde hızlı güncellemeler yapılır.</a:t>
            </a:r>
          </a:p>
        </p:txBody>
      </p:sp>
      <p:sp>
        <p:nvSpPr>
          <p:cNvPr id="7" name="Metin kutusu 6">
            <a:extLst>
              <a:ext uri="{FF2B5EF4-FFF2-40B4-BE49-F238E27FC236}">
                <a16:creationId xmlns:a16="http://schemas.microsoft.com/office/drawing/2014/main" id="{2031B7C1-9A31-768E-8C23-AD404BD9CEA5}"/>
              </a:ext>
            </a:extLst>
          </p:cNvPr>
          <p:cNvSpPr txBox="1"/>
          <p:nvPr/>
        </p:nvSpPr>
        <p:spPr>
          <a:xfrm>
            <a:off x="5557520" y="1166842"/>
            <a:ext cx="6096000" cy="4524315"/>
          </a:xfrm>
          <a:prstGeom prst="rect">
            <a:avLst/>
          </a:prstGeom>
          <a:noFill/>
        </p:spPr>
        <p:txBody>
          <a:bodyPr wrap="square">
            <a:spAutoFit/>
          </a:bodyPr>
          <a:lstStyle/>
          <a:p>
            <a:pPr algn="ctr">
              <a:buNone/>
            </a:pPr>
            <a:r>
              <a:rPr lang="tr-TR" sz="1600" b="1" dirty="0"/>
              <a:t>8. MVC, MVP ve MVVM Mimarileri</a:t>
            </a:r>
          </a:p>
          <a:p>
            <a:pPr algn="ctr">
              <a:buNone/>
            </a:pPr>
            <a:r>
              <a:rPr lang="tr-TR" sz="1600" dirty="0">
                <a:effectLst/>
              </a:rPr>
              <a:t>Bu mimariler, özellikle istemci tarafı uygulamalarda (web veya mobil) kullanılan tasarım desenleridir.</a:t>
            </a:r>
          </a:p>
          <a:p>
            <a:pPr algn="ctr">
              <a:buNone/>
            </a:pPr>
            <a:r>
              <a:rPr lang="tr-TR" sz="1600" b="1" dirty="0"/>
              <a:t>a. MVC (Model-</a:t>
            </a:r>
            <a:r>
              <a:rPr lang="tr-TR" sz="1600" b="1" dirty="0" err="1"/>
              <a:t>View</a:t>
            </a:r>
            <a:r>
              <a:rPr lang="tr-TR" sz="1600" b="1" dirty="0"/>
              <a:t>-Controller)</a:t>
            </a:r>
          </a:p>
          <a:p>
            <a:pPr algn="ctr">
              <a:buFont typeface="Arial" panose="020B0604020202020204" pitchFamily="34" charset="0"/>
              <a:buChar char="•"/>
            </a:pPr>
            <a:r>
              <a:rPr lang="tr-TR" sz="1600" b="1" dirty="0"/>
              <a:t>Model:</a:t>
            </a:r>
            <a:r>
              <a:rPr lang="tr-TR" sz="1600" dirty="0"/>
              <a:t> Veriyi ve iş mantığını temsil eder.</a:t>
            </a:r>
          </a:p>
          <a:p>
            <a:pPr algn="ctr">
              <a:buFont typeface="Arial" panose="020B0604020202020204" pitchFamily="34" charset="0"/>
              <a:buChar char="•"/>
            </a:pPr>
            <a:r>
              <a:rPr lang="tr-TR" sz="1600" b="1" dirty="0" err="1"/>
              <a:t>View</a:t>
            </a:r>
            <a:r>
              <a:rPr lang="tr-TR" sz="1600" b="1" dirty="0"/>
              <a:t>:</a:t>
            </a:r>
            <a:r>
              <a:rPr lang="tr-TR" sz="1600" dirty="0"/>
              <a:t> Kullanıcı arayüzünü oluşturur.</a:t>
            </a:r>
          </a:p>
          <a:p>
            <a:pPr algn="ctr">
              <a:buFont typeface="Arial" panose="020B0604020202020204" pitchFamily="34" charset="0"/>
              <a:buChar char="•"/>
            </a:pPr>
            <a:r>
              <a:rPr lang="tr-TR" sz="1600" b="1" dirty="0"/>
              <a:t>Controller:</a:t>
            </a:r>
            <a:r>
              <a:rPr lang="tr-TR" sz="1600" dirty="0"/>
              <a:t> Model ile </a:t>
            </a:r>
            <a:r>
              <a:rPr lang="tr-TR" sz="1600" dirty="0" err="1"/>
              <a:t>View</a:t>
            </a:r>
            <a:r>
              <a:rPr lang="tr-TR" sz="1600" dirty="0"/>
              <a:t> arasındaki iletişimi sağlar.</a:t>
            </a:r>
          </a:p>
          <a:p>
            <a:pPr algn="ctr">
              <a:buNone/>
            </a:pPr>
            <a:r>
              <a:rPr lang="tr-TR" sz="1600" b="1" dirty="0"/>
              <a:t>b. MVP (Model-</a:t>
            </a:r>
            <a:r>
              <a:rPr lang="tr-TR" sz="1600" b="1" dirty="0" err="1"/>
              <a:t>View</a:t>
            </a:r>
            <a:r>
              <a:rPr lang="tr-TR" sz="1600" b="1" dirty="0"/>
              <a:t>-</a:t>
            </a:r>
            <a:r>
              <a:rPr lang="tr-TR" sz="1600" b="1" dirty="0" err="1"/>
              <a:t>Presenter</a:t>
            </a:r>
            <a:r>
              <a:rPr lang="tr-TR" sz="1600" b="1" dirty="0"/>
              <a:t>)</a:t>
            </a:r>
          </a:p>
          <a:p>
            <a:pPr algn="ctr">
              <a:buFont typeface="Arial" panose="020B0604020202020204" pitchFamily="34" charset="0"/>
              <a:buChar char="•"/>
            </a:pPr>
            <a:r>
              <a:rPr lang="tr-TR" sz="1600" b="1" dirty="0" err="1"/>
              <a:t>Presenter</a:t>
            </a:r>
            <a:r>
              <a:rPr lang="tr-TR" sz="1600" b="1" dirty="0"/>
              <a:t>:</a:t>
            </a:r>
            <a:r>
              <a:rPr lang="tr-TR" sz="1600" dirty="0"/>
              <a:t> </a:t>
            </a:r>
            <a:r>
              <a:rPr lang="tr-TR" sz="1600" dirty="0" err="1"/>
              <a:t>Controller’a</a:t>
            </a:r>
            <a:r>
              <a:rPr lang="tr-TR" sz="1600" dirty="0"/>
              <a:t> benzer, ancak </a:t>
            </a:r>
            <a:r>
              <a:rPr lang="tr-TR" sz="1600" dirty="0" err="1"/>
              <a:t>View</a:t>
            </a:r>
            <a:r>
              <a:rPr lang="tr-TR" sz="1600" dirty="0"/>
              <a:t> ile daha sıkı bir ilişki içindedir.</a:t>
            </a:r>
          </a:p>
          <a:p>
            <a:pPr algn="ctr">
              <a:buFont typeface="Arial" panose="020B0604020202020204" pitchFamily="34" charset="0"/>
              <a:buChar char="•"/>
            </a:pPr>
            <a:r>
              <a:rPr lang="tr-TR" sz="1600" dirty="0"/>
              <a:t>Daha fazla test edilebilirlik sağlar.</a:t>
            </a:r>
          </a:p>
          <a:p>
            <a:pPr algn="ctr">
              <a:buNone/>
            </a:pPr>
            <a:r>
              <a:rPr lang="tr-TR" sz="1600" b="1" dirty="0"/>
              <a:t>c. MVVM (Model-</a:t>
            </a:r>
            <a:r>
              <a:rPr lang="tr-TR" sz="1600" b="1" dirty="0" err="1"/>
              <a:t>View</a:t>
            </a:r>
            <a:r>
              <a:rPr lang="tr-TR" sz="1600" b="1" dirty="0"/>
              <a:t>-</a:t>
            </a:r>
            <a:r>
              <a:rPr lang="tr-TR" sz="1600" b="1" dirty="0" err="1"/>
              <a:t>ViewModel</a:t>
            </a:r>
            <a:r>
              <a:rPr lang="tr-TR" sz="1600" b="1" dirty="0"/>
              <a:t>)</a:t>
            </a:r>
          </a:p>
          <a:p>
            <a:pPr algn="ctr">
              <a:buFont typeface="Arial" panose="020B0604020202020204" pitchFamily="34" charset="0"/>
              <a:buChar char="•"/>
            </a:pPr>
            <a:r>
              <a:rPr lang="tr-TR" sz="1600" b="1" dirty="0" err="1"/>
              <a:t>ViewModel</a:t>
            </a:r>
            <a:r>
              <a:rPr lang="tr-TR" sz="1600" b="1" dirty="0"/>
              <a:t>:</a:t>
            </a:r>
            <a:r>
              <a:rPr lang="tr-TR" sz="1600" dirty="0"/>
              <a:t> </a:t>
            </a:r>
            <a:r>
              <a:rPr lang="tr-TR" sz="1600" dirty="0" err="1"/>
              <a:t>View</a:t>
            </a:r>
            <a:r>
              <a:rPr lang="tr-TR" sz="1600" dirty="0"/>
              <a:t> ile Model arasında veri bağlama (data </a:t>
            </a:r>
            <a:r>
              <a:rPr lang="tr-TR" sz="1600" dirty="0" err="1"/>
              <a:t>binding</a:t>
            </a:r>
            <a:r>
              <a:rPr lang="tr-TR" sz="1600" dirty="0"/>
              <a:t>) sağlar.</a:t>
            </a:r>
          </a:p>
          <a:p>
            <a:pPr algn="ctr">
              <a:buFont typeface="Arial" panose="020B0604020202020204" pitchFamily="34" charset="0"/>
              <a:buChar char="•"/>
            </a:pPr>
            <a:r>
              <a:rPr lang="tr-TR" sz="1600" dirty="0"/>
              <a:t>Özellikle modern UI çerçevelerinde kullanılır.</a:t>
            </a:r>
          </a:p>
          <a:p>
            <a:pPr algn="ctr">
              <a:buNone/>
            </a:pPr>
            <a:r>
              <a:rPr lang="tr-TR" sz="1600" b="1" dirty="0"/>
              <a:t>Avantajlar:</a:t>
            </a:r>
          </a:p>
          <a:p>
            <a:pPr algn="ctr">
              <a:buFont typeface="Arial" panose="020B0604020202020204" pitchFamily="34" charset="0"/>
              <a:buChar char="•"/>
            </a:pPr>
            <a:r>
              <a:rPr lang="tr-TR" sz="1600" b="1" dirty="0"/>
              <a:t>Ayrıklık:</a:t>
            </a:r>
            <a:r>
              <a:rPr lang="tr-TR" sz="1600" dirty="0"/>
              <a:t> UI ve iş mantığı ayrılır, bakım kolaylaşır.</a:t>
            </a:r>
          </a:p>
          <a:p>
            <a:pPr algn="ctr">
              <a:buFont typeface="Arial" panose="020B0604020202020204" pitchFamily="34" charset="0"/>
              <a:buChar char="•"/>
            </a:pPr>
            <a:r>
              <a:rPr lang="tr-TR" sz="1600" b="1" dirty="0"/>
              <a:t>Test Edilebilirlik:</a:t>
            </a:r>
            <a:r>
              <a:rPr lang="tr-TR" sz="1600" dirty="0"/>
              <a:t> Özellikle MVP ve MVVM, birim testlerini kolaylaştırır.</a:t>
            </a:r>
          </a:p>
        </p:txBody>
      </p:sp>
    </p:spTree>
    <p:extLst>
      <p:ext uri="{BB962C8B-B14F-4D97-AF65-F5344CB8AC3E}">
        <p14:creationId xmlns:p14="http://schemas.microsoft.com/office/powerpoint/2010/main" val="37014128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1" name="Rectangle 10">
            <a:extLst>
              <a:ext uri="{FF2B5EF4-FFF2-40B4-BE49-F238E27FC236}">
                <a16:creationId xmlns:a16="http://schemas.microsoft.com/office/drawing/2014/main" id="{D488911C-0EC7-40A9-9BCB-CA8A66E46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53023EA8-527A-4FA2-A71D-626F91275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4" name="Freeform 6">
              <a:extLst>
                <a:ext uri="{FF2B5EF4-FFF2-40B4-BE49-F238E27FC236}">
                  <a16:creationId xmlns:a16="http://schemas.microsoft.com/office/drawing/2014/main" id="{60C46CD6-ADBB-41BC-8969-7C707D433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tr-TR"/>
            </a:p>
          </p:txBody>
        </p:sp>
        <p:sp>
          <p:nvSpPr>
            <p:cNvPr id="15" name="Freeform 6">
              <a:extLst>
                <a:ext uri="{FF2B5EF4-FFF2-40B4-BE49-F238E27FC236}">
                  <a16:creationId xmlns:a16="http://schemas.microsoft.com/office/drawing/2014/main" id="{B6C38415-998B-45FB-A12C-BD0B184CB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tr-TR"/>
            </a:p>
          </p:txBody>
        </p:sp>
      </p:grpSp>
      <p:sp>
        <p:nvSpPr>
          <p:cNvPr id="17" name="Rectangle 16">
            <a:extLst>
              <a:ext uri="{FF2B5EF4-FFF2-40B4-BE49-F238E27FC236}">
                <a16:creationId xmlns:a16="http://schemas.microsoft.com/office/drawing/2014/main" id="{C8D89F71-9459-4318-ACAE-874616C3A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1019404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ablo 3">
            <a:extLst>
              <a:ext uri="{FF2B5EF4-FFF2-40B4-BE49-F238E27FC236}">
                <a16:creationId xmlns:a16="http://schemas.microsoft.com/office/drawing/2014/main" id="{3CEEE289-4A1F-502A-328D-5DA7EC6BBADB}"/>
              </a:ext>
            </a:extLst>
          </p:cNvPr>
          <p:cNvGraphicFramePr>
            <a:graphicFrameLocks noGrp="1"/>
          </p:cNvGraphicFramePr>
          <p:nvPr>
            <p:extLst>
              <p:ext uri="{D42A27DB-BD31-4B8C-83A1-F6EECF244321}">
                <p14:modId xmlns:p14="http://schemas.microsoft.com/office/powerpoint/2010/main" val="816600480"/>
              </p:ext>
            </p:extLst>
          </p:nvPr>
        </p:nvGraphicFramePr>
        <p:xfrm>
          <a:off x="1322194" y="1613146"/>
          <a:ext cx="9550583" cy="3596400"/>
        </p:xfrm>
        <a:graphic>
          <a:graphicData uri="http://schemas.openxmlformats.org/drawingml/2006/table">
            <a:tbl>
              <a:tblPr>
                <a:tableStyleId>{5940675A-B579-460E-94D1-54222C63F5DA}</a:tableStyleId>
              </a:tblPr>
              <a:tblGrid>
                <a:gridCol w="1886924">
                  <a:extLst>
                    <a:ext uri="{9D8B030D-6E8A-4147-A177-3AD203B41FA5}">
                      <a16:colId xmlns:a16="http://schemas.microsoft.com/office/drawing/2014/main" val="1615721674"/>
                    </a:ext>
                  </a:extLst>
                </a:gridCol>
                <a:gridCol w="1886924">
                  <a:extLst>
                    <a:ext uri="{9D8B030D-6E8A-4147-A177-3AD203B41FA5}">
                      <a16:colId xmlns:a16="http://schemas.microsoft.com/office/drawing/2014/main" val="3477705967"/>
                    </a:ext>
                  </a:extLst>
                </a:gridCol>
                <a:gridCol w="1886924">
                  <a:extLst>
                    <a:ext uri="{9D8B030D-6E8A-4147-A177-3AD203B41FA5}">
                      <a16:colId xmlns:a16="http://schemas.microsoft.com/office/drawing/2014/main" val="3290741002"/>
                    </a:ext>
                  </a:extLst>
                </a:gridCol>
                <a:gridCol w="1886924">
                  <a:extLst>
                    <a:ext uri="{9D8B030D-6E8A-4147-A177-3AD203B41FA5}">
                      <a16:colId xmlns:a16="http://schemas.microsoft.com/office/drawing/2014/main" val="3318408595"/>
                    </a:ext>
                  </a:extLst>
                </a:gridCol>
                <a:gridCol w="2002887">
                  <a:extLst>
                    <a:ext uri="{9D8B030D-6E8A-4147-A177-3AD203B41FA5}">
                      <a16:colId xmlns:a16="http://schemas.microsoft.com/office/drawing/2014/main" val="2894647813"/>
                    </a:ext>
                  </a:extLst>
                </a:gridCol>
              </a:tblGrid>
              <a:tr h="338588">
                <a:tc>
                  <a:txBody>
                    <a:bodyPr/>
                    <a:lstStyle/>
                    <a:p>
                      <a:pPr>
                        <a:buNone/>
                      </a:pPr>
                      <a:r>
                        <a:rPr lang="tr-TR" sz="1500" b="1" dirty="0">
                          <a:solidFill>
                            <a:schemeClr val="tx1"/>
                          </a:solidFill>
                        </a:rPr>
                        <a:t>Mimari</a:t>
                      </a:r>
                    </a:p>
                  </a:txBody>
                  <a:tcPr marL="75693" marR="75693" marT="37846" marB="37846" anchor="ctr"/>
                </a:tc>
                <a:tc>
                  <a:txBody>
                    <a:bodyPr/>
                    <a:lstStyle/>
                    <a:p>
                      <a:pPr>
                        <a:buNone/>
                      </a:pPr>
                      <a:r>
                        <a:rPr lang="tr-TR" sz="1500" b="1" dirty="0">
                          <a:solidFill>
                            <a:schemeClr val="tx1"/>
                          </a:solidFill>
                        </a:rPr>
                        <a:t>Ölçeklenebilirlik</a:t>
                      </a:r>
                    </a:p>
                  </a:txBody>
                  <a:tcPr marL="75693" marR="75693" marT="37846" marB="37846" anchor="ctr"/>
                </a:tc>
                <a:tc>
                  <a:txBody>
                    <a:bodyPr/>
                    <a:lstStyle/>
                    <a:p>
                      <a:pPr>
                        <a:buNone/>
                      </a:pPr>
                      <a:r>
                        <a:rPr lang="tr-TR" sz="1500" b="1" dirty="0">
                          <a:solidFill>
                            <a:schemeClr val="tx1"/>
                          </a:solidFill>
                        </a:rPr>
                        <a:t>Karmaşıklık</a:t>
                      </a:r>
                    </a:p>
                  </a:txBody>
                  <a:tcPr marL="75693" marR="75693" marT="37846" marB="37846" anchor="ctr"/>
                </a:tc>
                <a:tc>
                  <a:txBody>
                    <a:bodyPr/>
                    <a:lstStyle/>
                    <a:p>
                      <a:pPr>
                        <a:buNone/>
                      </a:pPr>
                      <a:r>
                        <a:rPr lang="tr-TR" sz="1500" b="1" dirty="0">
                          <a:solidFill>
                            <a:schemeClr val="tx1"/>
                          </a:solidFill>
                        </a:rPr>
                        <a:t>Bakım Kolaylığı</a:t>
                      </a:r>
                    </a:p>
                  </a:txBody>
                  <a:tcPr marL="75693" marR="75693" marT="37846" marB="37846" anchor="ctr"/>
                </a:tc>
                <a:tc>
                  <a:txBody>
                    <a:bodyPr/>
                    <a:lstStyle/>
                    <a:p>
                      <a:pPr>
                        <a:buNone/>
                      </a:pPr>
                      <a:r>
                        <a:rPr lang="tr-TR" sz="1500" b="1" dirty="0">
                          <a:solidFill>
                            <a:schemeClr val="tx1"/>
                          </a:solidFill>
                        </a:rPr>
                        <a:t>Kullanım Alanı</a:t>
                      </a:r>
                    </a:p>
                  </a:txBody>
                  <a:tcPr marL="75693" marR="75693" marT="37846" marB="37846" anchor="ctr"/>
                </a:tc>
                <a:extLst>
                  <a:ext uri="{0D108BD9-81ED-4DB2-BD59-A6C34878D82A}">
                    <a16:rowId xmlns:a16="http://schemas.microsoft.com/office/drawing/2014/main" val="3759501621"/>
                  </a:ext>
                </a:extLst>
              </a:tr>
              <a:tr h="338588">
                <a:tc>
                  <a:txBody>
                    <a:bodyPr/>
                    <a:lstStyle/>
                    <a:p>
                      <a:pPr>
                        <a:buNone/>
                      </a:pPr>
                      <a:r>
                        <a:rPr lang="tr-TR" sz="1500">
                          <a:solidFill>
                            <a:schemeClr val="tx1"/>
                          </a:solidFill>
                        </a:rPr>
                        <a:t>Monolitik</a:t>
                      </a:r>
                    </a:p>
                  </a:txBody>
                  <a:tcPr marL="75693" marR="75693" marT="37846" marB="37846" anchor="ctr"/>
                </a:tc>
                <a:tc>
                  <a:txBody>
                    <a:bodyPr/>
                    <a:lstStyle/>
                    <a:p>
                      <a:pPr>
                        <a:buNone/>
                      </a:pPr>
                      <a:r>
                        <a:rPr lang="tr-TR" sz="1500">
                          <a:solidFill>
                            <a:schemeClr val="tx1"/>
                          </a:solidFill>
                        </a:rPr>
                        <a:t>Düşük</a:t>
                      </a:r>
                    </a:p>
                  </a:txBody>
                  <a:tcPr marL="75693" marR="75693" marT="37846" marB="37846" anchor="ctr"/>
                </a:tc>
                <a:tc>
                  <a:txBody>
                    <a:bodyPr/>
                    <a:lstStyle/>
                    <a:p>
                      <a:pPr>
                        <a:buNone/>
                      </a:pPr>
                      <a:r>
                        <a:rPr lang="tr-TR" sz="1500">
                          <a:solidFill>
                            <a:schemeClr val="tx1"/>
                          </a:solidFill>
                        </a:rPr>
                        <a:t>Düşük</a:t>
                      </a:r>
                    </a:p>
                  </a:txBody>
                  <a:tcPr marL="75693" marR="75693" marT="37846" marB="37846" anchor="ctr"/>
                </a:tc>
                <a:tc>
                  <a:txBody>
                    <a:bodyPr/>
                    <a:lstStyle/>
                    <a:p>
                      <a:pPr>
                        <a:buNone/>
                      </a:pPr>
                      <a:r>
                        <a:rPr lang="tr-TR" sz="1500">
                          <a:solidFill>
                            <a:schemeClr val="tx1"/>
                          </a:solidFill>
                        </a:rPr>
                        <a:t>Orta</a:t>
                      </a:r>
                    </a:p>
                  </a:txBody>
                  <a:tcPr marL="75693" marR="75693" marT="37846" marB="37846" anchor="ctr"/>
                </a:tc>
                <a:tc>
                  <a:txBody>
                    <a:bodyPr/>
                    <a:lstStyle/>
                    <a:p>
                      <a:pPr>
                        <a:buNone/>
                      </a:pPr>
                      <a:r>
                        <a:rPr lang="tr-TR" sz="1500">
                          <a:solidFill>
                            <a:schemeClr val="tx1"/>
                          </a:solidFill>
                        </a:rPr>
                        <a:t>Küçük projeler</a:t>
                      </a:r>
                    </a:p>
                  </a:txBody>
                  <a:tcPr marL="75693" marR="75693" marT="37846" marB="37846" anchor="ctr"/>
                </a:tc>
                <a:extLst>
                  <a:ext uri="{0D108BD9-81ED-4DB2-BD59-A6C34878D82A}">
                    <a16:rowId xmlns:a16="http://schemas.microsoft.com/office/drawing/2014/main" val="3765552487"/>
                  </a:ext>
                </a:extLst>
              </a:tr>
              <a:tr h="338588">
                <a:tc>
                  <a:txBody>
                    <a:bodyPr/>
                    <a:lstStyle/>
                    <a:p>
                      <a:pPr>
                        <a:buNone/>
                      </a:pPr>
                      <a:r>
                        <a:rPr lang="tr-TR" sz="1500">
                          <a:solidFill>
                            <a:schemeClr val="tx1"/>
                          </a:solidFill>
                        </a:rPr>
                        <a:t>Katmanlı</a:t>
                      </a:r>
                    </a:p>
                  </a:txBody>
                  <a:tcPr marL="75693" marR="75693" marT="37846" marB="37846" anchor="ctr"/>
                </a:tc>
                <a:tc>
                  <a:txBody>
                    <a:bodyPr/>
                    <a:lstStyle/>
                    <a:p>
                      <a:pPr>
                        <a:buNone/>
                      </a:pPr>
                      <a:r>
                        <a:rPr lang="tr-TR" sz="1500">
                          <a:solidFill>
                            <a:schemeClr val="tx1"/>
                          </a:solidFill>
                        </a:rPr>
                        <a:t>Orta</a:t>
                      </a:r>
                    </a:p>
                  </a:txBody>
                  <a:tcPr marL="75693" marR="75693" marT="37846" marB="37846" anchor="ctr"/>
                </a:tc>
                <a:tc>
                  <a:txBody>
                    <a:bodyPr/>
                    <a:lstStyle/>
                    <a:p>
                      <a:pPr>
                        <a:buNone/>
                      </a:pPr>
                      <a:r>
                        <a:rPr lang="tr-TR" sz="1500">
                          <a:solidFill>
                            <a:schemeClr val="tx1"/>
                          </a:solidFill>
                        </a:rPr>
                        <a:t>Orta</a:t>
                      </a:r>
                    </a:p>
                  </a:txBody>
                  <a:tcPr marL="75693" marR="75693" marT="37846" marB="37846" anchor="ctr"/>
                </a:tc>
                <a:tc>
                  <a:txBody>
                    <a:bodyPr/>
                    <a:lstStyle/>
                    <a:p>
                      <a:pPr>
                        <a:buNone/>
                      </a:pPr>
                      <a:r>
                        <a:rPr lang="tr-TR" sz="1500">
                          <a:solidFill>
                            <a:schemeClr val="tx1"/>
                          </a:solidFill>
                        </a:rPr>
                        <a:t>Yüksek</a:t>
                      </a:r>
                    </a:p>
                  </a:txBody>
                  <a:tcPr marL="75693" marR="75693" marT="37846" marB="37846" anchor="ctr"/>
                </a:tc>
                <a:tc>
                  <a:txBody>
                    <a:bodyPr/>
                    <a:lstStyle/>
                    <a:p>
                      <a:pPr>
                        <a:buNone/>
                      </a:pPr>
                      <a:r>
                        <a:rPr lang="tr-TR" sz="1500">
                          <a:solidFill>
                            <a:schemeClr val="tx1"/>
                          </a:solidFill>
                        </a:rPr>
                        <a:t>Kurumsal uygulamalar</a:t>
                      </a:r>
                    </a:p>
                  </a:txBody>
                  <a:tcPr marL="75693" marR="75693" marT="37846" marB="37846" anchor="ctr"/>
                </a:tc>
                <a:extLst>
                  <a:ext uri="{0D108BD9-81ED-4DB2-BD59-A6C34878D82A}">
                    <a16:rowId xmlns:a16="http://schemas.microsoft.com/office/drawing/2014/main" val="3814535634"/>
                  </a:ext>
                </a:extLst>
              </a:tr>
              <a:tr h="560512">
                <a:tc>
                  <a:txBody>
                    <a:bodyPr/>
                    <a:lstStyle/>
                    <a:p>
                      <a:pPr>
                        <a:buNone/>
                      </a:pPr>
                      <a:r>
                        <a:rPr lang="tr-TR" sz="1500">
                          <a:solidFill>
                            <a:schemeClr val="tx1"/>
                          </a:solidFill>
                        </a:rPr>
                        <a:t>Mikroservis</a:t>
                      </a:r>
                    </a:p>
                  </a:txBody>
                  <a:tcPr marL="75693" marR="75693" marT="37846" marB="37846" anchor="ctr"/>
                </a:tc>
                <a:tc>
                  <a:txBody>
                    <a:bodyPr/>
                    <a:lstStyle/>
                    <a:p>
                      <a:pPr>
                        <a:buNone/>
                      </a:pPr>
                      <a:r>
                        <a:rPr lang="tr-TR" sz="1500">
                          <a:solidFill>
                            <a:schemeClr val="tx1"/>
                          </a:solidFill>
                        </a:rPr>
                        <a:t>Yüksek</a:t>
                      </a:r>
                    </a:p>
                  </a:txBody>
                  <a:tcPr marL="75693" marR="75693" marT="37846" marB="37846" anchor="ctr"/>
                </a:tc>
                <a:tc>
                  <a:txBody>
                    <a:bodyPr/>
                    <a:lstStyle/>
                    <a:p>
                      <a:pPr>
                        <a:buNone/>
                      </a:pPr>
                      <a:r>
                        <a:rPr lang="tr-TR" sz="1500">
                          <a:solidFill>
                            <a:schemeClr val="tx1"/>
                          </a:solidFill>
                        </a:rPr>
                        <a:t>Yüksek</a:t>
                      </a:r>
                    </a:p>
                  </a:txBody>
                  <a:tcPr marL="75693" marR="75693" marT="37846" marB="37846" anchor="ctr"/>
                </a:tc>
                <a:tc>
                  <a:txBody>
                    <a:bodyPr/>
                    <a:lstStyle/>
                    <a:p>
                      <a:pPr>
                        <a:buNone/>
                      </a:pPr>
                      <a:r>
                        <a:rPr lang="tr-TR" sz="1500">
                          <a:solidFill>
                            <a:schemeClr val="tx1"/>
                          </a:solidFill>
                        </a:rPr>
                        <a:t>Orta</a:t>
                      </a:r>
                    </a:p>
                  </a:txBody>
                  <a:tcPr marL="75693" marR="75693" marT="37846" marB="37846" anchor="ctr"/>
                </a:tc>
                <a:tc>
                  <a:txBody>
                    <a:bodyPr/>
                    <a:lstStyle/>
                    <a:p>
                      <a:pPr>
                        <a:buNone/>
                      </a:pPr>
                      <a:r>
                        <a:rPr lang="tr-TR" sz="1500">
                          <a:solidFill>
                            <a:schemeClr val="tx1"/>
                          </a:solidFill>
                        </a:rPr>
                        <a:t>Büyük ölçekli sistemler</a:t>
                      </a:r>
                    </a:p>
                  </a:txBody>
                  <a:tcPr marL="75693" marR="75693" marT="37846" marB="37846" anchor="ctr"/>
                </a:tc>
                <a:extLst>
                  <a:ext uri="{0D108BD9-81ED-4DB2-BD59-A6C34878D82A}">
                    <a16:rowId xmlns:a16="http://schemas.microsoft.com/office/drawing/2014/main" val="1992014924"/>
                  </a:ext>
                </a:extLst>
              </a:tr>
              <a:tr h="338588">
                <a:tc>
                  <a:txBody>
                    <a:bodyPr/>
                    <a:lstStyle/>
                    <a:p>
                      <a:pPr>
                        <a:buNone/>
                      </a:pPr>
                      <a:r>
                        <a:rPr lang="tr-TR" sz="1500">
                          <a:solidFill>
                            <a:schemeClr val="tx1"/>
                          </a:solidFill>
                        </a:rPr>
                        <a:t>SOA</a:t>
                      </a:r>
                    </a:p>
                  </a:txBody>
                  <a:tcPr marL="75693" marR="75693" marT="37846" marB="37846" anchor="ctr"/>
                </a:tc>
                <a:tc>
                  <a:txBody>
                    <a:bodyPr/>
                    <a:lstStyle/>
                    <a:p>
                      <a:pPr>
                        <a:buNone/>
                      </a:pPr>
                      <a:r>
                        <a:rPr lang="tr-TR" sz="1500">
                          <a:solidFill>
                            <a:schemeClr val="tx1"/>
                          </a:solidFill>
                        </a:rPr>
                        <a:t>Orta</a:t>
                      </a:r>
                    </a:p>
                  </a:txBody>
                  <a:tcPr marL="75693" marR="75693" marT="37846" marB="37846" anchor="ctr"/>
                </a:tc>
                <a:tc>
                  <a:txBody>
                    <a:bodyPr/>
                    <a:lstStyle/>
                    <a:p>
                      <a:pPr>
                        <a:buNone/>
                      </a:pPr>
                      <a:r>
                        <a:rPr lang="tr-TR" sz="1500">
                          <a:solidFill>
                            <a:schemeClr val="tx1"/>
                          </a:solidFill>
                        </a:rPr>
                        <a:t>Yüksek</a:t>
                      </a:r>
                    </a:p>
                  </a:txBody>
                  <a:tcPr marL="75693" marR="75693" marT="37846" marB="37846" anchor="ctr"/>
                </a:tc>
                <a:tc>
                  <a:txBody>
                    <a:bodyPr/>
                    <a:lstStyle/>
                    <a:p>
                      <a:pPr>
                        <a:buNone/>
                      </a:pPr>
                      <a:r>
                        <a:rPr lang="tr-TR" sz="1500">
                          <a:solidFill>
                            <a:schemeClr val="tx1"/>
                          </a:solidFill>
                        </a:rPr>
                        <a:t>Orta</a:t>
                      </a:r>
                    </a:p>
                  </a:txBody>
                  <a:tcPr marL="75693" marR="75693" marT="37846" marB="37846" anchor="ctr"/>
                </a:tc>
                <a:tc>
                  <a:txBody>
                    <a:bodyPr/>
                    <a:lstStyle/>
                    <a:p>
                      <a:pPr>
                        <a:buNone/>
                      </a:pPr>
                      <a:r>
                        <a:rPr lang="tr-TR" sz="1500">
                          <a:solidFill>
                            <a:schemeClr val="tx1"/>
                          </a:solidFill>
                        </a:rPr>
                        <a:t>Entegrasyon projeleri</a:t>
                      </a:r>
                    </a:p>
                  </a:txBody>
                  <a:tcPr marL="75693" marR="75693" marT="37846" marB="37846" anchor="ctr"/>
                </a:tc>
                <a:extLst>
                  <a:ext uri="{0D108BD9-81ED-4DB2-BD59-A6C34878D82A}">
                    <a16:rowId xmlns:a16="http://schemas.microsoft.com/office/drawing/2014/main" val="164033099"/>
                  </a:ext>
                </a:extLst>
              </a:tr>
              <a:tr h="560512">
                <a:tc>
                  <a:txBody>
                    <a:bodyPr/>
                    <a:lstStyle/>
                    <a:p>
                      <a:pPr>
                        <a:buNone/>
                      </a:pPr>
                      <a:r>
                        <a:rPr lang="tr-TR" sz="1500">
                          <a:solidFill>
                            <a:schemeClr val="tx1"/>
                          </a:solidFill>
                        </a:rPr>
                        <a:t>Olay Güdümlü</a:t>
                      </a:r>
                    </a:p>
                  </a:txBody>
                  <a:tcPr marL="75693" marR="75693" marT="37846" marB="37846" anchor="ctr"/>
                </a:tc>
                <a:tc>
                  <a:txBody>
                    <a:bodyPr/>
                    <a:lstStyle/>
                    <a:p>
                      <a:pPr>
                        <a:buNone/>
                      </a:pPr>
                      <a:r>
                        <a:rPr lang="tr-TR" sz="1500">
                          <a:solidFill>
                            <a:schemeClr val="tx1"/>
                          </a:solidFill>
                        </a:rPr>
                        <a:t>Yüksek</a:t>
                      </a:r>
                    </a:p>
                  </a:txBody>
                  <a:tcPr marL="75693" marR="75693" marT="37846" marB="37846" anchor="ctr"/>
                </a:tc>
                <a:tc>
                  <a:txBody>
                    <a:bodyPr/>
                    <a:lstStyle/>
                    <a:p>
                      <a:pPr>
                        <a:buNone/>
                      </a:pPr>
                      <a:r>
                        <a:rPr lang="tr-TR" sz="1500">
                          <a:solidFill>
                            <a:schemeClr val="tx1"/>
                          </a:solidFill>
                        </a:rPr>
                        <a:t>Yüksek</a:t>
                      </a:r>
                    </a:p>
                  </a:txBody>
                  <a:tcPr marL="75693" marR="75693" marT="37846" marB="37846" anchor="ctr"/>
                </a:tc>
                <a:tc>
                  <a:txBody>
                    <a:bodyPr/>
                    <a:lstStyle/>
                    <a:p>
                      <a:pPr>
                        <a:buNone/>
                      </a:pPr>
                      <a:r>
                        <a:rPr lang="tr-TR" sz="1500">
                          <a:solidFill>
                            <a:schemeClr val="tx1"/>
                          </a:solidFill>
                        </a:rPr>
                        <a:t>Orta</a:t>
                      </a:r>
                    </a:p>
                  </a:txBody>
                  <a:tcPr marL="75693" marR="75693" marT="37846" marB="37846" anchor="ctr"/>
                </a:tc>
                <a:tc>
                  <a:txBody>
                    <a:bodyPr/>
                    <a:lstStyle/>
                    <a:p>
                      <a:pPr>
                        <a:buNone/>
                      </a:pPr>
                      <a:r>
                        <a:rPr lang="tr-TR" sz="1500">
                          <a:solidFill>
                            <a:schemeClr val="tx1"/>
                          </a:solidFill>
                        </a:rPr>
                        <a:t>Gerçek zamanlı uygulamalar</a:t>
                      </a:r>
                    </a:p>
                  </a:txBody>
                  <a:tcPr marL="75693" marR="75693" marT="37846" marB="37846" anchor="ctr"/>
                </a:tc>
                <a:extLst>
                  <a:ext uri="{0D108BD9-81ED-4DB2-BD59-A6C34878D82A}">
                    <a16:rowId xmlns:a16="http://schemas.microsoft.com/office/drawing/2014/main" val="1002740048"/>
                  </a:ext>
                </a:extLst>
              </a:tr>
              <a:tr h="560512">
                <a:tc>
                  <a:txBody>
                    <a:bodyPr/>
                    <a:lstStyle/>
                    <a:p>
                      <a:pPr>
                        <a:buNone/>
                      </a:pPr>
                      <a:r>
                        <a:rPr lang="tr-TR" sz="1500">
                          <a:solidFill>
                            <a:schemeClr val="tx1"/>
                          </a:solidFill>
                        </a:rPr>
                        <a:t>Sunucusuz</a:t>
                      </a:r>
                    </a:p>
                  </a:txBody>
                  <a:tcPr marL="75693" marR="75693" marT="37846" marB="37846" anchor="ctr"/>
                </a:tc>
                <a:tc>
                  <a:txBody>
                    <a:bodyPr/>
                    <a:lstStyle/>
                    <a:p>
                      <a:pPr>
                        <a:buNone/>
                      </a:pPr>
                      <a:r>
                        <a:rPr lang="tr-TR" sz="1500">
                          <a:solidFill>
                            <a:schemeClr val="tx1"/>
                          </a:solidFill>
                        </a:rPr>
                        <a:t>Çok Yüksek</a:t>
                      </a:r>
                    </a:p>
                  </a:txBody>
                  <a:tcPr marL="75693" marR="75693" marT="37846" marB="37846" anchor="ctr"/>
                </a:tc>
                <a:tc>
                  <a:txBody>
                    <a:bodyPr/>
                    <a:lstStyle/>
                    <a:p>
                      <a:pPr>
                        <a:buNone/>
                      </a:pPr>
                      <a:r>
                        <a:rPr lang="tr-TR" sz="1500">
                          <a:solidFill>
                            <a:schemeClr val="tx1"/>
                          </a:solidFill>
                        </a:rPr>
                        <a:t>Orta</a:t>
                      </a:r>
                    </a:p>
                  </a:txBody>
                  <a:tcPr marL="75693" marR="75693" marT="37846" marB="37846" anchor="ctr"/>
                </a:tc>
                <a:tc>
                  <a:txBody>
                    <a:bodyPr/>
                    <a:lstStyle/>
                    <a:p>
                      <a:pPr>
                        <a:buNone/>
                      </a:pPr>
                      <a:r>
                        <a:rPr lang="tr-TR" sz="1500">
                          <a:solidFill>
                            <a:schemeClr val="tx1"/>
                          </a:solidFill>
                        </a:rPr>
                        <a:t>Yüksek</a:t>
                      </a:r>
                    </a:p>
                  </a:txBody>
                  <a:tcPr marL="75693" marR="75693" marT="37846" marB="37846" anchor="ctr"/>
                </a:tc>
                <a:tc>
                  <a:txBody>
                    <a:bodyPr/>
                    <a:lstStyle/>
                    <a:p>
                      <a:pPr>
                        <a:buNone/>
                      </a:pPr>
                      <a:r>
                        <a:rPr lang="tr-TR" sz="1500">
                          <a:solidFill>
                            <a:schemeClr val="tx1"/>
                          </a:solidFill>
                        </a:rPr>
                        <a:t>Olay bazlı uygulamalar</a:t>
                      </a:r>
                    </a:p>
                  </a:txBody>
                  <a:tcPr marL="75693" marR="75693" marT="37846" marB="37846" anchor="ctr"/>
                </a:tc>
                <a:extLst>
                  <a:ext uri="{0D108BD9-81ED-4DB2-BD59-A6C34878D82A}">
                    <a16:rowId xmlns:a16="http://schemas.microsoft.com/office/drawing/2014/main" val="1856705484"/>
                  </a:ext>
                </a:extLst>
              </a:tr>
              <a:tr h="560512">
                <a:tc>
                  <a:txBody>
                    <a:bodyPr/>
                    <a:lstStyle/>
                    <a:p>
                      <a:pPr>
                        <a:buNone/>
                      </a:pPr>
                      <a:r>
                        <a:rPr lang="tr-TR" sz="1500">
                          <a:solidFill>
                            <a:schemeClr val="tx1"/>
                          </a:solidFill>
                        </a:rPr>
                        <a:t>Bulut Yerel</a:t>
                      </a:r>
                    </a:p>
                  </a:txBody>
                  <a:tcPr marL="75693" marR="75693" marT="37846" marB="37846" anchor="ctr"/>
                </a:tc>
                <a:tc>
                  <a:txBody>
                    <a:bodyPr/>
                    <a:lstStyle/>
                    <a:p>
                      <a:pPr>
                        <a:buNone/>
                      </a:pPr>
                      <a:r>
                        <a:rPr lang="tr-TR" sz="1500">
                          <a:solidFill>
                            <a:schemeClr val="tx1"/>
                          </a:solidFill>
                        </a:rPr>
                        <a:t>Çok Yüksek</a:t>
                      </a:r>
                    </a:p>
                  </a:txBody>
                  <a:tcPr marL="75693" marR="75693" marT="37846" marB="37846" anchor="ctr"/>
                </a:tc>
                <a:tc>
                  <a:txBody>
                    <a:bodyPr/>
                    <a:lstStyle/>
                    <a:p>
                      <a:pPr>
                        <a:buNone/>
                      </a:pPr>
                      <a:r>
                        <a:rPr lang="tr-TR" sz="1500">
                          <a:solidFill>
                            <a:schemeClr val="tx1"/>
                          </a:solidFill>
                        </a:rPr>
                        <a:t>Çok Yüksek</a:t>
                      </a:r>
                    </a:p>
                  </a:txBody>
                  <a:tcPr marL="75693" marR="75693" marT="37846" marB="37846" anchor="ctr"/>
                </a:tc>
                <a:tc>
                  <a:txBody>
                    <a:bodyPr/>
                    <a:lstStyle/>
                    <a:p>
                      <a:pPr>
                        <a:buNone/>
                      </a:pPr>
                      <a:r>
                        <a:rPr lang="tr-TR" sz="1500">
                          <a:solidFill>
                            <a:schemeClr val="tx1"/>
                          </a:solidFill>
                        </a:rPr>
                        <a:t>Orta</a:t>
                      </a:r>
                    </a:p>
                  </a:txBody>
                  <a:tcPr marL="75693" marR="75693" marT="37846" marB="37846" anchor="ctr"/>
                </a:tc>
                <a:tc>
                  <a:txBody>
                    <a:bodyPr/>
                    <a:lstStyle/>
                    <a:p>
                      <a:pPr>
                        <a:buNone/>
                      </a:pPr>
                      <a:r>
                        <a:rPr lang="tr-TR" sz="1500" dirty="0">
                          <a:solidFill>
                            <a:schemeClr val="tx1"/>
                          </a:solidFill>
                        </a:rPr>
                        <a:t>Modern, ölçeklenebilir sistemler</a:t>
                      </a:r>
                    </a:p>
                  </a:txBody>
                  <a:tcPr marL="75693" marR="75693" marT="37846" marB="37846" anchor="ctr"/>
                </a:tc>
                <a:extLst>
                  <a:ext uri="{0D108BD9-81ED-4DB2-BD59-A6C34878D82A}">
                    <a16:rowId xmlns:a16="http://schemas.microsoft.com/office/drawing/2014/main" val="2473891632"/>
                  </a:ext>
                </a:extLst>
              </a:tr>
            </a:tbl>
          </a:graphicData>
        </a:graphic>
      </p:graphicFrame>
    </p:spTree>
    <p:extLst>
      <p:ext uri="{BB962C8B-B14F-4D97-AF65-F5344CB8AC3E}">
        <p14:creationId xmlns:p14="http://schemas.microsoft.com/office/powerpoint/2010/main" val="11595201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055" name="Rectangle 2054">
            <a:extLst>
              <a:ext uri="{FF2B5EF4-FFF2-40B4-BE49-F238E27FC236}">
                <a16:creationId xmlns:a16="http://schemas.microsoft.com/office/drawing/2014/main" id="{D488911C-0EC7-40A9-9BCB-CA8A66E462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57" name="Group 2056">
            <a:extLst>
              <a:ext uri="{FF2B5EF4-FFF2-40B4-BE49-F238E27FC236}">
                <a16:creationId xmlns:a16="http://schemas.microsoft.com/office/drawing/2014/main" id="{53023EA8-527A-4FA2-A71D-626F912756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2058" name="Freeform 6">
              <a:extLst>
                <a:ext uri="{FF2B5EF4-FFF2-40B4-BE49-F238E27FC236}">
                  <a16:creationId xmlns:a16="http://schemas.microsoft.com/office/drawing/2014/main" id="{60C46CD6-ADBB-41BC-8969-7C707D4332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txBody>
            <a:bodyPr/>
            <a:lstStyle/>
            <a:p>
              <a:endParaRPr lang="tr-TR"/>
            </a:p>
          </p:txBody>
        </p:sp>
        <p:sp>
          <p:nvSpPr>
            <p:cNvPr id="2059" name="Freeform 6">
              <a:extLst>
                <a:ext uri="{FF2B5EF4-FFF2-40B4-BE49-F238E27FC236}">
                  <a16:creationId xmlns:a16="http://schemas.microsoft.com/office/drawing/2014/main" id="{B6C38415-998B-45FB-A12C-BD0B184CB80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tr-TR"/>
            </a:p>
          </p:txBody>
        </p:sp>
      </p:grpSp>
      <p:sp>
        <p:nvSpPr>
          <p:cNvPr id="2061" name="Rectangle 2060">
            <a:extLst>
              <a:ext uri="{FF2B5EF4-FFF2-40B4-BE49-F238E27FC236}">
                <a16:creationId xmlns:a16="http://schemas.microsoft.com/office/drawing/2014/main" id="{C8D89F71-9459-4318-ACAE-874616C3AD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0462" y="968188"/>
            <a:ext cx="10194046" cy="489423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SOLID Prensipleri. SOLID prensipleri, genellikle yazılım… | by Meryem Kutlu  | Bursa Bilişim Topluluğu | Medium">
            <a:extLst>
              <a:ext uri="{FF2B5EF4-FFF2-40B4-BE49-F238E27FC236}">
                <a16:creationId xmlns:a16="http://schemas.microsoft.com/office/drawing/2014/main" id="{E1615470-FA5D-72CE-AD3E-BB925523F9E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099002" y="1289918"/>
            <a:ext cx="5996965" cy="42428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38168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31" name="Rectangle 1030">
            <a:extLst>
              <a:ext uri="{FF2B5EF4-FFF2-40B4-BE49-F238E27FC236}">
                <a16:creationId xmlns:a16="http://schemas.microsoft.com/office/drawing/2014/main" id="{9F8240C3-AA7A-4675-B08A-687C8BF5D5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Rectangle 1032">
            <a:extLst>
              <a:ext uri="{FF2B5EF4-FFF2-40B4-BE49-F238E27FC236}">
                <a16:creationId xmlns:a16="http://schemas.microsoft.com/office/drawing/2014/main" id="{B98FE5FF-6839-4B2B-BA4F-78C87E8ED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Rectangle 1034">
            <a:extLst>
              <a:ext uri="{FF2B5EF4-FFF2-40B4-BE49-F238E27FC236}">
                <a16:creationId xmlns:a16="http://schemas.microsoft.com/office/drawing/2014/main" id="{D17E82A2-6E5A-4DC5-921D-8ABC19E53E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643468"/>
            <a:ext cx="10905067"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etin kutusu 2">
            <a:extLst>
              <a:ext uri="{FF2B5EF4-FFF2-40B4-BE49-F238E27FC236}">
                <a16:creationId xmlns:a16="http://schemas.microsoft.com/office/drawing/2014/main" id="{88B21894-BDE9-3E38-BFD9-EC99F03B5A55}"/>
              </a:ext>
            </a:extLst>
          </p:cNvPr>
          <p:cNvSpPr txBox="1"/>
          <p:nvPr/>
        </p:nvSpPr>
        <p:spPr>
          <a:xfrm>
            <a:off x="643466" y="562831"/>
            <a:ext cx="5370576" cy="5732338"/>
          </a:xfrm>
          <a:prstGeom prst="rect">
            <a:avLst/>
          </a:prstGeom>
          <a:noFill/>
        </p:spPr>
        <p:txBody>
          <a:bodyPr wrap="square">
            <a:spAutoFit/>
          </a:bodyPr>
          <a:lstStyle/>
          <a:p>
            <a:pPr algn="l">
              <a:spcAft>
                <a:spcPts val="1500"/>
              </a:spcAft>
              <a:buNone/>
            </a:pPr>
            <a:r>
              <a:rPr lang="tr-TR" sz="1600" b="1" i="0" dirty="0">
                <a:solidFill>
                  <a:srgbClr val="000000"/>
                </a:solidFill>
                <a:effectLst/>
                <a:latin typeface="Blogger Sans"/>
              </a:rPr>
              <a:t>Tek Sorumluluk İlkesi (</a:t>
            </a:r>
            <a:r>
              <a:rPr lang="tr-TR" sz="1600" b="1" i="0" dirty="0" err="1">
                <a:solidFill>
                  <a:srgbClr val="000000"/>
                </a:solidFill>
                <a:effectLst/>
                <a:latin typeface="Blogger Sans"/>
              </a:rPr>
              <a:t>Single</a:t>
            </a:r>
            <a:r>
              <a:rPr lang="tr-TR" sz="1600" b="1" i="0" dirty="0">
                <a:solidFill>
                  <a:srgbClr val="000000"/>
                </a:solidFill>
                <a:effectLst/>
                <a:latin typeface="Blogger Sans"/>
              </a:rPr>
              <a:t> </a:t>
            </a:r>
            <a:r>
              <a:rPr lang="tr-TR" sz="1600" b="1" i="0" dirty="0" err="1">
                <a:solidFill>
                  <a:srgbClr val="000000"/>
                </a:solidFill>
                <a:effectLst/>
                <a:latin typeface="Blogger Sans"/>
              </a:rPr>
              <a:t>Responsibility</a:t>
            </a:r>
            <a:r>
              <a:rPr lang="tr-TR" sz="1600" b="1" i="0" dirty="0">
                <a:solidFill>
                  <a:srgbClr val="000000"/>
                </a:solidFill>
                <a:effectLst/>
                <a:latin typeface="Blogger Sans"/>
              </a:rPr>
              <a:t> </a:t>
            </a:r>
            <a:r>
              <a:rPr lang="tr-TR" sz="1600" b="1" i="0" dirty="0" err="1">
                <a:solidFill>
                  <a:srgbClr val="000000"/>
                </a:solidFill>
                <a:effectLst/>
                <a:latin typeface="Blogger Sans"/>
              </a:rPr>
              <a:t>Principle</a:t>
            </a:r>
            <a:r>
              <a:rPr lang="tr-TR" sz="1600" b="1" i="0" dirty="0">
                <a:solidFill>
                  <a:srgbClr val="000000"/>
                </a:solidFill>
                <a:effectLst/>
                <a:latin typeface="Blogger Sans"/>
              </a:rPr>
              <a:t>)</a:t>
            </a:r>
            <a:endParaRPr lang="tr-TR" sz="1600" b="0" i="0" dirty="0">
              <a:solidFill>
                <a:srgbClr val="000000"/>
              </a:solidFill>
              <a:effectLst/>
              <a:latin typeface="Blogger Sans"/>
            </a:endParaRPr>
          </a:p>
          <a:p>
            <a:pPr algn="l">
              <a:spcAft>
                <a:spcPts val="1500"/>
              </a:spcAft>
              <a:buNone/>
            </a:pPr>
            <a:r>
              <a:rPr lang="tr-TR" sz="1600" b="0" i="0" dirty="0">
                <a:solidFill>
                  <a:srgbClr val="000000"/>
                </a:solidFill>
                <a:effectLst/>
                <a:latin typeface="Blogger Sans"/>
              </a:rPr>
              <a:t>Her sistem yeteneğinin (örneğin hizmet/modül/</a:t>
            </a:r>
            <a:r>
              <a:rPr lang="tr-TR" sz="1600" b="0" i="0" dirty="0" err="1">
                <a:solidFill>
                  <a:srgbClr val="000000"/>
                </a:solidFill>
                <a:effectLst/>
                <a:latin typeface="Blogger Sans"/>
              </a:rPr>
              <a:t>api</a:t>
            </a:r>
            <a:r>
              <a:rPr lang="tr-TR" sz="1600" b="0" i="0" dirty="0">
                <a:solidFill>
                  <a:srgbClr val="000000"/>
                </a:solidFill>
                <a:effectLst/>
                <a:latin typeface="Blogger Sans"/>
              </a:rPr>
              <a:t>) yalnızca bir sorumluluğu ve dolayısıyla bir değişiklik nedeni olmalıdır. Sorumlulukları mümkün olduğunca dar tutmak, kullanıcıların amaçlanan amacı bilmesi anlamına gelir ve bu da daha az hataya yol açar.</a:t>
            </a:r>
          </a:p>
          <a:p>
            <a:pPr algn="l">
              <a:spcAft>
                <a:spcPts val="1500"/>
              </a:spcAft>
              <a:buNone/>
            </a:pPr>
            <a:r>
              <a:rPr lang="tr-TR" sz="1600" b="1" i="0" dirty="0">
                <a:solidFill>
                  <a:srgbClr val="000000"/>
                </a:solidFill>
                <a:effectLst/>
                <a:latin typeface="Blogger Sans"/>
              </a:rPr>
              <a:t>Açık-Kapalı İlkesi (Open-</a:t>
            </a:r>
            <a:r>
              <a:rPr lang="tr-TR" sz="1600" b="1" i="0" dirty="0" err="1">
                <a:solidFill>
                  <a:srgbClr val="000000"/>
                </a:solidFill>
                <a:effectLst/>
                <a:latin typeface="Blogger Sans"/>
              </a:rPr>
              <a:t>Closed</a:t>
            </a:r>
            <a:r>
              <a:rPr lang="tr-TR" sz="1600" b="1" i="0" dirty="0">
                <a:solidFill>
                  <a:srgbClr val="000000"/>
                </a:solidFill>
                <a:effectLst/>
                <a:latin typeface="Blogger Sans"/>
              </a:rPr>
              <a:t> </a:t>
            </a:r>
            <a:r>
              <a:rPr lang="tr-TR" sz="1600" b="1" i="0" dirty="0" err="1">
                <a:solidFill>
                  <a:srgbClr val="000000"/>
                </a:solidFill>
                <a:effectLst/>
                <a:latin typeface="Blogger Sans"/>
              </a:rPr>
              <a:t>Principle</a:t>
            </a:r>
            <a:r>
              <a:rPr lang="tr-TR" sz="1600" b="1" i="0" dirty="0">
                <a:solidFill>
                  <a:srgbClr val="000000"/>
                </a:solidFill>
                <a:effectLst/>
                <a:latin typeface="Blogger Sans"/>
              </a:rPr>
              <a:t>)</a:t>
            </a:r>
            <a:endParaRPr lang="tr-TR" sz="1600" b="0" i="0" dirty="0">
              <a:solidFill>
                <a:srgbClr val="000000"/>
              </a:solidFill>
              <a:effectLst/>
              <a:latin typeface="Blogger Sans"/>
            </a:endParaRPr>
          </a:p>
          <a:p>
            <a:pPr algn="l">
              <a:spcAft>
                <a:spcPts val="1500"/>
              </a:spcAft>
              <a:buNone/>
            </a:pPr>
            <a:r>
              <a:rPr lang="tr-TR" sz="1600" b="0" i="0" dirty="0">
                <a:solidFill>
                  <a:srgbClr val="000000"/>
                </a:solidFill>
                <a:effectLst/>
                <a:latin typeface="Blogger Sans"/>
              </a:rPr>
              <a:t>Bu ilke, bir sistem davranışını değiştirmeden genişletmenin tercih edilebileceğini varsayar. Gereksinimlerdeki değişiklikleri önceden tahmin etmeye çalışmak çoğu zaman iyi bir fikir olmasa da (aşırı karmaşık tasarımlara yol açabileceğinden), yeni işlevleri mevcut bileşenlerde minimum değişiklikle uyarlayabilmek, uygulamanın uzun ömürlü olmasının anahtarıdır.</a:t>
            </a:r>
          </a:p>
          <a:p>
            <a:pPr algn="l">
              <a:spcAft>
                <a:spcPts val="1500"/>
              </a:spcAft>
              <a:buNone/>
            </a:pPr>
            <a:r>
              <a:rPr lang="tr-TR" sz="1600" b="1" i="0" dirty="0" err="1">
                <a:solidFill>
                  <a:srgbClr val="000000"/>
                </a:solidFill>
                <a:effectLst/>
                <a:latin typeface="Blogger Sans"/>
              </a:rPr>
              <a:t>Liskov</a:t>
            </a:r>
            <a:r>
              <a:rPr lang="tr-TR" sz="1600" b="1" i="0" dirty="0">
                <a:solidFill>
                  <a:srgbClr val="000000"/>
                </a:solidFill>
                <a:effectLst/>
                <a:latin typeface="Blogger Sans"/>
              </a:rPr>
              <a:t> İkame İlkesi (</a:t>
            </a:r>
            <a:r>
              <a:rPr lang="tr-TR" sz="1600" b="1" i="0" dirty="0" err="1">
                <a:solidFill>
                  <a:srgbClr val="000000"/>
                </a:solidFill>
                <a:effectLst/>
                <a:latin typeface="Blogger Sans"/>
              </a:rPr>
              <a:t>Liskov</a:t>
            </a:r>
            <a:r>
              <a:rPr lang="tr-TR" sz="1600" b="1" i="0" dirty="0">
                <a:solidFill>
                  <a:srgbClr val="000000"/>
                </a:solidFill>
                <a:effectLst/>
                <a:latin typeface="Blogger Sans"/>
              </a:rPr>
              <a:t> </a:t>
            </a:r>
            <a:r>
              <a:rPr lang="tr-TR" sz="1600" b="1" i="0" dirty="0" err="1">
                <a:solidFill>
                  <a:srgbClr val="000000"/>
                </a:solidFill>
                <a:effectLst/>
                <a:latin typeface="Blogger Sans"/>
              </a:rPr>
              <a:t>Substitution</a:t>
            </a:r>
            <a:r>
              <a:rPr lang="tr-TR" sz="1600" b="1" i="0" dirty="0">
                <a:solidFill>
                  <a:srgbClr val="000000"/>
                </a:solidFill>
                <a:effectLst/>
                <a:latin typeface="Blogger Sans"/>
              </a:rPr>
              <a:t> </a:t>
            </a:r>
            <a:r>
              <a:rPr lang="tr-TR" sz="1600" b="1" i="0" dirty="0" err="1">
                <a:solidFill>
                  <a:srgbClr val="000000"/>
                </a:solidFill>
                <a:effectLst/>
                <a:latin typeface="Blogger Sans"/>
              </a:rPr>
              <a:t>Principle</a:t>
            </a:r>
            <a:r>
              <a:rPr lang="tr-TR" sz="1600" b="1" i="0" dirty="0">
                <a:solidFill>
                  <a:srgbClr val="000000"/>
                </a:solidFill>
                <a:effectLst/>
                <a:latin typeface="Blogger Sans"/>
              </a:rPr>
              <a:t>)</a:t>
            </a:r>
            <a:endParaRPr lang="tr-TR" sz="1600" b="0" i="0" dirty="0">
              <a:solidFill>
                <a:srgbClr val="000000"/>
              </a:solidFill>
              <a:effectLst/>
              <a:latin typeface="Blogger Sans"/>
            </a:endParaRPr>
          </a:p>
          <a:p>
            <a:pPr algn="l">
              <a:spcAft>
                <a:spcPts val="1500"/>
              </a:spcAft>
              <a:buNone/>
            </a:pPr>
            <a:r>
              <a:rPr lang="tr-TR" sz="1600" b="0" i="0" dirty="0">
                <a:solidFill>
                  <a:srgbClr val="000000"/>
                </a:solidFill>
                <a:effectLst/>
                <a:latin typeface="Blogger Sans"/>
              </a:rPr>
              <a:t>Herhangi iki bağımsız hizmet, gerektiğinde bir API çağrısı aracılığıyla birbirleriyle iletişim kurabilmelidir. Ayrıca, aynı sözleşmeye sahip iki hizmet, genel sistemi değiştirmeden birbirleri arasında ikame olarak hareket edebilmelidir.</a:t>
            </a:r>
          </a:p>
        </p:txBody>
      </p:sp>
      <p:sp>
        <p:nvSpPr>
          <p:cNvPr id="5" name="Metin kutusu 4">
            <a:extLst>
              <a:ext uri="{FF2B5EF4-FFF2-40B4-BE49-F238E27FC236}">
                <a16:creationId xmlns:a16="http://schemas.microsoft.com/office/drawing/2014/main" id="{58147EB7-E58E-B2A0-319C-58F2923640E8}"/>
              </a:ext>
            </a:extLst>
          </p:cNvPr>
          <p:cNvSpPr txBox="1"/>
          <p:nvPr/>
        </p:nvSpPr>
        <p:spPr>
          <a:xfrm>
            <a:off x="6210934" y="1167223"/>
            <a:ext cx="5140706" cy="4362733"/>
          </a:xfrm>
          <a:prstGeom prst="rect">
            <a:avLst/>
          </a:prstGeom>
          <a:noFill/>
        </p:spPr>
        <p:txBody>
          <a:bodyPr wrap="square">
            <a:spAutoFit/>
          </a:bodyPr>
          <a:lstStyle/>
          <a:p>
            <a:pPr algn="l">
              <a:spcAft>
                <a:spcPts val="1500"/>
              </a:spcAft>
              <a:buNone/>
            </a:pPr>
            <a:r>
              <a:rPr lang="tr-TR" sz="1600" b="1" i="0" dirty="0">
                <a:solidFill>
                  <a:srgbClr val="000000"/>
                </a:solidFill>
                <a:effectLst/>
                <a:latin typeface="Blogger Sans"/>
              </a:rPr>
              <a:t>Arayüz Ayrıştırma İlkesi (</a:t>
            </a:r>
            <a:r>
              <a:rPr lang="tr-TR" sz="1600" b="1" i="0" dirty="0" err="1">
                <a:solidFill>
                  <a:srgbClr val="000000"/>
                </a:solidFill>
                <a:effectLst/>
                <a:latin typeface="Blogger Sans"/>
              </a:rPr>
              <a:t>Interface</a:t>
            </a:r>
            <a:r>
              <a:rPr lang="tr-TR" sz="1600" b="1" i="0" dirty="0">
                <a:solidFill>
                  <a:srgbClr val="000000"/>
                </a:solidFill>
                <a:effectLst/>
                <a:latin typeface="Blogger Sans"/>
              </a:rPr>
              <a:t> </a:t>
            </a:r>
            <a:r>
              <a:rPr lang="tr-TR" sz="1600" b="1" i="0" dirty="0" err="1">
                <a:solidFill>
                  <a:srgbClr val="000000"/>
                </a:solidFill>
                <a:effectLst/>
                <a:latin typeface="Blogger Sans"/>
              </a:rPr>
              <a:t>Segregation</a:t>
            </a:r>
            <a:r>
              <a:rPr lang="tr-TR" sz="1600" b="1" i="0" dirty="0">
                <a:solidFill>
                  <a:srgbClr val="000000"/>
                </a:solidFill>
                <a:effectLst/>
                <a:latin typeface="Blogger Sans"/>
              </a:rPr>
              <a:t> </a:t>
            </a:r>
            <a:r>
              <a:rPr lang="tr-TR" sz="1600" b="1" i="0" dirty="0" err="1">
                <a:solidFill>
                  <a:srgbClr val="000000"/>
                </a:solidFill>
                <a:effectLst/>
                <a:latin typeface="Blogger Sans"/>
              </a:rPr>
              <a:t>Principle</a:t>
            </a:r>
            <a:r>
              <a:rPr lang="tr-TR" sz="1600" b="1" i="0" dirty="0">
                <a:solidFill>
                  <a:srgbClr val="000000"/>
                </a:solidFill>
                <a:effectLst/>
                <a:latin typeface="Blogger Sans"/>
              </a:rPr>
              <a:t>)</a:t>
            </a:r>
            <a:endParaRPr lang="tr-TR" sz="1600" b="0" i="0" dirty="0">
              <a:solidFill>
                <a:srgbClr val="000000"/>
              </a:solidFill>
              <a:effectLst/>
              <a:latin typeface="Blogger Sans"/>
            </a:endParaRPr>
          </a:p>
          <a:p>
            <a:pPr>
              <a:spcAft>
                <a:spcPts val="1500"/>
              </a:spcAft>
            </a:pPr>
            <a:r>
              <a:rPr lang="tr-TR" sz="1600" dirty="0"/>
              <a:t>ISP, arayüzleri küçük ve spesifik parçalara ayırarak (kompozisyon) modülleri gereksiz işlevlerle yüklemekten kaçınır ve böylece sistemin bileşenlerini birbirinden bağımsız (gevşek bağlı - </a:t>
            </a:r>
            <a:r>
              <a:rPr lang="tr-TR" sz="1600" dirty="0" err="1"/>
              <a:t>decoupling</a:t>
            </a:r>
            <a:r>
              <a:rPr lang="tr-TR" sz="1600" dirty="0"/>
              <a:t>) tutar. Bu, kodun daha esnek, sürdürülebilir ve modüler olmasını sağlar.</a:t>
            </a:r>
          </a:p>
          <a:p>
            <a:pPr algn="l">
              <a:spcAft>
                <a:spcPts val="1500"/>
              </a:spcAft>
              <a:buNone/>
            </a:pPr>
            <a:r>
              <a:rPr lang="tr-TR" sz="1600" b="1" i="0" dirty="0">
                <a:solidFill>
                  <a:srgbClr val="000000"/>
                </a:solidFill>
                <a:effectLst/>
                <a:latin typeface="Blogger Sans"/>
              </a:rPr>
              <a:t>Bağımlılık Tersine Çevirme İlkesi (</a:t>
            </a:r>
            <a:r>
              <a:rPr lang="tr-TR" sz="1600" b="1" i="0" dirty="0" err="1">
                <a:solidFill>
                  <a:srgbClr val="000000"/>
                </a:solidFill>
                <a:effectLst/>
                <a:latin typeface="Blogger Sans"/>
              </a:rPr>
              <a:t>Dependency</a:t>
            </a:r>
            <a:r>
              <a:rPr lang="tr-TR" sz="1600" b="1" i="0" dirty="0">
                <a:solidFill>
                  <a:srgbClr val="000000"/>
                </a:solidFill>
                <a:effectLst/>
                <a:latin typeface="Blogger Sans"/>
              </a:rPr>
              <a:t> </a:t>
            </a:r>
            <a:r>
              <a:rPr lang="tr-TR" sz="1600" b="1" i="0" dirty="0" err="1">
                <a:solidFill>
                  <a:srgbClr val="000000"/>
                </a:solidFill>
                <a:effectLst/>
                <a:latin typeface="Blogger Sans"/>
              </a:rPr>
              <a:t>Inversion</a:t>
            </a:r>
            <a:r>
              <a:rPr lang="tr-TR" sz="1600" b="1" i="0" dirty="0">
                <a:solidFill>
                  <a:srgbClr val="000000"/>
                </a:solidFill>
                <a:effectLst/>
                <a:latin typeface="Blogger Sans"/>
              </a:rPr>
              <a:t> </a:t>
            </a:r>
            <a:r>
              <a:rPr lang="tr-TR" sz="1600" b="1" i="0" dirty="0" err="1">
                <a:solidFill>
                  <a:srgbClr val="000000"/>
                </a:solidFill>
                <a:effectLst/>
                <a:latin typeface="Blogger Sans"/>
              </a:rPr>
              <a:t>Principle</a:t>
            </a:r>
            <a:r>
              <a:rPr lang="tr-TR" sz="1600" b="1" i="0" dirty="0">
                <a:solidFill>
                  <a:srgbClr val="000000"/>
                </a:solidFill>
                <a:effectLst/>
                <a:latin typeface="Blogger Sans"/>
              </a:rPr>
              <a:t>)</a:t>
            </a:r>
            <a:endParaRPr lang="tr-TR" sz="1600" b="0" i="0" dirty="0">
              <a:solidFill>
                <a:srgbClr val="000000"/>
              </a:solidFill>
              <a:effectLst/>
              <a:latin typeface="Blogger Sans"/>
            </a:endParaRPr>
          </a:p>
          <a:p>
            <a:pPr algn="l">
              <a:spcAft>
                <a:spcPts val="1500"/>
              </a:spcAft>
              <a:buNone/>
            </a:pPr>
            <a:r>
              <a:rPr lang="tr-TR" sz="1600" b="0" i="0" dirty="0">
                <a:solidFill>
                  <a:srgbClr val="000000"/>
                </a:solidFill>
                <a:effectLst/>
                <a:latin typeface="Blogger Sans"/>
              </a:rPr>
              <a:t>Yüksek seviyeli modüller, düşük seviyeli modüllere bağlı olmamalıdır; her ikisi de soyutlamalara dayanmalıdır. Aynı şekilde, soyutlamalar ayrıntılara bağlı olmamalıdır, ancak ayrıntılar soyutlamalara bağlı olmalıdır. Bu ilke, aralarındaki bağımlılıkları ortadan kaldırmak için üst düzey ve alt düzey yazılım bileşenleri veya katmanları arasında bir arabirim soyutlaması sunar.</a:t>
            </a:r>
          </a:p>
        </p:txBody>
      </p:sp>
    </p:spTree>
    <p:extLst>
      <p:ext uri="{BB962C8B-B14F-4D97-AF65-F5344CB8AC3E}">
        <p14:creationId xmlns:p14="http://schemas.microsoft.com/office/powerpoint/2010/main" val="898635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AA6EC888-B85F-410F-B430-06583E94BE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7" name="Rectangle 16">
            <a:extLst>
              <a:ext uri="{FF2B5EF4-FFF2-40B4-BE49-F238E27FC236}">
                <a16:creationId xmlns:a16="http://schemas.microsoft.com/office/drawing/2014/main" id="{69805AF4-7989-43AB-9A60-14E3F851F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5585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E0036B63-B0EC-4AF3-95D3-2E2DCA25F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çerik Yer Tutucusu 4" descr="metin, yazı tipi, daire, logo içeren bir resim&#10;&#10;Yapay zeka tarafından oluşturulmuş içerik yanlış olabilir.">
            <a:extLst>
              <a:ext uri="{FF2B5EF4-FFF2-40B4-BE49-F238E27FC236}">
                <a16:creationId xmlns:a16="http://schemas.microsoft.com/office/drawing/2014/main" id="{6838D3B0-63B6-90C4-511D-2B27FC25F59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67100" y="800100"/>
            <a:ext cx="5257801" cy="5257801"/>
          </a:xfrm>
          <a:prstGeom prst="rect">
            <a:avLst/>
          </a:prstGeom>
        </p:spPr>
      </p:pic>
    </p:spTree>
    <p:extLst>
      <p:ext uri="{BB962C8B-B14F-4D97-AF65-F5344CB8AC3E}">
        <p14:creationId xmlns:p14="http://schemas.microsoft.com/office/powerpoint/2010/main" val="30681228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9692DC86-E354-46E9-F848-BD4089968C45}"/>
              </a:ext>
            </a:extLst>
          </p:cNvPr>
          <p:cNvSpPr txBox="1"/>
          <p:nvPr/>
        </p:nvSpPr>
        <p:spPr>
          <a:xfrm>
            <a:off x="731520" y="3392424"/>
            <a:ext cx="11155680" cy="3416320"/>
          </a:xfrm>
          <a:prstGeom prst="rect">
            <a:avLst/>
          </a:prstGeom>
          <a:noFill/>
        </p:spPr>
        <p:txBody>
          <a:bodyPr wrap="square">
            <a:spAutoFit/>
          </a:bodyPr>
          <a:lstStyle/>
          <a:p>
            <a:pPr algn="ctr">
              <a:buNone/>
            </a:pPr>
            <a:r>
              <a:rPr lang="tr-TR" b="1" dirty="0"/>
              <a:t>Design </a:t>
            </a:r>
            <a:r>
              <a:rPr lang="tr-TR" b="1" dirty="0" err="1"/>
              <a:t>Patterns</a:t>
            </a:r>
            <a:r>
              <a:rPr lang="tr-TR" b="1" dirty="0"/>
              <a:t> (Tasarım Kalıpları)</a:t>
            </a:r>
          </a:p>
          <a:p>
            <a:pPr algn="ctr">
              <a:buNone/>
            </a:pPr>
            <a:r>
              <a:rPr lang="tr-TR" b="1" dirty="0"/>
              <a:t>Tanım:</a:t>
            </a:r>
            <a:br>
              <a:rPr lang="tr-TR" dirty="0"/>
            </a:br>
            <a:r>
              <a:rPr lang="tr-TR" dirty="0"/>
              <a:t>Design </a:t>
            </a:r>
            <a:r>
              <a:rPr lang="tr-TR" dirty="0" err="1"/>
              <a:t>patterns</a:t>
            </a:r>
            <a:r>
              <a:rPr lang="tr-TR" dirty="0"/>
              <a:t>, yazılım geliştirirken karşılaşılan yaygın problemlere, tekrar tekrar uygulanabilecek, test edilmiş, optimize edilmiş “çözüm şablonlarıdır.”</a:t>
            </a:r>
          </a:p>
          <a:p>
            <a:pPr algn="ctr">
              <a:buNone/>
            </a:pPr>
            <a:r>
              <a:rPr lang="tr-TR" b="1" dirty="0"/>
              <a:t>Amacı:</a:t>
            </a:r>
            <a:endParaRPr lang="tr-TR" dirty="0"/>
          </a:p>
          <a:p>
            <a:pPr algn="ctr">
              <a:buFont typeface="Arial" panose="020B0604020202020204" pitchFamily="34" charset="0"/>
              <a:buChar char="•"/>
            </a:pPr>
            <a:r>
              <a:rPr lang="tr-TR" dirty="0"/>
              <a:t>Kodun </a:t>
            </a:r>
            <a:r>
              <a:rPr lang="tr-TR" b="1" dirty="0"/>
              <a:t>tekrar kullanılabilirliğini</a:t>
            </a:r>
            <a:r>
              <a:rPr lang="tr-TR" dirty="0"/>
              <a:t> artırmak</a:t>
            </a:r>
          </a:p>
          <a:p>
            <a:pPr algn="ctr">
              <a:buFont typeface="Arial" panose="020B0604020202020204" pitchFamily="34" charset="0"/>
              <a:buChar char="•"/>
            </a:pPr>
            <a:r>
              <a:rPr lang="tr-TR" b="1" dirty="0"/>
              <a:t>Bakımı</a:t>
            </a:r>
            <a:r>
              <a:rPr lang="tr-TR" dirty="0"/>
              <a:t> kolaylaştırmak</a:t>
            </a:r>
          </a:p>
          <a:p>
            <a:pPr algn="ctr">
              <a:buFont typeface="Arial" panose="020B0604020202020204" pitchFamily="34" charset="0"/>
              <a:buChar char="•"/>
            </a:pPr>
            <a:r>
              <a:rPr lang="tr-TR" dirty="0"/>
              <a:t>Kodun </a:t>
            </a:r>
            <a:r>
              <a:rPr lang="tr-TR" b="1" dirty="0"/>
              <a:t>esnekliğini</a:t>
            </a:r>
            <a:r>
              <a:rPr lang="tr-TR" dirty="0"/>
              <a:t> sağlamak</a:t>
            </a:r>
          </a:p>
          <a:p>
            <a:pPr algn="ctr">
              <a:buNone/>
            </a:pPr>
            <a:r>
              <a:rPr lang="tr-TR" b="1" dirty="0"/>
              <a:t>Türleri:</a:t>
            </a:r>
            <a:endParaRPr lang="tr-TR" dirty="0"/>
          </a:p>
          <a:p>
            <a:pPr algn="ctr">
              <a:buFont typeface="+mj-lt"/>
              <a:buAutoNum type="arabicPeriod"/>
            </a:pPr>
            <a:r>
              <a:rPr lang="tr-TR" b="1" dirty="0" err="1"/>
              <a:t>Creational</a:t>
            </a:r>
            <a:r>
              <a:rPr lang="tr-TR" b="1" dirty="0"/>
              <a:t> (</a:t>
            </a:r>
            <a:r>
              <a:rPr lang="tr-TR" b="1" dirty="0" err="1"/>
              <a:t>Yaratımsal</a:t>
            </a:r>
            <a:r>
              <a:rPr lang="tr-TR" b="1" dirty="0"/>
              <a:t>)</a:t>
            </a:r>
            <a:r>
              <a:rPr lang="tr-TR" dirty="0"/>
              <a:t> → Nesne oluşturma sürecini yönetir.</a:t>
            </a:r>
          </a:p>
          <a:p>
            <a:pPr algn="ctr">
              <a:buFont typeface="+mj-lt"/>
              <a:buAutoNum type="arabicPeriod"/>
            </a:pPr>
            <a:r>
              <a:rPr lang="tr-TR" b="1" dirty="0" err="1"/>
              <a:t>Structural</a:t>
            </a:r>
            <a:r>
              <a:rPr lang="tr-TR" b="1" dirty="0"/>
              <a:t> (Yapısal)</a:t>
            </a:r>
            <a:r>
              <a:rPr lang="tr-TR" dirty="0"/>
              <a:t> → Nesneler arası ilişki kurar, yapıyı düzenler.</a:t>
            </a:r>
          </a:p>
          <a:p>
            <a:pPr algn="ctr">
              <a:buFont typeface="+mj-lt"/>
              <a:buAutoNum type="arabicPeriod"/>
            </a:pPr>
            <a:r>
              <a:rPr lang="tr-TR" b="1" dirty="0" err="1"/>
              <a:t>Behavioral</a:t>
            </a:r>
            <a:r>
              <a:rPr lang="tr-TR" b="1" dirty="0"/>
              <a:t> (Davranışsal)</a:t>
            </a:r>
            <a:r>
              <a:rPr lang="tr-TR" dirty="0"/>
              <a:t> → Nesneler arası iletişimi düzenler.</a:t>
            </a:r>
          </a:p>
        </p:txBody>
      </p:sp>
      <p:pic>
        <p:nvPicPr>
          <p:cNvPr id="2" name="Resim 1">
            <a:extLst>
              <a:ext uri="{FF2B5EF4-FFF2-40B4-BE49-F238E27FC236}">
                <a16:creationId xmlns:a16="http://schemas.microsoft.com/office/drawing/2014/main" id="{51D17550-FDAA-0AB0-FB26-FC31B4A267C2}"/>
              </a:ext>
            </a:extLst>
          </p:cNvPr>
          <p:cNvPicPr>
            <a:picLocks noChangeAspect="1"/>
          </p:cNvPicPr>
          <p:nvPr/>
        </p:nvPicPr>
        <p:blipFill>
          <a:blip r:embed="rId2"/>
          <a:stretch>
            <a:fillRect/>
          </a:stretch>
        </p:blipFill>
        <p:spPr>
          <a:xfrm>
            <a:off x="3118104" y="352044"/>
            <a:ext cx="6382512" cy="2564892"/>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86780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2" name="Rectangle 7">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13" name="Rectangle 9">
            <a:extLst>
              <a:ext uri="{FF2B5EF4-FFF2-40B4-BE49-F238E27FC236}">
                <a16:creationId xmlns:a16="http://schemas.microsoft.com/office/drawing/2014/main" id="{A67E2D8A-19BE-48A0-889C-CCAC02348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pic>
        <p:nvPicPr>
          <p:cNvPr id="2" name="Resim 1" descr="metin, yazı tipi, daire, ekran görüntüsü içeren bir resim&#10;&#10;Yapay zeka tarafından oluşturulmuş içerik yanlış olabilir.">
            <a:extLst>
              <a:ext uri="{FF2B5EF4-FFF2-40B4-BE49-F238E27FC236}">
                <a16:creationId xmlns:a16="http://schemas.microsoft.com/office/drawing/2014/main" id="{FFC27A63-CBFC-B484-1B84-BDC71B55D03E}"/>
              </a:ext>
            </a:extLst>
          </p:cNvPr>
          <p:cNvPicPr>
            <a:picLocks noChangeAspect="1"/>
          </p:cNvPicPr>
          <p:nvPr/>
        </p:nvPicPr>
        <p:blipFill>
          <a:blip r:embed="rId2"/>
          <a:stretch>
            <a:fillRect/>
          </a:stretch>
        </p:blipFill>
        <p:spPr>
          <a:xfrm>
            <a:off x="1023562" y="1884393"/>
            <a:ext cx="5071256" cy="276917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Metin kutusu 2">
            <a:extLst>
              <a:ext uri="{FF2B5EF4-FFF2-40B4-BE49-F238E27FC236}">
                <a16:creationId xmlns:a16="http://schemas.microsoft.com/office/drawing/2014/main" id="{BCDCEF00-F408-A0BE-233C-DB9D87182A67}"/>
              </a:ext>
            </a:extLst>
          </p:cNvPr>
          <p:cNvSpPr txBox="1"/>
          <p:nvPr/>
        </p:nvSpPr>
        <p:spPr>
          <a:xfrm>
            <a:off x="6389914" y="2286000"/>
            <a:ext cx="5127172" cy="3581400"/>
          </a:xfrm>
          <a:prstGeom prst="rect">
            <a:avLst/>
          </a:prstGeom>
        </p:spPr>
        <p:txBody>
          <a:bodyPr vert="horz" lIns="91440" tIns="45720" rIns="91440" bIns="45720" rtlCol="0">
            <a:normAutofit/>
          </a:bodyPr>
          <a:lstStyle/>
          <a:p>
            <a:pPr marL="384048" indent="-384048" defTabSz="914400">
              <a:lnSpc>
                <a:spcPct val="94000"/>
              </a:lnSpc>
              <a:spcAft>
                <a:spcPts val="200"/>
              </a:spcAft>
              <a:buFont typeface="Franklin Gothic Book" panose="020B0503020102020204" pitchFamily="34" charset="0"/>
              <a:buNone/>
            </a:pPr>
            <a:r>
              <a:rPr lang="en-US" b="1">
                <a:solidFill>
                  <a:schemeClr val="tx2"/>
                </a:solidFill>
              </a:rPr>
              <a:t>Dependency Injection (DI)</a:t>
            </a:r>
          </a:p>
          <a:p>
            <a:pPr marL="384048" indent="-384048" defTabSz="914400">
              <a:lnSpc>
                <a:spcPct val="94000"/>
              </a:lnSpc>
              <a:spcAft>
                <a:spcPts val="200"/>
              </a:spcAft>
              <a:buFont typeface="Franklin Gothic Book" panose="020B0503020102020204" pitchFamily="34" charset="0"/>
              <a:buNone/>
            </a:pPr>
            <a:r>
              <a:rPr lang="en-US" b="1">
                <a:solidFill>
                  <a:schemeClr val="tx2"/>
                </a:solidFill>
              </a:rPr>
              <a:t>Tanım:</a:t>
            </a:r>
            <a:br>
              <a:rPr lang="en-US">
                <a:solidFill>
                  <a:schemeClr val="tx2"/>
                </a:solidFill>
              </a:rPr>
            </a:br>
            <a:r>
              <a:rPr lang="en-US">
                <a:solidFill>
                  <a:schemeClr val="tx2"/>
                </a:solidFill>
              </a:rPr>
              <a:t>Bir sınıfın ihtiyaç duyduğu bağımlılıkları </a:t>
            </a:r>
            <a:r>
              <a:rPr lang="en-US" b="1">
                <a:solidFill>
                  <a:schemeClr val="tx2"/>
                </a:solidFill>
              </a:rPr>
              <a:t>kendi içinde oluşturmak yerine</a:t>
            </a:r>
            <a:r>
              <a:rPr lang="en-US">
                <a:solidFill>
                  <a:schemeClr val="tx2"/>
                </a:solidFill>
              </a:rPr>
              <a:t>, </a:t>
            </a:r>
            <a:r>
              <a:rPr lang="en-US" b="1">
                <a:solidFill>
                  <a:schemeClr val="tx2"/>
                </a:solidFill>
              </a:rPr>
              <a:t>dışarıdan sağlama</a:t>
            </a:r>
            <a:r>
              <a:rPr lang="en-US">
                <a:solidFill>
                  <a:schemeClr val="tx2"/>
                </a:solidFill>
              </a:rPr>
              <a:t> yöntemidir.</a:t>
            </a:r>
          </a:p>
          <a:p>
            <a:pPr marL="384048" indent="-384048" defTabSz="914400">
              <a:lnSpc>
                <a:spcPct val="94000"/>
              </a:lnSpc>
              <a:spcAft>
                <a:spcPts val="200"/>
              </a:spcAft>
              <a:buFont typeface="Franklin Gothic Book" panose="020B0503020102020204" pitchFamily="34" charset="0"/>
              <a:buNone/>
            </a:pPr>
            <a:r>
              <a:rPr lang="en-US" b="1">
                <a:solidFill>
                  <a:schemeClr val="tx2"/>
                </a:solidFill>
              </a:rPr>
              <a:t>Amacı:</a:t>
            </a:r>
            <a:endParaRPr lang="en-US">
              <a:solidFill>
                <a:schemeClr val="tx2"/>
              </a:solidFill>
            </a:endParaRPr>
          </a:p>
          <a:p>
            <a:pPr marL="384048" indent="-384048" defTabSz="914400">
              <a:lnSpc>
                <a:spcPct val="94000"/>
              </a:lnSpc>
              <a:spcAft>
                <a:spcPts val="200"/>
              </a:spcAft>
              <a:buFont typeface="Franklin Gothic Book" panose="020B0503020102020204" pitchFamily="34" charset="0"/>
              <a:buChar char="•"/>
            </a:pPr>
            <a:r>
              <a:rPr lang="en-US">
                <a:solidFill>
                  <a:schemeClr val="tx2"/>
                </a:solidFill>
              </a:rPr>
              <a:t>Kodun </a:t>
            </a:r>
            <a:r>
              <a:rPr lang="en-US" b="1">
                <a:solidFill>
                  <a:schemeClr val="tx2"/>
                </a:solidFill>
              </a:rPr>
              <a:t>esnekliğini</a:t>
            </a:r>
            <a:r>
              <a:rPr lang="en-US">
                <a:solidFill>
                  <a:schemeClr val="tx2"/>
                </a:solidFill>
              </a:rPr>
              <a:t> ve </a:t>
            </a:r>
            <a:r>
              <a:rPr lang="en-US" b="1">
                <a:solidFill>
                  <a:schemeClr val="tx2"/>
                </a:solidFill>
              </a:rPr>
              <a:t>test edilebilirliğini</a:t>
            </a:r>
            <a:r>
              <a:rPr lang="en-US">
                <a:solidFill>
                  <a:schemeClr val="tx2"/>
                </a:solidFill>
              </a:rPr>
              <a:t> artırır</a:t>
            </a:r>
          </a:p>
          <a:p>
            <a:pPr marL="384048" indent="-384048" defTabSz="914400">
              <a:lnSpc>
                <a:spcPct val="94000"/>
              </a:lnSpc>
              <a:spcAft>
                <a:spcPts val="200"/>
              </a:spcAft>
              <a:buFont typeface="Franklin Gothic Book" panose="020B0503020102020204" pitchFamily="34" charset="0"/>
              <a:buChar char="•"/>
            </a:pPr>
            <a:r>
              <a:rPr lang="en-US" b="1">
                <a:solidFill>
                  <a:schemeClr val="tx2"/>
                </a:solidFill>
              </a:rPr>
              <a:t>Gevşek bağlılık (loose coupling)</a:t>
            </a:r>
            <a:r>
              <a:rPr lang="en-US">
                <a:solidFill>
                  <a:schemeClr val="tx2"/>
                </a:solidFill>
              </a:rPr>
              <a:t> sağlar</a:t>
            </a:r>
          </a:p>
        </p:txBody>
      </p:sp>
    </p:spTree>
    <p:extLst>
      <p:ext uri="{BB962C8B-B14F-4D97-AF65-F5344CB8AC3E}">
        <p14:creationId xmlns:p14="http://schemas.microsoft.com/office/powerpoint/2010/main" val="21391041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9" name="Rectangle 14">
            <a:extLst>
              <a:ext uri="{FF2B5EF4-FFF2-40B4-BE49-F238E27FC236}">
                <a16:creationId xmlns:a16="http://schemas.microsoft.com/office/drawing/2014/main" id="{2793B903-AB42-42A0-AE97-93D366679C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20" name="Rectangle 16">
            <a:extLst>
              <a:ext uri="{FF2B5EF4-FFF2-40B4-BE49-F238E27FC236}">
                <a16:creationId xmlns:a16="http://schemas.microsoft.com/office/drawing/2014/main" id="{B9F89C22-0475-4427-B7C8-0269AD40E3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3" name="Metin kutusu 2">
            <a:extLst>
              <a:ext uri="{FF2B5EF4-FFF2-40B4-BE49-F238E27FC236}">
                <a16:creationId xmlns:a16="http://schemas.microsoft.com/office/drawing/2014/main" id="{AF9AB63E-5067-BC7D-4986-4B1760349FFE}"/>
              </a:ext>
            </a:extLst>
          </p:cNvPr>
          <p:cNvSpPr txBox="1"/>
          <p:nvPr/>
        </p:nvSpPr>
        <p:spPr>
          <a:xfrm>
            <a:off x="1023563" y="1638300"/>
            <a:ext cx="5072437" cy="3581400"/>
          </a:xfrm>
          <a:prstGeom prst="rect">
            <a:avLst/>
          </a:prstGeom>
        </p:spPr>
        <p:txBody>
          <a:bodyPr vert="horz" lIns="91440" tIns="45720" rIns="91440" bIns="45720" rtlCol="0">
            <a:normAutofit/>
          </a:bodyPr>
          <a:lstStyle/>
          <a:p>
            <a:pPr marL="384048" indent="-384048" defTabSz="914400">
              <a:lnSpc>
                <a:spcPct val="94000"/>
              </a:lnSpc>
              <a:spcAft>
                <a:spcPts val="200"/>
              </a:spcAft>
              <a:buFont typeface="Franklin Gothic Book" panose="020B0503020102020204" pitchFamily="34" charset="0"/>
              <a:buNone/>
            </a:pPr>
            <a:r>
              <a:rPr lang="en-US" sz="1300" b="1" dirty="0">
                <a:solidFill>
                  <a:schemeClr val="tx2"/>
                </a:solidFill>
              </a:rPr>
              <a:t>Clean Architecture (Temiz Mimari)</a:t>
            </a:r>
          </a:p>
          <a:p>
            <a:pPr marL="384048" indent="-384048" defTabSz="914400">
              <a:lnSpc>
                <a:spcPct val="94000"/>
              </a:lnSpc>
              <a:spcAft>
                <a:spcPts val="200"/>
              </a:spcAft>
              <a:buFont typeface="Franklin Gothic Book" panose="020B0503020102020204" pitchFamily="34" charset="0"/>
              <a:buNone/>
            </a:pPr>
            <a:r>
              <a:rPr lang="en-US" sz="1300" b="1" dirty="0" err="1">
                <a:solidFill>
                  <a:schemeClr val="tx2"/>
                </a:solidFill>
              </a:rPr>
              <a:t>Tanım</a:t>
            </a:r>
            <a:r>
              <a:rPr lang="en-US" sz="1300" b="1" dirty="0">
                <a:solidFill>
                  <a:schemeClr val="tx2"/>
                </a:solidFill>
              </a:rPr>
              <a:t>:</a:t>
            </a:r>
            <a:br>
              <a:rPr lang="en-US" sz="1300" dirty="0">
                <a:solidFill>
                  <a:schemeClr val="tx2"/>
                </a:solidFill>
              </a:rPr>
            </a:br>
            <a:r>
              <a:rPr lang="en-US" sz="1300" dirty="0">
                <a:solidFill>
                  <a:schemeClr val="tx2"/>
                </a:solidFill>
              </a:rPr>
              <a:t>Robert C. </a:t>
            </a:r>
            <a:r>
              <a:rPr lang="en-US" sz="1300" dirty="0" err="1">
                <a:solidFill>
                  <a:schemeClr val="tx2"/>
                </a:solidFill>
              </a:rPr>
              <a:t>Martin’in</a:t>
            </a:r>
            <a:r>
              <a:rPr lang="en-US" sz="1300" dirty="0">
                <a:solidFill>
                  <a:schemeClr val="tx2"/>
                </a:solidFill>
              </a:rPr>
              <a:t> </a:t>
            </a:r>
            <a:r>
              <a:rPr lang="en-US" sz="1300" dirty="0" err="1">
                <a:solidFill>
                  <a:schemeClr val="tx2"/>
                </a:solidFill>
              </a:rPr>
              <a:t>önerdiği</a:t>
            </a:r>
            <a:r>
              <a:rPr lang="en-US" sz="1300" dirty="0">
                <a:solidFill>
                  <a:schemeClr val="tx2"/>
                </a:solidFill>
              </a:rPr>
              <a:t>, </a:t>
            </a:r>
            <a:r>
              <a:rPr lang="en-US" sz="1300" dirty="0" err="1">
                <a:solidFill>
                  <a:schemeClr val="tx2"/>
                </a:solidFill>
              </a:rPr>
              <a:t>katmanlı</a:t>
            </a:r>
            <a:r>
              <a:rPr lang="en-US" sz="1300" dirty="0">
                <a:solidFill>
                  <a:schemeClr val="tx2"/>
                </a:solidFill>
              </a:rPr>
              <a:t> </a:t>
            </a:r>
            <a:r>
              <a:rPr lang="en-US" sz="1300" dirty="0" err="1">
                <a:solidFill>
                  <a:schemeClr val="tx2"/>
                </a:solidFill>
              </a:rPr>
              <a:t>ve</a:t>
            </a:r>
            <a:r>
              <a:rPr lang="en-US" sz="1300" dirty="0">
                <a:solidFill>
                  <a:schemeClr val="tx2"/>
                </a:solidFill>
              </a:rPr>
              <a:t> </a:t>
            </a:r>
            <a:r>
              <a:rPr lang="en-US" sz="1300" dirty="0" err="1">
                <a:solidFill>
                  <a:schemeClr val="tx2"/>
                </a:solidFill>
              </a:rPr>
              <a:t>bağımlılık</a:t>
            </a:r>
            <a:r>
              <a:rPr lang="en-US" sz="1300" dirty="0">
                <a:solidFill>
                  <a:schemeClr val="tx2"/>
                </a:solidFill>
              </a:rPr>
              <a:t> </a:t>
            </a:r>
            <a:r>
              <a:rPr lang="en-US" sz="1300" dirty="0" err="1">
                <a:solidFill>
                  <a:schemeClr val="tx2"/>
                </a:solidFill>
              </a:rPr>
              <a:t>yönü</a:t>
            </a:r>
            <a:r>
              <a:rPr lang="en-US" sz="1300" dirty="0">
                <a:solidFill>
                  <a:schemeClr val="tx2"/>
                </a:solidFill>
              </a:rPr>
              <a:t> </a:t>
            </a:r>
            <a:r>
              <a:rPr lang="en-US" sz="1300" b="1" dirty="0" err="1">
                <a:solidFill>
                  <a:schemeClr val="tx2"/>
                </a:solidFill>
              </a:rPr>
              <a:t>içten</a:t>
            </a:r>
            <a:r>
              <a:rPr lang="en-US" sz="1300" b="1" dirty="0">
                <a:solidFill>
                  <a:schemeClr val="tx2"/>
                </a:solidFill>
              </a:rPr>
              <a:t> </a:t>
            </a:r>
            <a:r>
              <a:rPr lang="en-US" sz="1300" b="1" dirty="0" err="1">
                <a:solidFill>
                  <a:schemeClr val="tx2"/>
                </a:solidFill>
              </a:rPr>
              <a:t>dışa</a:t>
            </a:r>
            <a:r>
              <a:rPr lang="en-US" sz="1300" dirty="0">
                <a:solidFill>
                  <a:schemeClr val="tx2"/>
                </a:solidFill>
              </a:rPr>
              <a:t> </a:t>
            </a:r>
            <a:r>
              <a:rPr lang="en-US" sz="1300" dirty="0" err="1">
                <a:solidFill>
                  <a:schemeClr val="tx2"/>
                </a:solidFill>
              </a:rPr>
              <a:t>olacak</a:t>
            </a:r>
            <a:r>
              <a:rPr lang="en-US" sz="1300" dirty="0">
                <a:solidFill>
                  <a:schemeClr val="tx2"/>
                </a:solidFill>
              </a:rPr>
              <a:t> </a:t>
            </a:r>
            <a:r>
              <a:rPr lang="en-US" sz="1300" dirty="0" err="1">
                <a:solidFill>
                  <a:schemeClr val="tx2"/>
                </a:solidFill>
              </a:rPr>
              <a:t>şekilde</a:t>
            </a:r>
            <a:r>
              <a:rPr lang="en-US" sz="1300" dirty="0">
                <a:solidFill>
                  <a:schemeClr val="tx2"/>
                </a:solidFill>
              </a:rPr>
              <a:t> </a:t>
            </a:r>
            <a:r>
              <a:rPr lang="en-US" sz="1300" dirty="0" err="1">
                <a:solidFill>
                  <a:schemeClr val="tx2"/>
                </a:solidFill>
              </a:rPr>
              <a:t>düzenlenmiş</a:t>
            </a:r>
            <a:r>
              <a:rPr lang="en-US" sz="1300" dirty="0">
                <a:solidFill>
                  <a:schemeClr val="tx2"/>
                </a:solidFill>
              </a:rPr>
              <a:t> </a:t>
            </a:r>
            <a:r>
              <a:rPr lang="en-US" sz="1300" dirty="0" err="1">
                <a:solidFill>
                  <a:schemeClr val="tx2"/>
                </a:solidFill>
              </a:rPr>
              <a:t>bir</a:t>
            </a:r>
            <a:r>
              <a:rPr lang="en-US" sz="1300" dirty="0">
                <a:solidFill>
                  <a:schemeClr val="tx2"/>
                </a:solidFill>
              </a:rPr>
              <a:t> </a:t>
            </a:r>
            <a:r>
              <a:rPr lang="en-US" sz="1300" dirty="0" err="1">
                <a:solidFill>
                  <a:schemeClr val="tx2"/>
                </a:solidFill>
              </a:rPr>
              <a:t>mimari</a:t>
            </a:r>
            <a:r>
              <a:rPr lang="en-US" sz="1300" dirty="0">
                <a:solidFill>
                  <a:schemeClr val="tx2"/>
                </a:solidFill>
              </a:rPr>
              <a:t> </a:t>
            </a:r>
            <a:r>
              <a:rPr lang="en-US" sz="1300" dirty="0" err="1">
                <a:solidFill>
                  <a:schemeClr val="tx2"/>
                </a:solidFill>
              </a:rPr>
              <a:t>yaklaşımdır</a:t>
            </a:r>
            <a:r>
              <a:rPr lang="en-US" sz="1300" dirty="0">
                <a:solidFill>
                  <a:schemeClr val="tx2"/>
                </a:solidFill>
              </a:rPr>
              <a:t>.</a:t>
            </a:r>
          </a:p>
          <a:p>
            <a:pPr marL="384048" indent="-384048" defTabSz="914400">
              <a:lnSpc>
                <a:spcPct val="94000"/>
              </a:lnSpc>
              <a:spcAft>
                <a:spcPts val="200"/>
              </a:spcAft>
              <a:buFont typeface="Franklin Gothic Book" panose="020B0503020102020204" pitchFamily="34" charset="0"/>
              <a:buNone/>
            </a:pPr>
            <a:r>
              <a:rPr lang="en-US" sz="1300" b="1" dirty="0">
                <a:solidFill>
                  <a:schemeClr val="tx2"/>
                </a:solidFill>
              </a:rPr>
              <a:t>Amaç:</a:t>
            </a:r>
            <a:endParaRPr lang="en-US" sz="1300" dirty="0">
              <a:solidFill>
                <a:schemeClr val="tx2"/>
              </a:solidFill>
            </a:endParaRPr>
          </a:p>
          <a:p>
            <a:pPr marL="384048" indent="-384048" defTabSz="914400">
              <a:lnSpc>
                <a:spcPct val="94000"/>
              </a:lnSpc>
              <a:spcAft>
                <a:spcPts val="200"/>
              </a:spcAft>
              <a:buFont typeface="Franklin Gothic Book" panose="020B0503020102020204" pitchFamily="34" charset="0"/>
              <a:buChar char="•"/>
            </a:pPr>
            <a:r>
              <a:rPr lang="en-US" sz="1300" dirty="0" err="1">
                <a:solidFill>
                  <a:schemeClr val="tx2"/>
                </a:solidFill>
              </a:rPr>
              <a:t>Kodun</a:t>
            </a:r>
            <a:r>
              <a:rPr lang="en-US" sz="1300" dirty="0">
                <a:solidFill>
                  <a:schemeClr val="tx2"/>
                </a:solidFill>
              </a:rPr>
              <a:t> </a:t>
            </a:r>
            <a:r>
              <a:rPr lang="en-US" sz="1300" b="1" dirty="0" err="1">
                <a:solidFill>
                  <a:schemeClr val="tx2"/>
                </a:solidFill>
              </a:rPr>
              <a:t>bağımsız</a:t>
            </a:r>
            <a:r>
              <a:rPr lang="en-US" sz="1300" dirty="0">
                <a:solidFill>
                  <a:schemeClr val="tx2"/>
                </a:solidFill>
              </a:rPr>
              <a:t> </a:t>
            </a:r>
            <a:r>
              <a:rPr lang="en-US" sz="1300" dirty="0" err="1">
                <a:solidFill>
                  <a:schemeClr val="tx2"/>
                </a:solidFill>
              </a:rPr>
              <a:t>çalışmasını</a:t>
            </a:r>
            <a:r>
              <a:rPr lang="en-US" sz="1300" dirty="0">
                <a:solidFill>
                  <a:schemeClr val="tx2"/>
                </a:solidFill>
              </a:rPr>
              <a:t> </a:t>
            </a:r>
            <a:r>
              <a:rPr lang="en-US" sz="1300" dirty="0" err="1">
                <a:solidFill>
                  <a:schemeClr val="tx2"/>
                </a:solidFill>
              </a:rPr>
              <a:t>sağlamak</a:t>
            </a:r>
            <a:endParaRPr lang="en-US" sz="1300" dirty="0">
              <a:solidFill>
                <a:schemeClr val="tx2"/>
              </a:solidFill>
            </a:endParaRPr>
          </a:p>
          <a:p>
            <a:pPr marL="384048" indent="-384048" defTabSz="914400">
              <a:lnSpc>
                <a:spcPct val="94000"/>
              </a:lnSpc>
              <a:spcAft>
                <a:spcPts val="200"/>
              </a:spcAft>
              <a:buFont typeface="Franklin Gothic Book" panose="020B0503020102020204" pitchFamily="34" charset="0"/>
              <a:buChar char="•"/>
            </a:pPr>
            <a:r>
              <a:rPr lang="en-US" sz="1300" dirty="0">
                <a:solidFill>
                  <a:schemeClr val="tx2"/>
                </a:solidFill>
              </a:rPr>
              <a:t>UI, </a:t>
            </a:r>
            <a:r>
              <a:rPr lang="en-US" sz="1300" dirty="0" err="1">
                <a:solidFill>
                  <a:schemeClr val="tx2"/>
                </a:solidFill>
              </a:rPr>
              <a:t>veritabanı</a:t>
            </a:r>
            <a:r>
              <a:rPr lang="en-US" sz="1300" dirty="0">
                <a:solidFill>
                  <a:schemeClr val="tx2"/>
                </a:solidFill>
              </a:rPr>
              <a:t>, </a:t>
            </a:r>
            <a:r>
              <a:rPr lang="en-US" sz="1300" dirty="0" err="1">
                <a:solidFill>
                  <a:schemeClr val="tx2"/>
                </a:solidFill>
              </a:rPr>
              <a:t>framework’ler</a:t>
            </a:r>
            <a:r>
              <a:rPr lang="en-US" sz="1300" dirty="0">
                <a:solidFill>
                  <a:schemeClr val="tx2"/>
                </a:solidFill>
              </a:rPr>
              <a:t> </a:t>
            </a:r>
            <a:r>
              <a:rPr lang="en-US" sz="1300" dirty="0" err="1">
                <a:solidFill>
                  <a:schemeClr val="tx2"/>
                </a:solidFill>
              </a:rPr>
              <a:t>gibi</a:t>
            </a:r>
            <a:r>
              <a:rPr lang="en-US" sz="1300" dirty="0">
                <a:solidFill>
                  <a:schemeClr val="tx2"/>
                </a:solidFill>
              </a:rPr>
              <a:t> </a:t>
            </a:r>
            <a:r>
              <a:rPr lang="en-US" sz="1300" dirty="0" err="1">
                <a:solidFill>
                  <a:schemeClr val="tx2"/>
                </a:solidFill>
              </a:rPr>
              <a:t>dış</a:t>
            </a:r>
            <a:r>
              <a:rPr lang="en-US" sz="1300" dirty="0">
                <a:solidFill>
                  <a:schemeClr val="tx2"/>
                </a:solidFill>
              </a:rPr>
              <a:t> </a:t>
            </a:r>
            <a:r>
              <a:rPr lang="en-US" sz="1300" dirty="0" err="1">
                <a:solidFill>
                  <a:schemeClr val="tx2"/>
                </a:solidFill>
              </a:rPr>
              <a:t>bileşenlere</a:t>
            </a:r>
            <a:r>
              <a:rPr lang="en-US" sz="1300" dirty="0">
                <a:solidFill>
                  <a:schemeClr val="tx2"/>
                </a:solidFill>
              </a:rPr>
              <a:t> </a:t>
            </a:r>
            <a:r>
              <a:rPr lang="en-US" sz="1300" dirty="0" err="1">
                <a:solidFill>
                  <a:schemeClr val="tx2"/>
                </a:solidFill>
              </a:rPr>
              <a:t>bağımlılığı</a:t>
            </a:r>
            <a:r>
              <a:rPr lang="en-US" sz="1300" dirty="0">
                <a:solidFill>
                  <a:schemeClr val="tx2"/>
                </a:solidFill>
              </a:rPr>
              <a:t> </a:t>
            </a:r>
            <a:r>
              <a:rPr lang="en-US" sz="1300" dirty="0" err="1">
                <a:solidFill>
                  <a:schemeClr val="tx2"/>
                </a:solidFill>
              </a:rPr>
              <a:t>azaltmak</a:t>
            </a:r>
            <a:endParaRPr lang="en-US" sz="1300" dirty="0">
              <a:solidFill>
                <a:schemeClr val="tx2"/>
              </a:solidFill>
            </a:endParaRPr>
          </a:p>
          <a:p>
            <a:pPr marL="384048" indent="-384048" defTabSz="914400">
              <a:lnSpc>
                <a:spcPct val="94000"/>
              </a:lnSpc>
              <a:spcAft>
                <a:spcPts val="200"/>
              </a:spcAft>
              <a:buFont typeface="Franklin Gothic Book" panose="020B0503020102020204" pitchFamily="34" charset="0"/>
              <a:buNone/>
            </a:pPr>
            <a:r>
              <a:rPr lang="en-US" sz="1300" b="1" dirty="0" err="1">
                <a:solidFill>
                  <a:schemeClr val="tx2"/>
                </a:solidFill>
              </a:rPr>
              <a:t>Katmanlar</a:t>
            </a:r>
            <a:r>
              <a:rPr lang="en-US" sz="1300" b="1" dirty="0">
                <a:solidFill>
                  <a:schemeClr val="tx2"/>
                </a:solidFill>
              </a:rPr>
              <a:t>:</a:t>
            </a:r>
            <a:endParaRPr lang="en-US" sz="1300" dirty="0">
              <a:solidFill>
                <a:schemeClr val="tx2"/>
              </a:solidFill>
            </a:endParaRPr>
          </a:p>
          <a:p>
            <a:pPr marL="384048" indent="-384048" defTabSz="914400">
              <a:lnSpc>
                <a:spcPct val="94000"/>
              </a:lnSpc>
              <a:spcAft>
                <a:spcPts val="200"/>
              </a:spcAft>
              <a:buFont typeface="Franklin Gothic Book" panose="020B0503020102020204" pitchFamily="34" charset="0"/>
              <a:buAutoNum type="arabicPeriod"/>
            </a:pPr>
            <a:r>
              <a:rPr lang="en-US" sz="1300" b="1" dirty="0">
                <a:solidFill>
                  <a:schemeClr val="tx2"/>
                </a:solidFill>
              </a:rPr>
              <a:t>Entities (Domain Model)</a:t>
            </a:r>
            <a:r>
              <a:rPr lang="en-US" sz="1300" dirty="0">
                <a:solidFill>
                  <a:schemeClr val="tx2"/>
                </a:solidFill>
              </a:rPr>
              <a:t> → </a:t>
            </a:r>
            <a:r>
              <a:rPr lang="en-US" sz="1300" dirty="0" err="1">
                <a:solidFill>
                  <a:schemeClr val="tx2"/>
                </a:solidFill>
              </a:rPr>
              <a:t>İş</a:t>
            </a:r>
            <a:r>
              <a:rPr lang="en-US" sz="1300" dirty="0">
                <a:solidFill>
                  <a:schemeClr val="tx2"/>
                </a:solidFill>
              </a:rPr>
              <a:t> </a:t>
            </a:r>
            <a:r>
              <a:rPr lang="en-US" sz="1300" dirty="0" err="1">
                <a:solidFill>
                  <a:schemeClr val="tx2"/>
                </a:solidFill>
              </a:rPr>
              <a:t>kuralları</a:t>
            </a:r>
            <a:r>
              <a:rPr lang="en-US" sz="1300" dirty="0">
                <a:solidFill>
                  <a:schemeClr val="tx2"/>
                </a:solidFill>
              </a:rPr>
              <a:t>, </a:t>
            </a:r>
            <a:r>
              <a:rPr lang="en-US" sz="1300" dirty="0" err="1">
                <a:solidFill>
                  <a:schemeClr val="tx2"/>
                </a:solidFill>
              </a:rPr>
              <a:t>en</a:t>
            </a:r>
            <a:r>
              <a:rPr lang="en-US" sz="1300" dirty="0">
                <a:solidFill>
                  <a:schemeClr val="tx2"/>
                </a:solidFill>
              </a:rPr>
              <a:t> </a:t>
            </a:r>
            <a:r>
              <a:rPr lang="en-US" sz="1300" dirty="0" err="1">
                <a:solidFill>
                  <a:schemeClr val="tx2"/>
                </a:solidFill>
              </a:rPr>
              <a:t>temel</a:t>
            </a:r>
            <a:r>
              <a:rPr lang="en-US" sz="1300" dirty="0">
                <a:solidFill>
                  <a:schemeClr val="tx2"/>
                </a:solidFill>
              </a:rPr>
              <a:t> </a:t>
            </a:r>
            <a:r>
              <a:rPr lang="en-US" sz="1300" dirty="0" err="1">
                <a:solidFill>
                  <a:schemeClr val="tx2"/>
                </a:solidFill>
              </a:rPr>
              <a:t>yapılar</a:t>
            </a:r>
            <a:endParaRPr lang="en-US" sz="1300" dirty="0">
              <a:solidFill>
                <a:schemeClr val="tx2"/>
              </a:solidFill>
            </a:endParaRPr>
          </a:p>
          <a:p>
            <a:pPr marL="384048" indent="-384048" defTabSz="914400">
              <a:lnSpc>
                <a:spcPct val="94000"/>
              </a:lnSpc>
              <a:spcAft>
                <a:spcPts val="200"/>
              </a:spcAft>
              <a:buFont typeface="Franklin Gothic Book" panose="020B0503020102020204" pitchFamily="34" charset="0"/>
              <a:buAutoNum type="arabicPeriod"/>
            </a:pPr>
            <a:r>
              <a:rPr lang="en-US" sz="1300" b="1" dirty="0">
                <a:solidFill>
                  <a:schemeClr val="tx2"/>
                </a:solidFill>
              </a:rPr>
              <a:t>Use Cases (Application Layer)</a:t>
            </a:r>
            <a:r>
              <a:rPr lang="en-US" sz="1300" dirty="0">
                <a:solidFill>
                  <a:schemeClr val="tx2"/>
                </a:solidFill>
              </a:rPr>
              <a:t> → </a:t>
            </a:r>
            <a:r>
              <a:rPr lang="en-US" sz="1300" dirty="0" err="1">
                <a:solidFill>
                  <a:schemeClr val="tx2"/>
                </a:solidFill>
              </a:rPr>
              <a:t>Uygulama</a:t>
            </a:r>
            <a:r>
              <a:rPr lang="en-US" sz="1300" dirty="0">
                <a:solidFill>
                  <a:schemeClr val="tx2"/>
                </a:solidFill>
              </a:rPr>
              <a:t> </a:t>
            </a:r>
            <a:r>
              <a:rPr lang="en-US" sz="1300" dirty="0" err="1">
                <a:solidFill>
                  <a:schemeClr val="tx2"/>
                </a:solidFill>
              </a:rPr>
              <a:t>iş</a:t>
            </a:r>
            <a:r>
              <a:rPr lang="en-US" sz="1300" dirty="0">
                <a:solidFill>
                  <a:schemeClr val="tx2"/>
                </a:solidFill>
              </a:rPr>
              <a:t> </a:t>
            </a:r>
            <a:r>
              <a:rPr lang="en-US" sz="1300" dirty="0" err="1">
                <a:solidFill>
                  <a:schemeClr val="tx2"/>
                </a:solidFill>
              </a:rPr>
              <a:t>akışı</a:t>
            </a:r>
            <a:endParaRPr lang="en-US" sz="1300" dirty="0">
              <a:solidFill>
                <a:schemeClr val="tx2"/>
              </a:solidFill>
            </a:endParaRPr>
          </a:p>
          <a:p>
            <a:pPr marL="384048" indent="-384048" defTabSz="914400">
              <a:lnSpc>
                <a:spcPct val="94000"/>
              </a:lnSpc>
              <a:spcAft>
                <a:spcPts val="200"/>
              </a:spcAft>
              <a:buFont typeface="Franklin Gothic Book" panose="020B0503020102020204" pitchFamily="34" charset="0"/>
              <a:buAutoNum type="arabicPeriod"/>
            </a:pPr>
            <a:r>
              <a:rPr lang="en-US" sz="1300" b="1" dirty="0">
                <a:solidFill>
                  <a:schemeClr val="tx2"/>
                </a:solidFill>
              </a:rPr>
              <a:t>Interface Adapters</a:t>
            </a:r>
            <a:r>
              <a:rPr lang="en-US" sz="1300" dirty="0">
                <a:solidFill>
                  <a:schemeClr val="tx2"/>
                </a:solidFill>
              </a:rPr>
              <a:t> → Controller, Presenter, View Model</a:t>
            </a:r>
          </a:p>
          <a:p>
            <a:pPr marL="384048" indent="-384048" defTabSz="914400">
              <a:lnSpc>
                <a:spcPct val="94000"/>
              </a:lnSpc>
              <a:spcAft>
                <a:spcPts val="200"/>
              </a:spcAft>
              <a:buFont typeface="Franklin Gothic Book" panose="020B0503020102020204" pitchFamily="34" charset="0"/>
              <a:buAutoNum type="arabicPeriod"/>
            </a:pPr>
            <a:r>
              <a:rPr lang="en-US" sz="1300" b="1" dirty="0">
                <a:solidFill>
                  <a:schemeClr val="tx2"/>
                </a:solidFill>
              </a:rPr>
              <a:t>Frameworks &amp; Drivers</a:t>
            </a:r>
            <a:r>
              <a:rPr lang="en-US" sz="1300" dirty="0">
                <a:solidFill>
                  <a:schemeClr val="tx2"/>
                </a:solidFill>
              </a:rPr>
              <a:t> → DB, UI, </a:t>
            </a:r>
            <a:r>
              <a:rPr lang="en-US" sz="1300" dirty="0" err="1">
                <a:solidFill>
                  <a:schemeClr val="tx2"/>
                </a:solidFill>
              </a:rPr>
              <a:t>dış</a:t>
            </a:r>
            <a:r>
              <a:rPr lang="en-US" sz="1300" dirty="0">
                <a:solidFill>
                  <a:schemeClr val="tx2"/>
                </a:solidFill>
              </a:rPr>
              <a:t> </a:t>
            </a:r>
            <a:r>
              <a:rPr lang="en-US" sz="1300" dirty="0" err="1">
                <a:solidFill>
                  <a:schemeClr val="tx2"/>
                </a:solidFill>
              </a:rPr>
              <a:t>servisler</a:t>
            </a:r>
            <a:endParaRPr lang="en-US" sz="1300" dirty="0">
              <a:solidFill>
                <a:schemeClr val="tx2"/>
              </a:solidFill>
            </a:endParaRPr>
          </a:p>
          <a:p>
            <a:pPr marL="384048" indent="-384048" defTabSz="914400">
              <a:lnSpc>
                <a:spcPct val="94000"/>
              </a:lnSpc>
              <a:spcAft>
                <a:spcPts val="200"/>
              </a:spcAft>
              <a:buFont typeface="Franklin Gothic Book" panose="020B0503020102020204" pitchFamily="34" charset="0"/>
              <a:buNone/>
            </a:pPr>
            <a:r>
              <a:rPr lang="en-US" sz="1300" dirty="0">
                <a:solidFill>
                  <a:schemeClr val="tx2"/>
                </a:solidFill>
              </a:rPr>
              <a:t>💡 </a:t>
            </a:r>
            <a:r>
              <a:rPr lang="en-US" sz="1300" b="1" dirty="0" err="1">
                <a:solidFill>
                  <a:schemeClr val="tx2"/>
                </a:solidFill>
              </a:rPr>
              <a:t>Avantaj</a:t>
            </a:r>
            <a:r>
              <a:rPr lang="en-US" sz="1300" b="1" dirty="0">
                <a:solidFill>
                  <a:schemeClr val="tx2"/>
                </a:solidFill>
              </a:rPr>
              <a:t>:</a:t>
            </a:r>
            <a:br>
              <a:rPr lang="en-US" sz="1300" dirty="0">
                <a:solidFill>
                  <a:schemeClr val="tx2"/>
                </a:solidFill>
              </a:rPr>
            </a:br>
            <a:r>
              <a:rPr lang="en-US" sz="1300" dirty="0">
                <a:solidFill>
                  <a:schemeClr val="tx2"/>
                </a:solidFill>
              </a:rPr>
              <a:t>UI </a:t>
            </a:r>
            <a:r>
              <a:rPr lang="en-US" sz="1300" dirty="0" err="1">
                <a:solidFill>
                  <a:schemeClr val="tx2"/>
                </a:solidFill>
              </a:rPr>
              <a:t>değiştirsen</a:t>
            </a:r>
            <a:r>
              <a:rPr lang="en-US" sz="1300" dirty="0">
                <a:solidFill>
                  <a:schemeClr val="tx2"/>
                </a:solidFill>
              </a:rPr>
              <a:t> bile </a:t>
            </a:r>
            <a:r>
              <a:rPr lang="en-US" sz="1300" dirty="0" err="1">
                <a:solidFill>
                  <a:schemeClr val="tx2"/>
                </a:solidFill>
              </a:rPr>
              <a:t>iş</a:t>
            </a:r>
            <a:r>
              <a:rPr lang="en-US" sz="1300" dirty="0">
                <a:solidFill>
                  <a:schemeClr val="tx2"/>
                </a:solidFill>
              </a:rPr>
              <a:t> </a:t>
            </a:r>
            <a:r>
              <a:rPr lang="en-US" sz="1300" dirty="0" err="1">
                <a:solidFill>
                  <a:schemeClr val="tx2"/>
                </a:solidFill>
              </a:rPr>
              <a:t>kuralların</a:t>
            </a:r>
            <a:r>
              <a:rPr lang="en-US" sz="1300" dirty="0">
                <a:solidFill>
                  <a:schemeClr val="tx2"/>
                </a:solidFill>
              </a:rPr>
              <a:t> </a:t>
            </a:r>
            <a:r>
              <a:rPr lang="en-US" sz="1300" dirty="0" err="1">
                <a:solidFill>
                  <a:schemeClr val="tx2"/>
                </a:solidFill>
              </a:rPr>
              <a:t>bozulmaz</a:t>
            </a:r>
            <a:r>
              <a:rPr lang="en-US" sz="1300" dirty="0">
                <a:solidFill>
                  <a:schemeClr val="tx2"/>
                </a:solidFill>
              </a:rPr>
              <a:t>, </a:t>
            </a:r>
            <a:r>
              <a:rPr lang="en-US" sz="1300" dirty="0" err="1">
                <a:solidFill>
                  <a:schemeClr val="tx2"/>
                </a:solidFill>
              </a:rPr>
              <a:t>çünkü</a:t>
            </a:r>
            <a:r>
              <a:rPr lang="en-US" sz="1300" dirty="0">
                <a:solidFill>
                  <a:schemeClr val="tx2"/>
                </a:solidFill>
              </a:rPr>
              <a:t> </a:t>
            </a:r>
            <a:r>
              <a:rPr lang="en-US" sz="1300" dirty="0" err="1">
                <a:solidFill>
                  <a:schemeClr val="tx2"/>
                </a:solidFill>
              </a:rPr>
              <a:t>merkezde</a:t>
            </a:r>
            <a:r>
              <a:rPr lang="en-US" sz="1300" dirty="0">
                <a:solidFill>
                  <a:schemeClr val="tx2"/>
                </a:solidFill>
              </a:rPr>
              <a:t> domain </a:t>
            </a:r>
            <a:r>
              <a:rPr lang="en-US" sz="1300" dirty="0" err="1">
                <a:solidFill>
                  <a:schemeClr val="tx2"/>
                </a:solidFill>
              </a:rPr>
              <a:t>mantığı</a:t>
            </a:r>
            <a:r>
              <a:rPr lang="en-US" sz="1300" dirty="0">
                <a:solidFill>
                  <a:schemeClr val="tx2"/>
                </a:solidFill>
              </a:rPr>
              <a:t> var.</a:t>
            </a:r>
          </a:p>
        </p:txBody>
      </p:sp>
      <p:pic>
        <p:nvPicPr>
          <p:cNvPr id="2" name="Resim 1" descr="metin, daire, ekran görüntüsü, diyagram içeren bir resim&#10;&#10;Yapay zeka tarafından oluşturulmuş içerik yanlış olabilir.">
            <a:extLst>
              <a:ext uri="{FF2B5EF4-FFF2-40B4-BE49-F238E27FC236}">
                <a16:creationId xmlns:a16="http://schemas.microsoft.com/office/drawing/2014/main" id="{A3D978E4-7392-809A-CC4F-B5454384306F}"/>
              </a:ext>
            </a:extLst>
          </p:cNvPr>
          <p:cNvPicPr>
            <a:picLocks noChangeAspect="1"/>
          </p:cNvPicPr>
          <p:nvPr/>
        </p:nvPicPr>
        <p:blipFill>
          <a:blip r:embed="rId2"/>
          <a:stretch>
            <a:fillRect/>
          </a:stretch>
        </p:blipFill>
        <p:spPr>
          <a:xfrm>
            <a:off x="6755587" y="1657691"/>
            <a:ext cx="4819888" cy="3542618"/>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351755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E82834F3-9E10-B4BB-EE40-4F4D01AE6D7F}"/>
              </a:ext>
            </a:extLst>
          </p:cNvPr>
          <p:cNvSpPr>
            <a:spLocks noChangeArrowheads="1"/>
          </p:cNvSpPr>
          <p:nvPr/>
        </p:nvSpPr>
        <p:spPr bwMode="auto">
          <a:xfrm>
            <a:off x="2624328" y="1551563"/>
            <a:ext cx="8936736"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tr-TR" altLang="tr-TR" sz="2000" b="1" i="0" u="none" strike="noStrike" cap="none" normalizeH="0" baseline="0" dirty="0">
                <a:ln>
                  <a:noFill/>
                </a:ln>
                <a:solidFill>
                  <a:schemeClr val="tx1"/>
                </a:solidFill>
                <a:effectLst/>
                <a:latin typeface="Arial" panose="020B0604020202020204" pitchFamily="34" charset="0"/>
              </a:rPr>
              <a:t>Nasıl Birlikte Çalışırlar ?</a:t>
            </a:r>
          </a:p>
          <a:p>
            <a:pPr marL="0" marR="0" lvl="0" indent="0" defTabSz="914400" rtl="0" eaLnBrk="0" fontAlgn="base" latinLnBrk="0" hangingPunct="0">
              <a:lnSpc>
                <a:spcPct val="100000"/>
              </a:lnSpc>
              <a:spcBef>
                <a:spcPct val="0"/>
              </a:spcBef>
              <a:spcAft>
                <a:spcPct val="0"/>
              </a:spcAft>
              <a:buClrTx/>
              <a:buSzTx/>
              <a:buFontTx/>
              <a:buNone/>
              <a:tabLst/>
            </a:pPr>
            <a:endParaRPr kumimoji="0" lang="tr-TR" altLang="tr-TR" sz="2000" b="1"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err="1">
                <a:ln>
                  <a:noFill/>
                </a:ln>
                <a:solidFill>
                  <a:schemeClr val="tx1"/>
                </a:solidFill>
                <a:effectLst/>
                <a:latin typeface="Arial" panose="020B0604020202020204" pitchFamily="34" charset="0"/>
              </a:rPr>
              <a:t>Clean</a:t>
            </a:r>
            <a:r>
              <a:rPr kumimoji="0" lang="tr-TR" altLang="tr-TR" sz="1800" b="1" i="0" u="none" strike="noStrike" cap="none" normalizeH="0" baseline="0" dirty="0">
                <a:ln>
                  <a:noFill/>
                </a:ln>
                <a:solidFill>
                  <a:schemeClr val="tx1"/>
                </a:solidFill>
                <a:effectLst/>
                <a:latin typeface="Arial" panose="020B0604020202020204" pitchFamily="34" charset="0"/>
              </a:rPr>
              <a:t> Architecture </a:t>
            </a:r>
            <a:r>
              <a:rPr kumimoji="0" lang="tr-TR" altLang="tr-TR" sz="1800" b="0" i="0" u="none" strike="noStrike" cap="none" normalizeH="0" baseline="0" dirty="0">
                <a:ln>
                  <a:noFill/>
                </a:ln>
                <a:solidFill>
                  <a:schemeClr val="tx1"/>
                </a:solidFill>
                <a:effectLst/>
                <a:latin typeface="Arial" panose="020B0604020202020204" pitchFamily="34" charset="0"/>
              </a:rPr>
              <a:t>sana </a:t>
            </a:r>
            <a:r>
              <a:rPr kumimoji="0" lang="tr-TR" altLang="tr-TR" sz="1800" b="1" i="0" u="none" strike="noStrike" cap="none" normalizeH="0" baseline="0" dirty="0">
                <a:ln>
                  <a:noFill/>
                </a:ln>
                <a:solidFill>
                  <a:schemeClr val="tx1"/>
                </a:solidFill>
                <a:effectLst/>
                <a:latin typeface="Arial" panose="020B0604020202020204" pitchFamily="34" charset="0"/>
              </a:rPr>
              <a:t>katmanlı yapı</a:t>
            </a:r>
            <a:r>
              <a:rPr kumimoji="0" lang="tr-TR" altLang="tr-TR" sz="1800" b="0" i="0" u="none" strike="noStrike" cap="none" normalizeH="0" baseline="0" dirty="0">
                <a:ln>
                  <a:noFill/>
                </a:ln>
                <a:solidFill>
                  <a:schemeClr val="tx1"/>
                </a:solidFill>
                <a:effectLst/>
                <a:latin typeface="Arial" panose="020B0604020202020204" pitchFamily="34" charset="0"/>
              </a:rPr>
              <a:t> sağlar</a:t>
            </a:r>
          </a:p>
          <a:p>
            <a:pPr marL="0" marR="0" lvl="0" indent="0"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a:ln>
                  <a:noFill/>
                </a:ln>
                <a:solidFill>
                  <a:schemeClr val="tx1"/>
                </a:solidFill>
                <a:effectLst/>
                <a:latin typeface="Arial" panose="020B0604020202020204" pitchFamily="34" charset="0"/>
              </a:rPr>
              <a:t>SOLID prensipleri</a:t>
            </a:r>
            <a:r>
              <a:rPr kumimoji="0" lang="tr-TR" altLang="tr-TR" sz="1800" b="0" i="0" u="none" strike="noStrike" cap="none" normalizeH="0" baseline="0" dirty="0">
                <a:ln>
                  <a:noFill/>
                </a:ln>
                <a:solidFill>
                  <a:schemeClr val="tx1"/>
                </a:solidFill>
                <a:effectLst/>
                <a:latin typeface="Arial" panose="020B0604020202020204" pitchFamily="34" charset="0"/>
              </a:rPr>
              <a:t>, bu katmanların </a:t>
            </a:r>
            <a:r>
              <a:rPr kumimoji="0" lang="tr-TR" altLang="tr-TR" sz="1800" b="1" i="0" u="none" strike="noStrike" cap="none" normalizeH="0" baseline="0" dirty="0">
                <a:ln>
                  <a:noFill/>
                </a:ln>
                <a:solidFill>
                  <a:schemeClr val="tx1"/>
                </a:solidFill>
                <a:effectLst/>
                <a:latin typeface="Arial" panose="020B0604020202020204" pitchFamily="34" charset="0"/>
              </a:rPr>
              <a:t>sağlam</a:t>
            </a:r>
            <a:r>
              <a:rPr kumimoji="0" lang="tr-TR" altLang="tr-TR" sz="1800" b="0" i="0" u="none" strike="noStrike" cap="none" normalizeH="0" baseline="0" dirty="0">
                <a:ln>
                  <a:noFill/>
                </a:ln>
                <a:solidFill>
                  <a:schemeClr val="tx1"/>
                </a:solidFill>
                <a:effectLst/>
                <a:latin typeface="Arial" panose="020B0604020202020204" pitchFamily="34" charset="0"/>
              </a:rPr>
              <a:t> olmasını garantiler</a:t>
            </a:r>
          </a:p>
          <a:p>
            <a:pPr marL="0" marR="0" lvl="0" indent="0"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err="1">
                <a:ln>
                  <a:noFill/>
                </a:ln>
                <a:solidFill>
                  <a:schemeClr val="tx1"/>
                </a:solidFill>
                <a:effectLst/>
                <a:latin typeface="Arial" panose="020B0604020202020204" pitchFamily="34" charset="0"/>
              </a:rPr>
              <a:t>Dependency</a:t>
            </a:r>
            <a:r>
              <a:rPr kumimoji="0" lang="tr-TR" altLang="tr-TR" sz="1800" b="1" i="0" u="none" strike="noStrike" cap="none" normalizeH="0" baseline="0" dirty="0">
                <a:ln>
                  <a:noFill/>
                </a:ln>
                <a:solidFill>
                  <a:schemeClr val="tx1"/>
                </a:solidFill>
                <a:effectLst/>
                <a:latin typeface="Arial" panose="020B0604020202020204" pitchFamily="34" charset="0"/>
              </a:rPr>
              <a:t> </a:t>
            </a:r>
            <a:r>
              <a:rPr kumimoji="0" lang="tr-TR" altLang="tr-TR" sz="1800" b="1" i="0" u="none" strike="noStrike" cap="none" normalizeH="0" baseline="0" dirty="0" err="1">
                <a:ln>
                  <a:noFill/>
                </a:ln>
                <a:solidFill>
                  <a:schemeClr val="tx1"/>
                </a:solidFill>
                <a:effectLst/>
                <a:latin typeface="Arial" panose="020B0604020202020204" pitchFamily="34" charset="0"/>
              </a:rPr>
              <a:t>Injection</a:t>
            </a:r>
            <a:r>
              <a:rPr kumimoji="0" lang="tr-TR" altLang="tr-TR" sz="1800" b="0" i="0" u="none" strike="noStrike" cap="none" normalizeH="0" baseline="0" dirty="0">
                <a:ln>
                  <a:noFill/>
                </a:ln>
                <a:solidFill>
                  <a:schemeClr val="tx1"/>
                </a:solidFill>
                <a:effectLst/>
                <a:latin typeface="Arial" panose="020B0604020202020204" pitchFamily="34" charset="0"/>
              </a:rPr>
              <a:t>, katmanlar arası </a:t>
            </a:r>
            <a:r>
              <a:rPr kumimoji="0" lang="tr-TR" altLang="tr-TR" sz="1800" b="1" i="0" u="none" strike="noStrike" cap="none" normalizeH="0" baseline="0" dirty="0">
                <a:ln>
                  <a:noFill/>
                </a:ln>
                <a:solidFill>
                  <a:schemeClr val="tx1"/>
                </a:solidFill>
                <a:effectLst/>
                <a:latin typeface="Arial" panose="020B0604020202020204" pitchFamily="34" charset="0"/>
              </a:rPr>
              <a:t>gevşek bağlılığı</a:t>
            </a:r>
            <a:r>
              <a:rPr kumimoji="0" lang="tr-TR" altLang="tr-TR" sz="1800" b="0" i="0" u="none" strike="noStrike" cap="none" normalizeH="0" baseline="0" dirty="0">
                <a:ln>
                  <a:noFill/>
                </a:ln>
                <a:solidFill>
                  <a:schemeClr val="tx1"/>
                </a:solidFill>
                <a:effectLst/>
                <a:latin typeface="Arial" panose="020B0604020202020204" pitchFamily="34" charset="0"/>
              </a:rPr>
              <a:t> sağlar</a:t>
            </a:r>
          </a:p>
          <a:p>
            <a:pPr marL="0" marR="0" lvl="0" indent="0" defTabSz="914400" rtl="0" eaLnBrk="0" fontAlgn="base" latinLnBrk="0" hangingPunct="0">
              <a:lnSpc>
                <a:spcPct val="100000"/>
              </a:lnSpc>
              <a:spcBef>
                <a:spcPct val="0"/>
              </a:spcBef>
              <a:spcAft>
                <a:spcPct val="0"/>
              </a:spcAft>
              <a:buClrTx/>
              <a:buSzTx/>
              <a:buFontTx/>
              <a:buChar char="•"/>
              <a:tabLst/>
            </a:pPr>
            <a:r>
              <a:rPr kumimoji="0" lang="tr-TR" altLang="tr-TR" sz="1800" b="1" i="0" u="none" strike="noStrike" cap="none" normalizeH="0" baseline="0" dirty="0">
                <a:ln>
                  <a:noFill/>
                </a:ln>
                <a:solidFill>
                  <a:schemeClr val="tx1"/>
                </a:solidFill>
                <a:effectLst/>
                <a:latin typeface="Arial" panose="020B0604020202020204" pitchFamily="34" charset="0"/>
              </a:rPr>
              <a:t>Design </a:t>
            </a:r>
            <a:r>
              <a:rPr kumimoji="0" lang="tr-TR" altLang="tr-TR" sz="1800" b="1" i="0" u="none" strike="noStrike" cap="none" normalizeH="0" baseline="0" dirty="0" err="1">
                <a:ln>
                  <a:noFill/>
                </a:ln>
                <a:solidFill>
                  <a:schemeClr val="tx1"/>
                </a:solidFill>
                <a:effectLst/>
                <a:latin typeface="Arial" panose="020B0604020202020204" pitchFamily="34" charset="0"/>
              </a:rPr>
              <a:t>Patterns</a:t>
            </a:r>
            <a:r>
              <a:rPr kumimoji="0" lang="tr-TR" altLang="tr-TR" sz="1800" b="0" i="0" u="none" strike="noStrike" cap="none" normalizeH="0" baseline="0" dirty="0">
                <a:ln>
                  <a:noFill/>
                </a:ln>
                <a:solidFill>
                  <a:schemeClr val="tx1"/>
                </a:solidFill>
                <a:effectLst/>
                <a:latin typeface="Arial" panose="020B0604020202020204" pitchFamily="34" charset="0"/>
              </a:rPr>
              <a:t>, bu yapı içinde tekrar eden problemleri </a:t>
            </a:r>
            <a:r>
              <a:rPr kumimoji="0" lang="tr-TR" altLang="tr-TR" sz="1800" b="1" i="0" u="none" strike="noStrike" cap="none" normalizeH="0" baseline="0" dirty="0">
                <a:ln>
                  <a:noFill/>
                </a:ln>
                <a:solidFill>
                  <a:schemeClr val="tx1"/>
                </a:solidFill>
                <a:effectLst/>
                <a:latin typeface="Arial" panose="020B0604020202020204" pitchFamily="34" charset="0"/>
              </a:rPr>
              <a:t>standart çözümlerle</a:t>
            </a:r>
            <a:r>
              <a:rPr kumimoji="0" lang="tr-TR" altLang="tr-TR" sz="1800" b="0" i="0" u="none" strike="noStrike" cap="none" normalizeH="0" baseline="0" dirty="0">
                <a:ln>
                  <a:noFill/>
                </a:ln>
                <a:solidFill>
                  <a:schemeClr val="tx1"/>
                </a:solidFill>
                <a:effectLst/>
                <a:latin typeface="Arial" panose="020B0604020202020204" pitchFamily="34" charset="0"/>
              </a:rPr>
              <a:t> halletmene yardımcı olur</a:t>
            </a:r>
          </a:p>
          <a:p>
            <a:pPr marL="0" marR="0" lvl="0" indent="0" defTabSz="914400" rtl="0" eaLnBrk="0" fontAlgn="base" latinLnBrk="0" hangingPunct="0">
              <a:lnSpc>
                <a:spcPct val="100000"/>
              </a:lnSpc>
              <a:spcBef>
                <a:spcPct val="0"/>
              </a:spcBef>
              <a:spcAft>
                <a:spcPct val="0"/>
              </a:spcAft>
              <a:buClrTx/>
              <a:buSzTx/>
              <a:tabLst/>
            </a:pPr>
            <a:endParaRPr kumimoji="0" lang="tr-TR" altLang="tr-TR"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tr-TR" altLang="tr-TR" sz="1800" b="0" i="0" u="none" strike="noStrike" cap="none" normalizeH="0" baseline="0" dirty="0">
                <a:ln>
                  <a:noFill/>
                </a:ln>
                <a:solidFill>
                  <a:schemeClr val="tx1"/>
                </a:solidFill>
                <a:effectLst/>
                <a:latin typeface="Arial" panose="020B0604020202020204" pitchFamily="34" charset="0"/>
              </a:rPr>
              <a:t>📌 Kısacası:</a:t>
            </a:r>
          </a:p>
          <a:p>
            <a:pPr marL="0" marR="0" lvl="0" indent="0" defTabSz="914400" rtl="0" eaLnBrk="0" fontAlgn="base" latinLnBrk="0" hangingPunct="0">
              <a:lnSpc>
                <a:spcPct val="100000"/>
              </a:lnSpc>
              <a:spcBef>
                <a:spcPct val="0"/>
              </a:spcBef>
              <a:spcAft>
                <a:spcPct val="0"/>
              </a:spcAft>
              <a:buClrTx/>
              <a:buSzTx/>
              <a:buFontTx/>
              <a:buNone/>
              <a:tabLst/>
            </a:pPr>
            <a:r>
              <a:rPr kumimoji="0" lang="tr-TR" altLang="tr-TR" sz="1800" b="1" i="0" u="none" strike="noStrike" cap="none" normalizeH="0" baseline="0" dirty="0">
                <a:ln>
                  <a:noFill/>
                </a:ln>
                <a:solidFill>
                  <a:schemeClr val="tx1"/>
                </a:solidFill>
                <a:effectLst/>
                <a:latin typeface="Arial" panose="020B0604020202020204" pitchFamily="34" charset="0"/>
              </a:rPr>
              <a:t>Design </a:t>
            </a:r>
            <a:r>
              <a:rPr kumimoji="0" lang="tr-TR" altLang="tr-TR" sz="1800" b="1" i="0" u="none" strike="noStrike" cap="none" normalizeH="0" baseline="0" dirty="0" err="1">
                <a:ln>
                  <a:noFill/>
                </a:ln>
                <a:solidFill>
                  <a:schemeClr val="tx1"/>
                </a:solidFill>
                <a:effectLst/>
                <a:latin typeface="Arial" panose="020B0604020202020204" pitchFamily="34" charset="0"/>
              </a:rPr>
              <a:t>Patterns</a:t>
            </a:r>
            <a:r>
              <a:rPr kumimoji="0" lang="tr-TR" altLang="tr-TR" sz="1800" b="0" i="0" u="none" strike="noStrike" cap="none" normalizeH="0" baseline="0" dirty="0">
                <a:ln>
                  <a:noFill/>
                </a:ln>
                <a:solidFill>
                  <a:schemeClr val="tx1"/>
                </a:solidFill>
                <a:effectLst/>
                <a:latin typeface="Arial" panose="020B0604020202020204" pitchFamily="34" charset="0"/>
              </a:rPr>
              <a:t> = Problem çözme şablonları</a:t>
            </a:r>
            <a:br>
              <a:rPr kumimoji="0" lang="tr-TR" altLang="tr-TR" sz="1800" b="0" i="0" u="none" strike="noStrike" cap="none" normalizeH="0" baseline="0" dirty="0">
                <a:ln>
                  <a:noFill/>
                </a:ln>
                <a:solidFill>
                  <a:schemeClr val="tx1"/>
                </a:solidFill>
                <a:effectLst/>
                <a:latin typeface="Arial" panose="020B0604020202020204" pitchFamily="34" charset="0"/>
              </a:rPr>
            </a:br>
            <a:r>
              <a:rPr kumimoji="0" lang="tr-TR" altLang="tr-TR" sz="1800" b="1" i="0" u="none" strike="noStrike" cap="none" normalizeH="0" baseline="0" dirty="0">
                <a:ln>
                  <a:noFill/>
                </a:ln>
                <a:solidFill>
                  <a:schemeClr val="tx1"/>
                </a:solidFill>
                <a:effectLst/>
                <a:latin typeface="Arial" panose="020B0604020202020204" pitchFamily="34" charset="0"/>
              </a:rPr>
              <a:t>SOLID</a:t>
            </a:r>
            <a:r>
              <a:rPr kumimoji="0" lang="tr-TR" altLang="tr-TR" sz="1800" b="0" i="0" u="none" strike="noStrike" cap="none" normalizeH="0" baseline="0" dirty="0">
                <a:ln>
                  <a:noFill/>
                </a:ln>
                <a:solidFill>
                  <a:schemeClr val="tx1"/>
                </a:solidFill>
                <a:effectLst/>
                <a:latin typeface="Arial" panose="020B0604020202020204" pitchFamily="34" charset="0"/>
              </a:rPr>
              <a:t> = Kodun kuralları</a:t>
            </a:r>
            <a:br>
              <a:rPr kumimoji="0" lang="tr-TR" altLang="tr-TR" sz="1800" b="0" i="0" u="none" strike="noStrike" cap="none" normalizeH="0" baseline="0" dirty="0">
                <a:ln>
                  <a:noFill/>
                </a:ln>
                <a:solidFill>
                  <a:schemeClr val="tx1"/>
                </a:solidFill>
                <a:effectLst/>
                <a:latin typeface="Arial" panose="020B0604020202020204" pitchFamily="34" charset="0"/>
              </a:rPr>
            </a:br>
            <a:r>
              <a:rPr kumimoji="0" lang="tr-TR" altLang="tr-TR" sz="1800" b="1" i="0" u="none" strike="noStrike" cap="none" normalizeH="0" baseline="0" dirty="0" err="1">
                <a:ln>
                  <a:noFill/>
                </a:ln>
                <a:solidFill>
                  <a:schemeClr val="tx1"/>
                </a:solidFill>
                <a:effectLst/>
                <a:latin typeface="Arial" panose="020B0604020202020204" pitchFamily="34" charset="0"/>
              </a:rPr>
              <a:t>Dependency</a:t>
            </a:r>
            <a:r>
              <a:rPr kumimoji="0" lang="tr-TR" altLang="tr-TR" sz="1800" b="1" i="0" u="none" strike="noStrike" cap="none" normalizeH="0" baseline="0" dirty="0">
                <a:ln>
                  <a:noFill/>
                </a:ln>
                <a:solidFill>
                  <a:schemeClr val="tx1"/>
                </a:solidFill>
                <a:effectLst/>
                <a:latin typeface="Arial" panose="020B0604020202020204" pitchFamily="34" charset="0"/>
              </a:rPr>
              <a:t> </a:t>
            </a:r>
            <a:r>
              <a:rPr kumimoji="0" lang="tr-TR" altLang="tr-TR" sz="1800" b="1" i="0" u="none" strike="noStrike" cap="none" normalizeH="0" baseline="0" dirty="0" err="1">
                <a:ln>
                  <a:noFill/>
                </a:ln>
                <a:solidFill>
                  <a:schemeClr val="tx1"/>
                </a:solidFill>
                <a:effectLst/>
                <a:latin typeface="Arial" panose="020B0604020202020204" pitchFamily="34" charset="0"/>
              </a:rPr>
              <a:t>Injection</a:t>
            </a:r>
            <a:r>
              <a:rPr kumimoji="0" lang="tr-TR" altLang="tr-TR" sz="1800" b="0" i="0" u="none" strike="noStrike" cap="none" normalizeH="0" baseline="0" dirty="0">
                <a:ln>
                  <a:noFill/>
                </a:ln>
                <a:solidFill>
                  <a:schemeClr val="tx1"/>
                </a:solidFill>
                <a:effectLst/>
                <a:latin typeface="Arial" panose="020B0604020202020204" pitchFamily="34" charset="0"/>
              </a:rPr>
              <a:t> = Bağlantıları yönetme yöntemi</a:t>
            </a:r>
            <a:br>
              <a:rPr kumimoji="0" lang="tr-TR" altLang="tr-TR" sz="1800" b="0" i="0" u="none" strike="noStrike" cap="none" normalizeH="0" baseline="0" dirty="0">
                <a:ln>
                  <a:noFill/>
                </a:ln>
                <a:solidFill>
                  <a:schemeClr val="tx1"/>
                </a:solidFill>
                <a:effectLst/>
                <a:latin typeface="Arial" panose="020B0604020202020204" pitchFamily="34" charset="0"/>
              </a:rPr>
            </a:br>
            <a:r>
              <a:rPr kumimoji="0" lang="tr-TR" altLang="tr-TR" sz="1800" b="1" i="0" u="none" strike="noStrike" cap="none" normalizeH="0" baseline="0" dirty="0" err="1">
                <a:ln>
                  <a:noFill/>
                </a:ln>
                <a:solidFill>
                  <a:schemeClr val="tx1"/>
                </a:solidFill>
                <a:effectLst/>
                <a:latin typeface="Arial" panose="020B0604020202020204" pitchFamily="34" charset="0"/>
              </a:rPr>
              <a:t>Clean</a:t>
            </a:r>
            <a:r>
              <a:rPr kumimoji="0" lang="tr-TR" altLang="tr-TR" sz="1800" b="1" i="0" u="none" strike="noStrike" cap="none" normalizeH="0" baseline="0" dirty="0">
                <a:ln>
                  <a:noFill/>
                </a:ln>
                <a:solidFill>
                  <a:schemeClr val="tx1"/>
                </a:solidFill>
                <a:effectLst/>
                <a:latin typeface="Arial" panose="020B0604020202020204" pitchFamily="34" charset="0"/>
              </a:rPr>
              <a:t> Architecture</a:t>
            </a:r>
            <a:r>
              <a:rPr kumimoji="0" lang="tr-TR" altLang="tr-TR" sz="1800" b="0" i="0" u="none" strike="noStrike" cap="none" normalizeH="0" baseline="0" dirty="0">
                <a:ln>
                  <a:noFill/>
                </a:ln>
                <a:solidFill>
                  <a:schemeClr val="tx1"/>
                </a:solidFill>
                <a:effectLst/>
                <a:latin typeface="Arial" panose="020B0604020202020204" pitchFamily="34" charset="0"/>
              </a:rPr>
              <a:t> = Hepsini düzenleyen büyük resim</a:t>
            </a:r>
          </a:p>
        </p:txBody>
      </p:sp>
    </p:spTree>
    <p:extLst>
      <p:ext uri="{BB962C8B-B14F-4D97-AF65-F5344CB8AC3E}">
        <p14:creationId xmlns:p14="http://schemas.microsoft.com/office/powerpoint/2010/main" val="2470856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etin kutusu 7">
            <a:extLst>
              <a:ext uri="{FF2B5EF4-FFF2-40B4-BE49-F238E27FC236}">
                <a16:creationId xmlns:a16="http://schemas.microsoft.com/office/drawing/2014/main" id="{692BDE06-110B-C471-54E4-3DEA8C665FC7}"/>
              </a:ext>
            </a:extLst>
          </p:cNvPr>
          <p:cNvSpPr txBox="1"/>
          <p:nvPr/>
        </p:nvSpPr>
        <p:spPr>
          <a:xfrm>
            <a:off x="1017270" y="905917"/>
            <a:ext cx="6094476" cy="1754326"/>
          </a:xfrm>
          <a:prstGeom prst="rect">
            <a:avLst/>
          </a:prstGeom>
          <a:noFill/>
        </p:spPr>
        <p:txBody>
          <a:bodyPr wrap="square">
            <a:spAutoFit/>
          </a:bodyPr>
          <a:lstStyle/>
          <a:p>
            <a:pPr>
              <a:buNone/>
            </a:pPr>
            <a:r>
              <a:rPr lang="tr-TR" b="1" dirty="0" err="1"/>
              <a:t>WebSocket</a:t>
            </a:r>
            <a:r>
              <a:rPr lang="tr-TR" b="1" dirty="0"/>
              <a:t> Nedir?</a:t>
            </a:r>
          </a:p>
          <a:p>
            <a:pPr>
              <a:buFont typeface="Arial" panose="020B0604020202020204" pitchFamily="34" charset="0"/>
              <a:buChar char="•"/>
            </a:pPr>
            <a:r>
              <a:rPr lang="tr-TR" dirty="0" err="1"/>
              <a:t>WebSocket</a:t>
            </a:r>
            <a:r>
              <a:rPr lang="tr-TR" dirty="0"/>
              <a:t>, iki cihaz arasında </a:t>
            </a:r>
            <a:r>
              <a:rPr lang="tr-TR" b="1" dirty="0"/>
              <a:t>sürekli açık kalan</a:t>
            </a:r>
            <a:r>
              <a:rPr lang="tr-TR" dirty="0"/>
              <a:t> ve </a:t>
            </a:r>
            <a:r>
              <a:rPr lang="tr-TR" b="1" dirty="0"/>
              <a:t>çift yönlü</a:t>
            </a:r>
            <a:r>
              <a:rPr lang="tr-TR" dirty="0"/>
              <a:t> iletişim sağlayan bir teknolojidir.</a:t>
            </a:r>
          </a:p>
          <a:p>
            <a:pPr>
              <a:buFont typeface="Arial" panose="020B0604020202020204" pitchFamily="34" charset="0"/>
              <a:buChar char="•"/>
            </a:pPr>
            <a:r>
              <a:rPr lang="tr-TR" dirty="0"/>
              <a:t>Normal iletişimde her mesaj için bağlantı açılıp kapanırken, </a:t>
            </a:r>
            <a:r>
              <a:rPr lang="tr-TR" dirty="0" err="1"/>
              <a:t>WebSocket’te</a:t>
            </a:r>
            <a:r>
              <a:rPr lang="tr-TR" dirty="0"/>
              <a:t> bağlantı </a:t>
            </a:r>
            <a:r>
              <a:rPr lang="tr-TR" b="1" dirty="0"/>
              <a:t>bir kere açılır</a:t>
            </a:r>
            <a:r>
              <a:rPr lang="tr-TR" dirty="0"/>
              <a:t> ve açık kalır.</a:t>
            </a:r>
          </a:p>
          <a:p>
            <a:pPr>
              <a:buFont typeface="Arial" panose="020B0604020202020204" pitchFamily="34" charset="0"/>
              <a:buChar char="•"/>
            </a:pPr>
            <a:r>
              <a:rPr lang="tr-TR" dirty="0"/>
              <a:t>Bu sayede veri </a:t>
            </a:r>
            <a:r>
              <a:rPr lang="tr-TR" b="1" dirty="0"/>
              <a:t>anında</a:t>
            </a:r>
            <a:r>
              <a:rPr lang="tr-TR" dirty="0"/>
              <a:t> iletilir, bekleme olmaz.</a:t>
            </a:r>
          </a:p>
        </p:txBody>
      </p:sp>
      <p:sp>
        <p:nvSpPr>
          <p:cNvPr id="10" name="Metin kutusu 9">
            <a:extLst>
              <a:ext uri="{FF2B5EF4-FFF2-40B4-BE49-F238E27FC236}">
                <a16:creationId xmlns:a16="http://schemas.microsoft.com/office/drawing/2014/main" id="{1507A466-121C-5472-8E8A-0D04FB8A6B25}"/>
              </a:ext>
            </a:extLst>
          </p:cNvPr>
          <p:cNvSpPr txBox="1"/>
          <p:nvPr/>
        </p:nvSpPr>
        <p:spPr>
          <a:xfrm>
            <a:off x="1017270" y="2967334"/>
            <a:ext cx="6094476" cy="1477328"/>
          </a:xfrm>
          <a:prstGeom prst="rect">
            <a:avLst/>
          </a:prstGeom>
          <a:noFill/>
        </p:spPr>
        <p:txBody>
          <a:bodyPr wrap="square">
            <a:spAutoFit/>
          </a:bodyPr>
          <a:lstStyle/>
          <a:p>
            <a:pPr>
              <a:buNone/>
            </a:pPr>
            <a:r>
              <a:rPr lang="tr-TR" b="1" dirty="0"/>
              <a:t>Nerelerde Kullanılır?</a:t>
            </a:r>
          </a:p>
          <a:p>
            <a:pPr>
              <a:buFont typeface="Arial" panose="020B0604020202020204" pitchFamily="34" charset="0"/>
              <a:buChar char="•"/>
            </a:pPr>
            <a:r>
              <a:rPr lang="tr-TR" dirty="0"/>
              <a:t>Canlı sohbet uygulamaları (WhatsApp, Messenger)</a:t>
            </a:r>
          </a:p>
          <a:p>
            <a:pPr>
              <a:buFont typeface="Arial" panose="020B0604020202020204" pitchFamily="34" charset="0"/>
              <a:buChar char="•"/>
            </a:pPr>
            <a:r>
              <a:rPr lang="tr-TR" dirty="0"/>
              <a:t>Online oyunlar</a:t>
            </a:r>
          </a:p>
          <a:p>
            <a:pPr>
              <a:buFont typeface="Arial" panose="020B0604020202020204" pitchFamily="34" charset="0"/>
              <a:buChar char="•"/>
            </a:pPr>
            <a:r>
              <a:rPr lang="tr-TR" dirty="0"/>
              <a:t>Canlı borsa fiyatları</a:t>
            </a:r>
          </a:p>
          <a:p>
            <a:pPr>
              <a:buFont typeface="Arial" panose="020B0604020202020204" pitchFamily="34" charset="0"/>
              <a:buChar char="•"/>
            </a:pPr>
            <a:r>
              <a:rPr lang="tr-TR" dirty="0"/>
              <a:t>Canlı spor skorları</a:t>
            </a:r>
          </a:p>
        </p:txBody>
      </p:sp>
      <p:sp>
        <p:nvSpPr>
          <p:cNvPr id="12" name="Metin kutusu 11">
            <a:extLst>
              <a:ext uri="{FF2B5EF4-FFF2-40B4-BE49-F238E27FC236}">
                <a16:creationId xmlns:a16="http://schemas.microsoft.com/office/drawing/2014/main" id="{344BD6E4-ADCF-EAF7-5B59-167CDEC652B7}"/>
              </a:ext>
            </a:extLst>
          </p:cNvPr>
          <p:cNvSpPr txBox="1"/>
          <p:nvPr/>
        </p:nvSpPr>
        <p:spPr>
          <a:xfrm>
            <a:off x="1017270" y="4681941"/>
            <a:ext cx="6094476" cy="1200329"/>
          </a:xfrm>
          <a:prstGeom prst="rect">
            <a:avLst/>
          </a:prstGeom>
          <a:noFill/>
        </p:spPr>
        <p:txBody>
          <a:bodyPr wrap="square">
            <a:spAutoFit/>
          </a:bodyPr>
          <a:lstStyle/>
          <a:p>
            <a:pPr>
              <a:buNone/>
            </a:pPr>
            <a:r>
              <a:rPr lang="tr-TR" b="1" dirty="0"/>
              <a:t>Avantajları</a:t>
            </a:r>
          </a:p>
          <a:p>
            <a:pPr>
              <a:buFont typeface="Arial" panose="020B0604020202020204" pitchFamily="34" charset="0"/>
              <a:buChar char="•"/>
            </a:pPr>
            <a:r>
              <a:rPr lang="tr-TR" dirty="0"/>
              <a:t>Düşük gecikme (hızlı iletişim)</a:t>
            </a:r>
          </a:p>
          <a:p>
            <a:pPr>
              <a:buFont typeface="Arial" panose="020B0604020202020204" pitchFamily="34" charset="0"/>
              <a:buChar char="•"/>
            </a:pPr>
            <a:r>
              <a:rPr lang="tr-TR" dirty="0"/>
              <a:t>Hem sunucu hem istemci istediği zaman veri gönderebilir</a:t>
            </a:r>
          </a:p>
          <a:p>
            <a:pPr>
              <a:buFont typeface="Arial" panose="020B0604020202020204" pitchFamily="34" charset="0"/>
              <a:buChar char="•"/>
            </a:pPr>
            <a:r>
              <a:rPr lang="tr-TR" dirty="0"/>
              <a:t>Daha az veri trafiği</a:t>
            </a:r>
          </a:p>
        </p:txBody>
      </p:sp>
      <p:pic>
        <p:nvPicPr>
          <p:cNvPr id="13" name="Resim 12">
            <a:extLst>
              <a:ext uri="{FF2B5EF4-FFF2-40B4-BE49-F238E27FC236}">
                <a16:creationId xmlns:a16="http://schemas.microsoft.com/office/drawing/2014/main" id="{8ABC3ACF-2019-5C35-1F8D-755B3F0E99A1}"/>
              </a:ext>
            </a:extLst>
          </p:cNvPr>
          <p:cNvPicPr>
            <a:picLocks noChangeAspect="1"/>
          </p:cNvPicPr>
          <p:nvPr/>
        </p:nvPicPr>
        <p:blipFill>
          <a:blip r:embed="rId2"/>
          <a:stretch>
            <a:fillRect/>
          </a:stretch>
        </p:blipFill>
        <p:spPr>
          <a:xfrm>
            <a:off x="7303770" y="1154160"/>
            <a:ext cx="4720257" cy="4728110"/>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Tree>
    <p:extLst>
      <p:ext uri="{BB962C8B-B14F-4D97-AF65-F5344CB8AC3E}">
        <p14:creationId xmlns:p14="http://schemas.microsoft.com/office/powerpoint/2010/main" val="15050880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etin kutusu 2">
            <a:extLst>
              <a:ext uri="{FF2B5EF4-FFF2-40B4-BE49-F238E27FC236}">
                <a16:creationId xmlns:a16="http://schemas.microsoft.com/office/drawing/2014/main" id="{DC1C443E-B4D6-C55F-9023-76FBAB80B32E}"/>
              </a:ext>
            </a:extLst>
          </p:cNvPr>
          <p:cNvSpPr txBox="1"/>
          <p:nvPr/>
        </p:nvSpPr>
        <p:spPr>
          <a:xfrm>
            <a:off x="1181862" y="797510"/>
            <a:ext cx="4999482" cy="5262979"/>
          </a:xfrm>
          <a:prstGeom prst="rect">
            <a:avLst/>
          </a:prstGeom>
          <a:noFill/>
        </p:spPr>
        <p:txBody>
          <a:bodyPr wrap="square">
            <a:spAutoFit/>
          </a:bodyPr>
          <a:lstStyle/>
          <a:p>
            <a:pPr>
              <a:buNone/>
            </a:pPr>
            <a:r>
              <a:rPr lang="tr-TR" sz="1600" b="1" dirty="0" err="1"/>
              <a:t>Short</a:t>
            </a:r>
            <a:r>
              <a:rPr lang="tr-TR" sz="1600" b="1" dirty="0"/>
              <a:t> </a:t>
            </a:r>
            <a:r>
              <a:rPr lang="tr-TR" sz="1600" b="1" dirty="0" err="1"/>
              <a:t>Polling</a:t>
            </a:r>
            <a:r>
              <a:rPr lang="tr-TR" sz="1600" b="1" dirty="0"/>
              <a:t> (Kısa Yoklama)</a:t>
            </a:r>
          </a:p>
          <a:p>
            <a:pPr>
              <a:buFont typeface="Arial" panose="020B0604020202020204" pitchFamily="34" charset="0"/>
              <a:buChar char="•"/>
            </a:pPr>
            <a:r>
              <a:rPr lang="tr-TR" sz="1600" b="1" dirty="0"/>
              <a:t>Nasıl çalışır?</a:t>
            </a:r>
            <a:r>
              <a:rPr lang="tr-TR" sz="1600" dirty="0"/>
              <a:t> İstemci (</a:t>
            </a:r>
            <a:r>
              <a:rPr lang="tr-TR" sz="1600" dirty="0" err="1"/>
              <a:t>client</a:t>
            </a:r>
            <a:r>
              <a:rPr lang="tr-TR" sz="1600" dirty="0"/>
              <a:t>), belirli aralıklarla (ör. her 5 saniyede bir) sunucuya "Yeni veri var mı?" diye sorar.</a:t>
            </a:r>
          </a:p>
          <a:p>
            <a:pPr>
              <a:buFont typeface="Arial" panose="020B0604020202020204" pitchFamily="34" charset="0"/>
              <a:buChar char="•"/>
            </a:pPr>
            <a:r>
              <a:rPr lang="tr-TR" sz="1600" b="1" dirty="0"/>
              <a:t>Avantajı:</a:t>
            </a:r>
            <a:r>
              <a:rPr lang="tr-TR" sz="1600" dirty="0"/>
              <a:t> Basit ve kolay uygulanır.</a:t>
            </a:r>
          </a:p>
          <a:p>
            <a:pPr>
              <a:buFont typeface="Arial" panose="020B0604020202020204" pitchFamily="34" charset="0"/>
              <a:buChar char="•"/>
            </a:pPr>
            <a:r>
              <a:rPr lang="tr-TR" sz="1600" b="1" dirty="0"/>
              <a:t>Dezavantajı:</a:t>
            </a:r>
            <a:r>
              <a:rPr lang="tr-TR" sz="1600" dirty="0"/>
              <a:t> Gereksiz yere çok fazla istek atar (sunucuyu yorar, bant genişliği tüketir). Gerçek zamanlı sayılmaz, gecikme olabilir.</a:t>
            </a:r>
          </a:p>
          <a:p>
            <a:pPr>
              <a:buNone/>
            </a:pPr>
            <a:r>
              <a:rPr lang="tr-TR" sz="1600" b="1" dirty="0" err="1"/>
              <a:t>Long</a:t>
            </a:r>
            <a:r>
              <a:rPr lang="tr-TR" sz="1600" b="1" dirty="0"/>
              <a:t> </a:t>
            </a:r>
            <a:r>
              <a:rPr lang="tr-TR" sz="1600" b="1" dirty="0" err="1"/>
              <a:t>Polling</a:t>
            </a:r>
            <a:r>
              <a:rPr lang="tr-TR" sz="1600" b="1" dirty="0"/>
              <a:t> (Uzun Yoklama)</a:t>
            </a:r>
          </a:p>
          <a:p>
            <a:pPr>
              <a:buFont typeface="Arial" panose="020B0604020202020204" pitchFamily="34" charset="0"/>
              <a:buChar char="•"/>
            </a:pPr>
            <a:r>
              <a:rPr lang="tr-TR" sz="1600" b="1" dirty="0"/>
              <a:t>Nasıl çalışır?</a:t>
            </a:r>
            <a:r>
              <a:rPr lang="tr-TR" sz="1600" dirty="0"/>
              <a:t> İstemci sunucuya istek atar ama sunucu hemen cevap vermez. Yeni veri oluşana kadar isteği açık tutar. Veri geldiğinde cevap döner. İstemci hemen yeni bir istek atarak bağlantıyı yeniler.</a:t>
            </a:r>
          </a:p>
          <a:p>
            <a:pPr>
              <a:buFont typeface="Arial" panose="020B0604020202020204" pitchFamily="34" charset="0"/>
              <a:buChar char="•"/>
            </a:pPr>
            <a:r>
              <a:rPr lang="tr-TR" sz="1600" b="1" dirty="0"/>
              <a:t>Avantajı:</a:t>
            </a:r>
            <a:r>
              <a:rPr lang="tr-TR" sz="1600" dirty="0"/>
              <a:t> Daha az istek atılır, gerçek zamana daha yakındır.</a:t>
            </a:r>
          </a:p>
          <a:p>
            <a:pPr>
              <a:buFont typeface="Arial" panose="020B0604020202020204" pitchFamily="34" charset="0"/>
              <a:buChar char="•"/>
            </a:pPr>
            <a:r>
              <a:rPr lang="tr-TR" sz="1600" b="1" dirty="0"/>
              <a:t>Dezavantajı:</a:t>
            </a:r>
            <a:r>
              <a:rPr lang="tr-TR" sz="1600" dirty="0"/>
              <a:t> Uygulaması biraz daha karmaşık olabilir, uzun süre açık kalan bağlantılar sunucu kaynaklarını tüketebilir.</a:t>
            </a:r>
          </a:p>
          <a:p>
            <a:pPr>
              <a:buNone/>
            </a:pPr>
            <a:r>
              <a:rPr lang="tr-TR" sz="1600" dirty="0"/>
              <a:t>🔗 </a:t>
            </a:r>
            <a:r>
              <a:rPr lang="tr-TR" sz="1600" b="1" dirty="0"/>
              <a:t>Benzerlik:</a:t>
            </a:r>
            <a:r>
              <a:rPr lang="tr-TR" sz="1600" dirty="0"/>
              <a:t> İkisi de istemci-sunucu arasında "yoklama" (</a:t>
            </a:r>
            <a:r>
              <a:rPr lang="tr-TR" sz="1600" dirty="0" err="1"/>
              <a:t>polling</a:t>
            </a:r>
            <a:r>
              <a:rPr lang="tr-TR" sz="1600" dirty="0"/>
              <a:t>) mantığına dayanır.</a:t>
            </a:r>
            <a:br>
              <a:rPr lang="tr-TR" sz="1600" dirty="0"/>
            </a:br>
            <a:r>
              <a:rPr lang="tr-TR" sz="1600" dirty="0"/>
              <a:t>⚡ </a:t>
            </a:r>
            <a:r>
              <a:rPr lang="tr-TR" sz="1600" b="1" dirty="0"/>
              <a:t>Fark:</a:t>
            </a:r>
            <a:r>
              <a:rPr lang="tr-TR" sz="1600" dirty="0"/>
              <a:t> </a:t>
            </a:r>
            <a:r>
              <a:rPr lang="tr-TR" sz="1600" dirty="0" err="1"/>
              <a:t>Short</a:t>
            </a:r>
            <a:r>
              <a:rPr lang="tr-TR" sz="1600" dirty="0"/>
              <a:t> </a:t>
            </a:r>
            <a:r>
              <a:rPr lang="tr-TR" sz="1600" dirty="0" err="1"/>
              <a:t>polling’de</a:t>
            </a:r>
            <a:r>
              <a:rPr lang="tr-TR" sz="1600" dirty="0"/>
              <a:t> sürekli boşuna sorular sorulur, </a:t>
            </a:r>
            <a:r>
              <a:rPr lang="tr-TR" sz="1600" dirty="0" err="1"/>
              <a:t>long</a:t>
            </a:r>
            <a:r>
              <a:rPr lang="tr-TR" sz="1600" dirty="0"/>
              <a:t> </a:t>
            </a:r>
            <a:r>
              <a:rPr lang="tr-TR" sz="1600" dirty="0" err="1"/>
              <a:t>polling’de</a:t>
            </a:r>
            <a:r>
              <a:rPr lang="tr-TR" sz="1600" dirty="0"/>
              <a:t> ise yeni veri gelene kadar beklenir.</a:t>
            </a:r>
          </a:p>
        </p:txBody>
      </p:sp>
      <p:pic>
        <p:nvPicPr>
          <p:cNvPr id="4" name="Resim 3">
            <a:extLst>
              <a:ext uri="{FF2B5EF4-FFF2-40B4-BE49-F238E27FC236}">
                <a16:creationId xmlns:a16="http://schemas.microsoft.com/office/drawing/2014/main" id="{C350A599-A858-E6D1-B298-ACC7B1ACB8AC}"/>
              </a:ext>
            </a:extLst>
          </p:cNvPr>
          <p:cNvPicPr>
            <a:picLocks noChangeAspect="1"/>
          </p:cNvPicPr>
          <p:nvPr/>
        </p:nvPicPr>
        <p:blipFill>
          <a:blip r:embed="rId2"/>
          <a:stretch>
            <a:fillRect/>
          </a:stretch>
        </p:blipFill>
        <p:spPr>
          <a:xfrm>
            <a:off x="7114032" y="826850"/>
            <a:ext cx="4411868" cy="5204298"/>
          </a:xfrm>
          <a:prstGeom prst="rect">
            <a:avLst/>
          </a:prstGeom>
          <a:ln w="228600" cap="sq" cmpd="thickThin">
            <a:solidFill>
              <a:srgbClr val="000000"/>
            </a:solidFill>
            <a:prstDash val="solid"/>
            <a:miter lim="800000"/>
          </a:ln>
          <a:effectLst>
            <a:innerShdw blurRad="76200">
              <a:srgbClr val="000000"/>
            </a:innerShdw>
          </a:effectLst>
        </p:spPr>
      </p:pic>
    </p:spTree>
    <p:extLst>
      <p:ext uri="{BB962C8B-B14F-4D97-AF65-F5344CB8AC3E}">
        <p14:creationId xmlns:p14="http://schemas.microsoft.com/office/powerpoint/2010/main" val="2267323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5" name="Picture 33" descr="Kağıt üzerindeki bir kağıda ulaşan, kağıdın ve Yapışkan notların tam olarak bulunduğu kişi">
            <a:extLst>
              <a:ext uri="{FF2B5EF4-FFF2-40B4-BE49-F238E27FC236}">
                <a16:creationId xmlns:a16="http://schemas.microsoft.com/office/drawing/2014/main" id="{8C3C3C03-6D11-40DB-2A62-0CBD1DDEB6F9}"/>
              </a:ext>
            </a:extLst>
          </p:cNvPr>
          <p:cNvPicPr>
            <a:picLocks noChangeAspect="1"/>
          </p:cNvPicPr>
          <p:nvPr/>
        </p:nvPicPr>
        <p:blipFill>
          <a:blip r:embed="rId2"/>
          <a:srcRect t="8135" r="1" b="7574"/>
          <a:stretch>
            <a:fillRect/>
          </a:stretch>
        </p:blipFill>
        <p:spPr>
          <a:xfrm>
            <a:off x="-1" y="10"/>
            <a:ext cx="12188652" cy="6857990"/>
          </a:xfrm>
          <a:prstGeom prst="rect">
            <a:avLst/>
          </a:prstGeom>
        </p:spPr>
      </p:pic>
      <p:sp>
        <p:nvSpPr>
          <p:cNvPr id="45" name="Rectangle 44">
            <a:extLst>
              <a:ext uri="{FF2B5EF4-FFF2-40B4-BE49-F238E27FC236}">
                <a16:creationId xmlns:a16="http://schemas.microsoft.com/office/drawing/2014/main" id="{BC46CD03-D076-40A3-9AA4-2B7BB288B1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58" y="0"/>
            <a:ext cx="12192000" cy="6858000"/>
          </a:xfrm>
          <a:prstGeom prst="rect">
            <a:avLst/>
          </a:prstGeom>
          <a:gradFill flip="none" rotWithShape="1">
            <a:gsLst>
              <a:gs pos="30000">
                <a:schemeClr val="bg2">
                  <a:alpha val="75000"/>
                </a:schemeClr>
              </a:gs>
              <a:gs pos="100000">
                <a:schemeClr val="bg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88D28697-83F7-4C09-A9B2-6CAA588556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sp>
        <p:nvSpPr>
          <p:cNvPr id="32" name="İçerik Yer Tutucusu 8">
            <a:extLst>
              <a:ext uri="{FF2B5EF4-FFF2-40B4-BE49-F238E27FC236}">
                <a16:creationId xmlns:a16="http://schemas.microsoft.com/office/drawing/2014/main" id="{AC8E8870-53DB-AA3C-CE85-5CD316CDD16D}"/>
              </a:ext>
            </a:extLst>
          </p:cNvPr>
          <p:cNvSpPr>
            <a:spLocks noGrp="1"/>
          </p:cNvSpPr>
          <p:nvPr>
            <p:ph idx="1"/>
          </p:nvPr>
        </p:nvSpPr>
        <p:spPr>
          <a:xfrm>
            <a:off x="706695" y="210500"/>
            <a:ext cx="11007209" cy="6647688"/>
          </a:xfrm>
        </p:spPr>
        <p:txBody>
          <a:bodyPr>
            <a:normAutofit/>
          </a:bodyPr>
          <a:lstStyle/>
          <a:p>
            <a:pPr marL="0" indent="0" algn="ctr">
              <a:buNone/>
            </a:pPr>
            <a:r>
              <a:rPr lang="tr-TR" sz="1600" b="1" dirty="0"/>
              <a:t>1.İhtiyaç Analizi</a:t>
            </a:r>
          </a:p>
          <a:p>
            <a:pPr marL="0" indent="0" algn="ctr">
              <a:buNone/>
            </a:pPr>
            <a:r>
              <a:rPr lang="tr-TR" sz="1400" dirty="0"/>
              <a:t>Yazılım geliştirme sürecinin ilk </a:t>
            </a:r>
            <a:r>
              <a:rPr lang="tr-TR" sz="1400" dirty="0" err="1"/>
              <a:t>adımıdır.Bu</a:t>
            </a:r>
            <a:r>
              <a:rPr lang="tr-TR" sz="1400" dirty="0"/>
              <a:t> aşamada kullanıcı ihtiyaçları belirlenerek ihtiyaçların karşılanma süreci </a:t>
            </a:r>
            <a:r>
              <a:rPr lang="tr-TR" sz="1400" dirty="0" err="1"/>
              <a:t>düşünülür.Bu</a:t>
            </a:r>
            <a:r>
              <a:rPr lang="tr-TR" sz="1400" dirty="0"/>
              <a:t> süreçte ihtiyaçlara yönelik belge hazırlanır ve bu belgede , yazılım neler yapabileceği açıklanır.</a:t>
            </a:r>
          </a:p>
          <a:p>
            <a:pPr marL="0" indent="0" algn="ctr">
              <a:buNone/>
            </a:pPr>
            <a:r>
              <a:rPr lang="tr-TR" sz="1600" b="1" dirty="0"/>
              <a:t>2. Planlama</a:t>
            </a:r>
          </a:p>
          <a:p>
            <a:pPr marL="0" indent="0" algn="ctr">
              <a:buNone/>
            </a:pPr>
            <a:r>
              <a:rPr lang="tr-TR" sz="1400" dirty="0"/>
              <a:t>İhtiyaç analizi tamamlandıktan sonra, planlama aşamasına geçilir. Bu aşamada, yazılımın nasıl yapılacağına dair bir plan hazırlanır. Planlama sürecinde, yazılımın hangi programlama dili kullanılarak yapılacağına, hangi yazılım geliştirme araçları kullanılacağına ve yazılımın ne kadar zamanda tamamlanabileceğine karar verilir.</a:t>
            </a:r>
          </a:p>
          <a:p>
            <a:pPr marL="0" indent="0" algn="ctr">
              <a:buNone/>
            </a:pPr>
            <a:r>
              <a:rPr lang="tr-TR" sz="1600" b="1" dirty="0"/>
              <a:t>3. Tasarım</a:t>
            </a:r>
          </a:p>
          <a:p>
            <a:pPr marL="0" indent="0" algn="ctr">
              <a:buNone/>
            </a:pPr>
            <a:r>
              <a:rPr lang="tr-TR" sz="1400" dirty="0"/>
              <a:t>Planlama tamamlandıktan sonra, tasarım aşamasına geçilir. Bu aşamada, yazılımın arayüzü tasarlanır ve yazılımın işlevleri belirlenir. Tasarım sürecinde, yazılımın kullanılabilirliği, işlevselliği ve estetiği düşünülür.</a:t>
            </a:r>
          </a:p>
          <a:p>
            <a:pPr marL="0" indent="0" algn="ctr">
              <a:buNone/>
            </a:pPr>
            <a:r>
              <a:rPr lang="tr-TR" sz="1600" b="1" dirty="0"/>
              <a:t>4. Geliştirme</a:t>
            </a:r>
          </a:p>
          <a:p>
            <a:pPr marL="0" indent="0" algn="ctr">
              <a:buNone/>
            </a:pPr>
            <a:r>
              <a:rPr lang="tr-TR" sz="1400" dirty="0"/>
              <a:t>Tasarım aşaması tamamlandıktan sonra, geliştirme aşamasına geçilir. Bu aşamada, yazılım kodu yazılır. Geliştirme sürecinde, yazılımın kullanıcı ihtiyaçlarına yönelik olarak yapıldığından emin olunur ve yazılımın işlevleri belirlenir.</a:t>
            </a:r>
          </a:p>
          <a:p>
            <a:pPr marL="0" indent="0" algn="ctr">
              <a:buNone/>
            </a:pPr>
            <a:r>
              <a:rPr lang="tr-TR" sz="1600" b="1" dirty="0"/>
              <a:t>5. Test</a:t>
            </a:r>
          </a:p>
          <a:p>
            <a:pPr marL="0" indent="0" algn="ctr">
              <a:buNone/>
            </a:pPr>
            <a:r>
              <a:rPr lang="tr-TR" sz="1400" dirty="0"/>
              <a:t> Yazılım geliştirme sürecinin son aşaması, test etmedir. Bu aşamada, yazılımın doğru çalışıp çalışmadığı kontrol edilir. Test etme sürecinde, yazılımın hata verip vermediği, güvenliği, performansı ve kullanılabilirliği gibi faktörler kontrol edilir. Bu süreçte, yazılım testleri yapılır ve hatalar tespit edilirse, bu hatalar düzeltilir. Test etme süreci, yazılımın kullanıma hazır hale gelmesi için son derece önemlidir. </a:t>
            </a:r>
          </a:p>
          <a:p>
            <a:pPr marL="0" indent="0" algn="ctr">
              <a:buNone/>
            </a:pPr>
            <a:r>
              <a:rPr lang="tr-TR" sz="1600" b="1" dirty="0"/>
              <a:t>6. Yayınlama</a:t>
            </a:r>
          </a:p>
          <a:p>
            <a:pPr marL="0" indent="0" algn="ctr">
              <a:buNone/>
            </a:pPr>
            <a:r>
              <a:rPr lang="tr-TR" sz="1400" dirty="0"/>
              <a:t>Yazılım geliştirme süreci tamamlandıktan sonra, yazılım yayınlanır ve kullanıma sunulur. Bu aşamada, yazılımın kullanıcılar tarafından test edilmesi ve geri bildirimlerin alınması önemlidir. Kullanıcı geri bildirimleri, yazılımın geliştirilmesine yardımcı olabilir ve yazılımın daha iyi hale getirilmesini sağlayabilir.</a:t>
            </a:r>
          </a:p>
        </p:txBody>
      </p:sp>
    </p:spTree>
    <p:extLst>
      <p:ext uri="{BB962C8B-B14F-4D97-AF65-F5344CB8AC3E}">
        <p14:creationId xmlns:p14="http://schemas.microsoft.com/office/powerpoint/2010/main" val="16383289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D868099-6145-4BC0-A5EA-74BEF1776B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Resim 4" descr="grafik tasarım, grafik, tasarım, tipografi içeren bir resim&#10;&#10;Yapay zeka tarafından oluşturulmuş içerik yanlış olabilir.">
            <a:extLst>
              <a:ext uri="{FF2B5EF4-FFF2-40B4-BE49-F238E27FC236}">
                <a16:creationId xmlns:a16="http://schemas.microsoft.com/office/drawing/2014/main" id="{BF758368-3526-AA0A-09EA-4153EA62B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275" y="1488268"/>
            <a:ext cx="6900380" cy="388146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3" name="İçerik Yer Tutucusu 2">
            <a:extLst>
              <a:ext uri="{FF2B5EF4-FFF2-40B4-BE49-F238E27FC236}">
                <a16:creationId xmlns:a16="http://schemas.microsoft.com/office/drawing/2014/main" id="{1888866B-EF50-E55A-FE27-E4F2C7118335}"/>
              </a:ext>
            </a:extLst>
          </p:cNvPr>
          <p:cNvSpPr>
            <a:spLocks noGrp="1"/>
          </p:cNvSpPr>
          <p:nvPr>
            <p:ph idx="1"/>
          </p:nvPr>
        </p:nvSpPr>
        <p:spPr>
          <a:xfrm>
            <a:off x="8504686" y="1463039"/>
            <a:ext cx="3053039" cy="3931920"/>
          </a:xfrm>
        </p:spPr>
        <p:txBody>
          <a:bodyPr>
            <a:normAutofit fontScale="92500" lnSpcReduction="10000"/>
          </a:bodyPr>
          <a:lstStyle/>
          <a:p>
            <a:r>
              <a:rPr lang="tr-TR" sz="1600" dirty="0"/>
              <a:t>Yazılım Geliştirme Yaşam Döngüsü (SDLC), yazılımın planlamadan bakım aşamasına kadar geçen sürecini anlatan bir çerçevedir. Amaç, yüksek kaliteli ve verimli yazılımı kısa sürede geliştirmektir. SDLC, önceden belirlenmiş aşamalardan oluşur ve her aşama, bir sonrakine gerekli çıktıları hazırlar. Yazılım geliştirme; gereksinimlerin belirlenmesi, uygulanması ve kullanıma sunulmasıyla sınırlı değildir. Yazılım dağıtıldıktan sonra da düzenli bakım yapılması gerekir.</a:t>
            </a:r>
          </a:p>
        </p:txBody>
      </p:sp>
      <p:sp>
        <p:nvSpPr>
          <p:cNvPr id="12" name="Freeform 6">
            <a:extLst>
              <a:ext uri="{FF2B5EF4-FFF2-40B4-BE49-F238E27FC236}">
                <a16:creationId xmlns:a16="http://schemas.microsoft.com/office/drawing/2014/main" id="{CC1026F7-DECB-49B4-A565-518BBA4454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983434" y="640080"/>
            <a:ext cx="2296028" cy="3674981"/>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txBody>
          <a:bodyPr/>
          <a:lstStyle/>
          <a:p>
            <a:endParaRPr lang="tr-TR"/>
          </a:p>
        </p:txBody>
      </p:sp>
    </p:spTree>
    <p:extLst>
      <p:ext uri="{BB962C8B-B14F-4D97-AF65-F5344CB8AC3E}">
        <p14:creationId xmlns:p14="http://schemas.microsoft.com/office/powerpoint/2010/main" val="18016595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5FD8120D-F3BF-B3D1-395A-B4044AA39990}"/>
              </a:ext>
            </a:extLst>
          </p:cNvPr>
          <p:cNvSpPr>
            <a:spLocks noGrp="1"/>
          </p:cNvSpPr>
          <p:nvPr>
            <p:ph idx="1"/>
          </p:nvPr>
        </p:nvSpPr>
        <p:spPr>
          <a:xfrm>
            <a:off x="728472" y="20320"/>
            <a:ext cx="9601200" cy="3647440"/>
          </a:xfrm>
        </p:spPr>
        <p:txBody>
          <a:bodyPr>
            <a:normAutofit fontScale="25000" lnSpcReduction="20000"/>
          </a:bodyPr>
          <a:lstStyle/>
          <a:p>
            <a:pPr marL="0" indent="0" algn="ctr">
              <a:buNone/>
            </a:pPr>
            <a:r>
              <a:rPr lang="tr-TR" sz="6400" b="1" dirty="0"/>
              <a:t>Yazılım Geliştirme Yaşam Döngüsü SDLC Süreçleri</a:t>
            </a:r>
          </a:p>
          <a:p>
            <a:pPr marL="0" indent="0">
              <a:buNone/>
            </a:pPr>
            <a:r>
              <a:rPr lang="tr-TR" sz="6400" b="1" dirty="0"/>
              <a:t>1. Zorunlu Aşama</a:t>
            </a:r>
          </a:p>
          <a:p>
            <a:pPr marL="0" indent="0">
              <a:buNone/>
            </a:pPr>
            <a:r>
              <a:rPr lang="tr-TR" sz="6400" dirty="0"/>
              <a:t>Yazılım geliştirme yaşam döngüsünün ilk aşamasıdır ve yazılım için gereksinimlerin toplanmasını içerir. Gereksinimlerin toplanması ve analizi, </a:t>
            </a:r>
            <a:r>
              <a:rPr lang="tr-TR" sz="6400" dirty="0" err="1"/>
              <a:t>SDLC'nin</a:t>
            </a:r>
            <a:r>
              <a:rPr lang="tr-TR" sz="6400" dirty="0"/>
              <a:t> en kritik aşamasıdır. Bu aşamada iş analisti, iş süreçlerine göre belirlenen ihtiyaçları müşteriden ve diğer paydaşlardan toplar ve İş Gereksinim Spesifikasyonu (BSR) belgesinde yer verir. SDLC gereksinimleri aşamasındaki en yaygın adımlar şunlardır:</a:t>
            </a:r>
          </a:p>
          <a:p>
            <a:pPr marL="0" indent="0">
              <a:buNone/>
            </a:pPr>
            <a:r>
              <a:rPr lang="tr-TR" sz="6400" dirty="0"/>
              <a:t>-Müşteri gereksinimlerini anlama</a:t>
            </a:r>
          </a:p>
          <a:p>
            <a:pPr marL="0" indent="0">
              <a:buNone/>
            </a:pPr>
            <a:r>
              <a:rPr lang="tr-TR" sz="6400" dirty="0"/>
              <a:t>-Süreç akış şemaları oluşturma</a:t>
            </a:r>
          </a:p>
          <a:p>
            <a:pPr marL="0" indent="0">
              <a:buNone/>
            </a:pPr>
            <a:r>
              <a:rPr lang="tr-TR" sz="6400" b="1" dirty="0"/>
              <a:t>2. Analiz - Planlama Aşaması</a:t>
            </a:r>
          </a:p>
          <a:p>
            <a:pPr marL="0" indent="0">
              <a:buNone/>
            </a:pPr>
            <a:r>
              <a:rPr lang="tr-TR" sz="6400" dirty="0"/>
              <a:t>SDLC Yazılım Geliştirme Yaşam Döngüsü sürecindeki bir sonraki adım, ürün gereksinimlerinin tanımlanması ve belgelenmesi ve bunların müşteri ve diğer paydaşlar tarafından onaylanmasını sağlamaktır. Bu belge, Yazılım Gereksinim Spesifikasyonu (SRS) belgesi olarak bilinir. Yazılım Gereksinim Spesifikasyonları (SRS), yazılım geliştirme yaşam döngüsü boyunca tasarlanması ve geliştirilmesi gereken tüm ürün gereksinimlerini kapsar. Analiz ve planlama aşamasındaki en yaygın adımlar şunlardır:</a:t>
            </a:r>
          </a:p>
          <a:p>
            <a:pPr marL="0" indent="0">
              <a:buNone/>
            </a:pPr>
            <a:r>
              <a:rPr lang="tr-TR" sz="6400" dirty="0"/>
              <a:t>-Bir proje planı hazırlama</a:t>
            </a:r>
          </a:p>
          <a:p>
            <a:pPr marL="0" indent="0">
              <a:buNone/>
            </a:pPr>
            <a:r>
              <a:rPr lang="tr-TR" sz="6400" dirty="0"/>
              <a:t>-Kaynakların değerlendirilmesi ve tanımlanması</a:t>
            </a:r>
          </a:p>
          <a:p>
            <a:pPr marL="0" indent="0">
              <a:buNone/>
            </a:pPr>
            <a:r>
              <a:rPr lang="tr-TR" sz="6400" dirty="0"/>
              <a:t>-Fizibilite değerlendirmesi</a:t>
            </a:r>
          </a:p>
          <a:p>
            <a:pPr marL="0" indent="0">
              <a:buNone/>
            </a:pPr>
            <a:r>
              <a:rPr lang="tr-TR" sz="6400" b="1" dirty="0"/>
              <a:t>3. Tasarım ve Prototip Aşaması</a:t>
            </a:r>
          </a:p>
          <a:p>
            <a:pPr marL="0" indent="0">
              <a:buNone/>
            </a:pPr>
            <a:r>
              <a:rPr lang="tr-TR" sz="6400" dirty="0"/>
              <a:t>Üçüncü aşamada, ekip yazılım mimarisini tasarlarken şimdiye kadar toplanan tüm bilgiler bir araya getirir. İş için en iyi olduğunu düşündükleri birini seçebilmek için birden fazla tasarım sunabilirler. Bu aşama, yazılım mimarisi, prototip oluşturma ve kullanıcı deneyimi tasarımına odaklanır. Yazılım geliştirme yaşam döngüsündeki tasarım aşaması, iki işlevsel adımı içerir:</a:t>
            </a:r>
          </a:p>
          <a:p>
            <a:pPr marL="0" indent="0">
              <a:buNone/>
            </a:pPr>
            <a:r>
              <a:rPr lang="tr-TR" sz="6400" dirty="0"/>
              <a:t>-Üst Düzey Tasarım (HLD), yazılım ürününün mimarisini sağlar. Yazılım mimarları ve kıdemli geliştiriciler bu tasarımı geliştirir.</a:t>
            </a:r>
          </a:p>
          <a:p>
            <a:pPr marL="0" indent="0">
              <a:buNone/>
            </a:pPr>
            <a:r>
              <a:rPr lang="tr-TR" sz="6400" dirty="0"/>
              <a:t>-Düşük Seviyeli Tasarım (LLD), üründeki her işlev ve parçanın işleyişini ve çalışmalarını ortaya koyar.</a:t>
            </a:r>
          </a:p>
          <a:p>
            <a:endParaRPr lang="tr-TR" dirty="0"/>
          </a:p>
        </p:txBody>
      </p:sp>
    </p:spTree>
    <p:extLst>
      <p:ext uri="{BB962C8B-B14F-4D97-AF65-F5344CB8AC3E}">
        <p14:creationId xmlns:p14="http://schemas.microsoft.com/office/powerpoint/2010/main" val="2293824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çerik Yer Tutucusu 2">
            <a:extLst>
              <a:ext uri="{FF2B5EF4-FFF2-40B4-BE49-F238E27FC236}">
                <a16:creationId xmlns:a16="http://schemas.microsoft.com/office/drawing/2014/main" id="{0D15C56A-0B1D-346E-82DC-526249C7138E}"/>
              </a:ext>
            </a:extLst>
          </p:cNvPr>
          <p:cNvSpPr>
            <a:spLocks noGrp="1"/>
          </p:cNvSpPr>
          <p:nvPr>
            <p:ph idx="1"/>
          </p:nvPr>
        </p:nvSpPr>
        <p:spPr>
          <a:xfrm>
            <a:off x="731520" y="111760"/>
            <a:ext cx="11379200" cy="6858000"/>
          </a:xfrm>
        </p:spPr>
        <p:txBody>
          <a:bodyPr>
            <a:normAutofit/>
          </a:bodyPr>
          <a:lstStyle/>
          <a:p>
            <a:pPr marL="0" indent="0">
              <a:buNone/>
            </a:pPr>
            <a:r>
              <a:rPr lang="tr-TR" sz="1600" b="1" dirty="0"/>
              <a:t>4. Geliştirme ve Uygulama aşaması</a:t>
            </a:r>
          </a:p>
          <a:p>
            <a:pPr marL="0" indent="0">
              <a:buNone/>
            </a:pPr>
            <a:r>
              <a:rPr lang="tr-TR" sz="1600" dirty="0"/>
              <a:t>Geliştirme ve Dağıtım aşaması, yazılım geliştiricilerin ürünün kodunu yazmaya başladığı, operasyon ekibinin sunucular için fiziksel donanımı kuracağı ve tasarımcıların kullanıcı arayüzünü programlayacağı aşamadır. Kodlama aşaması, tasarımın çalışan bir yazılım ürününe dönüştürülmesi sürecidir. Bu aşamadaki iki önemli adım şunlardır:</a:t>
            </a:r>
          </a:p>
          <a:p>
            <a:pPr marL="0" indent="0">
              <a:buNone/>
            </a:pPr>
            <a:r>
              <a:rPr lang="tr-TR" sz="1600" dirty="0"/>
              <a:t>-BT altyapısının kurulması</a:t>
            </a:r>
          </a:p>
          <a:p>
            <a:pPr marL="0" indent="0">
              <a:buNone/>
            </a:pPr>
            <a:r>
              <a:rPr lang="tr-TR" sz="1600" dirty="0"/>
              <a:t>-Yazılım için kod tabanı oluşturma</a:t>
            </a:r>
          </a:p>
          <a:p>
            <a:pPr marL="0" indent="0">
              <a:buNone/>
            </a:pPr>
            <a:r>
              <a:rPr lang="tr-TR" sz="1600" b="1" dirty="0"/>
              <a:t>5. Test aşaması</a:t>
            </a:r>
          </a:p>
          <a:p>
            <a:pPr marL="0" indent="0">
              <a:buNone/>
            </a:pPr>
            <a:r>
              <a:rPr lang="tr-TR" sz="1600" dirty="0"/>
              <a:t>Geliştirme ve devreye alma aşamasında, sunucular, veri tabanları ve uygulamalar kurulur. Artık test aşamasında hazır olan yazılım test ekibine geçmektedir. Test ve KG (Kalite Güvencesi) ekibi, tüm gereksinimlerin karşılandığını doğrulayarak tüm işlevlerin beklendiği gibi çalışmasını sağlar ve olası hataları belirleyip hata izleme sistemine bildirir. Hatalar daha sonra geliştiricilere atanır ve düzeltilir. Bu süreç aynı zamanda Hata Yaşam Döngüsü olarak da bilinir. Bu aşamadaki iki ana faaliyet şunlardır:</a:t>
            </a:r>
          </a:p>
          <a:p>
            <a:pPr marL="0" indent="0">
              <a:buNone/>
            </a:pPr>
            <a:r>
              <a:rPr lang="tr-TR" sz="1600" dirty="0"/>
              <a:t>-Kod ve test senaryoları</a:t>
            </a:r>
          </a:p>
          <a:p>
            <a:pPr marL="0" indent="0">
              <a:buNone/>
            </a:pPr>
            <a:r>
              <a:rPr lang="tr-TR" sz="1600" dirty="0"/>
              <a:t>-Test senaryolarının yürütülmesi</a:t>
            </a:r>
          </a:p>
          <a:p>
            <a:pPr marL="0" indent="0">
              <a:buNone/>
            </a:pPr>
            <a:r>
              <a:rPr lang="tr-TR" sz="1600" b="1" dirty="0"/>
              <a:t>6. Uygulama ve bakım aşaması</a:t>
            </a:r>
          </a:p>
          <a:p>
            <a:pPr marL="0" indent="0">
              <a:buNone/>
            </a:pPr>
            <a:r>
              <a:rPr lang="tr-TR" sz="1600" dirty="0"/>
              <a:t>Uygulama aşamasında, operasyon ekibi en sonunda aşamalandırma veya geliştirme ortamı sistemlerine odaklanır ve yazılımı üretime hazır hale getirir. Uygulama ekibi yeni donanım ve sunucular kurar ve her şeyi üretim için ölçeklenebilir olduğundan emin olur. Bu da, gerçek zamanlı kullanıcılar için bağlantıların ve veri tabanlarının ayarlanmasını ve geliştirme ekipleri, sürüm yöneticileriyle senkronizasyonunu sağlar. Üretim birimi kurulduktan sonra gerçek kullanıcılar için canlı yayına geçecek olan uygulama milyonlarca kullanıcı tarafından indirilebilir.</a:t>
            </a:r>
          </a:p>
          <a:p>
            <a:pPr marL="0" indent="0">
              <a:buNone/>
            </a:pPr>
            <a:r>
              <a:rPr lang="tr-TR" sz="1600" dirty="0"/>
              <a:t>-Bakım ekibi ise uygulamayı her koşulda destekler ve yazılımı gerçek müşteri senaryolarına uyacak şekilde güncelleyerek ve iyileştirir.</a:t>
            </a:r>
          </a:p>
          <a:p>
            <a:endParaRPr lang="tr-TR" dirty="0"/>
          </a:p>
        </p:txBody>
      </p:sp>
    </p:spTree>
    <p:extLst>
      <p:ext uri="{BB962C8B-B14F-4D97-AF65-F5344CB8AC3E}">
        <p14:creationId xmlns:p14="http://schemas.microsoft.com/office/powerpoint/2010/main" val="34521924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B205BC3-0B06-4EA6-9066-1A0BEC22C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pic>
        <p:nvPicPr>
          <p:cNvPr id="5" name="İçerik Yer Tutucusu 4" descr="metin, ekran görüntüsü, tasarım içeren bir resim&#10;&#10;Yapay zeka tarafından oluşturulmuş içerik yanlış olabilir.">
            <a:extLst>
              <a:ext uri="{FF2B5EF4-FFF2-40B4-BE49-F238E27FC236}">
                <a16:creationId xmlns:a16="http://schemas.microsoft.com/office/drawing/2014/main" id="{AFD4445C-DC7D-8357-8EF1-9E3D519C6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5001" y="713740"/>
            <a:ext cx="4889559" cy="5430520"/>
          </a:xfrm>
          <a:prstGeom prst="rect">
            <a:avLst/>
          </a:prstGeom>
          <a:ln w="228600" cap="sq" cmpd="thickThin">
            <a:solidFill>
              <a:srgbClr val="000000"/>
            </a:solidFill>
            <a:prstDash val="solid"/>
            <a:miter lim="800000"/>
          </a:ln>
          <a:effectLst>
            <a:innerShdw blurRad="76200">
              <a:srgbClr val="000000"/>
            </a:innerShdw>
          </a:effectLst>
        </p:spPr>
      </p:pic>
      <p:sp>
        <p:nvSpPr>
          <p:cNvPr id="18" name="Content Placeholder 17">
            <a:extLst>
              <a:ext uri="{FF2B5EF4-FFF2-40B4-BE49-F238E27FC236}">
                <a16:creationId xmlns:a16="http://schemas.microsoft.com/office/drawing/2014/main" id="{0483B2C1-CBB8-CFDF-4EC7-25768358F35E}"/>
              </a:ext>
            </a:extLst>
          </p:cNvPr>
          <p:cNvSpPr>
            <a:spLocks noGrp="1"/>
          </p:cNvSpPr>
          <p:nvPr>
            <p:ph idx="1"/>
          </p:nvPr>
        </p:nvSpPr>
        <p:spPr>
          <a:xfrm>
            <a:off x="6291791" y="259080"/>
            <a:ext cx="5422114" cy="6339840"/>
          </a:xfrm>
        </p:spPr>
        <p:txBody>
          <a:bodyPr>
            <a:normAutofit fontScale="92500" lnSpcReduction="20000"/>
          </a:bodyPr>
          <a:lstStyle/>
          <a:p>
            <a:pPr marL="0" indent="0" algn="ctr">
              <a:buNone/>
            </a:pPr>
            <a:r>
              <a:rPr lang="tr-TR" b="1" dirty="0"/>
              <a:t>🔹 Özellikleri</a:t>
            </a:r>
          </a:p>
          <a:p>
            <a:r>
              <a:rPr lang="tr-TR" b="1" dirty="0"/>
              <a:t>Aşamalar sıralıdır</a:t>
            </a:r>
            <a:r>
              <a:rPr lang="tr-TR" dirty="0"/>
              <a:t> ve bir sonraki aşamaya geçmeden önce bir önceki tamamlanmalıdır.</a:t>
            </a:r>
          </a:p>
          <a:p>
            <a:r>
              <a:rPr lang="tr-TR" b="1" dirty="0"/>
              <a:t>Geri dönüş zordur</a:t>
            </a:r>
            <a:r>
              <a:rPr lang="tr-TR" dirty="0"/>
              <a:t>; hatalar genellikle sonraki aşamalarda fark edilirse düzeltmek maliyetlidir.</a:t>
            </a:r>
          </a:p>
          <a:p>
            <a:r>
              <a:rPr lang="tr-TR" b="1" dirty="0"/>
              <a:t>Belge odaklıdır</a:t>
            </a:r>
            <a:r>
              <a:rPr lang="tr-TR" dirty="0"/>
              <a:t>; her aşamada kapsamlı </a:t>
            </a:r>
            <a:r>
              <a:rPr lang="tr-TR" dirty="0" err="1"/>
              <a:t>dökümantasyon</a:t>
            </a:r>
            <a:r>
              <a:rPr lang="tr-TR" dirty="0"/>
              <a:t> hazırlanır.</a:t>
            </a:r>
          </a:p>
          <a:p>
            <a:r>
              <a:rPr lang="tr-TR" dirty="0"/>
              <a:t>Daha çok </a:t>
            </a:r>
            <a:r>
              <a:rPr lang="tr-TR" b="1" dirty="0"/>
              <a:t>gereksinimleri baştan net olan projelerde</a:t>
            </a:r>
            <a:r>
              <a:rPr lang="tr-TR" dirty="0"/>
              <a:t> uygundur.</a:t>
            </a:r>
          </a:p>
          <a:p>
            <a:pPr marL="0" indent="0" algn="ctr">
              <a:buNone/>
            </a:pPr>
            <a:r>
              <a:rPr lang="tr-TR" b="1" dirty="0"/>
              <a:t>🔹 Avantajları</a:t>
            </a:r>
          </a:p>
          <a:p>
            <a:r>
              <a:rPr lang="tr-TR" dirty="0"/>
              <a:t>Süreç ve aşamalar nettir, yönetmesi kolaydır.</a:t>
            </a:r>
          </a:p>
          <a:p>
            <a:r>
              <a:rPr lang="tr-TR" dirty="0"/>
              <a:t>Kapsamı baştan belirlenmiş, değişmeyecek projeler için idealdir.</a:t>
            </a:r>
          </a:p>
          <a:p>
            <a:r>
              <a:rPr lang="tr-TR" dirty="0"/>
              <a:t>Belgeler sayesinde proje devri kolaydır.</a:t>
            </a:r>
          </a:p>
          <a:p>
            <a:pPr marL="0" indent="0" algn="ctr">
              <a:buNone/>
            </a:pPr>
            <a:r>
              <a:rPr lang="tr-TR" b="1" dirty="0"/>
              <a:t>🔹 Dezavantajları</a:t>
            </a:r>
          </a:p>
          <a:p>
            <a:r>
              <a:rPr lang="tr-TR" dirty="0"/>
              <a:t>Geri dönüşler maliyetlidir.</a:t>
            </a:r>
          </a:p>
          <a:p>
            <a:r>
              <a:rPr lang="tr-TR" dirty="0"/>
              <a:t>Gereksinimlerde değişiklik olursa uyum sağlamak zordur.</a:t>
            </a:r>
          </a:p>
          <a:p>
            <a:r>
              <a:rPr lang="tr-TR" dirty="0"/>
              <a:t>Uzun süreli projelerde, kullanıcı yazılımı ancak sonunda görebilir.</a:t>
            </a:r>
          </a:p>
          <a:p>
            <a:endParaRPr lang="tr-TR" dirty="0"/>
          </a:p>
          <a:p>
            <a:pPr marL="0" indent="0">
              <a:buNone/>
            </a:pPr>
            <a:endParaRPr lang="en-US" dirty="0"/>
          </a:p>
        </p:txBody>
      </p:sp>
    </p:spTree>
    <p:extLst>
      <p:ext uri="{BB962C8B-B14F-4D97-AF65-F5344CB8AC3E}">
        <p14:creationId xmlns:p14="http://schemas.microsoft.com/office/powerpoint/2010/main" val="15071584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9A204626-2220-4678-A939-FD94EA7B53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13">
            <a:extLst>
              <a:ext uri="{FF2B5EF4-FFF2-40B4-BE49-F238E27FC236}">
                <a16:creationId xmlns:a16="http://schemas.microsoft.com/office/drawing/2014/main" id="{491B59ED-7F9A-4B61-7484-4F045AE90226}"/>
              </a:ext>
            </a:extLst>
          </p:cNvPr>
          <p:cNvSpPr>
            <a:spLocks noGrp="1"/>
          </p:cNvSpPr>
          <p:nvPr>
            <p:ph idx="1"/>
          </p:nvPr>
        </p:nvSpPr>
        <p:spPr>
          <a:xfrm>
            <a:off x="963875" y="314960"/>
            <a:ext cx="5958837" cy="6299200"/>
          </a:xfrm>
        </p:spPr>
        <p:txBody>
          <a:bodyPr>
            <a:normAutofit fontScale="77500" lnSpcReduction="20000"/>
          </a:bodyPr>
          <a:lstStyle/>
          <a:p>
            <a:r>
              <a:rPr lang="tr-TR" b="1" dirty="0"/>
              <a:t>V Modeli</a:t>
            </a:r>
            <a:r>
              <a:rPr lang="tr-TR" dirty="0"/>
              <a:t> (</a:t>
            </a:r>
            <a:r>
              <a:rPr lang="tr-TR" dirty="0" err="1"/>
              <a:t>Verification</a:t>
            </a:r>
            <a:r>
              <a:rPr lang="tr-TR" dirty="0"/>
              <a:t> </a:t>
            </a:r>
            <a:r>
              <a:rPr lang="tr-TR" dirty="0" err="1"/>
              <a:t>and</a:t>
            </a:r>
            <a:r>
              <a:rPr lang="tr-TR" dirty="0"/>
              <a:t> </a:t>
            </a:r>
            <a:r>
              <a:rPr lang="tr-TR" dirty="0" err="1"/>
              <a:t>Validation</a:t>
            </a:r>
            <a:r>
              <a:rPr lang="tr-TR" dirty="0"/>
              <a:t> Model), yazılım geliştirme sürecinde şelale modelinin geliştirilmiş bir versiyonudur.</a:t>
            </a:r>
            <a:br>
              <a:rPr lang="tr-TR" dirty="0"/>
            </a:br>
            <a:r>
              <a:rPr lang="tr-TR" dirty="0"/>
              <a:t>Adını, süreç aşamalarının </a:t>
            </a:r>
            <a:r>
              <a:rPr lang="tr-TR" b="1" dirty="0"/>
              <a:t>V harfi</a:t>
            </a:r>
            <a:r>
              <a:rPr lang="tr-TR" dirty="0"/>
              <a:t> şeklinde gösterilmesinden alır.</a:t>
            </a:r>
            <a:br>
              <a:rPr lang="tr-TR" dirty="0"/>
            </a:br>
            <a:r>
              <a:rPr lang="tr-TR" dirty="0"/>
              <a:t>Temel mantığı, </a:t>
            </a:r>
            <a:r>
              <a:rPr lang="tr-TR" b="1" dirty="0"/>
              <a:t>her geliştirme aşamasının karşısında ona uygun bir test aşamasının bulunmasıdır</a:t>
            </a:r>
            <a:r>
              <a:rPr lang="tr-TR" dirty="0"/>
              <a:t>.</a:t>
            </a:r>
          </a:p>
          <a:p>
            <a:r>
              <a:rPr lang="tr-TR" b="1" dirty="0"/>
              <a:t>🔹 Özellikleri</a:t>
            </a:r>
          </a:p>
          <a:p>
            <a:r>
              <a:rPr lang="tr-TR" b="1" dirty="0"/>
              <a:t>Doğrulama (</a:t>
            </a:r>
            <a:r>
              <a:rPr lang="tr-TR" b="1" dirty="0" err="1"/>
              <a:t>Verification</a:t>
            </a:r>
            <a:r>
              <a:rPr lang="tr-TR" b="1" dirty="0"/>
              <a:t>)</a:t>
            </a:r>
            <a:r>
              <a:rPr lang="tr-TR" dirty="0"/>
              <a:t>: V’nin sol tarafındaki aşamalar. Gereksinim ve tasarımın doğru şekilde yapıldığını kontrol eder.</a:t>
            </a:r>
          </a:p>
          <a:p>
            <a:r>
              <a:rPr lang="tr-TR" b="1" dirty="0"/>
              <a:t>Geçerleme (</a:t>
            </a:r>
            <a:r>
              <a:rPr lang="tr-TR" b="1" dirty="0" err="1"/>
              <a:t>Validation</a:t>
            </a:r>
            <a:r>
              <a:rPr lang="tr-TR" b="1" dirty="0"/>
              <a:t>)</a:t>
            </a:r>
            <a:r>
              <a:rPr lang="tr-TR" dirty="0"/>
              <a:t>: V’nin sağ tarafındaki aşamalar. Ortaya çıkan ürünün gereksinimleri karşılayıp karşılamadığını kontrol eder.</a:t>
            </a:r>
          </a:p>
          <a:p>
            <a:r>
              <a:rPr lang="tr-TR" b="1" dirty="0"/>
              <a:t>Test süreçleri daha baştan planlanır</a:t>
            </a:r>
            <a:r>
              <a:rPr lang="tr-TR" dirty="0"/>
              <a:t>, sonradan eklenmez.</a:t>
            </a:r>
          </a:p>
          <a:p>
            <a:r>
              <a:rPr lang="tr-TR" dirty="0"/>
              <a:t>Hata yakalama oranı şelale modeline göre daha yüksektir.</a:t>
            </a:r>
          </a:p>
          <a:p>
            <a:r>
              <a:rPr lang="tr-TR" b="1" dirty="0"/>
              <a:t>🔹 Avantajları</a:t>
            </a:r>
          </a:p>
          <a:p>
            <a:r>
              <a:rPr lang="tr-TR" dirty="0"/>
              <a:t>Hataları erken fark etme imkanı sağlar.</a:t>
            </a:r>
          </a:p>
          <a:p>
            <a:r>
              <a:rPr lang="tr-TR" dirty="0"/>
              <a:t>Her aşamanın karşısında bir test aşaması olması kaliteyi artırır.</a:t>
            </a:r>
          </a:p>
          <a:p>
            <a:r>
              <a:rPr lang="tr-TR" dirty="0"/>
              <a:t>Planlı ve sistematik bir süreçtir.</a:t>
            </a:r>
          </a:p>
          <a:p>
            <a:r>
              <a:rPr lang="tr-TR" b="1" dirty="0"/>
              <a:t>🔹 Dezavantajları</a:t>
            </a:r>
          </a:p>
          <a:p>
            <a:r>
              <a:rPr lang="tr-TR" dirty="0"/>
              <a:t>Gereksinim değişikliklerine esnek değildir.</a:t>
            </a:r>
          </a:p>
          <a:p>
            <a:r>
              <a:rPr lang="tr-TR" dirty="0"/>
              <a:t>Süreç çok katıdır, prototip geliştirmeye uygun değildir.</a:t>
            </a:r>
          </a:p>
          <a:p>
            <a:r>
              <a:rPr lang="tr-TR" dirty="0"/>
              <a:t>Küçük projeler için fazla karmaşık olabilir.</a:t>
            </a:r>
          </a:p>
          <a:p>
            <a:endParaRPr lang="tr-TR" dirty="0"/>
          </a:p>
          <a:p>
            <a:endParaRPr lang="en-US" dirty="0"/>
          </a:p>
        </p:txBody>
      </p:sp>
      <p:sp>
        <p:nvSpPr>
          <p:cNvPr id="24" name="Rectangle 23">
            <a:extLst>
              <a:ext uri="{FF2B5EF4-FFF2-40B4-BE49-F238E27FC236}">
                <a16:creationId xmlns:a16="http://schemas.microsoft.com/office/drawing/2014/main" id="{EB97D8A6-1C5A-42B6-AE78-F3D0F9BDF0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pic>
        <p:nvPicPr>
          <p:cNvPr id="5" name="İçerik Yer Tutucusu 4" descr="metin, yazı tipi, ekran görüntüsü içeren bir resim&#10;&#10;Yapay zeka tarafından oluşturulmuş içerik yanlış olabilir.">
            <a:extLst>
              <a:ext uri="{FF2B5EF4-FFF2-40B4-BE49-F238E27FC236}">
                <a16:creationId xmlns:a16="http://schemas.microsoft.com/office/drawing/2014/main" id="{8971808E-5167-DB2E-D7EE-B630330802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43131" y="314960"/>
            <a:ext cx="4317999" cy="5943600"/>
          </a:xfrm>
          <a:prstGeom prst="rect">
            <a:avLst/>
          </a:prstGeom>
          <a:ln>
            <a:noFill/>
          </a:ln>
          <a:effectLst>
            <a:softEdge rad="112500"/>
          </a:effectLst>
        </p:spPr>
      </p:pic>
    </p:spTree>
    <p:extLst>
      <p:ext uri="{BB962C8B-B14F-4D97-AF65-F5344CB8AC3E}">
        <p14:creationId xmlns:p14="http://schemas.microsoft.com/office/powerpoint/2010/main" val="931915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BEC9E7FA-3295-45ED-8253-D23F9E44E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tr-TR"/>
          </a:p>
        </p:txBody>
      </p:sp>
      <p:pic>
        <p:nvPicPr>
          <p:cNvPr id="4" name="Resim 3" descr="metin, ekran görüntüsü, yazı tipi, logo içeren bir resim&#10;&#10;Yapay zeka tarafından oluşturulmuş içerik yanlış olabilir.">
            <a:extLst>
              <a:ext uri="{FF2B5EF4-FFF2-40B4-BE49-F238E27FC236}">
                <a16:creationId xmlns:a16="http://schemas.microsoft.com/office/drawing/2014/main" id="{05B1588E-570D-179C-A331-08AB60ED87FC}"/>
              </a:ext>
            </a:extLst>
          </p:cNvPr>
          <p:cNvPicPr>
            <a:picLocks noChangeAspect="1"/>
          </p:cNvPicPr>
          <p:nvPr/>
        </p:nvPicPr>
        <p:blipFill>
          <a:blip r:embed="rId2"/>
          <a:stretch>
            <a:fillRect/>
          </a:stretch>
        </p:blipFill>
        <p:spPr>
          <a:xfrm>
            <a:off x="1145481" y="1294662"/>
            <a:ext cx="4950519" cy="4268676"/>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3" name="İçerik Yer Tutucusu 2">
            <a:extLst>
              <a:ext uri="{FF2B5EF4-FFF2-40B4-BE49-F238E27FC236}">
                <a16:creationId xmlns:a16="http://schemas.microsoft.com/office/drawing/2014/main" id="{1BD1CFC3-E1A2-8683-20F5-1ADB2F1B2D36}"/>
              </a:ext>
            </a:extLst>
          </p:cNvPr>
          <p:cNvSpPr>
            <a:spLocks noGrp="1"/>
          </p:cNvSpPr>
          <p:nvPr>
            <p:ph idx="1"/>
          </p:nvPr>
        </p:nvSpPr>
        <p:spPr>
          <a:xfrm>
            <a:off x="6534786" y="941070"/>
            <a:ext cx="5113111" cy="4975860"/>
          </a:xfrm>
        </p:spPr>
        <p:txBody>
          <a:bodyPr>
            <a:normAutofit fontScale="92500" lnSpcReduction="20000"/>
          </a:bodyPr>
          <a:lstStyle/>
          <a:p>
            <a:r>
              <a:rPr lang="tr-TR" b="1" dirty="0"/>
              <a:t>Spiral Modeli</a:t>
            </a:r>
            <a:r>
              <a:rPr lang="tr-TR" dirty="0"/>
              <a:t>, yazılım geliştirme sürecinde hem </a:t>
            </a:r>
            <a:r>
              <a:rPr lang="tr-TR" b="1" dirty="0"/>
              <a:t>yinelemeli geliştirme</a:t>
            </a:r>
            <a:r>
              <a:rPr lang="tr-TR" dirty="0"/>
              <a:t> hem de </a:t>
            </a:r>
            <a:r>
              <a:rPr lang="tr-TR" b="1" dirty="0"/>
              <a:t>risk analizi</a:t>
            </a:r>
            <a:r>
              <a:rPr lang="tr-TR" dirty="0"/>
              <a:t> odaklı yaklaşımı birleştiren bir modeldir.</a:t>
            </a:r>
          </a:p>
          <a:p>
            <a:r>
              <a:rPr lang="tr-TR" b="1" dirty="0"/>
              <a:t>🔹 Avantajları</a:t>
            </a:r>
          </a:p>
          <a:p>
            <a:r>
              <a:rPr lang="tr-TR" b="1" dirty="0"/>
              <a:t>Risk odaklı</a:t>
            </a:r>
            <a:r>
              <a:rPr lang="tr-TR" dirty="0"/>
              <a:t> olduğu için büyük projelerde güvenlidir.</a:t>
            </a:r>
          </a:p>
          <a:p>
            <a:r>
              <a:rPr lang="tr-TR" dirty="0"/>
              <a:t>Gereksinimler net olmasa bile başlanabilir.</a:t>
            </a:r>
          </a:p>
          <a:p>
            <a:r>
              <a:rPr lang="tr-TR" dirty="0"/>
              <a:t>Kullanıcı erken aşamalarda sürece dahil olur.</a:t>
            </a:r>
          </a:p>
          <a:p>
            <a:r>
              <a:rPr lang="tr-TR" dirty="0"/>
              <a:t>Esnek ve değişikliklere uyumlu.</a:t>
            </a:r>
          </a:p>
          <a:p>
            <a:r>
              <a:rPr lang="tr-TR" b="1" dirty="0"/>
              <a:t>🔹 Dezavantajları</a:t>
            </a:r>
          </a:p>
          <a:p>
            <a:r>
              <a:rPr lang="tr-TR" dirty="0"/>
              <a:t>Küçük projeler için gereksiz derecede karmaşıktır.</a:t>
            </a:r>
          </a:p>
          <a:p>
            <a:r>
              <a:rPr lang="tr-TR" dirty="0"/>
              <a:t>İyi bir risk analizi ekibi gerektirir.</a:t>
            </a:r>
          </a:p>
          <a:p>
            <a:r>
              <a:rPr lang="tr-TR" dirty="0"/>
              <a:t>Maliyet ve süre tahmini zordur.</a:t>
            </a:r>
          </a:p>
          <a:p>
            <a:endParaRPr lang="tr-TR" dirty="0"/>
          </a:p>
        </p:txBody>
      </p:sp>
    </p:spTree>
    <p:extLst>
      <p:ext uri="{BB962C8B-B14F-4D97-AF65-F5344CB8AC3E}">
        <p14:creationId xmlns:p14="http://schemas.microsoft.com/office/powerpoint/2010/main" val="74706032"/>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Kırpma">
  <a:themeElements>
    <a:clrScheme name="Kırpma">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Kırpma">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Kırpma">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TM10001105[[fn=Kırpma]]</Template>
  <TotalTime>963</TotalTime>
  <Words>3312</Words>
  <Application>Microsoft Office PowerPoint</Application>
  <PresentationFormat>Geniş ekran</PresentationFormat>
  <Paragraphs>317</Paragraphs>
  <Slides>25</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25</vt:i4>
      </vt:variant>
    </vt:vector>
  </HeadingPairs>
  <TitlesOfParts>
    <vt:vector size="29" baseType="lpstr">
      <vt:lpstr>Arial</vt:lpstr>
      <vt:lpstr>Blogger Sans</vt:lpstr>
      <vt:lpstr>Franklin Gothic Book</vt:lpstr>
      <vt:lpstr>Kırpma</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Yazılım Mimarisi Nedir? </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İrem Türk</dc:creator>
  <cp:lastModifiedBy>İrem Türk</cp:lastModifiedBy>
  <cp:revision>7</cp:revision>
  <dcterms:created xsi:type="dcterms:W3CDTF">2025-08-13T07:03:06Z</dcterms:created>
  <dcterms:modified xsi:type="dcterms:W3CDTF">2025-08-18T05:39:37Z</dcterms:modified>
</cp:coreProperties>
</file>