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6B7C9C-835E-344E-9C97-813C97B9AAAE}" v="6" dt="2025-06-01T22:33:32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1"/>
    <p:restoredTop sz="94641"/>
  </p:normalViewPr>
  <p:slideViewPr>
    <p:cSldViewPr snapToGrid="0">
      <p:cViewPr varScale="1">
        <p:scale>
          <a:sx n="102" d="100"/>
          <a:sy n="102" d="100"/>
        </p:scale>
        <p:origin x="200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A53AAA-77CF-4410-AC4B-D9BCB20AF1C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00E3083-094A-4D05-A4B3-E270B9BFE69C}">
      <dgm:prSet/>
      <dgm:spPr/>
      <dgm:t>
        <a:bodyPr/>
        <a:lstStyle/>
        <a:p>
          <a:r>
            <a:rPr lang="en-US" b="0" i="0"/>
            <a:t>With TVS it is important to identify customer needs or business opportunities.</a:t>
          </a:r>
          <a:endParaRPr lang="en-US"/>
        </a:p>
      </dgm:t>
    </dgm:pt>
    <dgm:pt modelId="{290223A6-B417-4432-8667-DAF6EEAB211E}" type="parTrans" cxnId="{46F9FF40-23B1-4107-A03F-C7109791D65D}">
      <dgm:prSet/>
      <dgm:spPr/>
      <dgm:t>
        <a:bodyPr/>
        <a:lstStyle/>
        <a:p>
          <a:endParaRPr lang="en-US"/>
        </a:p>
      </dgm:t>
    </dgm:pt>
    <dgm:pt modelId="{34AD6E17-A5A1-4F63-8ECA-03E6E8FF632A}" type="sibTrans" cxnId="{46F9FF40-23B1-4107-A03F-C7109791D65D}">
      <dgm:prSet/>
      <dgm:spPr/>
      <dgm:t>
        <a:bodyPr/>
        <a:lstStyle/>
        <a:p>
          <a:endParaRPr lang="en-US"/>
        </a:p>
      </dgm:t>
    </dgm:pt>
    <dgm:pt modelId="{7DB3A5B4-0494-4BD3-8B76-CFE19A3CF0FD}">
      <dgm:prSet/>
      <dgm:spPr/>
      <dgm:t>
        <a:bodyPr/>
        <a:lstStyle/>
        <a:p>
          <a:r>
            <a:rPr lang="en-US" b="0" i="0" dirty="0"/>
            <a:t>TVS Development consists of designing, coding, and testing the software.</a:t>
          </a:r>
          <a:endParaRPr lang="en-US" dirty="0"/>
        </a:p>
      </dgm:t>
    </dgm:pt>
    <dgm:pt modelId="{CC3B927E-7631-40A6-B805-B5BEF1D2E829}" type="parTrans" cxnId="{DA0A0281-5C05-4AB8-BC46-529B0E202C37}">
      <dgm:prSet/>
      <dgm:spPr/>
      <dgm:t>
        <a:bodyPr/>
        <a:lstStyle/>
        <a:p>
          <a:endParaRPr lang="en-US"/>
        </a:p>
      </dgm:t>
    </dgm:pt>
    <dgm:pt modelId="{FEA52C76-DFE5-49C5-B927-ACF766205195}" type="sibTrans" cxnId="{DA0A0281-5C05-4AB8-BC46-529B0E202C37}">
      <dgm:prSet/>
      <dgm:spPr/>
      <dgm:t>
        <a:bodyPr/>
        <a:lstStyle/>
        <a:p>
          <a:endParaRPr lang="en-US"/>
        </a:p>
      </dgm:t>
    </dgm:pt>
    <dgm:pt modelId="{2AF09B08-6141-4D24-B736-160343D01907}">
      <dgm:prSet/>
      <dgm:spPr/>
      <dgm:t>
        <a:bodyPr/>
        <a:lstStyle/>
        <a:p>
          <a:r>
            <a:rPr lang="en-US" b="0" i="0"/>
            <a:t>TVS Deployment requires releasing the software to production.</a:t>
          </a:r>
          <a:endParaRPr lang="en-US"/>
        </a:p>
      </dgm:t>
    </dgm:pt>
    <dgm:pt modelId="{037FF000-8DEA-4D94-B077-7F670EA023BD}" type="parTrans" cxnId="{C665FF77-9D09-46CC-84E8-FD8DFE20C485}">
      <dgm:prSet/>
      <dgm:spPr/>
      <dgm:t>
        <a:bodyPr/>
        <a:lstStyle/>
        <a:p>
          <a:endParaRPr lang="en-US"/>
        </a:p>
      </dgm:t>
    </dgm:pt>
    <dgm:pt modelId="{22424864-00E1-461D-B01F-BE11D0D7528F}" type="sibTrans" cxnId="{C665FF77-9D09-46CC-84E8-FD8DFE20C485}">
      <dgm:prSet/>
      <dgm:spPr/>
      <dgm:t>
        <a:bodyPr/>
        <a:lstStyle/>
        <a:p>
          <a:endParaRPr lang="en-US"/>
        </a:p>
      </dgm:t>
    </dgm:pt>
    <dgm:pt modelId="{5CDF56C1-1630-4B93-B88D-AE0FAE056575}">
      <dgm:prSet/>
      <dgm:spPr/>
      <dgm:t>
        <a:bodyPr/>
        <a:lstStyle/>
        <a:p>
          <a:r>
            <a:rPr lang="en-US" b="0" i="0"/>
            <a:t>TVS Feedback is about gathering user input for continuous improvement.</a:t>
          </a:r>
          <a:endParaRPr lang="en-US"/>
        </a:p>
      </dgm:t>
    </dgm:pt>
    <dgm:pt modelId="{E6ACE9AD-992C-4034-9AED-93310F594D79}" type="parTrans" cxnId="{3C20B754-A1F1-4AB1-997B-9B7D316E603C}">
      <dgm:prSet/>
      <dgm:spPr/>
      <dgm:t>
        <a:bodyPr/>
        <a:lstStyle/>
        <a:p>
          <a:endParaRPr lang="en-US"/>
        </a:p>
      </dgm:t>
    </dgm:pt>
    <dgm:pt modelId="{F13CB4F3-9969-4EB3-A043-DD337C909821}" type="sibTrans" cxnId="{3C20B754-A1F1-4AB1-997B-9B7D316E603C}">
      <dgm:prSet/>
      <dgm:spPr/>
      <dgm:t>
        <a:bodyPr/>
        <a:lstStyle/>
        <a:p>
          <a:endParaRPr lang="en-US"/>
        </a:p>
      </dgm:t>
    </dgm:pt>
    <dgm:pt modelId="{7D80C509-DFFE-3A42-A5CA-81A69EA6C0C9}" type="pres">
      <dgm:prSet presAssocID="{27A53AAA-77CF-4410-AC4B-D9BCB20AF1CD}" presName="diagram" presStyleCnt="0">
        <dgm:presLayoutVars>
          <dgm:dir/>
          <dgm:resizeHandles val="exact"/>
        </dgm:presLayoutVars>
      </dgm:prSet>
      <dgm:spPr/>
    </dgm:pt>
    <dgm:pt modelId="{E1DFF1B0-98E8-A04B-9B33-6CDEF72D0BE0}" type="pres">
      <dgm:prSet presAssocID="{D00E3083-094A-4D05-A4B3-E270B9BFE69C}" presName="node" presStyleLbl="node1" presStyleIdx="0" presStyleCnt="4" custScaleX="127276">
        <dgm:presLayoutVars>
          <dgm:bulletEnabled val="1"/>
        </dgm:presLayoutVars>
      </dgm:prSet>
      <dgm:spPr/>
    </dgm:pt>
    <dgm:pt modelId="{8BFC61A2-4C3E-7B47-B248-E1E70413284A}" type="pres">
      <dgm:prSet presAssocID="{34AD6E17-A5A1-4F63-8ECA-03E6E8FF632A}" presName="sibTrans" presStyleCnt="0"/>
      <dgm:spPr/>
    </dgm:pt>
    <dgm:pt modelId="{86C95F5E-F8B2-C548-AA4C-BFAFED65F967}" type="pres">
      <dgm:prSet presAssocID="{7DB3A5B4-0494-4BD3-8B76-CFE19A3CF0FD}" presName="node" presStyleLbl="node1" presStyleIdx="1" presStyleCnt="4" custScaleX="133836">
        <dgm:presLayoutVars>
          <dgm:bulletEnabled val="1"/>
        </dgm:presLayoutVars>
      </dgm:prSet>
      <dgm:spPr/>
    </dgm:pt>
    <dgm:pt modelId="{DBE699FA-32BD-3A4B-9C25-E3A4BE3C4E1C}" type="pres">
      <dgm:prSet presAssocID="{FEA52C76-DFE5-49C5-B927-ACF766205195}" presName="sibTrans" presStyleCnt="0"/>
      <dgm:spPr/>
    </dgm:pt>
    <dgm:pt modelId="{BFFA1A1B-4100-944E-813A-948AB8620F03}" type="pres">
      <dgm:prSet presAssocID="{2AF09B08-6141-4D24-B736-160343D01907}" presName="node" presStyleLbl="node1" presStyleIdx="2" presStyleCnt="4" custScaleX="129687">
        <dgm:presLayoutVars>
          <dgm:bulletEnabled val="1"/>
        </dgm:presLayoutVars>
      </dgm:prSet>
      <dgm:spPr/>
    </dgm:pt>
    <dgm:pt modelId="{ADCC7138-B239-3943-A10F-5E3304FFE72B}" type="pres">
      <dgm:prSet presAssocID="{22424864-00E1-461D-B01F-BE11D0D7528F}" presName="sibTrans" presStyleCnt="0"/>
      <dgm:spPr/>
    </dgm:pt>
    <dgm:pt modelId="{0251EAA1-A141-8B4F-B3E2-F875D5761CA5}" type="pres">
      <dgm:prSet presAssocID="{5CDF56C1-1630-4B93-B88D-AE0FAE056575}" presName="node" presStyleLbl="node1" presStyleIdx="3" presStyleCnt="4" custScaleX="127047">
        <dgm:presLayoutVars>
          <dgm:bulletEnabled val="1"/>
        </dgm:presLayoutVars>
      </dgm:prSet>
      <dgm:spPr/>
    </dgm:pt>
  </dgm:ptLst>
  <dgm:cxnLst>
    <dgm:cxn modelId="{A1ADE80D-DF56-C146-B6A9-0FD0A06A6BFB}" type="presOf" srcId="{2AF09B08-6141-4D24-B736-160343D01907}" destId="{BFFA1A1B-4100-944E-813A-948AB8620F03}" srcOrd="0" destOrd="0" presId="urn:microsoft.com/office/officeart/2005/8/layout/default"/>
    <dgm:cxn modelId="{CCA5E91D-0C55-474A-B76E-3A5E82E18204}" type="presOf" srcId="{27A53AAA-77CF-4410-AC4B-D9BCB20AF1CD}" destId="{7D80C509-DFFE-3A42-A5CA-81A69EA6C0C9}" srcOrd="0" destOrd="0" presId="urn:microsoft.com/office/officeart/2005/8/layout/default"/>
    <dgm:cxn modelId="{3442451E-C8FD-F54C-9758-211F3C83EC95}" type="presOf" srcId="{5CDF56C1-1630-4B93-B88D-AE0FAE056575}" destId="{0251EAA1-A141-8B4F-B3E2-F875D5761CA5}" srcOrd="0" destOrd="0" presId="urn:microsoft.com/office/officeart/2005/8/layout/default"/>
    <dgm:cxn modelId="{46F9FF40-23B1-4107-A03F-C7109791D65D}" srcId="{27A53AAA-77CF-4410-AC4B-D9BCB20AF1CD}" destId="{D00E3083-094A-4D05-A4B3-E270B9BFE69C}" srcOrd="0" destOrd="0" parTransId="{290223A6-B417-4432-8667-DAF6EEAB211E}" sibTransId="{34AD6E17-A5A1-4F63-8ECA-03E6E8FF632A}"/>
    <dgm:cxn modelId="{3C20B754-A1F1-4AB1-997B-9B7D316E603C}" srcId="{27A53AAA-77CF-4410-AC4B-D9BCB20AF1CD}" destId="{5CDF56C1-1630-4B93-B88D-AE0FAE056575}" srcOrd="3" destOrd="0" parTransId="{E6ACE9AD-992C-4034-9AED-93310F594D79}" sibTransId="{F13CB4F3-9969-4EB3-A043-DD337C909821}"/>
    <dgm:cxn modelId="{E1314867-9D92-F24E-9CD7-7F2C7C518D8B}" type="presOf" srcId="{7DB3A5B4-0494-4BD3-8B76-CFE19A3CF0FD}" destId="{86C95F5E-F8B2-C548-AA4C-BFAFED65F967}" srcOrd="0" destOrd="0" presId="urn:microsoft.com/office/officeart/2005/8/layout/default"/>
    <dgm:cxn modelId="{C665FF77-9D09-46CC-84E8-FD8DFE20C485}" srcId="{27A53AAA-77CF-4410-AC4B-D9BCB20AF1CD}" destId="{2AF09B08-6141-4D24-B736-160343D01907}" srcOrd="2" destOrd="0" parTransId="{037FF000-8DEA-4D94-B077-7F670EA023BD}" sibTransId="{22424864-00E1-461D-B01F-BE11D0D7528F}"/>
    <dgm:cxn modelId="{DA0A0281-5C05-4AB8-BC46-529B0E202C37}" srcId="{27A53AAA-77CF-4410-AC4B-D9BCB20AF1CD}" destId="{7DB3A5B4-0494-4BD3-8B76-CFE19A3CF0FD}" srcOrd="1" destOrd="0" parTransId="{CC3B927E-7631-40A6-B805-B5BEF1D2E829}" sibTransId="{FEA52C76-DFE5-49C5-B927-ACF766205195}"/>
    <dgm:cxn modelId="{9EA412D4-8E74-E649-B72F-27841A515151}" type="presOf" srcId="{D00E3083-094A-4D05-A4B3-E270B9BFE69C}" destId="{E1DFF1B0-98E8-A04B-9B33-6CDEF72D0BE0}" srcOrd="0" destOrd="0" presId="urn:microsoft.com/office/officeart/2005/8/layout/default"/>
    <dgm:cxn modelId="{89E7A5A1-1951-824B-974F-4CAE89033562}" type="presParOf" srcId="{7D80C509-DFFE-3A42-A5CA-81A69EA6C0C9}" destId="{E1DFF1B0-98E8-A04B-9B33-6CDEF72D0BE0}" srcOrd="0" destOrd="0" presId="urn:microsoft.com/office/officeart/2005/8/layout/default"/>
    <dgm:cxn modelId="{26BD988D-A15E-C74D-926B-6E88A790FFFA}" type="presParOf" srcId="{7D80C509-DFFE-3A42-A5CA-81A69EA6C0C9}" destId="{8BFC61A2-4C3E-7B47-B248-E1E70413284A}" srcOrd="1" destOrd="0" presId="urn:microsoft.com/office/officeart/2005/8/layout/default"/>
    <dgm:cxn modelId="{881DE049-59F7-6F4D-A0AB-32AC0E1BB26D}" type="presParOf" srcId="{7D80C509-DFFE-3A42-A5CA-81A69EA6C0C9}" destId="{86C95F5E-F8B2-C548-AA4C-BFAFED65F967}" srcOrd="2" destOrd="0" presId="urn:microsoft.com/office/officeart/2005/8/layout/default"/>
    <dgm:cxn modelId="{03EE0B87-9EE3-104B-8520-DC20018D9904}" type="presParOf" srcId="{7D80C509-DFFE-3A42-A5CA-81A69EA6C0C9}" destId="{DBE699FA-32BD-3A4B-9C25-E3A4BE3C4E1C}" srcOrd="3" destOrd="0" presId="urn:microsoft.com/office/officeart/2005/8/layout/default"/>
    <dgm:cxn modelId="{AF055734-6758-E84D-B594-AA417B05446A}" type="presParOf" srcId="{7D80C509-DFFE-3A42-A5CA-81A69EA6C0C9}" destId="{BFFA1A1B-4100-944E-813A-948AB8620F03}" srcOrd="4" destOrd="0" presId="urn:microsoft.com/office/officeart/2005/8/layout/default"/>
    <dgm:cxn modelId="{B310E2E6-503F-7E44-946D-E7090BDED616}" type="presParOf" srcId="{7D80C509-DFFE-3A42-A5CA-81A69EA6C0C9}" destId="{ADCC7138-B239-3943-A10F-5E3304FFE72B}" srcOrd="5" destOrd="0" presId="urn:microsoft.com/office/officeart/2005/8/layout/default"/>
    <dgm:cxn modelId="{BFF4F827-3F1A-1444-95DD-9099A8BD9407}" type="presParOf" srcId="{7D80C509-DFFE-3A42-A5CA-81A69EA6C0C9}" destId="{0251EAA1-A141-8B4F-B3E2-F875D5761CA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2F5D1A-E5C0-4E3F-991D-9959CEAF015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56E72F2-D430-4AB3-853E-FEF6F8780C74}">
      <dgm:prSet/>
      <dgm:spPr/>
      <dgm:t>
        <a:bodyPr/>
        <a:lstStyle/>
        <a:p>
          <a:r>
            <a:rPr lang="en-US" b="1"/>
            <a:t>Efficiency:</a:t>
          </a:r>
          <a:r>
            <a:rPr lang="en-US"/>
            <a:t> Reducing lead times enhances overall productivity.</a:t>
          </a:r>
        </a:p>
      </dgm:t>
    </dgm:pt>
    <dgm:pt modelId="{0283BBE5-A29C-4646-92C3-FE56F3469ECC}" type="parTrans" cxnId="{D65C1360-D3AB-49BF-96F3-FB4DEBCF4701}">
      <dgm:prSet/>
      <dgm:spPr/>
      <dgm:t>
        <a:bodyPr/>
        <a:lstStyle/>
        <a:p>
          <a:endParaRPr lang="en-US"/>
        </a:p>
      </dgm:t>
    </dgm:pt>
    <dgm:pt modelId="{11484427-5244-47CE-911F-64E63D91F232}" type="sibTrans" cxnId="{D65C1360-D3AB-49BF-96F3-FB4DEBCF4701}">
      <dgm:prSet/>
      <dgm:spPr/>
      <dgm:t>
        <a:bodyPr/>
        <a:lstStyle/>
        <a:p>
          <a:endParaRPr lang="en-US"/>
        </a:p>
      </dgm:t>
    </dgm:pt>
    <dgm:pt modelId="{EF59F21E-2AD7-4B96-87FD-6402EA06C885}">
      <dgm:prSet/>
      <dgm:spPr/>
      <dgm:t>
        <a:bodyPr/>
        <a:lstStyle/>
        <a:p>
          <a:r>
            <a:rPr lang="en-US" b="1"/>
            <a:t>Quality:</a:t>
          </a:r>
          <a:r>
            <a:rPr lang="en-US"/>
            <a:t> Automated processes minimize errors.</a:t>
          </a:r>
        </a:p>
      </dgm:t>
    </dgm:pt>
    <dgm:pt modelId="{727A626F-5EFA-4ADB-9441-A0D1C26940EC}" type="parTrans" cxnId="{2BA9FAF0-0EA5-4A9E-873E-BA8ABD8EA603}">
      <dgm:prSet/>
      <dgm:spPr/>
      <dgm:t>
        <a:bodyPr/>
        <a:lstStyle/>
        <a:p>
          <a:endParaRPr lang="en-US"/>
        </a:p>
      </dgm:t>
    </dgm:pt>
    <dgm:pt modelId="{EF59109C-6093-4251-93F8-55792C809A84}" type="sibTrans" cxnId="{2BA9FAF0-0EA5-4A9E-873E-BA8ABD8EA603}">
      <dgm:prSet/>
      <dgm:spPr/>
      <dgm:t>
        <a:bodyPr/>
        <a:lstStyle/>
        <a:p>
          <a:endParaRPr lang="en-US"/>
        </a:p>
      </dgm:t>
    </dgm:pt>
    <dgm:pt modelId="{171CD9E1-A753-4544-BBA3-EA237E99737F}">
      <dgm:prSet/>
      <dgm:spPr/>
      <dgm:t>
        <a:bodyPr/>
        <a:lstStyle/>
        <a:p>
          <a:r>
            <a:rPr lang="en-US" b="1"/>
            <a:t>Responsiveness:</a:t>
          </a:r>
          <a:r>
            <a:rPr lang="en-US"/>
            <a:t> Faster deployments allow quicker adaptation to user needs.</a:t>
          </a:r>
        </a:p>
      </dgm:t>
    </dgm:pt>
    <dgm:pt modelId="{16EAC521-054B-4B17-B259-2B6086149174}" type="parTrans" cxnId="{82A24416-4DFE-48C5-8D44-1F22A65D40A0}">
      <dgm:prSet/>
      <dgm:spPr/>
      <dgm:t>
        <a:bodyPr/>
        <a:lstStyle/>
        <a:p>
          <a:endParaRPr lang="en-US"/>
        </a:p>
      </dgm:t>
    </dgm:pt>
    <dgm:pt modelId="{59B3FC44-50C4-4A2A-9675-587E67210A73}" type="sibTrans" cxnId="{82A24416-4DFE-48C5-8D44-1F22A65D40A0}">
      <dgm:prSet/>
      <dgm:spPr/>
      <dgm:t>
        <a:bodyPr/>
        <a:lstStyle/>
        <a:p>
          <a:endParaRPr lang="en-US"/>
        </a:p>
      </dgm:t>
    </dgm:pt>
    <dgm:pt modelId="{7CCD0FD5-7745-4F1A-B0A1-6BAAA0467991}">
      <dgm:prSet/>
      <dgm:spPr/>
      <dgm:t>
        <a:bodyPr/>
        <a:lstStyle/>
        <a:p>
          <a:r>
            <a:rPr lang="en-US" b="1" dirty="0"/>
            <a:t>Collaboration:</a:t>
          </a:r>
          <a:r>
            <a:rPr lang="en-US" dirty="0"/>
            <a:t> Breaking down silos fosters better team dynamics. </a:t>
          </a:r>
        </a:p>
      </dgm:t>
    </dgm:pt>
    <dgm:pt modelId="{407D5AC0-9459-4097-AC04-13DD4C1883FB}" type="parTrans" cxnId="{021CB75E-831D-485D-A59B-7DB329E80BBE}">
      <dgm:prSet/>
      <dgm:spPr/>
      <dgm:t>
        <a:bodyPr/>
        <a:lstStyle/>
        <a:p>
          <a:endParaRPr lang="en-US"/>
        </a:p>
      </dgm:t>
    </dgm:pt>
    <dgm:pt modelId="{B1AB649D-FC02-4FC9-96E1-D689F6632E47}" type="sibTrans" cxnId="{021CB75E-831D-485D-A59B-7DB329E80BBE}">
      <dgm:prSet/>
      <dgm:spPr/>
      <dgm:t>
        <a:bodyPr/>
        <a:lstStyle/>
        <a:p>
          <a:endParaRPr lang="en-US"/>
        </a:p>
      </dgm:t>
    </dgm:pt>
    <dgm:pt modelId="{4B8835AB-3F28-459C-8943-C37D5FD98DAF}">
      <dgm:prSet/>
      <dgm:spPr/>
      <dgm:t>
        <a:bodyPr/>
        <a:lstStyle/>
        <a:p>
          <a:r>
            <a:rPr lang="en-US" b="1" dirty="0"/>
            <a:t>Final Thought:</a:t>
          </a:r>
          <a:r>
            <a:rPr lang="en-US" dirty="0"/>
            <a:t> Embracing DevOps principles transforms the technology value stream, enabling organizations to deliver value to customers swiftly and reliably.</a:t>
          </a:r>
        </a:p>
      </dgm:t>
    </dgm:pt>
    <dgm:pt modelId="{705E2695-8037-420A-8795-3D8FCADD5D76}" type="parTrans" cxnId="{744B458A-C527-4EAD-9729-3F585739E20B}">
      <dgm:prSet/>
      <dgm:spPr/>
      <dgm:t>
        <a:bodyPr/>
        <a:lstStyle/>
        <a:p>
          <a:endParaRPr lang="en-US"/>
        </a:p>
      </dgm:t>
    </dgm:pt>
    <dgm:pt modelId="{38AF0815-D32E-4229-B2EA-A02DFDA95E0D}" type="sibTrans" cxnId="{744B458A-C527-4EAD-9729-3F585739E20B}">
      <dgm:prSet/>
      <dgm:spPr/>
      <dgm:t>
        <a:bodyPr/>
        <a:lstStyle/>
        <a:p>
          <a:endParaRPr lang="en-US"/>
        </a:p>
      </dgm:t>
    </dgm:pt>
    <dgm:pt modelId="{7D541970-F85F-3143-A9B1-CE6272577B54}" type="pres">
      <dgm:prSet presAssocID="{3A2F5D1A-E5C0-4E3F-991D-9959CEAF015B}" presName="linear" presStyleCnt="0">
        <dgm:presLayoutVars>
          <dgm:animLvl val="lvl"/>
          <dgm:resizeHandles val="exact"/>
        </dgm:presLayoutVars>
      </dgm:prSet>
      <dgm:spPr/>
    </dgm:pt>
    <dgm:pt modelId="{4C47EB8D-A16E-FE48-AF36-2C0700C33A89}" type="pres">
      <dgm:prSet presAssocID="{656E72F2-D430-4AB3-853E-FEF6F8780C7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1F6BFA6-922F-0B46-BD60-62DDE97B08F0}" type="pres">
      <dgm:prSet presAssocID="{11484427-5244-47CE-911F-64E63D91F232}" presName="spacer" presStyleCnt="0"/>
      <dgm:spPr/>
    </dgm:pt>
    <dgm:pt modelId="{4D44DB63-E392-E647-BC2D-9B65A380EC25}" type="pres">
      <dgm:prSet presAssocID="{EF59F21E-2AD7-4B96-87FD-6402EA06C88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E0C32DE-54B4-9044-848C-E8CFDE4FDA5C}" type="pres">
      <dgm:prSet presAssocID="{EF59109C-6093-4251-93F8-55792C809A84}" presName="spacer" presStyleCnt="0"/>
      <dgm:spPr/>
    </dgm:pt>
    <dgm:pt modelId="{025FE990-E613-5D4B-A34F-C79A4B55CD45}" type="pres">
      <dgm:prSet presAssocID="{171CD9E1-A753-4544-BBA3-EA237E99737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9F12445-E1AC-A444-8B9B-7EE99DB5F6F5}" type="pres">
      <dgm:prSet presAssocID="{59B3FC44-50C4-4A2A-9675-587E67210A73}" presName="spacer" presStyleCnt="0"/>
      <dgm:spPr/>
    </dgm:pt>
    <dgm:pt modelId="{9EB9C132-6DC0-3941-9117-BA219F7AD3C7}" type="pres">
      <dgm:prSet presAssocID="{7CCD0FD5-7745-4F1A-B0A1-6BAAA046799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CB91845-327E-CC49-A9A0-EF5AB584B7E2}" type="pres">
      <dgm:prSet presAssocID="{B1AB649D-FC02-4FC9-96E1-D689F6632E47}" presName="spacer" presStyleCnt="0"/>
      <dgm:spPr/>
    </dgm:pt>
    <dgm:pt modelId="{77BD8A30-980F-F645-9DB2-AE8F87FB8CE5}" type="pres">
      <dgm:prSet presAssocID="{4B8835AB-3F28-459C-8943-C37D5FD98DA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C6A8D10-8BA4-C343-9718-52031CFE8C01}" type="presOf" srcId="{4B8835AB-3F28-459C-8943-C37D5FD98DAF}" destId="{77BD8A30-980F-F645-9DB2-AE8F87FB8CE5}" srcOrd="0" destOrd="0" presId="urn:microsoft.com/office/officeart/2005/8/layout/vList2"/>
    <dgm:cxn modelId="{82A24416-4DFE-48C5-8D44-1F22A65D40A0}" srcId="{3A2F5D1A-E5C0-4E3F-991D-9959CEAF015B}" destId="{171CD9E1-A753-4544-BBA3-EA237E99737F}" srcOrd="2" destOrd="0" parTransId="{16EAC521-054B-4B17-B259-2B6086149174}" sibTransId="{59B3FC44-50C4-4A2A-9675-587E67210A73}"/>
    <dgm:cxn modelId="{0019B434-EF91-6F49-B772-47C345D05418}" type="presOf" srcId="{171CD9E1-A753-4544-BBA3-EA237E99737F}" destId="{025FE990-E613-5D4B-A34F-C79A4B55CD45}" srcOrd="0" destOrd="0" presId="urn:microsoft.com/office/officeart/2005/8/layout/vList2"/>
    <dgm:cxn modelId="{021CB75E-831D-485D-A59B-7DB329E80BBE}" srcId="{3A2F5D1A-E5C0-4E3F-991D-9959CEAF015B}" destId="{7CCD0FD5-7745-4F1A-B0A1-6BAAA0467991}" srcOrd="3" destOrd="0" parTransId="{407D5AC0-9459-4097-AC04-13DD4C1883FB}" sibTransId="{B1AB649D-FC02-4FC9-96E1-D689F6632E47}"/>
    <dgm:cxn modelId="{D65C1360-D3AB-49BF-96F3-FB4DEBCF4701}" srcId="{3A2F5D1A-E5C0-4E3F-991D-9959CEAF015B}" destId="{656E72F2-D430-4AB3-853E-FEF6F8780C74}" srcOrd="0" destOrd="0" parTransId="{0283BBE5-A29C-4646-92C3-FE56F3469ECC}" sibTransId="{11484427-5244-47CE-911F-64E63D91F232}"/>
    <dgm:cxn modelId="{66364F60-8A7A-8D4C-A3EE-59E85A34F196}" type="presOf" srcId="{7CCD0FD5-7745-4F1A-B0A1-6BAAA0467991}" destId="{9EB9C132-6DC0-3941-9117-BA219F7AD3C7}" srcOrd="0" destOrd="0" presId="urn:microsoft.com/office/officeart/2005/8/layout/vList2"/>
    <dgm:cxn modelId="{4C998772-B849-A748-8B17-65219B88E93D}" type="presOf" srcId="{EF59F21E-2AD7-4B96-87FD-6402EA06C885}" destId="{4D44DB63-E392-E647-BC2D-9B65A380EC25}" srcOrd="0" destOrd="0" presId="urn:microsoft.com/office/officeart/2005/8/layout/vList2"/>
    <dgm:cxn modelId="{B411AA72-801A-7D42-8298-FD4332D8A781}" type="presOf" srcId="{656E72F2-D430-4AB3-853E-FEF6F8780C74}" destId="{4C47EB8D-A16E-FE48-AF36-2C0700C33A89}" srcOrd="0" destOrd="0" presId="urn:microsoft.com/office/officeart/2005/8/layout/vList2"/>
    <dgm:cxn modelId="{744B458A-C527-4EAD-9729-3F585739E20B}" srcId="{3A2F5D1A-E5C0-4E3F-991D-9959CEAF015B}" destId="{4B8835AB-3F28-459C-8943-C37D5FD98DAF}" srcOrd="4" destOrd="0" parTransId="{705E2695-8037-420A-8795-3D8FCADD5D76}" sibTransId="{38AF0815-D32E-4229-B2EA-A02DFDA95E0D}"/>
    <dgm:cxn modelId="{F29160D5-4E5D-044D-86E0-24B5B8B9F7DD}" type="presOf" srcId="{3A2F5D1A-E5C0-4E3F-991D-9959CEAF015B}" destId="{7D541970-F85F-3143-A9B1-CE6272577B54}" srcOrd="0" destOrd="0" presId="urn:microsoft.com/office/officeart/2005/8/layout/vList2"/>
    <dgm:cxn modelId="{2BA9FAF0-0EA5-4A9E-873E-BA8ABD8EA603}" srcId="{3A2F5D1A-E5C0-4E3F-991D-9959CEAF015B}" destId="{EF59F21E-2AD7-4B96-87FD-6402EA06C885}" srcOrd="1" destOrd="0" parTransId="{727A626F-5EFA-4ADB-9441-A0D1C26940EC}" sibTransId="{EF59109C-6093-4251-93F8-55792C809A84}"/>
    <dgm:cxn modelId="{FF3B014A-D683-6D44-9B01-F7BC8178276A}" type="presParOf" srcId="{7D541970-F85F-3143-A9B1-CE6272577B54}" destId="{4C47EB8D-A16E-FE48-AF36-2C0700C33A89}" srcOrd="0" destOrd="0" presId="urn:microsoft.com/office/officeart/2005/8/layout/vList2"/>
    <dgm:cxn modelId="{44115A11-E9C1-B24C-8696-D3E2600633AA}" type="presParOf" srcId="{7D541970-F85F-3143-A9B1-CE6272577B54}" destId="{D1F6BFA6-922F-0B46-BD60-62DDE97B08F0}" srcOrd="1" destOrd="0" presId="urn:microsoft.com/office/officeart/2005/8/layout/vList2"/>
    <dgm:cxn modelId="{148129AF-E768-344A-B5B6-92F1BA8E733B}" type="presParOf" srcId="{7D541970-F85F-3143-A9B1-CE6272577B54}" destId="{4D44DB63-E392-E647-BC2D-9B65A380EC25}" srcOrd="2" destOrd="0" presId="urn:microsoft.com/office/officeart/2005/8/layout/vList2"/>
    <dgm:cxn modelId="{9F30EEC1-E4E2-2346-A2F8-B7FE17702AB8}" type="presParOf" srcId="{7D541970-F85F-3143-A9B1-CE6272577B54}" destId="{5E0C32DE-54B4-9044-848C-E8CFDE4FDA5C}" srcOrd="3" destOrd="0" presId="urn:microsoft.com/office/officeart/2005/8/layout/vList2"/>
    <dgm:cxn modelId="{37BD929E-0724-9243-AB87-57F598829B52}" type="presParOf" srcId="{7D541970-F85F-3143-A9B1-CE6272577B54}" destId="{025FE990-E613-5D4B-A34F-C79A4B55CD45}" srcOrd="4" destOrd="0" presId="urn:microsoft.com/office/officeart/2005/8/layout/vList2"/>
    <dgm:cxn modelId="{5C6A5549-041C-CA4F-BDDF-809CCCB64612}" type="presParOf" srcId="{7D541970-F85F-3143-A9B1-CE6272577B54}" destId="{99F12445-E1AC-A444-8B9B-7EE99DB5F6F5}" srcOrd="5" destOrd="0" presId="urn:microsoft.com/office/officeart/2005/8/layout/vList2"/>
    <dgm:cxn modelId="{E9E972B6-2990-CD48-A8A9-13023C172259}" type="presParOf" srcId="{7D541970-F85F-3143-A9B1-CE6272577B54}" destId="{9EB9C132-6DC0-3941-9117-BA219F7AD3C7}" srcOrd="6" destOrd="0" presId="urn:microsoft.com/office/officeart/2005/8/layout/vList2"/>
    <dgm:cxn modelId="{DF11975E-2CFF-8544-90B0-F213CA9E5241}" type="presParOf" srcId="{7D541970-F85F-3143-A9B1-CE6272577B54}" destId="{3CB91845-327E-CC49-A9A0-EF5AB584B7E2}" srcOrd="7" destOrd="0" presId="urn:microsoft.com/office/officeart/2005/8/layout/vList2"/>
    <dgm:cxn modelId="{C26597D2-BD99-254D-AA1D-5C1A549576E2}" type="presParOf" srcId="{7D541970-F85F-3143-A9B1-CE6272577B54}" destId="{77BD8A30-980F-F645-9DB2-AE8F87FB8CE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FF1B0-98E8-A04B-9B33-6CDEF72D0BE0}">
      <dsp:nvSpPr>
        <dsp:cNvPr id="0" name=""/>
        <dsp:cNvSpPr/>
      </dsp:nvSpPr>
      <dsp:spPr>
        <a:xfrm>
          <a:off x="475612" y="1551"/>
          <a:ext cx="3968397" cy="18707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With TVS it is important to identify customer needs or business opportunities.</a:t>
          </a:r>
          <a:endParaRPr lang="en-US" sz="2700" kern="1200"/>
        </a:p>
      </dsp:txBody>
      <dsp:txXfrm>
        <a:off x="475612" y="1551"/>
        <a:ext cx="3968397" cy="1870768"/>
      </dsp:txXfrm>
    </dsp:sp>
    <dsp:sp modelId="{86C95F5E-F8B2-C548-AA4C-BFAFED65F967}">
      <dsp:nvSpPr>
        <dsp:cNvPr id="0" name=""/>
        <dsp:cNvSpPr/>
      </dsp:nvSpPr>
      <dsp:spPr>
        <a:xfrm>
          <a:off x="4755804" y="1551"/>
          <a:ext cx="4172935" cy="18707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dirty="0"/>
            <a:t>TVS Development consists of designing, coding, and testing the software.</a:t>
          </a:r>
          <a:endParaRPr lang="en-US" sz="2700" kern="1200" dirty="0"/>
        </a:p>
      </dsp:txBody>
      <dsp:txXfrm>
        <a:off x="4755804" y="1551"/>
        <a:ext cx="4172935" cy="1870768"/>
      </dsp:txXfrm>
    </dsp:sp>
    <dsp:sp modelId="{BFFA1A1B-4100-944E-813A-948AB8620F03}">
      <dsp:nvSpPr>
        <dsp:cNvPr id="0" name=""/>
        <dsp:cNvSpPr/>
      </dsp:nvSpPr>
      <dsp:spPr>
        <a:xfrm>
          <a:off x="543863" y="2184114"/>
          <a:ext cx="4043571" cy="18707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TVS Deployment requires releasing the software to production.</a:t>
          </a:r>
          <a:endParaRPr lang="en-US" sz="2700" kern="1200"/>
        </a:p>
      </dsp:txBody>
      <dsp:txXfrm>
        <a:off x="543863" y="2184114"/>
        <a:ext cx="4043571" cy="1870768"/>
      </dsp:txXfrm>
    </dsp:sp>
    <dsp:sp modelId="{0251EAA1-A141-8B4F-B3E2-F875D5761CA5}">
      <dsp:nvSpPr>
        <dsp:cNvPr id="0" name=""/>
        <dsp:cNvSpPr/>
      </dsp:nvSpPr>
      <dsp:spPr>
        <a:xfrm>
          <a:off x="4899230" y="2184114"/>
          <a:ext cx="3961257" cy="18707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TVS Feedback is about gathering user input for continuous improvement.</a:t>
          </a:r>
          <a:endParaRPr lang="en-US" sz="2700" kern="1200"/>
        </a:p>
      </dsp:txBody>
      <dsp:txXfrm>
        <a:off x="4899230" y="2184114"/>
        <a:ext cx="3961257" cy="18707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7EB8D-A16E-FE48-AF36-2C0700C33A89}">
      <dsp:nvSpPr>
        <dsp:cNvPr id="0" name=""/>
        <dsp:cNvSpPr/>
      </dsp:nvSpPr>
      <dsp:spPr>
        <a:xfrm>
          <a:off x="0" y="104718"/>
          <a:ext cx="6496050" cy="83795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Efficiency:</a:t>
          </a:r>
          <a:r>
            <a:rPr lang="en-US" sz="1500" kern="1200"/>
            <a:t> Reducing lead times enhances overall productivity.</a:t>
          </a:r>
        </a:p>
      </dsp:txBody>
      <dsp:txXfrm>
        <a:off x="40905" y="145623"/>
        <a:ext cx="6414240" cy="756142"/>
      </dsp:txXfrm>
    </dsp:sp>
    <dsp:sp modelId="{4D44DB63-E392-E647-BC2D-9B65A380EC25}">
      <dsp:nvSpPr>
        <dsp:cNvPr id="0" name=""/>
        <dsp:cNvSpPr/>
      </dsp:nvSpPr>
      <dsp:spPr>
        <a:xfrm>
          <a:off x="0" y="985871"/>
          <a:ext cx="6496050" cy="837952"/>
        </a:xfrm>
        <a:prstGeom prst="roundRect">
          <a:avLst/>
        </a:prstGeom>
        <a:gradFill rotWithShape="0">
          <a:gsLst>
            <a:gs pos="0">
              <a:schemeClr val="accent2">
                <a:hueOff val="338703"/>
                <a:satOff val="-1658"/>
                <a:lumOff val="931"/>
                <a:alphaOff val="0"/>
                <a:tint val="98000"/>
                <a:lumMod val="114000"/>
              </a:schemeClr>
            </a:gs>
            <a:gs pos="100000">
              <a:schemeClr val="accent2">
                <a:hueOff val="338703"/>
                <a:satOff val="-1658"/>
                <a:lumOff val="931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Quality:</a:t>
          </a:r>
          <a:r>
            <a:rPr lang="en-US" sz="1500" kern="1200"/>
            <a:t> Automated processes minimize errors.</a:t>
          </a:r>
        </a:p>
      </dsp:txBody>
      <dsp:txXfrm>
        <a:off x="40905" y="1026776"/>
        <a:ext cx="6414240" cy="756142"/>
      </dsp:txXfrm>
    </dsp:sp>
    <dsp:sp modelId="{025FE990-E613-5D4B-A34F-C79A4B55CD45}">
      <dsp:nvSpPr>
        <dsp:cNvPr id="0" name=""/>
        <dsp:cNvSpPr/>
      </dsp:nvSpPr>
      <dsp:spPr>
        <a:xfrm>
          <a:off x="0" y="1867023"/>
          <a:ext cx="6496050" cy="837952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Responsiveness:</a:t>
          </a:r>
          <a:r>
            <a:rPr lang="en-US" sz="1500" kern="1200"/>
            <a:t> Faster deployments allow quicker adaptation to user needs.</a:t>
          </a:r>
        </a:p>
      </dsp:txBody>
      <dsp:txXfrm>
        <a:off x="40905" y="1907928"/>
        <a:ext cx="6414240" cy="756142"/>
      </dsp:txXfrm>
    </dsp:sp>
    <dsp:sp modelId="{9EB9C132-6DC0-3941-9117-BA219F7AD3C7}">
      <dsp:nvSpPr>
        <dsp:cNvPr id="0" name=""/>
        <dsp:cNvSpPr/>
      </dsp:nvSpPr>
      <dsp:spPr>
        <a:xfrm>
          <a:off x="0" y="2748176"/>
          <a:ext cx="6496050" cy="837952"/>
        </a:xfrm>
        <a:prstGeom prst="roundRect">
          <a:avLst/>
        </a:prstGeom>
        <a:gradFill rotWithShape="0">
          <a:gsLst>
            <a:gs pos="0">
              <a:schemeClr val="accent2">
                <a:hueOff val="1016110"/>
                <a:satOff val="-4974"/>
                <a:lumOff val="2794"/>
                <a:alphaOff val="0"/>
                <a:tint val="98000"/>
                <a:lumMod val="114000"/>
              </a:schemeClr>
            </a:gs>
            <a:gs pos="100000">
              <a:schemeClr val="accent2">
                <a:hueOff val="1016110"/>
                <a:satOff val="-4974"/>
                <a:lumOff val="2794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Collaboration:</a:t>
          </a:r>
          <a:r>
            <a:rPr lang="en-US" sz="1500" kern="1200" dirty="0"/>
            <a:t> Breaking down silos fosters better team dynamics. </a:t>
          </a:r>
        </a:p>
      </dsp:txBody>
      <dsp:txXfrm>
        <a:off x="40905" y="2789081"/>
        <a:ext cx="6414240" cy="756142"/>
      </dsp:txXfrm>
    </dsp:sp>
    <dsp:sp modelId="{77BD8A30-980F-F645-9DB2-AE8F87FB8CE5}">
      <dsp:nvSpPr>
        <dsp:cNvPr id="0" name=""/>
        <dsp:cNvSpPr/>
      </dsp:nvSpPr>
      <dsp:spPr>
        <a:xfrm>
          <a:off x="0" y="3629328"/>
          <a:ext cx="6496050" cy="837952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Final Thought:</a:t>
          </a:r>
          <a:r>
            <a:rPr lang="en-US" sz="1500" kern="1200" dirty="0"/>
            <a:t> Embracing DevOps principles transforms the technology value stream, enabling organizations to deliver value to customers swiftly and reliably.</a:t>
          </a:r>
        </a:p>
      </dsp:txBody>
      <dsp:txXfrm>
        <a:off x="40905" y="3670233"/>
        <a:ext cx="6414240" cy="756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8D0172-F2E0-4763-9C35-F02266495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9F2851FB-E841-4509-8A6D-A416376EA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6FB2B2-CE21-407F-B22E-302DADC2C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55533"/>
            <a:ext cx="12192000" cy="2802467"/>
          </a:xfrm>
          <a:custGeom>
            <a:avLst/>
            <a:gdLst>
              <a:gd name="connsiteX0" fmla="*/ 1 w 12192000"/>
              <a:gd name="connsiteY0" fmla="*/ 0 h 2802467"/>
              <a:gd name="connsiteX1" fmla="*/ 71932 w 12192000"/>
              <a:gd name="connsiteY1" fmla="*/ 12261 h 2802467"/>
              <a:gd name="connsiteX2" fmla="*/ 282848 w 12192000"/>
              <a:gd name="connsiteY2" fmla="*/ 48342 h 2802467"/>
              <a:gd name="connsiteX3" fmla="*/ 436464 w 12192000"/>
              <a:gd name="connsiteY3" fmla="*/ 73565 h 2802467"/>
              <a:gd name="connsiteX4" fmla="*/ 619339 w 12192000"/>
              <a:gd name="connsiteY4" fmla="*/ 100188 h 2802467"/>
              <a:gd name="connsiteX5" fmla="*/ 836351 w 12192000"/>
              <a:gd name="connsiteY5" fmla="*/ 132066 h 2802467"/>
              <a:gd name="connsiteX6" fmla="*/ 1076528 w 12192000"/>
              <a:gd name="connsiteY6" fmla="*/ 165696 h 2802467"/>
              <a:gd name="connsiteX7" fmla="*/ 1347183 w 12192000"/>
              <a:gd name="connsiteY7" fmla="*/ 201077 h 2802467"/>
              <a:gd name="connsiteX8" fmla="*/ 1642223 w 12192000"/>
              <a:gd name="connsiteY8" fmla="*/ 238560 h 2802467"/>
              <a:gd name="connsiteX9" fmla="*/ 1962864 w 12192000"/>
              <a:gd name="connsiteY9" fmla="*/ 276043 h 2802467"/>
              <a:gd name="connsiteX10" fmla="*/ 2304232 w 12192000"/>
              <a:gd name="connsiteY10" fmla="*/ 314226 h 2802467"/>
              <a:gd name="connsiteX11" fmla="*/ 2672421 w 12192000"/>
              <a:gd name="connsiteY11" fmla="*/ 349608 h 2802467"/>
              <a:gd name="connsiteX12" fmla="*/ 3057678 w 12192000"/>
              <a:gd name="connsiteY12" fmla="*/ 383587 h 2802467"/>
              <a:gd name="connsiteX13" fmla="*/ 3464881 w 12192000"/>
              <a:gd name="connsiteY13" fmla="*/ 414415 h 2802467"/>
              <a:gd name="connsiteX14" fmla="*/ 3889152 w 12192000"/>
              <a:gd name="connsiteY14" fmla="*/ 443840 h 2802467"/>
              <a:gd name="connsiteX15" fmla="*/ 4331710 w 12192000"/>
              <a:gd name="connsiteY15" fmla="*/ 471515 h 2802467"/>
              <a:gd name="connsiteX16" fmla="*/ 4558476 w 12192000"/>
              <a:gd name="connsiteY16" fmla="*/ 481323 h 2802467"/>
              <a:gd name="connsiteX17" fmla="*/ 4790118 w 12192000"/>
              <a:gd name="connsiteY17" fmla="*/ 492183 h 2802467"/>
              <a:gd name="connsiteX18" fmla="*/ 5025418 w 12192000"/>
              <a:gd name="connsiteY18" fmla="*/ 502342 h 2802467"/>
              <a:gd name="connsiteX19" fmla="*/ 5261937 w 12192000"/>
              <a:gd name="connsiteY19" fmla="*/ 508998 h 2802467"/>
              <a:gd name="connsiteX20" fmla="*/ 5503332 w 12192000"/>
              <a:gd name="connsiteY20" fmla="*/ 514953 h 2802467"/>
              <a:gd name="connsiteX21" fmla="*/ 5747166 w 12192000"/>
              <a:gd name="connsiteY21" fmla="*/ 521259 h 2802467"/>
              <a:gd name="connsiteX22" fmla="*/ 5995877 w 12192000"/>
              <a:gd name="connsiteY22" fmla="*/ 525462 h 2802467"/>
              <a:gd name="connsiteX23" fmla="*/ 6247026 w 12192000"/>
              <a:gd name="connsiteY23" fmla="*/ 525462 h 2802467"/>
              <a:gd name="connsiteX24" fmla="*/ 6500613 w 12192000"/>
              <a:gd name="connsiteY24" fmla="*/ 527564 h 2802467"/>
              <a:gd name="connsiteX25" fmla="*/ 6756639 w 12192000"/>
              <a:gd name="connsiteY25" fmla="*/ 525462 h 2802467"/>
              <a:gd name="connsiteX26" fmla="*/ 7016322 w 12192000"/>
              <a:gd name="connsiteY26" fmla="*/ 521259 h 2802467"/>
              <a:gd name="connsiteX27" fmla="*/ 7276005 w 12192000"/>
              <a:gd name="connsiteY27" fmla="*/ 517405 h 2802467"/>
              <a:gd name="connsiteX28" fmla="*/ 7539345 w 12192000"/>
              <a:gd name="connsiteY28" fmla="*/ 508998 h 2802467"/>
              <a:gd name="connsiteX29" fmla="*/ 7805124 w 12192000"/>
              <a:gd name="connsiteY29" fmla="*/ 500240 h 2802467"/>
              <a:gd name="connsiteX30" fmla="*/ 8070903 w 12192000"/>
              <a:gd name="connsiteY30" fmla="*/ 490081 h 2802467"/>
              <a:gd name="connsiteX31" fmla="*/ 8339121 w 12192000"/>
              <a:gd name="connsiteY31" fmla="*/ 475719 h 2802467"/>
              <a:gd name="connsiteX32" fmla="*/ 8609776 w 12192000"/>
              <a:gd name="connsiteY32" fmla="*/ 458553 h 2802467"/>
              <a:gd name="connsiteX33" fmla="*/ 8881651 w 12192000"/>
              <a:gd name="connsiteY33" fmla="*/ 442089 h 2802467"/>
              <a:gd name="connsiteX34" fmla="*/ 9153526 w 12192000"/>
              <a:gd name="connsiteY34" fmla="*/ 421070 h 2802467"/>
              <a:gd name="connsiteX35" fmla="*/ 9429058 w 12192000"/>
              <a:gd name="connsiteY35" fmla="*/ 395848 h 2802467"/>
              <a:gd name="connsiteX36" fmla="*/ 9700933 w 12192000"/>
              <a:gd name="connsiteY36" fmla="*/ 370626 h 2802467"/>
              <a:gd name="connsiteX37" fmla="*/ 9977684 w 12192000"/>
              <a:gd name="connsiteY37" fmla="*/ 341550 h 2802467"/>
              <a:gd name="connsiteX38" fmla="*/ 10255655 w 12192000"/>
              <a:gd name="connsiteY38" fmla="*/ 309672 h 2802467"/>
              <a:gd name="connsiteX39" fmla="*/ 10529968 w 12192000"/>
              <a:gd name="connsiteY39" fmla="*/ 276043 h 2802467"/>
              <a:gd name="connsiteX40" fmla="*/ 10807939 w 12192000"/>
              <a:gd name="connsiteY40" fmla="*/ 236808 h 2802467"/>
              <a:gd name="connsiteX41" fmla="*/ 11084690 w 12192000"/>
              <a:gd name="connsiteY41" fmla="*/ 194771 h 2802467"/>
              <a:gd name="connsiteX42" fmla="*/ 11362661 w 12192000"/>
              <a:gd name="connsiteY42" fmla="*/ 153085 h 2802467"/>
              <a:gd name="connsiteX43" fmla="*/ 11639412 w 12192000"/>
              <a:gd name="connsiteY43" fmla="*/ 104392 h 2802467"/>
              <a:gd name="connsiteX44" fmla="*/ 11914945 w 12192000"/>
              <a:gd name="connsiteY44" fmla="*/ 54648 h 2802467"/>
              <a:gd name="connsiteX45" fmla="*/ 12191696 w 12192000"/>
              <a:gd name="connsiteY45" fmla="*/ 2452 h 2802467"/>
              <a:gd name="connsiteX46" fmla="*/ 12191696 w 12192000"/>
              <a:gd name="connsiteY46" fmla="*/ 2236410 h 2802467"/>
              <a:gd name="connsiteX47" fmla="*/ 12192000 w 12192000"/>
              <a:gd name="connsiteY47" fmla="*/ 2236410 h 2802467"/>
              <a:gd name="connsiteX48" fmla="*/ 12192000 w 12192000"/>
              <a:gd name="connsiteY48" fmla="*/ 2802467 h 2802467"/>
              <a:gd name="connsiteX49" fmla="*/ 12191696 w 12192000"/>
              <a:gd name="connsiteY49" fmla="*/ 2802467 h 2802467"/>
              <a:gd name="connsiteX50" fmla="*/ 0 w 12192000"/>
              <a:gd name="connsiteY50" fmla="*/ 2802467 h 2802467"/>
              <a:gd name="connsiteX51" fmla="*/ 0 w 12192000"/>
              <a:gd name="connsiteY51" fmla="*/ 2236410 h 2802467"/>
              <a:gd name="connsiteX52" fmla="*/ 1 w 12192000"/>
              <a:gd name="connsiteY52" fmla="*/ 2236410 h 280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12192000" h="2802467">
                <a:moveTo>
                  <a:pt x="1" y="0"/>
                </a:moveTo>
                <a:lnTo>
                  <a:pt x="71932" y="12261"/>
                </a:lnTo>
                <a:lnTo>
                  <a:pt x="282848" y="48342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3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6"/>
                </a:lnTo>
                <a:lnTo>
                  <a:pt x="2672421" y="349608"/>
                </a:lnTo>
                <a:lnTo>
                  <a:pt x="3057678" y="383587"/>
                </a:lnTo>
                <a:lnTo>
                  <a:pt x="3464881" y="414415"/>
                </a:lnTo>
                <a:lnTo>
                  <a:pt x="3889152" y="443840"/>
                </a:lnTo>
                <a:lnTo>
                  <a:pt x="4331710" y="471515"/>
                </a:lnTo>
                <a:lnTo>
                  <a:pt x="4558476" y="481323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6" y="521259"/>
                </a:lnTo>
                <a:lnTo>
                  <a:pt x="5995877" y="525462"/>
                </a:lnTo>
                <a:lnTo>
                  <a:pt x="6247026" y="525462"/>
                </a:lnTo>
                <a:lnTo>
                  <a:pt x="6500613" y="527564"/>
                </a:lnTo>
                <a:lnTo>
                  <a:pt x="6756639" y="525462"/>
                </a:lnTo>
                <a:lnTo>
                  <a:pt x="7016322" y="521259"/>
                </a:lnTo>
                <a:lnTo>
                  <a:pt x="7276005" y="517405"/>
                </a:lnTo>
                <a:lnTo>
                  <a:pt x="7539345" y="508998"/>
                </a:lnTo>
                <a:lnTo>
                  <a:pt x="7805124" y="500240"/>
                </a:lnTo>
                <a:lnTo>
                  <a:pt x="8070903" y="490081"/>
                </a:lnTo>
                <a:lnTo>
                  <a:pt x="8339121" y="475719"/>
                </a:lnTo>
                <a:lnTo>
                  <a:pt x="8609776" y="458553"/>
                </a:lnTo>
                <a:lnTo>
                  <a:pt x="8881651" y="442089"/>
                </a:lnTo>
                <a:lnTo>
                  <a:pt x="9153526" y="421070"/>
                </a:lnTo>
                <a:lnTo>
                  <a:pt x="9429058" y="395848"/>
                </a:lnTo>
                <a:lnTo>
                  <a:pt x="9700933" y="370626"/>
                </a:lnTo>
                <a:lnTo>
                  <a:pt x="9977684" y="341550"/>
                </a:lnTo>
                <a:lnTo>
                  <a:pt x="10255655" y="309672"/>
                </a:lnTo>
                <a:lnTo>
                  <a:pt x="10529968" y="276043"/>
                </a:lnTo>
                <a:lnTo>
                  <a:pt x="10807939" y="236808"/>
                </a:lnTo>
                <a:lnTo>
                  <a:pt x="11084690" y="194771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236410"/>
                </a:lnTo>
                <a:lnTo>
                  <a:pt x="12192000" y="2236410"/>
                </a:lnTo>
                <a:lnTo>
                  <a:pt x="12192000" y="2802467"/>
                </a:lnTo>
                <a:lnTo>
                  <a:pt x="12191696" y="2802467"/>
                </a:lnTo>
                <a:lnTo>
                  <a:pt x="0" y="2802467"/>
                </a:lnTo>
                <a:lnTo>
                  <a:pt x="0" y="2236410"/>
                </a:lnTo>
                <a:lnTo>
                  <a:pt x="1" y="223641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6A3F1-15B6-99A8-397C-9907FFCCC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505" y="623571"/>
            <a:ext cx="10260990" cy="3523885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The Technology 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2D23F4-B755-A168-4504-1099EB48A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505" y="4777380"/>
            <a:ext cx="10260990" cy="1209763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Irene </a:t>
            </a:r>
            <a:r>
              <a:rPr lang="en-US" sz="2400" b="1" dirty="0" err="1">
                <a:solidFill>
                  <a:schemeClr val="bg2"/>
                </a:solidFill>
              </a:rPr>
              <a:t>carrillo</a:t>
            </a:r>
            <a:r>
              <a:rPr lang="en-US" sz="2400" b="1" dirty="0">
                <a:solidFill>
                  <a:schemeClr val="bg2"/>
                </a:solidFill>
              </a:rPr>
              <a:t> Jaramillo</a:t>
            </a:r>
          </a:p>
          <a:p>
            <a:pPr algn="ctr"/>
            <a:r>
              <a:rPr lang="en-US" sz="2400" b="1" dirty="0">
                <a:solidFill>
                  <a:schemeClr val="bg2"/>
                </a:solidFill>
              </a:rPr>
              <a:t>CSD 380</a:t>
            </a:r>
          </a:p>
        </p:txBody>
      </p:sp>
    </p:spTree>
    <p:extLst>
      <p:ext uri="{BB962C8B-B14F-4D97-AF65-F5344CB8AC3E}">
        <p14:creationId xmlns:p14="http://schemas.microsoft.com/office/powerpoint/2010/main" val="236649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B921B-8778-EFF8-259A-FA6E5EBA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What is Technology Value Stream?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C995-B608-2C1F-35C3-BB622E51C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5861" y="804671"/>
            <a:ext cx="6399930" cy="524865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The Technology Value Stream also known as TVS is all the activities required to convert a business idea into a deliverable software product.</a:t>
            </a:r>
          </a:p>
        </p:txBody>
      </p:sp>
    </p:spTree>
    <p:extLst>
      <p:ext uri="{BB962C8B-B14F-4D97-AF65-F5344CB8AC3E}">
        <p14:creationId xmlns:p14="http://schemas.microsoft.com/office/powerpoint/2010/main" val="129257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BB73A-347C-DB5F-D47E-8E4D44269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845" y="490296"/>
            <a:ext cx="9404723" cy="1400530"/>
          </a:xfrm>
        </p:spPr>
        <p:txBody>
          <a:bodyPr>
            <a:normAutofit/>
          </a:bodyPr>
          <a:lstStyle/>
          <a:p>
            <a:r>
              <a:rPr lang="en-US"/>
              <a:t>Understanding the Technology Value Stream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EEF5783-18C7-09C8-5AA0-5B7DE72D3A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786250"/>
              </p:ext>
            </p:extLst>
          </p:nvPr>
        </p:nvGraphicFramePr>
        <p:xfrm>
          <a:off x="1234835" y="2177663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7639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88952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5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228080"/>
            <a:ext cx="993734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588" y="0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7CC51-6872-0094-778C-2AF24F7D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195" y="804672"/>
            <a:ext cx="352135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Lead Time vs Processing Time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C0DBA-F5D1-CC5B-D778-5803D8620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1037" y="912979"/>
            <a:ext cx="6399930" cy="5248657"/>
          </a:xfrm>
        </p:spPr>
        <p:txBody>
          <a:bodyPr anchor="ctr">
            <a:normAutofit lnSpcReduction="10000"/>
          </a:bodyPr>
          <a:lstStyle/>
          <a:p>
            <a:pPr>
              <a:buNone/>
            </a:pPr>
            <a:r>
              <a:rPr lang="en-US" sz="2400" b="1" dirty="0"/>
              <a:t>Lead Time:</a:t>
            </a:r>
            <a:r>
              <a:rPr lang="en-US" sz="2400" dirty="0"/>
              <a:t> The total duration from when a request is made until it's fulfilled. This includes both active work and waiting periods.</a:t>
            </a:r>
          </a:p>
          <a:p>
            <a:pPr>
              <a:buNone/>
            </a:pPr>
            <a:r>
              <a:rPr lang="en-US" sz="2400" b="1" dirty="0"/>
              <a:t>Processing Time:</a:t>
            </a:r>
            <a:r>
              <a:rPr lang="en-US" sz="2400" dirty="0"/>
              <a:t> The actual time spent actively working on a task, excluding any waiting time.</a:t>
            </a:r>
          </a:p>
          <a:p>
            <a:pPr>
              <a:buNone/>
            </a:pPr>
            <a:r>
              <a:rPr lang="en-US" sz="2400" b="1" dirty="0"/>
              <a:t>Example:</a:t>
            </a:r>
            <a:r>
              <a:rPr lang="en-US" sz="2400" dirty="0"/>
              <a:t> If a feature is requested on Monday, work starts on Wednesday, and it's delivered on Friday: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Lead Time:</a:t>
            </a:r>
            <a:r>
              <a:rPr lang="en-US" sz="2400" dirty="0"/>
              <a:t> Monday to Friday (5 days)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Processing Time:</a:t>
            </a:r>
            <a:r>
              <a:rPr lang="en-US" sz="2400" dirty="0"/>
              <a:t> Wednesday to Friday (3 days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8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2C5C7-66E4-780F-432B-D9E747614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Scenario: Deployment Lead Times of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7C3CB-5A92-06E7-A5B0-FE7C42E64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239" y="2041742"/>
            <a:ext cx="9111382" cy="43635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Challenges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Extended Wait Times:</a:t>
            </a:r>
            <a:r>
              <a:rPr lang="en-US" sz="2400" dirty="0"/>
              <a:t> There can be delays between development and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Manual Processes:</a:t>
            </a:r>
            <a:r>
              <a:rPr lang="en-US" sz="2400" dirty="0"/>
              <a:t> Can have increased chances of errors and inconsistencies.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Siloed Teams:</a:t>
            </a:r>
            <a:r>
              <a:rPr lang="en-US" sz="2400" dirty="0"/>
              <a:t> Lack of collaboration leading to miscommunications.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Impact:</a:t>
            </a:r>
            <a:r>
              <a:rPr lang="en-US" sz="2400" dirty="0"/>
              <a:t> Long deployment lead times can hinder responsiveness to market changes and reduce customer satisfaction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84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655C-564F-105D-086C-DF69C9632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314931"/>
            <a:ext cx="9404723" cy="1400530"/>
          </a:xfrm>
        </p:spPr>
        <p:txBody>
          <a:bodyPr/>
          <a:lstStyle/>
          <a:p>
            <a:r>
              <a:rPr lang="en-US" dirty="0"/>
              <a:t>Ideal Deployment Lead Times of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E510-E5F0-636D-FEDD-9D00CB1A8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894" y="1853248"/>
            <a:ext cx="9055940" cy="485692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400" b="1" dirty="0"/>
              <a:t>Strategies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Continuous Integration/Continuous Deployment (CI/CD):</a:t>
            </a:r>
            <a:r>
              <a:rPr lang="en-US" sz="2400" dirty="0"/>
              <a:t> Is automating the build, test, and deployment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Microservices Architecture:</a:t>
            </a:r>
            <a:r>
              <a:rPr lang="en-US" sz="2400" dirty="0"/>
              <a:t> Developing small, independent services for faster deployments.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Automated Testing:</a:t>
            </a:r>
            <a:r>
              <a:rPr lang="en-US" sz="2400" dirty="0"/>
              <a:t> Helps ensuring code quality without manual intervention. </a:t>
            </a:r>
          </a:p>
          <a:p>
            <a:pPr marL="0" indent="0">
              <a:buNone/>
            </a:pPr>
            <a:r>
              <a:rPr lang="en-US" sz="2400" b="1" dirty="0"/>
              <a:t>Benefits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Rapid Feedback:</a:t>
            </a:r>
            <a:r>
              <a:rPr lang="en-US" sz="2400" dirty="0"/>
              <a:t> Gives quick identification and resolution of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Increased Agility:</a:t>
            </a:r>
            <a:r>
              <a:rPr lang="en-US" sz="2400" dirty="0"/>
              <a:t> Ability to adapt swiftly to changing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Enhanced Collaboration:</a:t>
            </a:r>
            <a:r>
              <a:rPr lang="en-US" sz="2400" dirty="0"/>
              <a:t> Breaking down silos between development and operations teams.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02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3EA84-6AD5-BDE3-1863-54C9B5C44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1142999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2F2F2"/>
                </a:solidFill>
              </a:rPr>
              <a:t>DevOps Technology Value Stream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470942-5F55-CD93-EC7A-A848CEC91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450946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42465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396F6-78C4-9DAF-DB12-C894ABC1C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544BE-736A-BC2A-973D-A040BD47F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Atlassian. (n.d.-c). What is Value Stream Management? | Atlassian. https://</a:t>
            </a:r>
            <a:r>
              <a:rPr lang="en-US" sz="2400" dirty="0" err="1"/>
              <a:t>www.atlassian.com</a:t>
            </a:r>
            <a:r>
              <a:rPr lang="en-US" sz="2400" dirty="0"/>
              <a:t>/agile/value-stream-management</a:t>
            </a:r>
          </a:p>
          <a:p>
            <a:r>
              <a:rPr lang="en-US" sz="2400" dirty="0"/>
              <a:t>IT Revolution. (2024, August 1). Cycle Time vs. Lead Time: A Comprehensive Guide - IT Revolution. https://</a:t>
            </a:r>
            <a:r>
              <a:rPr lang="en-US" sz="2400" dirty="0" err="1"/>
              <a:t>itrevolution.com</a:t>
            </a:r>
            <a:r>
              <a:rPr lang="en-US" sz="2400" dirty="0"/>
              <a:t>/articles/cycle-time-vs-lead-time/</a:t>
            </a:r>
          </a:p>
          <a:p>
            <a:r>
              <a:rPr lang="en-US" sz="2400" dirty="0"/>
              <a:t>Kim, G., Debois, P., Willis, J., &amp; Humble, J. (2016). The DevOps Handbook: How to Create World-class Agility, Reliability, and Security in Technology Organizations.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357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490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The Technology Value Stream</vt:lpstr>
      <vt:lpstr>What is Technology Value Stream?</vt:lpstr>
      <vt:lpstr>Understanding the Technology Value Stream</vt:lpstr>
      <vt:lpstr>Lead Time vs Processing Time</vt:lpstr>
      <vt:lpstr>Common Scenario: Deployment Lead Times of Months</vt:lpstr>
      <vt:lpstr>Ideal Deployment Lead Times of Minutes</vt:lpstr>
      <vt:lpstr>DevOps Technology Value Stream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Irenee C</dc:creator>
  <cp:lastModifiedBy>Irenee C</cp:lastModifiedBy>
  <cp:revision>2</cp:revision>
  <dcterms:created xsi:type="dcterms:W3CDTF">2025-06-01T21:08:01Z</dcterms:created>
  <dcterms:modified xsi:type="dcterms:W3CDTF">2025-06-01T22:35:43Z</dcterms:modified>
</cp:coreProperties>
</file>