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753600" cy="7315200"/>
  <p:notesSz cx="6858000" cy="9144000"/>
  <p:embeddedFontLst>
    <p:embeddedFont>
      <p:font typeface="More Sugar" charset="1" panose="00000000000000000000"/>
      <p:regular r:id="rId16"/>
    </p:embeddedFont>
    <p:embeddedFont>
      <p:font typeface="More Sugar Thin" charset="1" panose="00000000000000000000"/>
      <p:regular r:id="rId17"/>
    </p:embeddedFont>
    <p:embeddedFont>
      <p:font typeface="Muli" charset="1" panose="00000500000000000000"/>
      <p:regular r:id="rId18"/>
    </p:embeddedFont>
    <p:embeddedFont>
      <p:font typeface="Muli Extra-Light" charset="1" panose="000003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notesSlides/notesSlide2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Prevalencia de Síntomas por Género: </a:t>
            </a:r>
          </a:p>
          <a:p>
            <a:r>
              <a:rPr lang="en-US"/>
              <a:t>Las mujeres tienen más probabilidades de presentar síntomas tras la vacunación en comparación con los hombres.</a:t>
            </a:r>
          </a:p>
          <a:p>
            <a:r>
              <a:rPr lang="en-US"/>
              <a:t/>
            </a:r>
          </a:p>
          <a:p>
            <a:r>
              <a:rPr lang="en-US"/>
              <a:t>Mortalidad y Edad tras la Vacunación: Los pacientes mayores presentan un mayor riesgo de mortalidad tras la vacunación en comparación con los pacientes más jóvenes.</a:t>
            </a:r>
          </a:p>
          <a:p>
            <a:r>
              <a:rPr lang="en-US"/>
              <a:t/>
            </a:r>
          </a:p>
          <a:p>
            <a:r>
              <a:rPr lang="en-US"/>
              <a:t>Fabricante de Vacunas y Severidad de Síntomas: La vacuna de Pfizer está asociada con una mayor incidencia o severidad de síntomas posteriores a la vacunación en comparación con otras vacunas.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chart shows that 81.8% de los individuos eran hombres 18.2% mujeres.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EA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14907" y="2468474"/>
            <a:ext cx="4037936" cy="4152120"/>
          </a:xfrm>
          <a:custGeom>
            <a:avLst/>
            <a:gdLst/>
            <a:ahLst/>
            <a:cxnLst/>
            <a:rect r="r" b="b" t="t" l="l"/>
            <a:pathLst>
              <a:path h="4152120" w="4037936">
                <a:moveTo>
                  <a:pt x="0" y="0"/>
                </a:moveTo>
                <a:lnTo>
                  <a:pt x="4037936" y="0"/>
                </a:lnTo>
                <a:lnTo>
                  <a:pt x="4037936" y="4152120"/>
                </a:lnTo>
                <a:lnTo>
                  <a:pt x="0" y="415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4721" y="1036841"/>
            <a:ext cx="4905231" cy="1431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9"/>
              </a:lnSpc>
            </a:pPr>
            <a:r>
              <a:rPr lang="en-US" sz="4078">
                <a:solidFill>
                  <a:srgbClr val="162942"/>
                </a:solidFill>
                <a:latin typeface="More Sugar"/>
                <a:ea typeface="More Sugar"/>
                <a:cs typeface="More Sugar"/>
                <a:sym typeface="More Sugar"/>
              </a:rPr>
              <a:t>COVID VACCINES</a:t>
            </a:r>
          </a:p>
          <a:p>
            <a:pPr algn="l">
              <a:lnSpc>
                <a:spcPts val="5709"/>
              </a:lnSpc>
            </a:pPr>
            <a:r>
              <a:rPr lang="en-US" sz="4078">
                <a:solidFill>
                  <a:srgbClr val="162942"/>
                </a:solidFill>
                <a:latin typeface="More Sugar"/>
                <a:ea typeface="More Sugar"/>
                <a:cs typeface="More Sugar"/>
                <a:sym typeface="More Sugar"/>
              </a:rPr>
              <a:t>ADVERSE EFFECTS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4721" y="5739966"/>
            <a:ext cx="1947521" cy="348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2"/>
              </a:lnSpc>
            </a:pPr>
            <a:r>
              <a:rPr lang="en-US" sz="1973">
                <a:solidFill>
                  <a:srgbClr val="697B92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By : Irene Sifre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D7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0686" y="3330951"/>
            <a:ext cx="2565603" cy="2196798"/>
          </a:xfrm>
          <a:custGeom>
            <a:avLst/>
            <a:gdLst/>
            <a:ahLst/>
            <a:cxnLst/>
            <a:rect r="r" b="b" t="t" l="l"/>
            <a:pathLst>
              <a:path h="2196798" w="2565603">
                <a:moveTo>
                  <a:pt x="0" y="0"/>
                </a:moveTo>
                <a:lnTo>
                  <a:pt x="2565603" y="0"/>
                </a:lnTo>
                <a:lnTo>
                  <a:pt x="2565603" y="2196798"/>
                </a:lnTo>
                <a:lnTo>
                  <a:pt x="0" y="2196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42213" y="2909053"/>
            <a:ext cx="7730685" cy="748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1"/>
              </a:lnSpc>
            </a:pPr>
            <a:r>
              <a:rPr lang="en-US" sz="4286">
                <a:solidFill>
                  <a:srgbClr val="162942"/>
                </a:solidFill>
                <a:latin typeface="More Sugar"/>
                <a:ea typeface="More Sugar"/>
                <a:cs typeface="More Sugar"/>
                <a:sym typeface="More Sugar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D7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1520" y="3657600"/>
            <a:ext cx="2809037" cy="2926080"/>
          </a:xfrm>
          <a:custGeom>
            <a:avLst/>
            <a:gdLst/>
            <a:ahLst/>
            <a:cxnLst/>
            <a:rect r="r" b="b" t="t" l="l"/>
            <a:pathLst>
              <a:path h="2926080" w="2809037">
                <a:moveTo>
                  <a:pt x="0" y="0"/>
                </a:moveTo>
                <a:lnTo>
                  <a:pt x="2809037" y="0"/>
                </a:lnTo>
                <a:lnTo>
                  <a:pt x="2809037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56237" y="1330032"/>
            <a:ext cx="204112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62942"/>
                </a:solidFill>
                <a:latin typeface="More Sugar"/>
                <a:ea typeface="More Sugar"/>
                <a:cs typeface="More Sugar"/>
                <a:sym typeface="More Sugar"/>
              </a:rPr>
              <a:t>OBJETIVO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58833" y="2757890"/>
            <a:ext cx="5938618" cy="106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90"/>
              </a:lnSpc>
            </a:pPr>
            <a:r>
              <a:rPr lang="en-US" sz="1784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Análisis de eventos adversos de las vacunas (VAERS) y generar insights para la atención médica y las decisiones de política de vacunación.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EA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95985" y="3657600"/>
            <a:ext cx="2118408" cy="2118408"/>
          </a:xfrm>
          <a:custGeom>
            <a:avLst/>
            <a:gdLst/>
            <a:ahLst/>
            <a:cxnLst/>
            <a:rect r="r" b="b" t="t" l="l"/>
            <a:pathLst>
              <a:path h="2118408" w="2118408">
                <a:moveTo>
                  <a:pt x="0" y="0"/>
                </a:moveTo>
                <a:lnTo>
                  <a:pt x="2118408" y="0"/>
                </a:lnTo>
                <a:lnTo>
                  <a:pt x="2118408" y="2118408"/>
                </a:lnTo>
                <a:lnTo>
                  <a:pt x="0" y="21184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5693" y="664845"/>
            <a:ext cx="409492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62942"/>
                </a:solidFill>
                <a:latin typeface="More Sugar"/>
                <a:ea typeface="More Sugar"/>
                <a:cs typeface="More Sugar"/>
                <a:sym typeface="More Sugar"/>
              </a:rPr>
              <a:t>METODOLOGÍA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5693" y="1759584"/>
            <a:ext cx="7234870" cy="3719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85"/>
              </a:lnSpc>
            </a:pPr>
            <a:r>
              <a:rPr lang="en-US" sz="2027">
                <a:solidFill>
                  <a:srgbClr val="000000"/>
                </a:solidFill>
                <a:latin typeface="Muli Extra-Light"/>
                <a:ea typeface="Muli Extra-Light"/>
                <a:cs typeface="Muli Extra-Light"/>
                <a:sym typeface="Muli Extra-Light"/>
              </a:rPr>
              <a:t>.1. Fuente Base de Datos :VAERS: Vaccine   Adverse Event Reporting System.</a:t>
            </a:r>
          </a:p>
          <a:p>
            <a:pPr algn="just">
              <a:lnSpc>
                <a:spcPts val="3285"/>
              </a:lnSpc>
            </a:pPr>
          </a:p>
          <a:p>
            <a:pPr algn="just">
              <a:lnSpc>
                <a:spcPts val="3285"/>
              </a:lnSpc>
            </a:pPr>
            <a:r>
              <a:rPr lang="en-US" sz="2027">
                <a:solidFill>
                  <a:srgbClr val="000000"/>
                </a:solidFill>
                <a:latin typeface="Muli Extra-Light"/>
                <a:ea typeface="Muli Extra-Light"/>
                <a:cs typeface="Muli Extra-Light"/>
                <a:sym typeface="Muli Extra-Light"/>
              </a:rPr>
              <a:t>2 .Limpieza de Datos</a:t>
            </a:r>
          </a:p>
          <a:p>
            <a:pPr algn="just">
              <a:lnSpc>
                <a:spcPts val="3285"/>
              </a:lnSpc>
            </a:pPr>
          </a:p>
          <a:p>
            <a:pPr algn="just">
              <a:lnSpc>
                <a:spcPts val="3285"/>
              </a:lnSpc>
            </a:pPr>
            <a:r>
              <a:rPr lang="en-US" sz="2027">
                <a:solidFill>
                  <a:srgbClr val="000000"/>
                </a:solidFill>
                <a:latin typeface="Muli Extra-Light"/>
                <a:ea typeface="Muli Extra-Light"/>
                <a:cs typeface="Muli Extra-Light"/>
                <a:sym typeface="Muli Extra-Light"/>
              </a:rPr>
              <a:t>3. Almacenamiento en SQL</a:t>
            </a:r>
          </a:p>
          <a:p>
            <a:pPr algn="just">
              <a:lnSpc>
                <a:spcPts val="3285"/>
              </a:lnSpc>
            </a:pPr>
          </a:p>
          <a:p>
            <a:pPr algn="just">
              <a:lnSpc>
                <a:spcPts val="3285"/>
              </a:lnSpc>
            </a:pPr>
            <a:r>
              <a:rPr lang="en-US" sz="2027">
                <a:solidFill>
                  <a:srgbClr val="000000"/>
                </a:solidFill>
                <a:latin typeface="Muli Extra-Light"/>
                <a:ea typeface="Muli Extra-Light"/>
                <a:cs typeface="Muli Extra-Light"/>
                <a:sym typeface="Muli Extra-Light"/>
              </a:rPr>
              <a:t>4. Consultas y Análisis</a:t>
            </a:r>
          </a:p>
          <a:p>
            <a:pPr algn="just">
              <a:lnSpc>
                <a:spcPts val="3285"/>
              </a:lnSpc>
            </a:pPr>
            <a:r>
              <a:rPr lang="en-US" sz="2027">
                <a:solidFill>
                  <a:srgbClr val="697B92"/>
                </a:solidFill>
                <a:latin typeface="Muli Extra-Light"/>
                <a:ea typeface="Muli Extra-Light"/>
                <a:cs typeface="Muli Extra-Light"/>
                <a:sym typeface="Muli Extra-Light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EA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3047" y="2152219"/>
            <a:ext cx="3875872" cy="55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3"/>
              </a:lnSpc>
            </a:pPr>
            <a:r>
              <a:rPr lang="en-US" sz="3145">
                <a:solidFill>
                  <a:srgbClr val="162942"/>
                </a:solidFill>
                <a:latin typeface="More Sugar"/>
                <a:ea typeface="More Sugar"/>
                <a:cs typeface="More Sugar"/>
                <a:sym typeface="More Sugar"/>
              </a:rPr>
              <a:t>HIPOTESIS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92236" y="3293487"/>
            <a:ext cx="7769128" cy="2130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57" indent="-259078" lvl="1">
              <a:lnSpc>
                <a:spcPts val="4223"/>
              </a:lnSpc>
              <a:buAutoNum type="arabicPeriod" startAt="1"/>
            </a:pPr>
            <a:r>
              <a:rPr lang="en-US" sz="2399">
                <a:solidFill>
                  <a:srgbClr val="0B0200"/>
                </a:solidFill>
                <a:latin typeface="Muli"/>
                <a:ea typeface="Muli"/>
                <a:cs typeface="Muli"/>
                <a:sym typeface="Muli"/>
              </a:rPr>
              <a:t> Prevalencia de Síntomas por Género: .</a:t>
            </a:r>
          </a:p>
          <a:p>
            <a:pPr algn="just" marL="518157" indent="-259078" lvl="1">
              <a:lnSpc>
                <a:spcPts val="4223"/>
              </a:lnSpc>
              <a:buAutoNum type="arabicPeriod" startAt="1"/>
            </a:pPr>
            <a:r>
              <a:rPr lang="en-US" sz="2399">
                <a:solidFill>
                  <a:srgbClr val="0B02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399">
                <a:solidFill>
                  <a:srgbClr val="0B0200"/>
                </a:solidFill>
                <a:latin typeface="Muli"/>
                <a:ea typeface="Muli"/>
                <a:cs typeface="Muli"/>
                <a:sym typeface="Muli"/>
              </a:rPr>
              <a:t>Mortalidad y Edad tras la Vacunación</a:t>
            </a:r>
          </a:p>
          <a:p>
            <a:pPr algn="just" marL="539746" indent="-269873" lvl="1">
              <a:lnSpc>
                <a:spcPts val="4399"/>
              </a:lnSpc>
              <a:buAutoNum type="arabicPeriod" startAt="1"/>
            </a:pPr>
            <a:r>
              <a:rPr lang="en-US" sz="2499">
                <a:solidFill>
                  <a:srgbClr val="0B0200"/>
                </a:solidFill>
                <a:latin typeface="Muli"/>
                <a:ea typeface="Muli"/>
                <a:cs typeface="Muli"/>
                <a:sym typeface="Muli"/>
              </a:rPr>
              <a:t>Mayor número de casos en estados más poblados.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573119" y="449989"/>
            <a:ext cx="2448961" cy="2403043"/>
          </a:xfrm>
          <a:custGeom>
            <a:avLst/>
            <a:gdLst/>
            <a:ahLst/>
            <a:cxnLst/>
            <a:rect r="r" b="b" t="t" l="l"/>
            <a:pathLst>
              <a:path h="2403043" w="2448961">
                <a:moveTo>
                  <a:pt x="0" y="0"/>
                </a:moveTo>
                <a:lnTo>
                  <a:pt x="2448961" y="0"/>
                </a:lnTo>
                <a:lnTo>
                  <a:pt x="2448961" y="2403043"/>
                </a:lnTo>
                <a:lnTo>
                  <a:pt x="0" y="24030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EA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1405" y="2715861"/>
            <a:ext cx="3375060" cy="3481194"/>
          </a:xfrm>
          <a:custGeom>
            <a:avLst/>
            <a:gdLst/>
            <a:ahLst/>
            <a:cxnLst/>
            <a:rect r="r" b="b" t="t" l="l"/>
            <a:pathLst>
              <a:path h="3481194" w="3375060">
                <a:moveTo>
                  <a:pt x="0" y="0"/>
                </a:moveTo>
                <a:lnTo>
                  <a:pt x="3375060" y="0"/>
                </a:lnTo>
                <a:lnTo>
                  <a:pt x="3375060" y="3481194"/>
                </a:lnTo>
                <a:lnTo>
                  <a:pt x="0" y="34811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93255" y="3067399"/>
            <a:ext cx="4880554" cy="3129655"/>
          </a:xfrm>
          <a:custGeom>
            <a:avLst/>
            <a:gdLst/>
            <a:ahLst/>
            <a:cxnLst/>
            <a:rect r="r" b="b" t="t" l="l"/>
            <a:pathLst>
              <a:path h="3129655" w="4880554">
                <a:moveTo>
                  <a:pt x="0" y="0"/>
                </a:moveTo>
                <a:lnTo>
                  <a:pt x="4880554" y="0"/>
                </a:lnTo>
                <a:lnTo>
                  <a:pt x="4880554" y="3129656"/>
                </a:lnTo>
                <a:lnTo>
                  <a:pt x="0" y="3129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88373" y="1052740"/>
            <a:ext cx="554573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162942"/>
                </a:solidFill>
                <a:latin typeface="More Sugar"/>
                <a:ea typeface="More Sugar"/>
                <a:cs typeface="More Sugar"/>
                <a:sym typeface="More Sugar"/>
              </a:rPr>
              <a:t>INSIGHTS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8373" y="1419770"/>
            <a:ext cx="6496185" cy="46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6" indent="-248283" lvl="1">
              <a:lnSpc>
                <a:spcPts val="4047"/>
              </a:lnSpc>
              <a:buAutoNum type="arabicPeriod" startAt="1"/>
            </a:pPr>
            <a:r>
              <a:rPr lang="en-US" sz="2299">
                <a:solidFill>
                  <a:srgbClr val="0B0200"/>
                </a:solidFill>
                <a:latin typeface="Muli Extra-Light"/>
                <a:ea typeface="Muli Extra-Light"/>
                <a:cs typeface="Muli Extra-Light"/>
                <a:sym typeface="Muli Extra-Light"/>
              </a:rPr>
              <a:t>    Prevalencia de reportes por Género: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D7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9637" y="2183635"/>
            <a:ext cx="4597163" cy="2947931"/>
          </a:xfrm>
          <a:custGeom>
            <a:avLst/>
            <a:gdLst/>
            <a:ahLst/>
            <a:cxnLst/>
            <a:rect r="r" b="b" t="t" l="l"/>
            <a:pathLst>
              <a:path h="2947931" w="4597163">
                <a:moveTo>
                  <a:pt x="0" y="0"/>
                </a:moveTo>
                <a:lnTo>
                  <a:pt x="4597163" y="0"/>
                </a:lnTo>
                <a:lnTo>
                  <a:pt x="4597163" y="2947930"/>
                </a:lnTo>
                <a:lnTo>
                  <a:pt x="0" y="294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11608" y="3036476"/>
            <a:ext cx="4341992" cy="2811440"/>
          </a:xfrm>
          <a:custGeom>
            <a:avLst/>
            <a:gdLst/>
            <a:ahLst/>
            <a:cxnLst/>
            <a:rect r="r" b="b" t="t" l="l"/>
            <a:pathLst>
              <a:path h="2811440" w="4341992">
                <a:moveTo>
                  <a:pt x="0" y="0"/>
                </a:moveTo>
                <a:lnTo>
                  <a:pt x="4341992" y="0"/>
                </a:lnTo>
                <a:lnTo>
                  <a:pt x="4341992" y="2811439"/>
                </a:lnTo>
                <a:lnTo>
                  <a:pt x="0" y="28114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34185" y="664845"/>
            <a:ext cx="581471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162942"/>
                </a:solidFill>
                <a:latin typeface="More Sugar"/>
                <a:ea typeface="More Sugar"/>
                <a:cs typeface="More Sugar"/>
                <a:sym typeface="More Sugar"/>
              </a:rPr>
              <a:t>2. MORTALIDAD POR EDADES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EA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43079" y="-59703"/>
            <a:ext cx="1586821" cy="1582445"/>
          </a:xfrm>
          <a:custGeom>
            <a:avLst/>
            <a:gdLst/>
            <a:ahLst/>
            <a:cxnLst/>
            <a:rect r="r" b="b" t="t" l="l"/>
            <a:pathLst>
              <a:path h="1582445" w="1586821">
                <a:moveTo>
                  <a:pt x="0" y="0"/>
                </a:moveTo>
                <a:lnTo>
                  <a:pt x="1586821" y="0"/>
                </a:lnTo>
                <a:lnTo>
                  <a:pt x="1586821" y="1582446"/>
                </a:lnTo>
                <a:lnTo>
                  <a:pt x="0" y="1582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61609" y="3657600"/>
            <a:ext cx="4428945" cy="3107251"/>
          </a:xfrm>
          <a:custGeom>
            <a:avLst/>
            <a:gdLst/>
            <a:ahLst/>
            <a:cxnLst/>
            <a:rect r="r" b="b" t="t" l="l"/>
            <a:pathLst>
              <a:path h="3107251" w="4428945">
                <a:moveTo>
                  <a:pt x="0" y="0"/>
                </a:moveTo>
                <a:lnTo>
                  <a:pt x="4428945" y="0"/>
                </a:lnTo>
                <a:lnTo>
                  <a:pt x="4428945" y="3107251"/>
                </a:lnTo>
                <a:lnTo>
                  <a:pt x="0" y="31072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2008" y="2222447"/>
            <a:ext cx="4474792" cy="3462248"/>
          </a:xfrm>
          <a:custGeom>
            <a:avLst/>
            <a:gdLst/>
            <a:ahLst/>
            <a:cxnLst/>
            <a:rect r="r" b="b" t="t" l="l"/>
            <a:pathLst>
              <a:path h="3462248" w="4474792">
                <a:moveTo>
                  <a:pt x="0" y="0"/>
                </a:moveTo>
                <a:lnTo>
                  <a:pt x="4474792" y="0"/>
                </a:lnTo>
                <a:lnTo>
                  <a:pt x="4474792" y="3462248"/>
                </a:lnTo>
                <a:lnTo>
                  <a:pt x="0" y="34622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30112" y="883377"/>
            <a:ext cx="6015191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162942"/>
                </a:solidFill>
                <a:latin typeface="More Sugar"/>
                <a:ea typeface="More Sugar"/>
                <a:cs typeface="More Sugar"/>
                <a:sym typeface="More Sugar"/>
              </a:rPr>
              <a:t>3. MAYOR INCIDENCIAS DE REPORTES O MUERTES EN ESTADOS MÁS POBLADOS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D7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177" y="1214531"/>
            <a:ext cx="8725245" cy="4886137"/>
          </a:xfrm>
          <a:custGeom>
            <a:avLst/>
            <a:gdLst/>
            <a:ahLst/>
            <a:cxnLst/>
            <a:rect r="r" b="b" t="t" l="l"/>
            <a:pathLst>
              <a:path h="4886137" w="8725245">
                <a:moveTo>
                  <a:pt x="0" y="0"/>
                </a:moveTo>
                <a:lnTo>
                  <a:pt x="8725246" y="0"/>
                </a:lnTo>
                <a:lnTo>
                  <a:pt x="8725246" y="4886138"/>
                </a:lnTo>
                <a:lnTo>
                  <a:pt x="0" y="4886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33242" y="452755"/>
            <a:ext cx="1687116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TABLEAU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D7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5373" y="1680366"/>
            <a:ext cx="1744828" cy="4375744"/>
          </a:xfrm>
          <a:custGeom>
            <a:avLst/>
            <a:gdLst/>
            <a:ahLst/>
            <a:cxnLst/>
            <a:rect r="r" b="b" t="t" l="l"/>
            <a:pathLst>
              <a:path h="4375744" w="1744828">
                <a:moveTo>
                  <a:pt x="0" y="0"/>
                </a:moveTo>
                <a:lnTo>
                  <a:pt x="1744828" y="0"/>
                </a:lnTo>
                <a:lnTo>
                  <a:pt x="1744828" y="4375744"/>
                </a:lnTo>
                <a:lnTo>
                  <a:pt x="0" y="4375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30201" y="821976"/>
            <a:ext cx="372397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RECOMENDACIONES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30626" y="2781594"/>
            <a:ext cx="4983767" cy="2087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2162" indent="-171081" lvl="1">
              <a:lnSpc>
                <a:spcPts val="2789"/>
              </a:lnSpc>
              <a:buFont typeface="Arial"/>
              <a:buChar char="•"/>
            </a:pPr>
            <a:r>
              <a:rPr lang="en-US" sz="1584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Estandarización en la Recogida de Información y Codificación de Síntomas</a:t>
            </a:r>
          </a:p>
          <a:p>
            <a:pPr algn="just">
              <a:lnSpc>
                <a:spcPts val="2789"/>
              </a:lnSpc>
            </a:pPr>
          </a:p>
          <a:p>
            <a:pPr algn="just" marL="342162" indent="-171081" lvl="1">
              <a:lnSpc>
                <a:spcPts val="2789"/>
              </a:lnSpc>
              <a:buFont typeface="Arial"/>
              <a:buChar char="•"/>
            </a:pPr>
            <a:r>
              <a:rPr lang="en-US" sz="1584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Reducir la Variedad de Datos Textuales No Estructurados</a:t>
            </a:r>
          </a:p>
          <a:p>
            <a:pPr algn="just">
              <a:lnSpc>
                <a:spcPts val="278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DAGUhfZFUfc</dc:identifier>
  <dcterms:modified xsi:type="dcterms:W3CDTF">2011-08-01T06:04:30Z</dcterms:modified>
  <cp:revision>1</cp:revision>
  <dc:title>Blue Simple Illustration Covid Pandemic Vaccine Medical Presentation Template</dc:title>
</cp:coreProperties>
</file>