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88" r:id="rId4"/>
    <p:sldId id="289" r:id="rId5"/>
    <p:sldId id="258" r:id="rId6"/>
    <p:sldId id="259" r:id="rId7"/>
    <p:sldId id="270" r:id="rId8"/>
    <p:sldId id="267" r:id="rId9"/>
    <p:sldId id="266" r:id="rId10"/>
    <p:sldId id="261" r:id="rId11"/>
    <p:sldId id="273" r:id="rId12"/>
    <p:sldId id="272" r:id="rId13"/>
    <p:sldId id="262" r:id="rId14"/>
    <p:sldId id="275" r:id="rId15"/>
    <p:sldId id="276" r:id="rId16"/>
    <p:sldId id="277" r:id="rId17"/>
    <p:sldId id="278" r:id="rId18"/>
    <p:sldId id="274" r:id="rId19"/>
    <p:sldId id="279" r:id="rId20"/>
    <p:sldId id="280" r:id="rId21"/>
    <p:sldId id="284" r:id="rId22"/>
    <p:sldId id="285" r:id="rId23"/>
    <p:sldId id="290" r:id="rId24"/>
    <p:sldId id="283" r:id="rId25"/>
    <p:sldId id="287" r:id="rId26"/>
    <p:sldId id="263" r:id="rId2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9"/>
    </p:embeddedFont>
    <p:embeddedFont>
      <p:font typeface="Arial Black" panose="020B0A04020102020204" pitchFamily="34" charset="0"/>
      <p:bold r:id="rId30"/>
    </p:embeddedFont>
    <p:embeddedFont>
      <p:font typeface="Arial Narrow" panose="020B0606020202030204" pitchFamily="34" charset="0"/>
      <p:regular r:id="rId31"/>
      <p:bold r:id="rId32"/>
      <p:italic r:id="rId33"/>
      <p:boldItalic r:id="rId34"/>
    </p:embeddedFont>
    <p:embeddedFont>
      <p:font typeface="Arial Rounded MT Bold" panose="020F0704030504030204" pitchFamily="34" charset="0"/>
      <p:regular r:id="rId35"/>
    </p:embeddedFont>
    <p:embeddedFont>
      <p:font typeface="Bahnschrift Condensed" panose="020B0502040204020203" pitchFamily="34" charset="0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Goudy Stout" panose="0202090407030B020401" pitchFamily="18" charset="0"/>
      <p:regular r:id="rId42"/>
    </p:embeddedFont>
    <p:embeddedFont>
      <p:font typeface="Inconsolata" pitchFamily="1" charset="0"/>
      <p:regular r:id="rId43"/>
    </p:embeddedFont>
    <p:embeddedFont>
      <p:font typeface="Lato" panose="020F0502020204030203" pitchFamily="34" charset="0"/>
      <p:regular r:id="rId44"/>
      <p:bold r:id="rId45"/>
      <p:italic r:id="rId46"/>
      <p:boldItalic r:id="rId47"/>
    </p:embeddedFon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Raleway" pitchFamily="2" charset="0"/>
      <p:regular r:id="rId52"/>
      <p:bold r:id="rId53"/>
      <p:italic r:id="rId54"/>
      <p:boldItalic r:id="rId55"/>
    </p:embeddedFont>
    <p:embeddedFont>
      <p:font typeface="Wingdings 3" panose="05040102010807070707" pitchFamily="18" charset="2"/>
      <p:regular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8"/>
  </p:normalViewPr>
  <p:slideViewPr>
    <p:cSldViewPr snapToGrid="0">
      <p:cViewPr>
        <p:scale>
          <a:sx n="100" d="100"/>
          <a:sy n="100" d="100"/>
        </p:scale>
        <p:origin x="902" y="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font" Target="fonts/font2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110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013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206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52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0980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17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354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205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520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9199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051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291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-app-igu6.onrender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an-prediction-app-feedback-page.onrender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0" y="617219"/>
            <a:ext cx="8683083" cy="4466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8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PRESENTER NAME:IRENE UFUOMA  AYAKAZI</a:t>
            </a:r>
          </a:p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endParaRPr lang="en-GB" sz="2800" dirty="0">
              <a:solidFill>
                <a:schemeClr val="bg2"/>
              </a:solidFill>
              <a:latin typeface="Algerian" panose="04020705040A02060702" pitchFamily="82" charset="0"/>
              <a:cs typeface="Lato Light"/>
            </a:endParaRPr>
          </a:p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FACILITATOR’S NAMES: </a:t>
            </a:r>
          </a:p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MR OLUWOLE , </a:t>
            </a:r>
          </a:p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MR ISAAC </a:t>
            </a:r>
            <a:r>
              <a:rPr lang="en-GB" sz="2400" dirty="0" err="1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OLakunle</a:t>
            </a: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, </a:t>
            </a:r>
          </a:p>
          <a:p>
            <a:pPr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MR BLESSING OLORUNFEMI  </a:t>
            </a:r>
          </a:p>
          <a:p>
            <a:pPr marL="0" indent="0">
              <a:lnSpc>
                <a:spcPct val="110000"/>
              </a:lnSpc>
            </a:pPr>
            <a:endParaRPr lang="en-GB" sz="2400" dirty="0">
              <a:solidFill>
                <a:schemeClr val="bg2"/>
              </a:solidFill>
              <a:latin typeface="Algerian" panose="04020705040A02060702" pitchFamily="82" charset="0"/>
              <a:cs typeface="Lato Light"/>
            </a:endParaRP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GB" sz="24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DSA PROJECT TOPIC:</a:t>
            </a:r>
            <a:r>
              <a:rPr lang="en-US" sz="2400" dirty="0">
                <a:solidFill>
                  <a:schemeClr val="bg2"/>
                </a:solidFill>
                <a:latin typeface="Algerian" panose="04020705040A02060702" pitchFamily="82" charset="0"/>
              </a:rPr>
              <a:t> LOAN APPROVAL PREDICTION</a:t>
            </a:r>
          </a:p>
          <a:p>
            <a:pPr marL="342900" indent="-342900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/>
                </a:solidFill>
                <a:latin typeface="Algerian" panose="04020705040A02060702" pitchFamily="82" charset="0"/>
              </a:rPr>
              <a:t>    </a:t>
            </a:r>
            <a:r>
              <a:rPr lang="en-GB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DATE: JULY 3</a:t>
            </a:r>
            <a:r>
              <a:rPr lang="en-GB" baseline="30000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RD</a:t>
            </a:r>
            <a:r>
              <a:rPr lang="en-GB" dirty="0">
                <a:solidFill>
                  <a:schemeClr val="bg2"/>
                </a:solidFill>
                <a:latin typeface="Algerian" panose="04020705040A02060702" pitchFamily="82" charset="0"/>
                <a:cs typeface="Lato Light"/>
              </a:rPr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431799" y="1"/>
            <a:ext cx="7831665" cy="43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 BREIF INSIGHTS ON EDA CARRIED OUT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0" y="330349"/>
            <a:ext cx="9144000" cy="481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900" b="1" dirty="0">
                <a:solidFill>
                  <a:schemeClr val="bg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VALUES (BOTTOMS SECTION)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b="1" dirty="0" err="1">
                <a:solidFill>
                  <a:schemeClr val="bg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900" b="1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o_of_dependents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the most missing entries (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712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possibly due to applicant omission or data collection issues.,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b="1" dirty="0" err="1">
                <a:solidFill>
                  <a:schemeClr val="bg2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ommercial_assets_value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107 missing values, Residential Asset Value  has 45 missing values 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while other columns are fully complete.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demographic and financial variables like education, </a:t>
            </a:r>
            <a:r>
              <a:rPr lang="en-US" sz="900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income_anum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900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loan_amount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is good for predictive analysis.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endParaRPr lang="en-US" sz="9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PLOTS</a:t>
            </a:r>
          </a:p>
          <a:p>
            <a:pPr marL="285750" indent="-2857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v"/>
              <a:defRPr/>
            </a:pP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Amount vs. Loan Status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Likely reveals that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larger loan amounts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be more frequently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rejected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suggesting risk-based filtering.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CIBIL Score vs. Loan Status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Shows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higher scores are associated with approvals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highlighting its predictive value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9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DESCRIPTIVE STATISTICS OVERVIEW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The Table Presents Summary Statistics For Various Numerical Columns In The Dataset. 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The Key figures Reveals;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b="1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income_annum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900" dirty="0">
              <a:solidFill>
                <a:schemeClr val="bg2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 (average): around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2.23e+06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meaning 2.23 million</a:t>
            </a:r>
            <a:endParaRPr lang="en-US" sz="900" dirty="0">
              <a:solidFill>
                <a:schemeClr val="bg2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Min: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180,000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Max: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 million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showing a wide range with some high earners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9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900" b="1" dirty="0" err="1">
                <a:solidFill>
                  <a:schemeClr val="bg2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900" b="1" dirty="0" err="1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ibil_score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Centered around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757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with a minimum of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a high of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939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This aligns with typical CIBIL score ranges (300–900), suggesting valid data.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Asset Values (residential, commercial, luxury, bank)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values have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minimums of 0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indicating many applicants may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own assets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certain categories</a:t>
            </a:r>
            <a:endParaRPr lang="en-US" sz="900" dirty="0">
              <a:solidFill>
                <a:schemeClr val="bg2"/>
              </a:solidFill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Luxury assets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9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 assets</a:t>
            </a:r>
            <a:r>
              <a:rPr lang="en-US" sz="9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have lower means and max values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846667" y="118533"/>
            <a:ext cx="6248400" cy="31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LOAN APPROVAL BAR CHART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0" y="437028"/>
            <a:ext cx="9144000" cy="4706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1055E-6C99-1AF0-82D5-8D6AAF9F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400"/>
            <a:ext cx="9143999" cy="425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0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Results 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305235" y="1107671"/>
            <a:ext cx="8333702" cy="35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CB31F-DF34-D937-0DB9-BBEFAB261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" y="-146267"/>
            <a:ext cx="9125345" cy="47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5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948267" y="0"/>
            <a:ext cx="706120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FEATURES ENGINEERING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115788" y="281354"/>
            <a:ext cx="8726157" cy="442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2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 involves transforming raw data into meaningful inputs for the model.</a:t>
            </a:r>
            <a:r>
              <a:rPr lang="en-US" sz="1200" dirty="0">
                <a:solidFill>
                  <a:schemeClr val="bg2"/>
                </a:solidFill>
                <a:effectLst/>
                <a:highlight>
                  <a:srgbClr val="00FFFF"/>
                </a:highlight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Key steps include;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by filling numeric values with (median)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Scaling numerical features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Standard Scaler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ensure uniformity in data distribution.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Selecting relevant features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contribute significantly to loan approval prediction</a:t>
            </a:r>
            <a:r>
              <a:rPr lang="en-US" sz="1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endParaRPr lang="en-US" sz="12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endParaRPr lang="en-US" sz="1200" dirty="0"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itchFamily="2" charset="2"/>
              <a:buChar char="v"/>
              <a:defRPr/>
            </a:pPr>
            <a:endParaRPr lang="en-US" sz="12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itchFamily="2" charset="2"/>
              <a:buChar char="v"/>
              <a:tabLst/>
              <a:defRPr/>
            </a:pPr>
            <a:endParaRPr lang="en-US" sz="2000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1110C-C98D-6365-583F-78AF105B5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8440"/>
            <a:ext cx="9144000" cy="27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0"/>
            <a:ext cx="8192186" cy="59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 SELECTION AND TRAINING  </a:t>
            </a:r>
            <a:r>
              <a:rPr lang="en-US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-1" y="478302"/>
            <a:ext cx="9143999" cy="4228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Compared </a:t>
            </a:r>
            <a:r>
              <a:rPr lang="en-US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Logistic Regression</a:t>
            </a: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XGBoost</a:t>
            </a: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algorithms</a:t>
            </a: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 on an </a:t>
            </a:r>
            <a:r>
              <a:rPr lang="en-US" b="1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80:20 split</a:t>
            </a: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evaluate generalization.</a:t>
            </a:r>
            <a:endParaRPr lang="en-US" dirty="0">
              <a:solidFill>
                <a:schemeClr val="bg2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Tuned hyperparameters to boost precision and reduce false predictions.</a:t>
            </a:r>
            <a:endParaRPr lang="en-US" dirty="0">
              <a:solidFill>
                <a:schemeClr val="bg2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99D276-63E7-74C3-B605-8BC34EA69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9144000" cy="314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8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618978" y="0"/>
            <a:ext cx="7476980" cy="43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 TRAINING USING LOGISTIC MODEL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E0210-1D67-3937-67E3-A243479B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6437"/>
            <a:ext cx="9143999" cy="41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865163" y="1"/>
            <a:ext cx="7256786" cy="82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 TRAINING USING XGBOOST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49F24C-EE16-DF98-8E41-EF79C4AAF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68" y="379828"/>
            <a:ext cx="9158068" cy="432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147711" y="0"/>
            <a:ext cx="8595360" cy="54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050" dirty="0">
                <a:solidFill>
                  <a:schemeClr val="bg2"/>
                </a:solidFill>
                <a:latin typeface="Arial Black" panose="020B0A04020102020204" pitchFamily="34" charset="0"/>
              </a:rPr>
              <a:t>Breakdown Comparing the </a:t>
            </a:r>
            <a:r>
              <a:rPr lang="en-US" sz="1050" b="1" dirty="0">
                <a:solidFill>
                  <a:schemeClr val="bg2"/>
                </a:solidFill>
                <a:latin typeface="Arial Black" panose="020B0A04020102020204" pitchFamily="34" charset="0"/>
              </a:rPr>
              <a:t>Logistic Regression</a:t>
            </a:r>
            <a:r>
              <a:rPr lang="en-US" sz="1050" dirty="0">
                <a:solidFill>
                  <a:schemeClr val="bg2"/>
                </a:solidFill>
                <a:latin typeface="Arial Black" panose="020B0A04020102020204" pitchFamily="34" charset="0"/>
              </a:rPr>
              <a:t> and </a:t>
            </a:r>
            <a:r>
              <a:rPr lang="en-US" sz="1050" b="1" dirty="0">
                <a:solidFill>
                  <a:schemeClr val="bg2"/>
                </a:solidFill>
                <a:latin typeface="Arial Black" panose="020B0A04020102020204" pitchFamily="34" charset="0"/>
              </a:rPr>
              <a:t>XGBoost</a:t>
            </a:r>
            <a:r>
              <a:rPr lang="en-US" sz="1050" dirty="0">
                <a:solidFill>
                  <a:schemeClr val="bg2"/>
                </a:solidFill>
                <a:latin typeface="Arial Black" panose="020B0A04020102020204" pitchFamily="34" charset="0"/>
              </a:rPr>
              <a:t> models used for predicting loan approvals, using key classification metrics:</a:t>
            </a:r>
            <a:endParaRPr lang="en-US" sz="105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chemeClr val="bg2"/>
              </a:solidFill>
              <a:latin typeface="Arial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4EFD57B-DBDC-F8E5-D8FB-14408BBB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606"/>
            <a:ext cx="8996289" cy="4164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82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510988" y="1107671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83092-2E38-1C17-D55D-5D66B6AA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0" y="140192"/>
            <a:ext cx="8507512" cy="429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04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-237067"/>
            <a:ext cx="8192186" cy="1176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EVALUATION METRICS COMPARISON   </a:t>
            </a:r>
          </a:p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405149" y="487680"/>
            <a:ext cx="8333702" cy="4259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XGBoost Is more precise. It makes fewer “false alarms” when predicting approvals.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XGBoost recovers more of the true approvals (99% recall on class 1), minimizing missed opportunities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XGBoost shows stronger balance between precision and recall—especially for class 1 (loans approved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XGBoost wins with </a:t>
            </a: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98.2%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overall better performance across the board.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Brief Insight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Logistic Regression performs decently, </a:t>
            </a:r>
            <a:r>
              <a:rPr lang="en-US" sz="1600" b="1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bg2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clearly outshines it in nearly every metric—fewer false positives and negatives, greater precision and recall, and a much higher overall accuracy. This suggests XGBoost is more reliable, especially when loan approval errors have financial consequences. </a:t>
            </a:r>
            <a:endParaRPr lang="en-US" sz="160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950720" y="1"/>
            <a:ext cx="3909060" cy="365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TABLE OF CONTENT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170985" y="365761"/>
            <a:ext cx="8727688" cy="4777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800" dirty="0">
              <a:solidFill>
                <a:schemeClr val="bg2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1D166-05D0-B932-294E-5C701E60E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50" y="560071"/>
            <a:ext cx="56245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372533" y="1"/>
            <a:ext cx="8297334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dirty="0">
                <a:solidFill>
                  <a:schemeClr val="bg2"/>
                </a:solidFill>
                <a:latin typeface="Arial Black" panose="020B0A04020102020204" pitchFamily="34" charset="0"/>
              </a:rPr>
              <a:t>ROC CURVE AND ROC CURVE COMPARISON WITH AUC SHADING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-70237" y="440267"/>
            <a:ext cx="9109661" cy="470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8BADB35E-52D4-3A19-A5EC-1E3A622D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3" y="625556"/>
            <a:ext cx="4512733" cy="407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FDCF86F-65DF-BB05-359C-DF098DBB4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266" y="625555"/>
            <a:ext cx="4701507" cy="401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58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70337" y="0"/>
            <a:ext cx="8051611" cy="31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b="1" dirty="0">
                <a:solidFill>
                  <a:schemeClr val="bg2"/>
                </a:solidFill>
                <a:latin typeface="Arial Black" panose="020B0A04020102020204" pitchFamily="34" charset="0"/>
              </a:rPr>
              <a:t>ROC CURVE &amp; ROC CURVE COMPARISON WITH AUC SHADING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0" y="506437"/>
            <a:ext cx="9200271" cy="455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above  images  provides a visual and quantitative comparison of two models using </a:t>
            </a: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ROC curves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(Receiver Operating Characteristic) and their associated </a:t>
            </a: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(Area Under the Curve)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ü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Score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0.87</a:t>
            </a:r>
            <a:endParaRPr lang="en-US" sz="1200" dirty="0">
              <a:solidFill>
                <a:schemeClr val="bg2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model has decent discriminatory power—it can distinguish between approved and rejected loan applicants </a:t>
            </a: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87%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time.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 Shape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ROC curve rises above the diagonal (random classifier line), showing skillful performance, but there's room for improvement.</a:t>
            </a:r>
            <a:endParaRPr lang="en-US" sz="1200" dirty="0">
              <a:solidFill>
                <a:schemeClr val="bg2"/>
              </a:solidFill>
              <a:latin typeface="Bahnschrift Condensed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XGBoost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ü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Score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1.00</a:t>
            </a:r>
            <a:endParaRPr lang="en-US" sz="1200" dirty="0">
              <a:solidFill>
                <a:schemeClr val="bg2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sz="1200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This model demonstrates </a:t>
            </a:r>
            <a:r>
              <a:rPr lang="en-US" sz="1200" b="1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perfect classification ability</a:t>
            </a:r>
            <a:r>
              <a:rPr lang="en-US" sz="1200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An AUC of 1.00 means it </a:t>
            </a:r>
            <a:r>
              <a:rPr lang="en-US" sz="1200" i="1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flawlessly separates</a:t>
            </a:r>
            <a:r>
              <a:rPr lang="en-US" sz="1200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approved vs. rejected applicants in this data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 Shape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ROC curve hugs the top-left corner—exactly what we want from an ideal classifier.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v"/>
              <a:defRPr/>
            </a:pP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Takeaway</a:t>
            </a:r>
            <a:endParaRPr lang="en-US" sz="1200" dirty="0">
              <a:solidFill>
                <a:schemeClr val="bg2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200" b="1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 clearly outperforms Logistic Regression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making it the preferred model when minimizing misclassification is critical—such as in financial approval systems.</a:t>
            </a:r>
            <a:endParaRPr lang="en-US" sz="1200" dirty="0">
              <a:solidFill>
                <a:schemeClr val="bg2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AUC is especially important when class distributions are imbalanced, and this result confirms </a:t>
            </a:r>
            <a:r>
              <a:rPr lang="en-US" sz="1200" dirty="0" err="1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XGBoost's</a:t>
            </a:r>
            <a:r>
              <a:rPr lang="en-US" sz="1200" dirty="0">
                <a:solidFill>
                  <a:schemeClr val="bg2"/>
                </a:solidFill>
                <a:effectLst/>
                <a:latin typeface="Bahnschrif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reliability for high-stakes decisions.</a:t>
            </a:r>
            <a:endParaRPr lang="en-US" sz="1200" dirty="0">
              <a:solidFill>
                <a:schemeClr val="bg2"/>
              </a:solidFill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endParaRPr lang="en-US" sz="1200" dirty="0">
              <a:solidFill>
                <a:schemeClr val="bg2"/>
              </a:solidFill>
              <a:effectLst/>
              <a:latin typeface="Bahnschrif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endParaRPr lang="en-US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237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70337" y="0"/>
            <a:ext cx="8051611" cy="31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INTEGRATION INTO BANKING SYSTEMS 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-7034" y="388620"/>
            <a:ext cx="9200271" cy="48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r>
              <a:rPr lang="en-US" sz="900" b="1" dirty="0">
                <a:solidFill>
                  <a:schemeClr val="bg2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demonstrates how machine learning can be effectively integrated into a banking infrastructure to streamline loan approvals.</a:t>
            </a: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Integration: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deployed in the bank’s decision engine for real-time predictions based on features like credit score, income, and employment.</a:t>
            </a: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Integration: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deployed in the bank’s decision engine for real-time predictions based on features like credit score, income, and employment.</a:t>
            </a: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Deployment: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Wrapped in a secure RESTful API using Flask, enabling seamless interaction with core banking software.</a:t>
            </a: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Hosting: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Adaptable across cloud platforms (e.g., Azure, AWS) or on-prem environments for regulatory compliance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ü"/>
              <a:tabLst/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🔗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Live Model Prediction Link: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r>
              <a:rPr lang="en-US" sz="1100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Arial Rounded MT Bold" panose="020F0704030504030204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👉</a:t>
            </a:r>
            <a:r>
              <a:rPr lang="en-US" sz="1100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Arial Rounded MT Bold" panose="020F0704030504030204" pitchFamily="34" charset="0"/>
                <a:ea typeface="Times New Roman" panose="02020603050405020304" pitchFamily="18" charset="0"/>
              </a:rPr>
              <a:t> </a:t>
            </a:r>
            <a:r>
              <a:rPr lang="en-US" sz="1100" u="sng" dirty="0">
                <a:solidFill>
                  <a:schemeClr val="bg2"/>
                </a:solidFill>
                <a:effectLst/>
                <a:highlight>
                  <a:srgbClr val="00FF00"/>
                </a:highlight>
                <a:latin typeface="Arial Rounded MT Bold" panose="020F07040305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https://loan-prediction-app-igu6.onrender.com</a:t>
            </a:r>
            <a:endParaRPr lang="en-US" sz="1100" u="sng" dirty="0">
              <a:solidFill>
                <a:schemeClr val="bg2"/>
              </a:solidFill>
              <a:effectLst/>
              <a:highlight>
                <a:srgbClr val="00FF00"/>
              </a:highlight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Ø"/>
              <a:tabLst/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Allows loan officers to input data and receive predictions instantly.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USER INTERFACE FOR LOAN OFFICERS</a:t>
            </a:r>
            <a:endParaRPr lang="en-US" sz="1100" b="1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Intuitive input form with instant loan prediction and confidence score.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Explain-ability Tools: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</a:rPr>
              <a:t> Integrated SHAP or LIME to visualize feature influence for each decision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Alerts:</a:t>
            </a:r>
            <a:r>
              <a:rPr lang="en-US" sz="1100" dirty="0">
                <a:solidFill>
                  <a:schemeClr val="bg2"/>
                </a:solidFill>
                <a:effectLst/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Flags uncertain or borderline applications for manual review.</a:t>
            </a:r>
            <a:endParaRPr lang="en-US" sz="11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endParaRPr lang="en-US" sz="10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endParaRPr lang="en-US" sz="9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endParaRPr lang="en-US" sz="12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endParaRPr lang="en-US" sz="1200" dirty="0">
              <a:solidFill>
                <a:schemeClr val="bg2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3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70337" y="0"/>
            <a:ext cx="8051611" cy="31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INTEGRATION INTO BANKING SYSTEMS 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-7034" y="152400"/>
            <a:ext cx="9200271" cy="4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>
                <a:tab pos="631825" algn="l"/>
              </a:tabLst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Feedback Collection Link: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👉 </a:t>
            </a:r>
            <a:r>
              <a:rPr lang="en-US" sz="1100" u="sng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https://loan-prediction-app-feedback-page.onrender.com/</a:t>
            </a:r>
            <a:endParaRPr lang="en-US" sz="1100" u="sng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Supports gathering real-world user insights to improve model performance and trustworthiness.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>
                <a:tab pos="631825" algn="l"/>
              </a:tabLst>
              <a:defRPr/>
            </a:pP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tabLst>
                <a:tab pos="631825" algn="l"/>
              </a:tabLst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3. Fairness &amp; Bias Monitoring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 audits to evaluate performance across gender, age, etc.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Periodic retraining with fresh data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rules for human overrides when needed</a:t>
            </a: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tabLst>
                <a:tab pos="631825" algn="l"/>
              </a:tabLst>
              <a:defRPr/>
            </a:pPr>
            <a:r>
              <a:rPr lang="en-US" sz="11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Operational Impact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 decision turnaround (seconds vs. days)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98%+ accuracy using XGBoost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error rates (only 8 FPs and 12 FNs)</a:t>
            </a:r>
          </a:p>
          <a:p>
            <a:pPr marL="0" indent="0" algn="just">
              <a:lnSpc>
                <a:spcPct val="150000"/>
              </a:lnSpc>
              <a:buClr>
                <a:srgbClr val="30394B"/>
              </a:buClr>
              <a:buNone/>
              <a:tabLst>
                <a:tab pos="631825" algn="l"/>
              </a:tabLst>
              <a:defRPr/>
            </a:pP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1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Real-World Value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customer satisfaction and trust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Regulatory alignment with audit tools and fairness tracking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Ø"/>
              <a:tabLst>
                <a:tab pos="631825" algn="l"/>
              </a:tabLst>
              <a:defRPr/>
            </a:pPr>
            <a:r>
              <a:rPr lang="en-US" sz="1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Scalable framework usable across diverse credit products</a:t>
            </a: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tabLst>
                <a:tab pos="631825" algn="l"/>
              </a:tabLst>
              <a:defRPr/>
            </a:pPr>
            <a:endParaRPr lang="en-US" sz="11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0394B"/>
              </a:buClr>
              <a:buFont typeface="Wingdings" panose="05000000000000000000" pitchFamily="2" charset="2"/>
              <a:buChar char="q"/>
              <a:defRPr/>
            </a:pPr>
            <a:endParaRPr lang="en-US" sz="1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q"/>
              <a:tabLst/>
              <a:defRPr/>
            </a:pPr>
            <a:endParaRPr lang="en-US" sz="1200" b="1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39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0"/>
            <a:ext cx="8192186" cy="44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400">
                <a:latin typeface="Goudy Stout" panose="0202090407030B020401" pitchFamily="18" charset="0"/>
              </a:rPr>
              <a:t>CONCLUSION</a:t>
            </a:r>
            <a:endParaRPr lang="en-US" sz="14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72871-CB20-6602-8A7C-C22A89E93500}"/>
              </a:ext>
            </a:extLst>
          </p:cNvPr>
          <p:cNvSpPr txBox="1"/>
          <p:nvPr/>
        </p:nvSpPr>
        <p:spPr>
          <a:xfrm>
            <a:off x="654148" y="440268"/>
            <a:ext cx="7807569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This machine learning–powered loan prediction system demonstrates how data-driven intelligence can </a:t>
            </a:r>
            <a:r>
              <a:rPr lang="en-US" sz="1200" b="1" dirty="0">
                <a:latin typeface="Arial Black" panose="020B0A04020102020204" pitchFamily="34" charset="0"/>
                <a:cs typeface="Arial" panose="020B0604020202020204" pitchFamily="34" charset="0"/>
              </a:rPr>
              <a:t>streamline financial decision-making</a:t>
            </a: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. With a high-performing XGBoost model achieving: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b="1" dirty="0">
                <a:latin typeface="Arial Black" panose="020B0A04020102020204" pitchFamily="34" charset="0"/>
                <a:cs typeface="Arial" panose="020B0604020202020204" pitchFamily="34" charset="0"/>
              </a:rPr>
              <a:t>98.2% accuracy</a:t>
            </a: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Low false approvals (FP = 8) and missed opportunities (FN = 12)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b="1" dirty="0">
                <a:latin typeface="Arial Black" panose="020B0A04020102020204" pitchFamily="34" charset="0"/>
                <a:cs typeface="Arial" panose="020B0604020202020204" pitchFamily="34" charset="0"/>
              </a:rPr>
              <a:t>Perfect AUC score (1.00)</a:t>
            </a: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 on test data,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it clearly surpasses traditional models and manual vetting techniques.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latin typeface="Arial Black" panose="020B0A04020102020204" pitchFamily="34" charset="0"/>
                <a:cs typeface="Arial" panose="020B0604020202020204" pitchFamily="34" charset="0"/>
              </a:rPr>
              <a:t>Ongoing improvement</a:t>
            </a: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—through real-time updates, expanded features, and fairness checks—will ensure the model stays robust, transparent, and trustworthy</a:t>
            </a:r>
          </a:p>
          <a:p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The deliverables (trained model, Flask app, API, test link, and code) position this solution as ready for </a:t>
            </a:r>
            <a:r>
              <a:rPr lang="en-US" sz="1200" b="1" dirty="0">
                <a:latin typeface="Arial Black" panose="020B0A04020102020204" pitchFamily="34" charset="0"/>
                <a:cs typeface="Arial" panose="020B0604020202020204" pitchFamily="34" charset="0"/>
              </a:rPr>
              <a:t>production deployment</a:t>
            </a: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 across banking institutions, offering:</a:t>
            </a:r>
          </a:p>
          <a:p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Faster approvals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Reduced human error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Enhanced customer experience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>
                <a:latin typeface="Arial Black" panose="020B0A04020102020204" pitchFamily="34" charset="0"/>
                <a:cs typeface="Arial" panose="020B0604020202020204" pitchFamily="34" charset="0"/>
              </a:rPr>
              <a:t>Stronger compliance mechanisms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59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70337" y="0"/>
            <a:ext cx="8051611" cy="31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1200" dirty="0">
                <a:solidFill>
                  <a:schemeClr val="bg2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RECOMMENDATIONS</a:t>
            </a:r>
            <a:endParaRPr lang="en-US" sz="1200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70337" y="228600"/>
            <a:ext cx="8637566" cy="48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Model Enhancement &amp; Diversity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Leverage ensemble techniques or blend XGBoost with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LightGBM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or deep learning for edge cases.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Perform hyperparameter tuning using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GridSearch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or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Optuna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to squeeze out additional performance gains.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Feature Engineering &amp; Data Expansion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Include alternate financial signals like: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Credit utilization ratio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Past loan repayment behavior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Employment history or stability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Integrate real-time credit bureau checks to enhance prediction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50" dirty="0">
                <a:solidFill>
                  <a:schemeClr val="bg2"/>
                </a:solidFill>
                <a:latin typeface="Arial Black" panose="020B0A04020102020204" pitchFamily="34" charset="0"/>
              </a:rPr>
              <a:t>3, </a:t>
            </a:r>
            <a:r>
              <a:rPr lang="en-US" altLang="en-US" sz="1050" b="1" dirty="0">
                <a:solidFill>
                  <a:schemeClr val="bg2"/>
                </a:solidFill>
                <a:latin typeface="Arial Black" panose="020B0A04020102020204" pitchFamily="34" charset="0"/>
              </a:rPr>
              <a:t>F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airness and Bias Monitoring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Deploy post-training monitoring tools to track predictions across age, gender, and location segments.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Implement fairness constraints during training (e.g., adversarial de-biasing or reweighing methods).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50" b="1" dirty="0">
                <a:solidFill>
                  <a:schemeClr val="bg2"/>
                </a:solidFill>
                <a:latin typeface="Arial Black" panose="020B0A04020102020204" pitchFamily="34" charset="0"/>
              </a:rPr>
              <a:t>4.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Interface &amp; Usability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Improve the Flask front end by: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Adding form validation and input error checks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Displaying not just binary results but confidence scores and explanation visuals using SHAP</a:t>
            </a:r>
          </a:p>
          <a:p>
            <a:pPr marL="914400" lvl="2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Add audit logs and exportable decision summaries for compliance teams. </a:t>
            </a:r>
          </a:p>
          <a:p>
            <a:pPr marL="914400" lvl="2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5. Scalability &amp; Integration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Wrap the model in a Docker container for easier deployment across environments.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Use CI/CD pipelines to deploy regular updates with minimal downtime.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6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 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Customer Feedback Loop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Black" panose="020B0A04020102020204" pitchFamily="34" charset="0"/>
              </a:rPr>
              <a:t>Collect user feedback post-loan decision to analyze mismatches or perceived errors—then feed this back into retraining cycles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050" dirty="0">
              <a:solidFill>
                <a:schemeClr val="bg2"/>
              </a:solidFill>
              <a:latin typeface="Arial Black" panose="020B0A040201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99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0"/>
            <a:ext cx="4766030" cy="55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ACKNOWLEDGEMENT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170985" y="475785"/>
            <a:ext cx="8727688" cy="466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D2539-E847-9798-1149-86278D964F26}"/>
              </a:ext>
            </a:extLst>
          </p:cNvPr>
          <p:cNvSpPr txBox="1"/>
          <p:nvPr/>
        </p:nvSpPr>
        <p:spPr>
          <a:xfrm>
            <a:off x="525780" y="662940"/>
            <a:ext cx="8077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/>
          </a:p>
          <a:p>
            <a:r>
              <a:rPr lang="en-US" sz="1200" b="1" dirty="0">
                <a:latin typeface="Arial Black" panose="020B0A04020102020204" pitchFamily="34" charset="0"/>
              </a:rPr>
              <a:t>As a graduate economist with a passion for data, my journey into the world of technology has been both intentional and transformative.</a:t>
            </a: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200" b="1" dirty="0">
                <a:latin typeface="Arial Black" panose="020B0A04020102020204" pitchFamily="34" charset="0"/>
              </a:rPr>
              <a:t> Eleven months ago, I was honored to receive a scholarship to study Data Analysis through the </a:t>
            </a:r>
            <a:r>
              <a:rPr lang="en-US" sz="1200" b="1" i="1" dirty="0">
                <a:latin typeface="Arial Black" panose="020B0A04020102020204" pitchFamily="34" charset="0"/>
              </a:rPr>
              <a:t>Incubator Hub</a:t>
            </a:r>
            <a:r>
              <a:rPr lang="en-US" sz="1200" b="1" dirty="0">
                <a:latin typeface="Arial Black" panose="020B0A04020102020204" pitchFamily="34" charset="0"/>
              </a:rPr>
              <a:t>, organized by Ladies in Tech Africa (LITA). That opportunity laid a solid foundation for my transition into tech and fueled my curiosity for deeper, data-driven innovation.</a:t>
            </a: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200" b="1" dirty="0">
                <a:latin typeface="Arial Black" panose="020B0A04020102020204" pitchFamily="34" charset="0"/>
              </a:rPr>
              <a:t> In April of this year, I was once again privileged to earn a scholarship to study Artificial Intelligence and Machine Learning, this time under the same incubator hub powered by Digital </a:t>
            </a:r>
            <a:r>
              <a:rPr lang="en-US" sz="1200" b="1" dirty="0" err="1">
                <a:latin typeface="Arial Black" panose="020B0A04020102020204" pitchFamily="34" charset="0"/>
              </a:rPr>
              <a:t>Skillup</a:t>
            </a:r>
            <a:r>
              <a:rPr lang="en-US" sz="1200" b="1" dirty="0">
                <a:latin typeface="Arial Black" panose="020B0A04020102020204" pitchFamily="34" charset="0"/>
              </a:rPr>
              <a:t> Africa (DSA). This milestone became even more meaningful as I connected with talented colleagues in a vibrant virtual community, engaging in hands-on learning sessions three times a week.</a:t>
            </a: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200" b="1" dirty="0">
                <a:latin typeface="Arial Black" panose="020B0A04020102020204" pitchFamily="34" charset="0"/>
              </a:rPr>
              <a:t> Special thanks to our brilliant instructors—Mr. Oluwole Olajide, Mr. Isaac </a:t>
            </a:r>
            <a:r>
              <a:rPr lang="en-US" sz="1200" b="1" dirty="0" err="1">
                <a:latin typeface="Arial Black" panose="020B0A04020102020204" pitchFamily="34" charset="0"/>
              </a:rPr>
              <a:t>Olakunle</a:t>
            </a:r>
            <a:r>
              <a:rPr lang="en-US" sz="1200" b="1" dirty="0">
                <a:latin typeface="Arial Black" panose="020B0A04020102020204" pitchFamily="34" charset="0"/>
              </a:rPr>
              <a:t>, and Mr. Blessing </a:t>
            </a:r>
            <a:r>
              <a:rPr lang="en-US" sz="1200" b="1" dirty="0" err="1">
                <a:latin typeface="Arial Black" panose="020B0A04020102020204" pitchFamily="34" charset="0"/>
              </a:rPr>
              <a:t>Olorunfunmi</a:t>
            </a:r>
            <a:r>
              <a:rPr lang="en-US" sz="1200" b="1" dirty="0">
                <a:latin typeface="Arial Black" panose="020B0A04020102020204" pitchFamily="34" charset="0"/>
              </a:rPr>
              <a:t>—whose expertise, mentorship, and unwavering support brought the curriculum to life and empowered me to thrive in this fast-evolving field.</a:t>
            </a:r>
          </a:p>
          <a:p>
            <a:endParaRPr lang="en-US" sz="1200" b="1" dirty="0">
              <a:latin typeface="Arial Black" panose="020B0A04020102020204" pitchFamily="34" charset="0"/>
            </a:endParaRPr>
          </a:p>
          <a:p>
            <a:r>
              <a:rPr lang="en-US" sz="1200" b="1" dirty="0">
                <a:latin typeface="Arial Black" panose="020B0A04020102020204" pitchFamily="34" charset="0"/>
              </a:rPr>
              <a:t>To everyone who has been part of this journey—I remain deeply grateful.</a:t>
            </a:r>
          </a:p>
        </p:txBody>
      </p:sp>
    </p:spTree>
    <p:extLst>
      <p:ext uri="{BB962C8B-B14F-4D97-AF65-F5344CB8AC3E}">
        <p14:creationId xmlns:p14="http://schemas.microsoft.com/office/powerpoint/2010/main" val="206567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0"/>
            <a:ext cx="4766030" cy="550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170985" y="475785"/>
            <a:ext cx="8727688" cy="4667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loan approval methods rely heavily on manual reviews, which can be slow and inconsistent.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offers a faster, more accurate way to evaluate loan applications using historical data.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indicators like income, credit score (CIBIL), assets, and employment status are key features in prediction.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ML models help identify patterns in applicant data, enabling smarter, data-driven lending decisions.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Automating the loan process reduces administrative workload and enhances operational efficiency.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study also aims to uncover influential factors in loan approvals, promoting transparency and financial literacy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993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1"/>
            <a:ext cx="7212300" cy="569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0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PROBLEM STATEMENT</a:t>
            </a:r>
            <a:endParaRPr lang="en-US" sz="20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618DA-A473-1689-8BD6-BE2D089571F6}"/>
              </a:ext>
            </a:extLst>
          </p:cNvPr>
          <p:cNvSpPr txBox="1"/>
          <p:nvPr/>
        </p:nvSpPr>
        <p:spPr>
          <a:xfrm>
            <a:off x="297367" y="1193979"/>
            <a:ext cx="8621620" cy="356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loan processing is time-consuming, often leading to delays in decision-making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customer dissatisfaction.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approval criteria across different loan officers can result in biased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unfair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predictive insight into applicants’ financial behavior makes risk assessment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effective and prone to errors.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Repetitive administrative tasks consume valuable staff time that could be better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strategic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data-driven analysis hinders understanding of which financial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truly affect loan approval outcomes 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endParaRPr lang="en-US" sz="24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b="1">
                <a:latin typeface="Arial Black" panose="020B0A04020102020204" pitchFamily="34" charset="0"/>
              </a:rPr>
              <a:t>PROJECT 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Arial Narrow" panose="020B0606020202030204" pitchFamily="34" charset="0"/>
              </a:rPr>
              <a:t>Enhance loan decision-making</a:t>
            </a:r>
            <a:r>
              <a:rPr lang="en-US" sz="1400">
                <a:latin typeface="Arial Narrow" panose="020B0606020202030204" pitchFamily="34" charset="0"/>
              </a:rPr>
              <a:t> through intelligent data-driven systems that ensure fair and consistent approval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Arial Narrow" panose="020B0606020202030204" pitchFamily="34" charset="0"/>
              </a:rPr>
              <a:t>Leverage machine learning techniques</a:t>
            </a:r>
            <a:r>
              <a:rPr lang="en-US" sz="1400">
                <a:latin typeface="Arial Narrow" panose="020B0606020202030204" pitchFamily="34" charset="0"/>
              </a:rPr>
              <a:t> to predict loan eligibility, increasing accuracy and reliability in financial evaluations.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Arial Narrow" panose="020B0606020202030204" pitchFamily="34" charset="0"/>
              </a:rPr>
              <a:t>Optimize operational efficiency</a:t>
            </a:r>
            <a:r>
              <a:rPr lang="en-US" sz="1400">
                <a:latin typeface="Arial Narrow" panose="020B0606020202030204" pitchFamily="34" charset="0"/>
              </a:rPr>
              <a:t> by automating key aspects of loan processing, reducing human involvement in repetitive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Arial Narrow" panose="020B0606020202030204" pitchFamily="34" charset="0"/>
              </a:rPr>
              <a:t>Identify influential financial factors</a:t>
            </a:r>
            <a:r>
              <a:rPr lang="en-US" sz="1400">
                <a:latin typeface="Arial Narrow" panose="020B0606020202030204" pitchFamily="34" charset="0"/>
              </a:rPr>
              <a:t> affecting loan approvals, offering insights to improve policy-making and financial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>
                <a:latin typeface="Arial Narrow" panose="020B0606020202030204" pitchFamily="34" charset="0"/>
              </a:rPr>
              <a:t>Support financial institutions</a:t>
            </a:r>
            <a:r>
              <a:rPr lang="en-US" sz="1400">
                <a:latin typeface="Arial Narrow" panose="020B0606020202030204" pitchFamily="34" charset="0"/>
              </a:rPr>
              <a:t> in minimizing risk and maximizing customer satisfaction through predictive analytics.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4056289" y="1626265"/>
            <a:ext cx="4782846" cy="279275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Objectives  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OBJECTIVES OF THIS PROJECT ARE:</a:t>
            </a:r>
            <a:endParaRPr lang="en-US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develop a </a:t>
            </a:r>
            <a:r>
              <a:rPr lang="en-US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predicts loan approval based on applicant data.</a:t>
            </a:r>
            <a:endParaRPr lang="en-US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analyze key financial indicators such as </a:t>
            </a:r>
            <a:r>
              <a:rPr lang="en-US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income, credit score (CIBIL), assets, and employment status</a:t>
            </a: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improve prediction accuracy.</a:t>
            </a:r>
            <a:endParaRPr lang="en-US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automate the loan approval process, reducing manual workload and enhancing efficiency.</a:t>
            </a:r>
            <a:endParaRPr lang="en-US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provide insights into factors that influence loan approval decisions.</a:t>
            </a:r>
            <a:r>
              <a:rPr lang="en-US" dirty="0"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C247D0-667D-8B34-B5EA-98C98205F260}"/>
              </a:ext>
            </a:extLst>
          </p:cNvPr>
          <p:cNvSpPr txBox="1"/>
          <p:nvPr/>
        </p:nvSpPr>
        <p:spPr>
          <a:xfrm>
            <a:off x="388620" y="1493520"/>
            <a:ext cx="34795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 Black" panose="020B0A04020102020204" pitchFamily="34" charset="0"/>
              </a:rPr>
              <a:t>PROJECT AIMS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Enhance loan decision-making</a:t>
            </a:r>
            <a:r>
              <a:rPr lang="en-US" sz="1200" dirty="0">
                <a:latin typeface="Arial Narrow" panose="020B0606020202030204" pitchFamily="34" charset="0"/>
              </a:rPr>
              <a:t> through intelligent data-driven systems that ensure fair and consistent approval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Leverage machine learning techniques</a:t>
            </a:r>
            <a:r>
              <a:rPr lang="en-US" sz="1200" dirty="0">
                <a:latin typeface="Arial Narrow" panose="020B0606020202030204" pitchFamily="34" charset="0"/>
              </a:rPr>
              <a:t> to predict loan eligibility, increasing accuracy and reliability in financial evaluations.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Optimize operational efficiency</a:t>
            </a:r>
            <a:r>
              <a:rPr lang="en-US" sz="1200" dirty="0">
                <a:latin typeface="Arial Narrow" panose="020B0606020202030204" pitchFamily="34" charset="0"/>
              </a:rPr>
              <a:t> by automating key aspects of loan processing, reducing human involvement in repetitive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Identify influential financial factors</a:t>
            </a:r>
            <a:r>
              <a:rPr lang="en-US" sz="1200" dirty="0">
                <a:latin typeface="Arial Narrow" panose="020B0606020202030204" pitchFamily="34" charset="0"/>
              </a:rPr>
              <a:t> affecting loan approvals, offering insights to improve policy-making and financial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 Narrow" panose="020B0606020202030204" pitchFamily="34" charset="0"/>
              </a:rPr>
              <a:t>Support financial institutions</a:t>
            </a:r>
            <a:r>
              <a:rPr lang="en-US" sz="1200" dirty="0">
                <a:latin typeface="Arial Narrow" panose="020B0606020202030204" pitchFamily="34" charset="0"/>
              </a:rPr>
              <a:t> in minimizing risk and maximizing customer satisfaction through predictive analytics.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0" y="490654"/>
            <a:ext cx="9144000" cy="537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ID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Unique identifier for each loan application.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of Dependents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Number of financial dependents the applicant has.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Applicant’s education level, which may affect earning potential.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 Employed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Indicates whether the applicant is self-employed.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 Annum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Annual income of the applicant.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Amount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Requested loan amount.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Term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Duration for which the loan is granted.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CIBIL Score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Credit score reflecting the applicant’s repayment history.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Residential, Commercial, and Luxury Assets Value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Financial assets owned by the applicant.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Bank Asset Value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Total bank balance and financial holdings.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Loan Status</a:t>
            </a: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Final decision on loan approval (Approved/Rejected).</a:t>
            </a:r>
            <a:endParaRPr lang="en-US" sz="1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4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chemeClr val="bg2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above  features helps in building a robust predictive model</a:t>
            </a:r>
            <a:r>
              <a:rPr lang="en-US" sz="1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1048215" y="-89210"/>
            <a:ext cx="6036526" cy="646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1600" dirty="0">
                <a:solidFill>
                  <a:schemeClr val="bg2"/>
                </a:solidFill>
                <a:latin typeface="Arial Black" panose="020B0A04020102020204" pitchFamily="3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957578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0" y="512956"/>
            <a:ext cx="9144000" cy="4630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EDA is a crucial step in understanding the dataset before model training. EDA helps in refining the dataset and ensuring high-quality inputs for the machine learning model.</a:t>
            </a:r>
            <a:endParaRPr lang="en-US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involves:</a:t>
            </a:r>
            <a:endParaRPr lang="en-US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Checking missing values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handling them appropriately.</a:t>
            </a:r>
            <a:endParaRPr lang="en-US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Visualizing data distributions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histograms and Box count plots.</a:t>
            </a:r>
            <a:endParaRPr lang="en-US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Identifying correlations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features using heatmaps.</a:t>
            </a:r>
            <a:endParaRPr lang="en-US" sz="1200" dirty="0">
              <a:solidFill>
                <a:schemeClr val="bg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Detecting outliers</a:t>
            </a:r>
            <a:r>
              <a:rPr lang="en-US" sz="12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 may affect model performance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0"/>
            <a:ext cx="7397100" cy="512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1800" dirty="0">
                <a:solidFill>
                  <a:schemeClr val="bg2"/>
                </a:solidFill>
                <a:latin typeface="Arial Black" panose="020B0A04020102020204" pitchFamily="34" charset="0"/>
              </a:rPr>
              <a:t>METHODOLOGY OVERVIEW</a:t>
            </a:r>
          </a:p>
          <a:p>
            <a:pPr algn="ctr">
              <a:buClrTx/>
              <a:buFontTx/>
            </a:pPr>
            <a:r>
              <a:rPr lang="en-US" sz="1200" dirty="0">
                <a:solidFill>
                  <a:schemeClr val="bg2"/>
                </a:solidFill>
                <a:latin typeface="Arial Black" panose="020B0A04020102020204" pitchFamily="34" charset="0"/>
              </a:rPr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9F315-140E-FB13-6F1F-CD238160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1" y="2571749"/>
            <a:ext cx="8902950" cy="21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3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44620" y="1829024"/>
            <a:ext cx="8547539" cy="180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this slide to describe data, and models </a:t>
            </a:r>
            <a:r>
              <a:rPr lang="en-US" sz="28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develoed</a:t>
            </a:r>
            <a:r>
              <a:rPr lang="en-US" sz="2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Use more slides if necessary</a:t>
            </a: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2200507" y="1"/>
            <a:ext cx="4207727" cy="5872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2800" dirty="0">
                <a:solidFill>
                  <a:schemeClr val="bg2"/>
                </a:solidFill>
                <a:latin typeface="Arial Black" panose="020B0A04020102020204" pitchFamily="34" charset="0"/>
              </a:rPr>
              <a:t>HISTOGRAM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AF02E-3466-CDBA-DE72-E5045431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299"/>
            <a:ext cx="9041517" cy="41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922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2259</Words>
  <Application>Microsoft Office PowerPoint</Application>
  <PresentationFormat>On-screen Show (16:9)</PresentationFormat>
  <Paragraphs>242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3" baseType="lpstr">
      <vt:lpstr>Times New Roman</vt:lpstr>
      <vt:lpstr>Goudy Stout</vt:lpstr>
      <vt:lpstr>Symbol</vt:lpstr>
      <vt:lpstr>Montserrat</vt:lpstr>
      <vt:lpstr>Raleway</vt:lpstr>
      <vt:lpstr>Algerian</vt:lpstr>
      <vt:lpstr>Wingdings</vt:lpstr>
      <vt:lpstr>Bahnschrift Condensed</vt:lpstr>
      <vt:lpstr>Calibri</vt:lpstr>
      <vt:lpstr>Arial Black</vt:lpstr>
      <vt:lpstr>Lato</vt:lpstr>
      <vt:lpstr>Inconsolata</vt:lpstr>
      <vt:lpstr>Arial</vt:lpstr>
      <vt:lpstr>Arial Narrow</vt:lpstr>
      <vt:lpstr>Wingdings 3</vt:lpstr>
      <vt:lpstr>Arial Rounded MT Bold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: LOAN APPROVAL PREDICTION</dc:title>
  <dc:creator>NEW USER</dc:creator>
  <cp:lastModifiedBy>IRENE AYAKAZI</cp:lastModifiedBy>
  <cp:revision>40</cp:revision>
  <dcterms:modified xsi:type="dcterms:W3CDTF">2025-07-04T13:05:38Z</dcterms:modified>
</cp:coreProperties>
</file>