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74" r:id="rId4"/>
    <p:sldId id="350" r:id="rId5"/>
    <p:sldId id="290" r:id="rId6"/>
    <p:sldId id="292" r:id="rId7"/>
    <p:sldId id="298" r:id="rId8"/>
    <p:sldId id="299" r:id="rId9"/>
    <p:sldId id="276" r:id="rId10"/>
    <p:sldId id="300" r:id="rId11"/>
    <p:sldId id="302" r:id="rId12"/>
    <p:sldId id="303" r:id="rId13"/>
    <p:sldId id="275" r:id="rId14"/>
    <p:sldId id="304" r:id="rId15"/>
    <p:sldId id="351" r:id="rId16"/>
    <p:sldId id="353" r:id="rId17"/>
    <p:sldId id="354" r:id="rId18"/>
    <p:sldId id="35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7D2B3-F198-7D42-BADC-DB1C9A4118E5}">
          <p14:sldIdLst>
            <p14:sldId id="256"/>
            <p14:sldId id="289"/>
          </p14:sldIdLst>
        </p14:section>
        <p14:section name="Geometry" id="{A178B7C4-2FDD-3846-B4E1-EB8698C635E8}">
          <p14:sldIdLst>
            <p14:sldId id="274"/>
            <p14:sldId id="350"/>
            <p14:sldId id="290"/>
            <p14:sldId id="292"/>
          </p14:sldIdLst>
        </p14:section>
        <p14:section name="Data Analysis" id="{8CDAC00A-19D3-7948-867F-5959FCD80978}">
          <p14:sldIdLst>
            <p14:sldId id="298"/>
            <p14:sldId id="299"/>
            <p14:sldId id="276"/>
            <p14:sldId id="300"/>
            <p14:sldId id="302"/>
            <p14:sldId id="303"/>
            <p14:sldId id="275"/>
            <p14:sldId id="304"/>
          </p14:sldIdLst>
        </p14:section>
        <p14:section name="Summary of grains" id="{5E05D520-C21F-5145-8E60-2D891C8E3A64}">
          <p14:sldIdLst>
            <p14:sldId id="351"/>
            <p14:sldId id="353"/>
            <p14:sldId id="354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vo Almazan, Irene" initials="CAI" lastIdx="4" clrIdx="0">
    <p:extLst>
      <p:ext uri="{19B8F6BF-5375-455C-9EA6-DF929625EA0E}">
        <p15:presenceInfo xmlns:p15="http://schemas.microsoft.com/office/powerpoint/2012/main" userId="S::ialmazn@anl.gov::e4b36d0c-7c7c-40c1-a017-330863f604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/>
    <p:restoredTop sz="94631"/>
  </p:normalViewPr>
  <p:slideViewPr>
    <p:cSldViewPr snapToGrid="0" snapToObjects="1" showGuides="1">
      <p:cViewPr varScale="1">
        <p:scale>
          <a:sx n="103" d="100"/>
          <a:sy n="103" d="100"/>
        </p:scale>
        <p:origin x="400" y="184"/>
      </p:cViewPr>
      <p:guideLst>
        <p:guide orient="horz" pos="288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CD0-A0F3-BB4D-88AD-B2B7F11C8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5A511-0F9A-9842-9202-FEDE0B95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5884-5D48-1A49-A24A-E35D8980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1D88-5F5F-BC4D-AEF1-D9144FDC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74A0-5350-B14E-BD8A-44F96EA5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6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2CFC-2B07-FD4A-96CE-14096964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F4A1B-3AF0-B049-B2D6-B7336821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92E5-516E-4947-B14B-7298F45F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2941-A713-404C-867A-04EE2C0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0C5A-B1E5-574D-A178-2160B1CF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BA50D-128C-BC4C-B06B-74693ABE7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5982-69F0-7345-A70D-119FD75A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EF13-B0C6-D24D-ABDB-F93946F0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EA29-4844-6E46-B151-B3032ED3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9D70-A243-E145-B3DF-5B5A53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20A-AAAA-2E4B-9C03-EAE162A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28C4-4736-6E45-A029-374160A2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F94B2-36CB-3648-BD75-DE7B0858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B5E2-B5F2-8C40-9275-94132F0E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D33AA-98B6-B04E-AFFD-67828213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7CBE-B59C-4441-A60A-4735DEB5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D04C3-CC7B-BA41-B311-3A315278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281B-D312-E34D-BBE5-24702245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C435-7905-AD45-810C-F4BB32F6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B130-29F9-4A4D-BA51-C0936A86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FD5-EE7D-2B40-B524-849A27BF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E8C1-E0F2-B941-B2A8-14C130449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1A9E2-B5D8-384B-9CB8-8078ED97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DE7D-2476-814C-85A2-F37733B5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03DC3-2E1F-A246-956C-D6061774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DE9E-7B95-A942-BB60-745D0A68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EAFB-5A89-184F-8D9B-2C6D2EF7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9492-3ECD-924C-90D6-50B03D4A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0F62F-F088-7F43-B0D4-8172D712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4F1BA-F357-644B-8354-23ACC7E77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33C89-A75A-F74A-9729-F187F1B11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11B78-40BC-3E4F-8634-2F74EAA0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EE40B-820B-6B4D-A08E-97CAF960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EC07B-0E61-9E4D-8418-90FE7D3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669F-88B2-134C-ABB4-BD6705DC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DB7CF-6421-754A-AA7E-0401F2DF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AE96D-FCAD-4E40-A773-0AE701AD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F02FF-956E-6C4C-A66C-DFA2FB94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F65AF-47D2-414E-9B4C-11322E59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83CB5-9C70-0642-8D22-A1B5240A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68D4C-28F2-4F4E-A1CE-133F8D9A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6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E583-F37D-6844-B273-31A59658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816-2F39-2B4D-8D72-D7F4C821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5B848-9B42-104C-BC8B-43C12C96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E5D4-7005-B748-87C1-E3FA7FC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9DC1-3F21-004E-AA51-E6A26C69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81DA-AF4D-7A4B-A9E6-A891C335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3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20B0-E0CC-B449-BB59-F5C396C0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EEFCC-7BB2-D142-9E4F-0E33C6DCF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050A9-4D84-8848-B5AA-5601F7C09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1D734-A294-0840-925C-90C9658A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DB13C-812A-0247-A641-F6937B58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F15D-D8DD-0F40-B6D0-EC2F2787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F9C3-4608-D544-B25E-50CA61DC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969D-ED34-4647-8E16-B30AAC2D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2D9E-E65A-0749-A3F0-9CA2F8FF7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7382-72E8-F64A-B418-C7FE7CE888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0F9A-2880-2A45-B4DB-A6A84D803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3B432-35DF-B442-8331-C060F3FB0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56.png"/><Relationship Id="rId7" Type="http://schemas.openxmlformats.org/officeDocument/2006/relationships/image" Target="../media/image26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33.emf"/><Relationship Id="rId7" Type="http://schemas.openxmlformats.org/officeDocument/2006/relationships/image" Target="../media/image2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8.emf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2341-52FB-EF44-A37D-23ACE6F8B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HXN, March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16B6B-3D3B-ED40-BE28-6AFF2A7CA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CdTe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45246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695063-E96A-A543-B33D-1E2D3AB7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" y="1297398"/>
            <a:ext cx="3225800" cy="314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8FF1F-EAB4-4841-A68F-971F964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7" y="-82437"/>
            <a:ext cx="11287820" cy="1325563"/>
          </a:xfrm>
        </p:spPr>
        <p:txBody>
          <a:bodyPr/>
          <a:lstStyle/>
          <a:p>
            <a:r>
              <a:rPr lang="en-US" dirty="0" err="1"/>
              <a:t>Xcentroids</a:t>
            </a:r>
            <a:r>
              <a:rPr lang="en-US" dirty="0"/>
              <a:t> and </a:t>
            </a:r>
            <a:r>
              <a:rPr lang="en-US" dirty="0" err="1"/>
              <a:t>Ycentroids</a:t>
            </a:r>
            <a:r>
              <a:rPr lang="en-US" dirty="0"/>
              <a:t> are also converted in </a:t>
            </a:r>
            <a:r>
              <a:rPr lang="en-US" dirty="0" err="1"/>
              <a:t>azhimutal</a:t>
            </a:r>
            <a:r>
              <a:rPr lang="en-US" dirty="0"/>
              <a:t> tilt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40891-6C41-2D4C-9B7A-5760A372CBBD}"/>
              </a:ext>
            </a:extLst>
          </p:cNvPr>
          <p:cNvSpPr txBox="1"/>
          <p:nvPr/>
        </p:nvSpPr>
        <p:spPr>
          <a:xfrm>
            <a:off x="11126068" y="4046963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FAF724-35E8-A441-9AA1-6ED03A8F73F5}"/>
                  </a:ext>
                </a:extLst>
              </p:cNvPr>
              <p:cNvSpPr txBox="1"/>
              <p:nvPr/>
            </p:nvSpPr>
            <p:spPr>
              <a:xfrm rot="5400000">
                <a:off x="4921789" y="2281024"/>
                <a:ext cx="928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𝑠𝑡𝑟𝑎𝑖𝑛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degrees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FAF724-35E8-A441-9AA1-6ED03A8F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21789" y="2281024"/>
                <a:ext cx="928652" cy="646331"/>
              </a:xfrm>
              <a:prstGeom prst="rect">
                <a:avLst/>
              </a:prstGeom>
              <a:blipFill>
                <a:blip r:embed="rId3"/>
                <a:stretch>
                  <a:fillRect l="-13462" t="-5405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804E7680-091E-DA49-BEEC-CF5E79C0A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4" t="23146" r="4498" b="26354"/>
          <a:stretch/>
        </p:blipFill>
        <p:spPr>
          <a:xfrm>
            <a:off x="-119623" y="4309572"/>
            <a:ext cx="4180956" cy="177135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8BEEBF2-E172-6045-8EA5-85492CFAED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55" t="22722" r="4648" b="26778"/>
          <a:stretch/>
        </p:blipFill>
        <p:spPr>
          <a:xfrm>
            <a:off x="3837719" y="4301590"/>
            <a:ext cx="4223245" cy="1789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502D6-E261-3842-83B8-BC3A6295D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487" y="1270289"/>
            <a:ext cx="3175000" cy="317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DE946A7-38C1-3D46-BF46-EB2B47DA95DD}"/>
              </a:ext>
            </a:extLst>
          </p:cNvPr>
          <p:cNvSpPr txBox="1"/>
          <p:nvPr/>
        </p:nvSpPr>
        <p:spPr>
          <a:xfrm>
            <a:off x="8751525" y="2012732"/>
            <a:ext cx="350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Tilt: = </a:t>
            </a:r>
            <a:r>
              <a:rPr lang="en-US" dirty="0" err="1"/>
              <a:t>azhimutal</a:t>
            </a:r>
            <a:r>
              <a:rPr lang="en-US" dirty="0"/>
              <a:t> component – mean value of </a:t>
            </a:r>
            <a:r>
              <a:rPr lang="en-US" dirty="0" err="1"/>
              <a:t>azhimutal</a:t>
            </a:r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122C1A1-96A2-5C41-9906-6339EBEF9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8049" y="4417074"/>
            <a:ext cx="4563348" cy="1673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34C99-3849-AE4E-898D-FF46189DA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227" y="885610"/>
            <a:ext cx="2407150" cy="31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1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FF1F-EAB4-4841-A68F-971F964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7" y="-82437"/>
            <a:ext cx="11287820" cy="1325563"/>
          </a:xfrm>
        </p:spPr>
        <p:txBody>
          <a:bodyPr/>
          <a:lstStyle/>
          <a:p>
            <a:r>
              <a:rPr lang="en-US" dirty="0"/>
              <a:t>Rocking curve centroid are converted in out-of-plane tilt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40891-6C41-2D4C-9B7A-5760A372CBBD}"/>
              </a:ext>
            </a:extLst>
          </p:cNvPr>
          <p:cNvSpPr txBox="1"/>
          <p:nvPr/>
        </p:nvSpPr>
        <p:spPr>
          <a:xfrm>
            <a:off x="9419635" y="4125919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0BA626-6E2E-8C44-A599-339C11AC64F8}"/>
              </a:ext>
            </a:extLst>
          </p:cNvPr>
          <p:cNvSpPr>
            <a:spLocks noChangeAspect="1"/>
          </p:cNvSpPr>
          <p:nvPr/>
        </p:nvSpPr>
        <p:spPr>
          <a:xfrm>
            <a:off x="6212298" y="2649830"/>
            <a:ext cx="45720" cy="45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E946A7-38C1-3D46-BF46-EB2B47DA95DD}"/>
              </a:ext>
            </a:extLst>
          </p:cNvPr>
          <p:cNvSpPr txBox="1"/>
          <p:nvPr/>
        </p:nvSpPr>
        <p:spPr>
          <a:xfrm>
            <a:off x="8751525" y="2012732"/>
            <a:ext cx="350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Tilt: = </a:t>
            </a:r>
            <a:r>
              <a:rPr lang="en-US" dirty="0" err="1"/>
              <a:t>ThCentroid</a:t>
            </a:r>
            <a:r>
              <a:rPr lang="en-US" dirty="0"/>
              <a:t> – mean value of </a:t>
            </a:r>
            <a:r>
              <a:rPr lang="en-US" dirty="0" err="1"/>
              <a:t>Thcentroid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83CC5C-8031-1D47-9CCA-9BF4E0C4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677" y="916726"/>
            <a:ext cx="2095105" cy="3130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EACAED-4B67-F947-9779-A5BC86A1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35" y="1006733"/>
            <a:ext cx="4442550" cy="3331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DC1F5A-A24D-8A4F-ABAE-CF4C78E2B432}"/>
              </a:ext>
            </a:extLst>
          </p:cNvPr>
          <p:cNvCxnSpPr/>
          <p:nvPr/>
        </p:nvCxnSpPr>
        <p:spPr>
          <a:xfrm flipV="1">
            <a:off x="3048391" y="1383957"/>
            <a:ext cx="0" cy="255784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843534-7332-0E44-B5B8-89DA68405FF0}"/>
              </a:ext>
            </a:extLst>
          </p:cNvPr>
          <p:cNvSpPr txBox="1"/>
          <p:nvPr/>
        </p:nvSpPr>
        <p:spPr>
          <a:xfrm>
            <a:off x="3494184" y="3387673"/>
            <a:ext cx="120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Thcentroid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83C7178-EAAD-114C-A1B3-95777C3C1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62" t="23803" r="6367" b="26161"/>
          <a:stretch/>
        </p:blipFill>
        <p:spPr>
          <a:xfrm>
            <a:off x="1311556" y="4431852"/>
            <a:ext cx="4547548" cy="200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F97AE-8B24-0146-AE99-51C68E714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346" y="4468922"/>
            <a:ext cx="5132254" cy="188245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11B962B-EAF6-7744-977E-96007CF65201}"/>
              </a:ext>
            </a:extLst>
          </p:cNvPr>
          <p:cNvSpPr txBox="1"/>
          <p:nvPr/>
        </p:nvSpPr>
        <p:spPr>
          <a:xfrm>
            <a:off x="4930452" y="4235729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127232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3CADE-4CFA-284F-BD05-A2618CCA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69" y="4659969"/>
            <a:ext cx="4487384" cy="1645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8FF1F-EAB4-4841-A68F-971F964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7" y="-82437"/>
            <a:ext cx="11287820" cy="1325563"/>
          </a:xfrm>
        </p:spPr>
        <p:txBody>
          <a:bodyPr/>
          <a:lstStyle/>
          <a:p>
            <a:r>
              <a:rPr lang="en-US" dirty="0"/>
              <a:t>The two tilts are the two components of the total tilt around the mean tilt value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40891-6C41-2D4C-9B7A-5760A372CBBD}"/>
              </a:ext>
            </a:extLst>
          </p:cNvPr>
          <p:cNvSpPr txBox="1"/>
          <p:nvPr/>
        </p:nvSpPr>
        <p:spPr>
          <a:xfrm rot="5400000">
            <a:off x="11478661" y="5298263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0BA626-6E2E-8C44-A599-339C11AC64F8}"/>
              </a:ext>
            </a:extLst>
          </p:cNvPr>
          <p:cNvSpPr>
            <a:spLocks noChangeAspect="1"/>
          </p:cNvSpPr>
          <p:nvPr/>
        </p:nvSpPr>
        <p:spPr>
          <a:xfrm>
            <a:off x="6212298" y="2649830"/>
            <a:ext cx="45720" cy="45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83CC5C-8031-1D47-9CCA-9BF4E0C4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366" y="824180"/>
            <a:ext cx="2095105" cy="3130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EACAED-4B67-F947-9779-A5BC86A16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267" y="1010497"/>
            <a:ext cx="4442550" cy="3331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DC1F5A-A24D-8A4F-ABAE-CF4C78E2B432}"/>
              </a:ext>
            </a:extLst>
          </p:cNvPr>
          <p:cNvCxnSpPr/>
          <p:nvPr/>
        </p:nvCxnSpPr>
        <p:spPr>
          <a:xfrm flipV="1">
            <a:off x="4254257" y="1370906"/>
            <a:ext cx="0" cy="255784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843534-7332-0E44-B5B8-89DA68405FF0}"/>
              </a:ext>
            </a:extLst>
          </p:cNvPr>
          <p:cNvSpPr txBox="1"/>
          <p:nvPr/>
        </p:nvSpPr>
        <p:spPr>
          <a:xfrm>
            <a:off x="4713491" y="3391437"/>
            <a:ext cx="120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Thcentroid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F97AE-8B24-0146-AE99-51C68E714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615" y="4647373"/>
            <a:ext cx="4488035" cy="164615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11B962B-EAF6-7744-977E-96007CF65201}"/>
              </a:ext>
            </a:extLst>
          </p:cNvPr>
          <p:cNvSpPr txBox="1"/>
          <p:nvPr/>
        </p:nvSpPr>
        <p:spPr>
          <a:xfrm rot="5400000">
            <a:off x="7439067" y="5258338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AF4E04-9D6C-9245-BEFF-62F0F1FAF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0419" y="1108050"/>
            <a:ext cx="3175000" cy="317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F488E7-9635-CB43-A8F1-4FBB433A6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523" y="858556"/>
            <a:ext cx="2407150" cy="3181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BA649C-AED9-FF47-80E7-07D8362CE1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5728" y="4635016"/>
            <a:ext cx="4521725" cy="1658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A87C24-41CB-9147-83EE-BCADE27EF4FF}"/>
              </a:ext>
            </a:extLst>
          </p:cNvPr>
          <p:cNvSpPr txBox="1"/>
          <p:nvPr/>
        </p:nvSpPr>
        <p:spPr>
          <a:xfrm rot="5400000">
            <a:off x="3457426" y="5298263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47D45-A09C-D74E-80EA-4B80E61E78D8}"/>
              </a:ext>
            </a:extLst>
          </p:cNvPr>
          <p:cNvSpPr txBox="1"/>
          <p:nvPr/>
        </p:nvSpPr>
        <p:spPr>
          <a:xfrm>
            <a:off x="8543795" y="4101858"/>
            <a:ext cx="32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tilt_total</a:t>
            </a:r>
            <a:r>
              <a:rPr lang="en-US" dirty="0"/>
              <a:t> = sqrt(tilt_around_x^2 + tilt_around_y^2)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C8C0E0-B88C-8148-AD4F-4409BE136DF9}"/>
              </a:ext>
            </a:extLst>
          </p:cNvPr>
          <p:cNvSpPr txBox="1"/>
          <p:nvPr/>
        </p:nvSpPr>
        <p:spPr>
          <a:xfrm>
            <a:off x="576204" y="2649830"/>
            <a:ext cx="126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Xcentroid,Ycentroid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4EE31-DD58-F54F-AF76-737AE091140F}"/>
              </a:ext>
            </a:extLst>
          </p:cNvPr>
          <p:cNvSpPr txBox="1"/>
          <p:nvPr/>
        </p:nvSpPr>
        <p:spPr>
          <a:xfrm>
            <a:off x="998520" y="408970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ABF65-670B-AB45-8BFC-EA051C142EFE}"/>
              </a:ext>
            </a:extLst>
          </p:cNvPr>
          <p:cNvSpPr txBox="1"/>
          <p:nvPr/>
        </p:nvSpPr>
        <p:spPr>
          <a:xfrm>
            <a:off x="-70969" y="24878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76A0E-2500-F54F-B188-53DC27ACF8A1}"/>
              </a:ext>
            </a:extLst>
          </p:cNvPr>
          <p:cNvSpPr txBox="1"/>
          <p:nvPr/>
        </p:nvSpPr>
        <p:spPr>
          <a:xfrm rot="5400000">
            <a:off x="2071158" y="2324003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77F4C-6102-544F-AF0C-D772197678D5}"/>
              </a:ext>
            </a:extLst>
          </p:cNvPr>
          <p:cNvSpPr txBox="1"/>
          <p:nvPr/>
        </p:nvSpPr>
        <p:spPr>
          <a:xfrm>
            <a:off x="3578315" y="4036694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theta (degrees)</a:t>
            </a:r>
          </a:p>
        </p:txBody>
      </p:sp>
    </p:spTree>
    <p:extLst>
      <p:ext uri="{BB962C8B-B14F-4D97-AF65-F5344CB8AC3E}">
        <p14:creationId xmlns:p14="http://schemas.microsoft.com/office/powerpoint/2010/main" val="339122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6511A49-A2FF-6F45-906C-56DEE80CD774}"/>
              </a:ext>
            </a:extLst>
          </p:cNvPr>
          <p:cNvGrpSpPr>
            <a:grpSpLocks noChangeAspect="1"/>
          </p:cNvGrpSpPr>
          <p:nvPr/>
        </p:nvGrpSpPr>
        <p:grpSpPr>
          <a:xfrm>
            <a:off x="123811" y="1594340"/>
            <a:ext cx="5649078" cy="2413536"/>
            <a:chOff x="468868" y="3279295"/>
            <a:chExt cx="6835108" cy="29202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ED61A0-1E16-7548-9F15-EC2144E3910C}"/>
                </a:ext>
              </a:extLst>
            </p:cNvPr>
            <p:cNvSpPr txBox="1"/>
            <p:nvPr/>
          </p:nvSpPr>
          <p:spPr>
            <a:xfrm rot="5400000">
              <a:off x="6033372" y="4103025"/>
              <a:ext cx="2094334" cy="446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ccd</a:t>
              </a:r>
              <a:r>
                <a:rPr lang="en-US" dirty="0"/>
                <a:t> pixel vertical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FD03C-2617-3942-B74E-8F6F81839B6F}"/>
                </a:ext>
              </a:extLst>
            </p:cNvPr>
            <p:cNvSpPr txBox="1"/>
            <p:nvPr/>
          </p:nvSpPr>
          <p:spPr>
            <a:xfrm>
              <a:off x="2868975" y="5830224"/>
              <a:ext cx="20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real space (pixels)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605504-A057-B546-9CA7-C406FCCE60A7}"/>
                </a:ext>
              </a:extLst>
            </p:cNvPr>
            <p:cNvSpPr txBox="1"/>
            <p:nvPr/>
          </p:nvSpPr>
          <p:spPr>
            <a:xfrm rot="16200000">
              <a:off x="-349561" y="4193366"/>
              <a:ext cx="200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real space (pixels)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BD02F-4C7D-2748-A608-4303B689EDD9}"/>
              </a:ext>
            </a:extLst>
          </p:cNvPr>
          <p:cNvGrpSpPr/>
          <p:nvPr/>
        </p:nvGrpSpPr>
        <p:grpSpPr>
          <a:xfrm>
            <a:off x="6263217" y="1466613"/>
            <a:ext cx="5622962" cy="2338371"/>
            <a:chOff x="6125194" y="2134058"/>
            <a:chExt cx="5622962" cy="23383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2897A-364E-4D4C-B98B-10522875E6C4}"/>
                </a:ext>
              </a:extLst>
            </p:cNvPr>
            <p:cNvSpPr txBox="1"/>
            <p:nvPr/>
          </p:nvSpPr>
          <p:spPr>
            <a:xfrm rot="5400000">
              <a:off x="10570301" y="2942581"/>
              <a:ext cx="1986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ccd</a:t>
              </a:r>
              <a:r>
                <a:rPr lang="en-US" dirty="0"/>
                <a:t> pixel horizontal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95D268-B0A0-FB4A-B005-E004325E52A3}"/>
                </a:ext>
              </a:extLst>
            </p:cNvPr>
            <p:cNvSpPr txBox="1"/>
            <p:nvPr/>
          </p:nvSpPr>
          <p:spPr>
            <a:xfrm>
              <a:off x="8078367" y="4167184"/>
              <a:ext cx="1654102" cy="305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real space (pixels)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960B8-98A7-0E45-95A9-7FAB2F5A53B1}"/>
                </a:ext>
              </a:extLst>
            </p:cNvPr>
            <p:cNvSpPr txBox="1"/>
            <p:nvPr/>
          </p:nvSpPr>
          <p:spPr>
            <a:xfrm rot="16200000">
              <a:off x="5448779" y="3163132"/>
              <a:ext cx="1658075" cy="305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real space (pixels)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481B48-F2B2-2644-8DFE-9ABF0AC7E9F9}"/>
              </a:ext>
            </a:extLst>
          </p:cNvPr>
          <p:cNvSpPr txBox="1"/>
          <p:nvPr/>
        </p:nvSpPr>
        <p:spPr>
          <a:xfrm rot="5400000">
            <a:off x="11390017" y="49564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D322A-2046-9B4C-B048-AAACE91104FF}"/>
              </a:ext>
            </a:extLst>
          </p:cNvPr>
          <p:cNvSpPr txBox="1"/>
          <p:nvPr/>
        </p:nvSpPr>
        <p:spPr>
          <a:xfrm>
            <a:off x="8579011" y="6298880"/>
            <a:ext cx="1654102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real space (pixels)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ABD70-7807-F44B-9EEE-6111D42F7F8C}"/>
              </a:ext>
            </a:extLst>
          </p:cNvPr>
          <p:cNvSpPr txBox="1"/>
          <p:nvPr/>
        </p:nvSpPr>
        <p:spPr>
          <a:xfrm rot="16200000">
            <a:off x="5824826" y="5171756"/>
            <a:ext cx="1658075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real space (pixels)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B2481EBF-9C89-D74B-8F36-F799ACA9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35" y="34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Maps of the Bragg peak centroid position of rock curve 9-10 combined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C3618D2-82E4-8A42-96DF-4A59B5FB9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5" t="23146" r="5596" b="26354"/>
          <a:stretch/>
        </p:blipFill>
        <p:spPr>
          <a:xfrm>
            <a:off x="429232" y="1359780"/>
            <a:ext cx="5149021" cy="22056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A0662E9-BB31-8647-A9DC-B13F1CD60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2" t="23134" r="6096" b="26366"/>
          <a:stretch/>
        </p:blipFill>
        <p:spPr>
          <a:xfrm>
            <a:off x="6850626" y="3972104"/>
            <a:ext cx="5245995" cy="22578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859D6C-75C9-E543-8C98-F22CD1739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3" t="23423" r="5229" b="26077"/>
          <a:stretch/>
        </p:blipFill>
        <p:spPr>
          <a:xfrm>
            <a:off x="6928244" y="1458901"/>
            <a:ext cx="4724623" cy="201362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4D10164-ACAA-0443-96B0-6A792BA71D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14" t="23718" r="6502" b="24558"/>
          <a:stretch/>
        </p:blipFill>
        <p:spPr>
          <a:xfrm>
            <a:off x="491292" y="4108563"/>
            <a:ext cx="5029200" cy="226637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DB57346-8B30-504E-9B0D-62E395E7AFCA}"/>
              </a:ext>
            </a:extLst>
          </p:cNvPr>
          <p:cNvSpPr txBox="1"/>
          <p:nvPr/>
        </p:nvSpPr>
        <p:spPr>
          <a:xfrm rot="16200000">
            <a:off x="-552604" y="5200236"/>
            <a:ext cx="1658075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real space (pixels)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734A1B-6447-F043-B836-AAB7F74464EE}"/>
              </a:ext>
            </a:extLst>
          </p:cNvPr>
          <p:cNvSpPr txBox="1"/>
          <p:nvPr/>
        </p:nvSpPr>
        <p:spPr>
          <a:xfrm>
            <a:off x="1752387" y="6222318"/>
            <a:ext cx="1654102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real space (pixels)</a:t>
            </a:r>
          </a:p>
        </p:txBody>
      </p:sp>
    </p:spTree>
    <p:extLst>
      <p:ext uri="{BB962C8B-B14F-4D97-AF65-F5344CB8AC3E}">
        <p14:creationId xmlns:p14="http://schemas.microsoft.com/office/powerpoint/2010/main" val="368965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63090-4E78-0B40-B616-BEBCC7746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4" t="23718" r="6502" b="24558"/>
          <a:stretch/>
        </p:blipFill>
        <p:spPr>
          <a:xfrm>
            <a:off x="491292" y="4108563"/>
            <a:ext cx="5029200" cy="226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26A68-FFE0-674F-AD7D-93B737AD1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4" t="24863" r="9094" b="26120"/>
          <a:stretch/>
        </p:blipFill>
        <p:spPr>
          <a:xfrm>
            <a:off x="483112" y="1407863"/>
            <a:ext cx="4902779" cy="2142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0BAFC-24E0-8641-BCA0-3BC7115C1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633" y="1517463"/>
            <a:ext cx="5216439" cy="1913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A1A1FC-CED3-864F-AAE9-B36772EA449E}"/>
              </a:ext>
            </a:extLst>
          </p:cNvPr>
          <p:cNvSpPr txBox="1"/>
          <p:nvPr/>
        </p:nvSpPr>
        <p:spPr>
          <a:xfrm>
            <a:off x="1167377" y="1177803"/>
            <a:ext cx="3534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displacement of planes along (111)</a:t>
            </a:r>
            <a:endParaRPr lang="en-US" baseline="-25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5EA973-0F50-BD4A-935F-CA6FAE5B9B14}"/>
                  </a:ext>
                </a:extLst>
              </p:cNvPr>
              <p:cNvSpPr txBox="1"/>
              <p:nvPr/>
            </p:nvSpPr>
            <p:spPr>
              <a:xfrm rot="5400000">
                <a:off x="5119087" y="1971869"/>
                <a:ext cx="1029064" cy="49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strain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5EA973-0F50-BD4A-935F-CA6FAE5B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19087" y="1971869"/>
                <a:ext cx="1029064" cy="495457"/>
              </a:xfrm>
              <a:prstGeom prst="rect">
                <a:avLst/>
              </a:prstGeom>
              <a:blipFill>
                <a:blip r:embed="rId5"/>
                <a:stretch>
                  <a:fillRect l="-5000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0C733B12-6452-404B-A0A8-EA378C7D9526}"/>
              </a:ext>
            </a:extLst>
          </p:cNvPr>
          <p:cNvSpPr txBox="1">
            <a:spLocks/>
          </p:cNvSpPr>
          <p:nvPr/>
        </p:nvSpPr>
        <p:spPr>
          <a:xfrm>
            <a:off x="665709" y="36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of Maps of strain, tilt and XBIC!!! of rock curve 9-10 combined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64C-578D-3F4A-8C0A-DA44F87AB10B}"/>
              </a:ext>
            </a:extLst>
          </p:cNvPr>
          <p:cNvSpPr txBox="1"/>
          <p:nvPr/>
        </p:nvSpPr>
        <p:spPr>
          <a:xfrm>
            <a:off x="7617854" y="1274365"/>
            <a:ext cx="3534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tilt (degrees)</a:t>
            </a:r>
            <a:endParaRPr 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AE79F-AF47-1341-B564-875A2F635F64}"/>
              </a:ext>
            </a:extLst>
          </p:cNvPr>
          <p:cNvSpPr txBox="1"/>
          <p:nvPr/>
        </p:nvSpPr>
        <p:spPr>
          <a:xfrm>
            <a:off x="8595360" y="4108563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XBIC maps</a:t>
            </a:r>
          </a:p>
        </p:txBody>
      </p:sp>
    </p:spTree>
    <p:extLst>
      <p:ext uri="{BB962C8B-B14F-4D97-AF65-F5344CB8AC3E}">
        <p14:creationId xmlns:p14="http://schemas.microsoft.com/office/powerpoint/2010/main" val="317340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31A7-6425-A14C-88DA-C22581EF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spacing along 112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1D5A-54E1-6245-AF66-64D5CAA3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Looking for lattice spacing maps, and its correlation with the shape of the grain and the concentration of Cd and </a:t>
            </a:r>
            <a:r>
              <a:rPr lang="en-US" dirty="0" err="1"/>
              <a:t>Te</a:t>
            </a:r>
            <a:r>
              <a:rPr lang="en-US" dirty="0"/>
              <a:t> </a:t>
            </a:r>
          </a:p>
          <a:p>
            <a:r>
              <a:rPr lang="en-US" dirty="0"/>
              <a:t>Calculation of contours of lattice spacing using the diffraction intensity as a weighted sum: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C20B1-A691-EE42-9BE2-32678C0B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78" y="3672232"/>
            <a:ext cx="3136162" cy="658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711A3-8E50-A241-8080-745A555D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26" y="4101970"/>
            <a:ext cx="931105" cy="280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19F2A-4CEA-E146-A477-AD1C7355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117" y="4125119"/>
            <a:ext cx="922899" cy="252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0495A-BAD3-E94A-94C1-DFAA72FFE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981" y="4572000"/>
            <a:ext cx="5392271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CC56AC-4F97-E34C-B9D8-5E1C21DC3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95" y="4572000"/>
            <a:ext cx="5392272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B6CB22-8B66-4C4E-B50C-71E8C73A258A}"/>
              </a:ext>
            </a:extLst>
          </p:cNvPr>
          <p:cNvSpPr txBox="1"/>
          <p:nvPr/>
        </p:nvSpPr>
        <p:spPr>
          <a:xfrm>
            <a:off x="2882438" y="5515724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</a:rPr>
              <a:t>60 -70 %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28117-66CC-A448-A47E-5CF37B4DF13E}"/>
              </a:ext>
            </a:extLst>
          </p:cNvPr>
          <p:cNvSpPr txBox="1"/>
          <p:nvPr/>
        </p:nvSpPr>
        <p:spPr>
          <a:xfrm>
            <a:off x="3360159" y="6095442"/>
            <a:ext cx="7873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 – 2 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6E6F1-38B7-7746-A436-BEFE34C75522}"/>
              </a:ext>
            </a:extLst>
          </p:cNvPr>
          <p:cNvSpPr txBox="1"/>
          <p:nvPr/>
        </p:nvSpPr>
        <p:spPr>
          <a:xfrm>
            <a:off x="1031955" y="5153881"/>
            <a:ext cx="465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6 – 7 %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39F6-879D-2147-BF5E-D5BBBFC6EE33}"/>
              </a:ext>
            </a:extLst>
          </p:cNvPr>
          <p:cNvSpPr txBox="1"/>
          <p:nvPr/>
        </p:nvSpPr>
        <p:spPr>
          <a:xfrm>
            <a:off x="1583172" y="5152056"/>
            <a:ext cx="714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92D050"/>
                </a:solidFill>
              </a:rPr>
              <a:t>10 – 20 %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E06B0-8136-E04B-AEFF-E71EDE55E17D}"/>
              </a:ext>
            </a:extLst>
          </p:cNvPr>
          <p:cNvSpPr txBox="1"/>
          <p:nvPr/>
        </p:nvSpPr>
        <p:spPr>
          <a:xfrm>
            <a:off x="9013487" y="5515724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60 -70 %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FD8CE-989B-A342-ADE5-C4E89AFA80F8}"/>
              </a:ext>
            </a:extLst>
          </p:cNvPr>
          <p:cNvSpPr txBox="1"/>
          <p:nvPr/>
        </p:nvSpPr>
        <p:spPr>
          <a:xfrm>
            <a:off x="9479320" y="6015380"/>
            <a:ext cx="7873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 – 2  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86A2B-AFAB-CE44-980E-EE0ADF0691EB}"/>
              </a:ext>
            </a:extLst>
          </p:cNvPr>
          <p:cNvSpPr txBox="1"/>
          <p:nvPr/>
        </p:nvSpPr>
        <p:spPr>
          <a:xfrm>
            <a:off x="7163004" y="5153881"/>
            <a:ext cx="465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6 – 7 %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C1564-03F9-E542-84B4-FD3FB5B068F9}"/>
              </a:ext>
            </a:extLst>
          </p:cNvPr>
          <p:cNvSpPr txBox="1"/>
          <p:nvPr/>
        </p:nvSpPr>
        <p:spPr>
          <a:xfrm>
            <a:off x="7714221" y="5152056"/>
            <a:ext cx="714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10 – 20 %</a:t>
            </a:r>
          </a:p>
        </p:txBody>
      </p:sp>
    </p:spTree>
    <p:extLst>
      <p:ext uri="{BB962C8B-B14F-4D97-AF65-F5344CB8AC3E}">
        <p14:creationId xmlns:p14="http://schemas.microsoft.com/office/powerpoint/2010/main" val="38070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2891-6A15-634C-B0C3-880137F6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93" y="-76076"/>
            <a:ext cx="10515600" cy="1325563"/>
          </a:xfrm>
        </p:spPr>
        <p:txBody>
          <a:bodyPr/>
          <a:lstStyle/>
          <a:p>
            <a:r>
              <a:rPr lang="en-US" dirty="0"/>
              <a:t>Lattice spacing versus contours of diffracted intensity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582FF-6803-C943-8D93-87D3DFE6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89" y="1264506"/>
            <a:ext cx="3180019" cy="2385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3D49C-8A53-EA4D-AEEC-373ACA7C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95" y="1359297"/>
            <a:ext cx="3180019" cy="2385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B52CC-49F0-474D-90D9-F81A6E3C3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476" y="1264506"/>
            <a:ext cx="3432796" cy="2574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05F90-4160-BE41-9BB7-FFB6A1270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363" y="4265284"/>
            <a:ext cx="3306321" cy="2479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7D71F-D798-504B-B413-BF683FF17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215" y="4265284"/>
            <a:ext cx="3432048" cy="2574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FFB6B-A772-0246-B7DE-7BA8F8A4B56F}"/>
              </a:ext>
            </a:extLst>
          </p:cNvPr>
          <p:cNvSpPr txBox="1"/>
          <p:nvPr/>
        </p:nvSpPr>
        <p:spPr>
          <a:xfrm>
            <a:off x="2178662" y="1585794"/>
            <a:ext cx="86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3C307-102C-1646-BB17-8B8F7B34FE71}"/>
              </a:ext>
            </a:extLst>
          </p:cNvPr>
          <p:cNvSpPr txBox="1"/>
          <p:nvPr/>
        </p:nvSpPr>
        <p:spPr>
          <a:xfrm>
            <a:off x="6017659" y="1421273"/>
            <a:ext cx="86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E32AF-6569-5E40-BA51-C2E26B83A9F9}"/>
              </a:ext>
            </a:extLst>
          </p:cNvPr>
          <p:cNvSpPr txBox="1"/>
          <p:nvPr/>
        </p:nvSpPr>
        <p:spPr>
          <a:xfrm>
            <a:off x="9524275" y="1310258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9/10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E83D4-0CA5-4C4B-A7D7-15D91E138B22}"/>
              </a:ext>
            </a:extLst>
          </p:cNvPr>
          <p:cNvSpPr txBox="1"/>
          <p:nvPr/>
        </p:nvSpPr>
        <p:spPr>
          <a:xfrm>
            <a:off x="4100808" y="4242768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A14BD-8EA9-B042-AB68-B76BB834E8A4}"/>
              </a:ext>
            </a:extLst>
          </p:cNvPr>
          <p:cNvSpPr txBox="1"/>
          <p:nvPr/>
        </p:nvSpPr>
        <p:spPr>
          <a:xfrm>
            <a:off x="7749367" y="4265284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BCF43-59B6-EB46-89A2-501C21E3FBDE}"/>
              </a:ext>
            </a:extLst>
          </p:cNvPr>
          <p:cNvSpPr txBox="1"/>
          <p:nvPr/>
        </p:nvSpPr>
        <p:spPr>
          <a:xfrm>
            <a:off x="517552" y="4242768"/>
            <a:ext cx="1255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code:</a:t>
            </a:r>
          </a:p>
          <a:p>
            <a:r>
              <a:rPr lang="en-US" dirty="0">
                <a:solidFill>
                  <a:srgbClr val="FF0000"/>
                </a:solidFill>
              </a:rPr>
              <a:t>1 – 2%</a:t>
            </a:r>
          </a:p>
          <a:p>
            <a:r>
              <a:rPr lang="en-US" dirty="0"/>
              <a:t>6 – 7 %</a:t>
            </a:r>
          </a:p>
          <a:p>
            <a:r>
              <a:rPr lang="en-US" dirty="0">
                <a:solidFill>
                  <a:srgbClr val="00B050"/>
                </a:solidFill>
              </a:rPr>
              <a:t>10 – 20 %</a:t>
            </a:r>
          </a:p>
          <a:p>
            <a:r>
              <a:rPr lang="en-US" dirty="0">
                <a:solidFill>
                  <a:srgbClr val="0070C0"/>
                </a:solidFill>
              </a:rPr>
              <a:t>60 – 70 %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8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2F74-5B17-7844-A74D-7134023C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tilt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68AD-E225-6A47-873A-2F56B4DF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C6A2-43D7-CA41-B0EC-FB68602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79F1-63AD-854B-A59A-D5DAE6EA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8B4C-DDBD-4945-9719-546CAC5A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D71C-A96A-1F4C-85E2-D8990DAF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HXN convention</a:t>
            </a:r>
          </a:p>
          <a:p>
            <a:r>
              <a:rPr lang="en-US" dirty="0"/>
              <a:t>Geometry of the experiment</a:t>
            </a:r>
          </a:p>
          <a:p>
            <a:r>
              <a:rPr lang="en-US" dirty="0"/>
              <a:t>Effect of strain and tilt in the position of the Bragg peak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Rocking curve 1</a:t>
            </a:r>
          </a:p>
          <a:p>
            <a:pPr lvl="2"/>
            <a:r>
              <a:rPr lang="en-US" dirty="0"/>
              <a:t>To do: realign the diffraction maps and check the effect on the strain and tilt</a:t>
            </a:r>
          </a:p>
          <a:p>
            <a:pPr lvl="1"/>
            <a:r>
              <a:rPr lang="en-US" dirty="0"/>
              <a:t>Rocking curve 7:</a:t>
            </a:r>
          </a:p>
          <a:p>
            <a:pPr lvl="2"/>
            <a:r>
              <a:rPr lang="en-US" dirty="0"/>
              <a:t>To do: choose a better mask and redo the analysis</a:t>
            </a:r>
          </a:p>
          <a:p>
            <a:pPr lvl="1"/>
            <a:r>
              <a:rPr lang="en-US" dirty="0"/>
              <a:t>Rocking curve 9-10</a:t>
            </a:r>
          </a:p>
          <a:p>
            <a:pPr lvl="2"/>
            <a:r>
              <a:rPr lang="en-US" dirty="0"/>
              <a:t>Analysis of data: how to extract strain and tilt maps from a rocking curve</a:t>
            </a:r>
          </a:p>
          <a:p>
            <a:pPr lvl="1"/>
            <a:r>
              <a:rPr lang="en-US" dirty="0"/>
              <a:t>Rocking curve 11</a:t>
            </a:r>
          </a:p>
          <a:p>
            <a:pPr lvl="2"/>
            <a:r>
              <a:rPr lang="en-US" dirty="0"/>
              <a:t>Analysis of data: effect of </a:t>
            </a:r>
            <a:r>
              <a:rPr lang="en-US" dirty="0" err="1"/>
              <a:t>alignement</a:t>
            </a:r>
            <a:r>
              <a:rPr lang="en-US" dirty="0"/>
              <a:t> in </a:t>
            </a:r>
            <a:r>
              <a:rPr lang="en-US"/>
              <a:t>the strain and tilt maps</a:t>
            </a:r>
            <a:endParaRPr lang="en-US" dirty="0"/>
          </a:p>
          <a:p>
            <a:pPr lvl="1"/>
            <a:r>
              <a:rPr lang="en-US" dirty="0"/>
              <a:t>Rocking curve 12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3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24F6-3132-B445-8188-0C88AE77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HXN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DA94-02C7-5745-AC87-2F60ACE4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487" cy="4351338"/>
          </a:xfrm>
        </p:spPr>
        <p:txBody>
          <a:bodyPr/>
          <a:lstStyle/>
          <a:p>
            <a:r>
              <a:rPr lang="en-US" dirty="0"/>
              <a:t>Mounting of the sample:</a:t>
            </a:r>
          </a:p>
          <a:p>
            <a:pPr lvl="1"/>
            <a:r>
              <a:rPr lang="en-US" dirty="0"/>
              <a:t>zero of </a:t>
            </a:r>
            <a:r>
              <a:rPr lang="en-US" dirty="0" err="1"/>
              <a:t>th_motor</a:t>
            </a:r>
            <a:r>
              <a:rPr lang="en-US" dirty="0"/>
              <a:t> is perpendicular to the sample: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th_motor</a:t>
            </a:r>
            <a:r>
              <a:rPr lang="en-US" dirty="0"/>
              <a:t> value of 82 </a:t>
            </a:r>
            <a:r>
              <a:rPr lang="en-US" dirty="0" err="1"/>
              <a:t>deg</a:t>
            </a:r>
            <a:r>
              <a:rPr lang="en-US" dirty="0"/>
              <a:t> in the log book, corresponds to a rocking angle of 90 – 82 </a:t>
            </a:r>
            <a:r>
              <a:rPr lang="en-US" dirty="0" err="1"/>
              <a:t>deg</a:t>
            </a:r>
            <a:r>
              <a:rPr lang="en-US" dirty="0"/>
              <a:t> 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EEFB273-F588-C048-A1C6-3B667B8D123F}"/>
              </a:ext>
            </a:extLst>
          </p:cNvPr>
          <p:cNvSpPr/>
          <p:nvPr/>
        </p:nvSpPr>
        <p:spPr>
          <a:xfrm>
            <a:off x="8958649" y="1690688"/>
            <a:ext cx="2236573" cy="2881312"/>
          </a:xfrm>
          <a:prstGeom prst="parallelogram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0903B-E6C2-BD4C-BEF5-564F4F35A51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797364" y="1276709"/>
            <a:ext cx="549875" cy="3295291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8ED494-CA6F-2D4F-97C3-0135D4CA6527}"/>
              </a:ext>
            </a:extLst>
          </p:cNvPr>
          <p:cNvCxnSpPr>
            <a:cxnSpLocks/>
          </p:cNvCxnSpPr>
          <p:nvPr/>
        </p:nvCxnSpPr>
        <p:spPr>
          <a:xfrm>
            <a:off x="8431066" y="3127311"/>
            <a:ext cx="3268918" cy="316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F50BDF-EFA0-C445-8541-13D69417E79F}"/>
              </a:ext>
            </a:extLst>
          </p:cNvPr>
          <p:cNvCxnSpPr/>
          <p:nvPr/>
        </p:nvCxnSpPr>
        <p:spPr>
          <a:xfrm>
            <a:off x="8764438" y="2225615"/>
            <a:ext cx="1293962" cy="90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A702FAB5-45C0-3D48-8850-8AFCC430A4C8}"/>
              </a:ext>
            </a:extLst>
          </p:cNvPr>
          <p:cNvSpPr/>
          <p:nvPr/>
        </p:nvSpPr>
        <p:spPr>
          <a:xfrm>
            <a:off x="10023894" y="1417480"/>
            <a:ext cx="690113" cy="241539"/>
          </a:xfrm>
          <a:prstGeom prst="arc">
            <a:avLst>
              <a:gd name="adj1" fmla="val 16200000"/>
              <a:gd name="adj2" fmla="val 14234407"/>
            </a:avLst>
          </a:prstGeom>
          <a:ln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55F74-1512-2846-B8B7-E3256696339B}"/>
              </a:ext>
            </a:extLst>
          </p:cNvPr>
          <p:cNvSpPr txBox="1"/>
          <p:nvPr/>
        </p:nvSpPr>
        <p:spPr>
          <a:xfrm>
            <a:off x="6168343" y="1843200"/>
            <a:ext cx="283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th_motor</a:t>
            </a:r>
            <a:r>
              <a:rPr lang="en-US" dirty="0"/>
              <a:t> = 0 -&gt; direct beam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0246CB-2CE6-CA47-9B2A-FFB7DFDB49F5}"/>
              </a:ext>
            </a:extLst>
          </p:cNvPr>
          <p:cNvCxnSpPr/>
          <p:nvPr/>
        </p:nvCxnSpPr>
        <p:spPr>
          <a:xfrm flipH="1" flipV="1">
            <a:off x="8453887" y="2678479"/>
            <a:ext cx="1570007" cy="45286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6674F-235A-2D48-9DB8-6ECD86B13784}"/>
              </a:ext>
            </a:extLst>
          </p:cNvPr>
          <p:cNvSpPr txBox="1"/>
          <p:nvPr/>
        </p:nvSpPr>
        <p:spPr>
          <a:xfrm>
            <a:off x="6197067" y="2480980"/>
            <a:ext cx="239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th_motor</a:t>
            </a:r>
            <a:r>
              <a:rPr lang="en-US" dirty="0">
                <a:solidFill>
                  <a:schemeClr val="accent1"/>
                </a:solidFill>
              </a:rPr>
              <a:t> = 82 </a:t>
            </a:r>
            <a:r>
              <a:rPr lang="en-US" dirty="0" err="1">
                <a:solidFill>
                  <a:schemeClr val="accent1"/>
                </a:solidFill>
              </a:rPr>
              <a:t>deg</a:t>
            </a:r>
            <a:r>
              <a:rPr lang="en-US" dirty="0">
                <a:solidFill>
                  <a:schemeClr val="accent1"/>
                </a:solidFill>
              </a:rPr>
              <a:t>/ </a:t>
            </a:r>
            <a:r>
              <a:rPr lang="en-US" dirty="0" err="1"/>
              <a:t>th_rock</a:t>
            </a:r>
            <a:r>
              <a:rPr lang="en-US" dirty="0"/>
              <a:t> = 90- 82 </a:t>
            </a:r>
            <a:r>
              <a:rPr lang="en-US" dirty="0" err="1"/>
              <a:t>deg</a:t>
            </a:r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DB1D716-4640-B544-8CF2-C106C1EA1FCB}"/>
              </a:ext>
            </a:extLst>
          </p:cNvPr>
          <p:cNvSpPr/>
          <p:nvPr/>
        </p:nvSpPr>
        <p:spPr>
          <a:xfrm rot="16200000">
            <a:off x="8509595" y="2191279"/>
            <a:ext cx="785673" cy="942731"/>
          </a:xfrm>
          <a:prstGeom prst="arc">
            <a:avLst/>
          </a:prstGeom>
          <a:ln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18B35F56-2911-8E47-AA6D-83DD6F2C1489}"/>
              </a:ext>
            </a:extLst>
          </p:cNvPr>
          <p:cNvSpPr/>
          <p:nvPr/>
        </p:nvSpPr>
        <p:spPr>
          <a:xfrm rot="14441230">
            <a:off x="8574084" y="2435103"/>
            <a:ext cx="914400" cy="914400"/>
          </a:xfrm>
          <a:prstGeom prst="arc">
            <a:avLst>
              <a:gd name="adj1" fmla="val 16200000"/>
              <a:gd name="adj2" fmla="val 18911878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FFF38-B284-C946-94DE-7073047E4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4" y="729865"/>
                <a:ext cx="10515600" cy="2110317"/>
              </a:xfrm>
            </p:spPr>
            <p:txBody>
              <a:bodyPr/>
              <a:lstStyle/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deg</a:t>
                </a:r>
                <a:r>
                  <a:rPr lang="en-US" dirty="0"/>
                  <a:t>, the sample plane is perpendicular to the beam, the x axis is inboard, the y axis is upwards and z is along the beam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motor is right handed</a:t>
                </a:r>
              </a:p>
              <a:p>
                <a:pPr lvl="1"/>
                <a:r>
                  <a:rPr lang="en-US" dirty="0" err="1"/>
                  <a:t>Piezoscanners</a:t>
                </a:r>
                <a:r>
                  <a:rPr lang="en-US" dirty="0"/>
                  <a:t> are on top of rotation stage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FFF38-B284-C946-94DE-7073047E4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4" y="729865"/>
                <a:ext cx="10515600" cy="2110317"/>
              </a:xfrm>
              <a:blipFill>
                <a:blip r:embed="rId2"/>
                <a:stretch>
                  <a:fillRect l="-965" t="-4167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BA1E584-B149-5B46-97C7-ACCE8DD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-346375"/>
            <a:ext cx="10515600" cy="1325563"/>
          </a:xfrm>
        </p:spPr>
        <p:txBody>
          <a:bodyPr/>
          <a:lstStyle/>
          <a:p>
            <a:r>
              <a:rPr lang="en-US" dirty="0"/>
              <a:t>HXN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164C6-5AF8-E048-8BD3-02D0D1FFC188}"/>
                  </a:ext>
                </a:extLst>
              </p:cNvPr>
              <p:cNvSpPr txBox="1"/>
              <p:nvPr/>
            </p:nvSpPr>
            <p:spPr>
              <a:xfrm>
                <a:off x="93484" y="3111033"/>
                <a:ext cx="1512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deg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164C6-5AF8-E048-8BD3-02D0D1FF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4" y="3111033"/>
                <a:ext cx="1512182" cy="646331"/>
              </a:xfrm>
              <a:prstGeom prst="rect">
                <a:avLst/>
              </a:prstGeom>
              <a:blipFill>
                <a:blip r:embed="rId3"/>
                <a:stretch>
                  <a:fillRect l="-250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FBDF923-3F10-F74F-A2C1-323BDA3A47F6}"/>
              </a:ext>
            </a:extLst>
          </p:cNvPr>
          <p:cNvSpPr/>
          <p:nvPr/>
        </p:nvSpPr>
        <p:spPr>
          <a:xfrm>
            <a:off x="1852450" y="3050741"/>
            <a:ext cx="56908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F66E0-35C7-E345-8B3C-4936144FE096}"/>
              </a:ext>
            </a:extLst>
          </p:cNvPr>
          <p:cNvSpPr txBox="1"/>
          <p:nvPr/>
        </p:nvSpPr>
        <p:spPr>
          <a:xfrm>
            <a:off x="11487" y="5337853"/>
            <a:ext cx="15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Incident beam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3724D1-F4DF-5342-94F2-BBAE0C65451F}"/>
              </a:ext>
            </a:extLst>
          </p:cNvPr>
          <p:cNvGrpSpPr>
            <a:grpSpLocks noChangeAspect="1"/>
          </p:cNvGrpSpPr>
          <p:nvPr/>
        </p:nvGrpSpPr>
        <p:grpSpPr>
          <a:xfrm>
            <a:off x="1541549" y="4542042"/>
            <a:ext cx="855979" cy="845539"/>
            <a:chOff x="3857570" y="5805811"/>
            <a:chExt cx="855979" cy="84553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5E27F7-6B80-5A43-9D28-493848992749}"/>
                </a:ext>
              </a:extLst>
            </p:cNvPr>
            <p:cNvCxnSpPr/>
            <p:nvPr/>
          </p:nvCxnSpPr>
          <p:spPr>
            <a:xfrm>
              <a:off x="4145794" y="6517178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9344DB-3357-094D-AFA0-A4C2506F510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8411" y="6267796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023837-D5CD-F946-9815-DB15C3B3D6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8484" y="6449709"/>
              <a:ext cx="134620" cy="134938"/>
              <a:chOff x="4687057" y="5098840"/>
              <a:chExt cx="365760" cy="36662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471D314-F129-594D-8C84-14803C098C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7057" y="5098840"/>
                <a:ext cx="365760" cy="3666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51E9AC-8C14-6647-9E6E-E1E20D29A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8497" y="519071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2ED44C-BAD4-F749-89E0-2DDE509C83D0}"/>
                </a:ext>
              </a:extLst>
            </p:cNvPr>
            <p:cNvSpPr txBox="1"/>
            <p:nvPr/>
          </p:nvSpPr>
          <p:spPr>
            <a:xfrm>
              <a:off x="4437511" y="618150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078394-39E4-E04F-8AC3-234AF9900955}"/>
                </a:ext>
              </a:extLst>
            </p:cNvPr>
            <p:cNvSpPr txBox="1"/>
            <p:nvPr/>
          </p:nvSpPr>
          <p:spPr>
            <a:xfrm>
              <a:off x="3921311" y="58058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854D66-425E-5B48-BCE8-7E2E15F05768}"/>
                </a:ext>
              </a:extLst>
            </p:cNvPr>
            <p:cNvSpPr txBox="1"/>
            <p:nvPr/>
          </p:nvSpPr>
          <p:spPr>
            <a:xfrm>
              <a:off x="3857570" y="628201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1C4076-2666-B749-A3FD-CF01F2355E52}"/>
                  </a:ext>
                </a:extLst>
              </p:cNvPr>
              <p:cNvSpPr txBox="1"/>
              <p:nvPr/>
            </p:nvSpPr>
            <p:spPr>
              <a:xfrm>
                <a:off x="3774302" y="3062120"/>
                <a:ext cx="23206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deg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z = z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1C4076-2666-B749-A3FD-CF01F235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302" y="3062120"/>
                <a:ext cx="2320635" cy="646331"/>
              </a:xfrm>
              <a:prstGeom prst="rect">
                <a:avLst/>
              </a:prstGeom>
              <a:blipFill>
                <a:blip r:embed="rId4"/>
                <a:stretch>
                  <a:fillRect l="-1630" t="-1923" r="-1087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5ADD8AB-1098-D54A-A08E-51CF8AE95895}"/>
              </a:ext>
            </a:extLst>
          </p:cNvPr>
          <p:cNvSpPr>
            <a:spLocks/>
          </p:cNvSpPr>
          <p:nvPr/>
        </p:nvSpPr>
        <p:spPr>
          <a:xfrm rot="-5100000">
            <a:off x="4980266" y="3565332"/>
            <a:ext cx="54864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D97AF-C69E-FB4C-9749-D8A2F45666A1}"/>
              </a:ext>
            </a:extLst>
          </p:cNvPr>
          <p:cNvSpPr txBox="1"/>
          <p:nvPr/>
        </p:nvSpPr>
        <p:spPr>
          <a:xfrm>
            <a:off x="3205665" y="5333845"/>
            <a:ext cx="10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Incident beam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B22E1E-C387-584E-8100-5F7BA1F8C3CD}"/>
              </a:ext>
            </a:extLst>
          </p:cNvPr>
          <p:cNvGrpSpPr>
            <a:grpSpLocks noChangeAspect="1"/>
          </p:cNvGrpSpPr>
          <p:nvPr/>
        </p:nvGrpSpPr>
        <p:grpSpPr>
          <a:xfrm rot="-5100000">
            <a:off x="4318468" y="4840893"/>
            <a:ext cx="942861" cy="650156"/>
            <a:chOff x="3817335" y="5960959"/>
            <a:chExt cx="942861" cy="65015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1B41B44-225E-0A42-94E5-C1287C436327}"/>
                </a:ext>
              </a:extLst>
            </p:cNvPr>
            <p:cNvCxnSpPr/>
            <p:nvPr/>
          </p:nvCxnSpPr>
          <p:spPr>
            <a:xfrm>
              <a:off x="4145794" y="6517178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23E19C7-8934-9D45-BEC0-20AC4720A54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8411" y="6267796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4A8650-2109-FB43-B147-520D663FA5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8484" y="6449709"/>
              <a:ext cx="134620" cy="134938"/>
              <a:chOff x="4687057" y="5098840"/>
              <a:chExt cx="365760" cy="36662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4BCB595-0BDF-5543-8DF8-C67D75F200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7057" y="5098840"/>
                <a:ext cx="365760" cy="3666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55EDBAF-757B-204B-8136-D0235BD68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8497" y="519071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6A73C2-5674-A54D-839D-EBBCACBABD6D}"/>
                </a:ext>
              </a:extLst>
            </p:cNvPr>
            <p:cNvSpPr txBox="1"/>
            <p:nvPr/>
          </p:nvSpPr>
          <p:spPr>
            <a:xfrm rot="5100000">
              <a:off x="4437511" y="618150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BD685A-E4EE-A048-AA4D-01608BB60C4A}"/>
                </a:ext>
              </a:extLst>
            </p:cNvPr>
            <p:cNvSpPr txBox="1"/>
            <p:nvPr/>
          </p:nvSpPr>
          <p:spPr>
            <a:xfrm rot="5100000">
              <a:off x="4187692" y="591831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AD7C99-90A9-8147-9ACD-4E043125BFB7}"/>
                </a:ext>
              </a:extLst>
            </p:cNvPr>
            <p:cNvSpPr txBox="1"/>
            <p:nvPr/>
          </p:nvSpPr>
          <p:spPr>
            <a:xfrm rot="5100000">
              <a:off x="3857570" y="628201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002264-A50D-F742-9BC2-8000C7FE6E7A}"/>
              </a:ext>
            </a:extLst>
          </p:cNvPr>
          <p:cNvCxnSpPr/>
          <p:nvPr/>
        </p:nvCxnSpPr>
        <p:spPr>
          <a:xfrm flipH="1">
            <a:off x="697175" y="5320878"/>
            <a:ext cx="22860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4133C3-CC43-5547-B57C-EBD841E98B45}"/>
              </a:ext>
            </a:extLst>
          </p:cNvPr>
          <p:cNvCxnSpPr/>
          <p:nvPr/>
        </p:nvCxnSpPr>
        <p:spPr>
          <a:xfrm flipH="1">
            <a:off x="4003900" y="5358480"/>
            <a:ext cx="22860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DB562393-F30D-A340-BDFF-B60C941EE7B0}"/>
              </a:ext>
            </a:extLst>
          </p:cNvPr>
          <p:cNvSpPr>
            <a:spLocks noChangeAspect="1"/>
          </p:cNvSpPr>
          <p:nvPr/>
        </p:nvSpPr>
        <p:spPr>
          <a:xfrm>
            <a:off x="4760148" y="4939083"/>
            <a:ext cx="670415" cy="818123"/>
          </a:xfrm>
          <a:prstGeom prst="arc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4AE9F1-44A8-9740-81BA-4D26FB6CFE7E}"/>
                  </a:ext>
                </a:extLst>
              </p:cNvPr>
              <p:cNvSpPr txBox="1"/>
              <p:nvPr/>
            </p:nvSpPr>
            <p:spPr>
              <a:xfrm>
                <a:off x="6831930" y="2986990"/>
                <a:ext cx="44462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deg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z = z</a:t>
                </a:r>
                <a:r>
                  <a:rPr lang="en-US" baseline="-25000" dirty="0"/>
                  <a:t>2</a:t>
                </a:r>
                <a:r>
                  <a:rPr lang="en-US" dirty="0"/>
                  <a:t>&gt;z</a:t>
                </a:r>
                <a:r>
                  <a:rPr lang="en-US" baseline="-25000" dirty="0"/>
                  <a:t>1 </a:t>
                </a:r>
                <a:r>
                  <a:rPr lang="en-US" dirty="0"/>
                  <a:t>(movement of sample along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z corresponds to a movement in the sample plane long 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4AE9F1-44A8-9740-81BA-4D26FB6C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30" y="2986990"/>
                <a:ext cx="4446237" cy="1200329"/>
              </a:xfrm>
              <a:prstGeom prst="rect">
                <a:avLst/>
              </a:prstGeom>
              <a:blipFill>
                <a:blip r:embed="rId5"/>
                <a:stretch>
                  <a:fillRect l="-1140" t="-104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57FC286E-F61C-754C-A690-D104D1192114}"/>
              </a:ext>
            </a:extLst>
          </p:cNvPr>
          <p:cNvSpPr>
            <a:spLocks/>
          </p:cNvSpPr>
          <p:nvPr/>
        </p:nvSpPr>
        <p:spPr>
          <a:xfrm rot="-5100000">
            <a:off x="9235828" y="2291450"/>
            <a:ext cx="45719" cy="555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2F6D4B-2AEC-F040-9E44-96F6BE120DC3}"/>
              </a:ext>
            </a:extLst>
          </p:cNvPr>
          <p:cNvSpPr txBox="1"/>
          <p:nvPr/>
        </p:nvSpPr>
        <p:spPr>
          <a:xfrm>
            <a:off x="6944779" y="5382593"/>
            <a:ext cx="10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Incident beam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AD4A33-48AF-674C-AFB2-95919152A6F0}"/>
              </a:ext>
            </a:extLst>
          </p:cNvPr>
          <p:cNvGrpSpPr>
            <a:grpSpLocks noChangeAspect="1"/>
          </p:cNvGrpSpPr>
          <p:nvPr/>
        </p:nvGrpSpPr>
        <p:grpSpPr>
          <a:xfrm rot="-5100000">
            <a:off x="7700152" y="4265235"/>
            <a:ext cx="681712" cy="707118"/>
            <a:chOff x="4078484" y="5877529"/>
            <a:chExt cx="681712" cy="707118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23F53E3-6237-2341-9AAF-3F9102747718}"/>
                </a:ext>
              </a:extLst>
            </p:cNvPr>
            <p:cNvCxnSpPr/>
            <p:nvPr/>
          </p:nvCxnSpPr>
          <p:spPr>
            <a:xfrm>
              <a:off x="4145794" y="6517178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F0E67A7-06C3-E14C-9A2B-120430E49CC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8411" y="6267796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993FA49-DECD-A445-9761-9A348F0184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8484" y="6449709"/>
              <a:ext cx="134620" cy="134938"/>
              <a:chOff x="4687057" y="5098840"/>
              <a:chExt cx="365760" cy="36662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13E7B8E-08ED-B644-9F1E-4816B7935F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7057" y="5098840"/>
                <a:ext cx="365760" cy="3666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27CB6B8-C8F2-1B40-8139-DFEC8A225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8497" y="519071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951C78-F32E-634E-A762-55E99E962AF1}"/>
                </a:ext>
              </a:extLst>
            </p:cNvPr>
            <p:cNvSpPr txBox="1"/>
            <p:nvPr/>
          </p:nvSpPr>
          <p:spPr>
            <a:xfrm rot="5100000">
              <a:off x="4437511" y="618150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4EE31E-D8B5-644F-B782-59022A9B7698}"/>
                </a:ext>
              </a:extLst>
            </p:cNvPr>
            <p:cNvSpPr txBox="1"/>
            <p:nvPr/>
          </p:nvSpPr>
          <p:spPr>
            <a:xfrm rot="5100000">
              <a:off x="4182157" y="583488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96C9364-E19D-0849-929B-35F73B4E298E}"/>
                </a:ext>
              </a:extLst>
            </p:cNvPr>
            <p:cNvSpPr txBox="1"/>
            <p:nvPr/>
          </p:nvSpPr>
          <p:spPr>
            <a:xfrm rot="5100000">
              <a:off x="4182356" y="618433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85" name="Arc 84">
            <a:extLst>
              <a:ext uri="{FF2B5EF4-FFF2-40B4-BE49-F238E27FC236}">
                <a16:creationId xmlns:a16="http://schemas.microsoft.com/office/drawing/2014/main" id="{32CABD37-D96D-D444-94E7-C4FC394DA909}"/>
              </a:ext>
            </a:extLst>
          </p:cNvPr>
          <p:cNvSpPr>
            <a:spLocks noChangeAspect="1"/>
          </p:cNvSpPr>
          <p:nvPr/>
        </p:nvSpPr>
        <p:spPr>
          <a:xfrm>
            <a:off x="8140196" y="5121767"/>
            <a:ext cx="311513" cy="380147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C925CD-4A11-A942-8609-BEC5B85D3C44}"/>
              </a:ext>
            </a:extLst>
          </p:cNvPr>
          <p:cNvCxnSpPr/>
          <p:nvPr/>
        </p:nvCxnSpPr>
        <p:spPr>
          <a:xfrm flipV="1">
            <a:off x="8216723" y="4594122"/>
            <a:ext cx="116550" cy="169584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619961D-7263-2946-9BCB-C94EA5DF65CD}"/>
              </a:ext>
            </a:extLst>
          </p:cNvPr>
          <p:cNvSpPr txBox="1"/>
          <p:nvPr/>
        </p:nvSpPr>
        <p:spPr>
          <a:xfrm>
            <a:off x="1378695" y="2723600"/>
            <a:ext cx="108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view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B65084-943D-8448-946F-D8CFB1D27F55}"/>
              </a:ext>
            </a:extLst>
          </p:cNvPr>
          <p:cNvSpPr txBox="1"/>
          <p:nvPr/>
        </p:nvSpPr>
        <p:spPr>
          <a:xfrm>
            <a:off x="1045814" y="620778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22A8BD0-9AC5-354D-8313-D3C146BBA6A4}"/>
              </a:ext>
            </a:extLst>
          </p:cNvPr>
          <p:cNvSpPr>
            <a:spLocks/>
          </p:cNvSpPr>
          <p:nvPr/>
        </p:nvSpPr>
        <p:spPr>
          <a:xfrm rot="-5100000">
            <a:off x="8243935" y="3522377"/>
            <a:ext cx="54864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DA63C2-4B04-834C-A7C7-4F319D7752F4}"/>
              </a:ext>
            </a:extLst>
          </p:cNvPr>
          <p:cNvCxnSpPr>
            <a:cxnSpLocks/>
          </p:cNvCxnSpPr>
          <p:nvPr/>
        </p:nvCxnSpPr>
        <p:spPr>
          <a:xfrm flipH="1">
            <a:off x="7286004" y="5333845"/>
            <a:ext cx="4743177" cy="43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06F0C7-216F-614D-96E0-1E0DC02FA228}"/>
              </a:ext>
            </a:extLst>
          </p:cNvPr>
          <p:cNvCxnSpPr>
            <a:cxnSpLocks/>
          </p:cNvCxnSpPr>
          <p:nvPr/>
        </p:nvCxnSpPr>
        <p:spPr>
          <a:xfrm flipV="1">
            <a:off x="8162744" y="4978016"/>
            <a:ext cx="29898" cy="3718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CBDFD6E-03AC-7E42-BF88-E27ACE61A066}"/>
                  </a:ext>
                </a:extLst>
              </p:cNvPr>
              <p:cNvSpPr txBox="1"/>
              <p:nvPr/>
            </p:nvSpPr>
            <p:spPr>
              <a:xfrm>
                <a:off x="7744642" y="4958505"/>
                <a:ext cx="49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CBDFD6E-03AC-7E42-BF88-E27ACE61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42" y="4958505"/>
                <a:ext cx="4916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2CF9D64-376A-C44E-B675-D115F74475DF}"/>
              </a:ext>
            </a:extLst>
          </p:cNvPr>
          <p:cNvCxnSpPr>
            <a:cxnSpLocks/>
          </p:cNvCxnSpPr>
          <p:nvPr/>
        </p:nvCxnSpPr>
        <p:spPr>
          <a:xfrm>
            <a:off x="8316253" y="4838037"/>
            <a:ext cx="3712928" cy="319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3A2535-E562-2E4A-B583-9E14E3611BE8}"/>
                  </a:ext>
                </a:extLst>
              </p:cNvPr>
              <p:cNvSpPr txBox="1"/>
              <p:nvPr/>
            </p:nvSpPr>
            <p:spPr>
              <a:xfrm rot="300000">
                <a:off x="9282752" y="4657544"/>
                <a:ext cx="19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3A2535-E562-2E4A-B583-9E14E361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000">
                <a:off x="9282752" y="4657544"/>
                <a:ext cx="1905715" cy="369332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7B71A6C-FC3A-A840-BC5F-C142DDC5D1DA}"/>
                  </a:ext>
                </a:extLst>
              </p:cNvPr>
              <p:cNvSpPr/>
              <p:nvPr/>
            </p:nvSpPr>
            <p:spPr>
              <a:xfrm>
                <a:off x="5271597" y="4811441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7B71A6C-FC3A-A840-BC5F-C142DDC5D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597" y="4811441"/>
                <a:ext cx="3741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AD4D0A-B58C-684B-ADBA-B1B1556E65AD}"/>
                  </a:ext>
                </a:extLst>
              </p:cNvPr>
              <p:cNvSpPr/>
              <p:nvPr/>
            </p:nvSpPr>
            <p:spPr>
              <a:xfrm>
                <a:off x="8374332" y="5063478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AD4D0A-B58C-684B-ADBA-B1B1556E6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32" y="5063478"/>
                <a:ext cx="3741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6522B368-B25F-3B45-B120-ED0E94DF8A1D}"/>
              </a:ext>
            </a:extLst>
          </p:cNvPr>
          <p:cNvSpPr>
            <a:spLocks noChangeAspect="1"/>
          </p:cNvSpPr>
          <p:nvPr/>
        </p:nvSpPr>
        <p:spPr>
          <a:xfrm rot="-5100000">
            <a:off x="8305068" y="5022124"/>
            <a:ext cx="91440" cy="9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600D-93BE-BC4B-9791-90B2325C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55" y="215120"/>
            <a:ext cx="6370690" cy="1325563"/>
          </a:xfrm>
        </p:spPr>
        <p:txBody>
          <a:bodyPr/>
          <a:lstStyle/>
          <a:p>
            <a:r>
              <a:rPr lang="en-US" dirty="0"/>
              <a:t>Geometry of the scattering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3331F8-F4E1-024B-91B1-97E14DFF1B04}"/>
              </a:ext>
            </a:extLst>
          </p:cNvPr>
          <p:cNvGrpSpPr/>
          <p:nvPr/>
        </p:nvGrpSpPr>
        <p:grpSpPr>
          <a:xfrm rot="20919483">
            <a:off x="5321548" y="2524413"/>
            <a:ext cx="1013106" cy="1257792"/>
            <a:chOff x="9986638" y="4389543"/>
            <a:chExt cx="492246" cy="6111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9238C52-33FA-E448-BD2A-5BCB7270B7E3}"/>
                </a:ext>
              </a:extLst>
            </p:cNvPr>
            <p:cNvCxnSpPr>
              <a:cxnSpLocks/>
            </p:cNvCxnSpPr>
            <p:nvPr/>
          </p:nvCxnSpPr>
          <p:spPr>
            <a:xfrm rot="680517" flipV="1">
              <a:off x="10387648" y="4486601"/>
              <a:ext cx="61836" cy="38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1D9FC33-8BA9-7A4F-8784-C013973A7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29861" y="4734950"/>
              <a:ext cx="318058" cy="121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5FB0D5-53FC-EA49-BD8D-D34462D1FFC5}"/>
                </a:ext>
              </a:extLst>
            </p:cNvPr>
            <p:cNvSpPr txBox="1"/>
            <p:nvPr/>
          </p:nvSpPr>
          <p:spPr>
            <a:xfrm rot="17585073">
              <a:off x="10234928" y="4454049"/>
              <a:ext cx="308462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0A7B36-BE72-1C4D-9E90-2870F030592B}"/>
                </a:ext>
              </a:extLst>
            </p:cNvPr>
            <p:cNvSpPr txBox="1"/>
            <p:nvPr/>
          </p:nvSpPr>
          <p:spPr>
            <a:xfrm rot="598814">
              <a:off x="9986638" y="4821226"/>
              <a:ext cx="472770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columns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CAD6CC-0AA3-874D-B894-BFA563532BD2}"/>
                </a:ext>
              </a:extLst>
            </p:cNvPr>
            <p:cNvSpPr/>
            <p:nvPr/>
          </p:nvSpPr>
          <p:spPr>
            <a:xfrm>
              <a:off x="10303403" y="4801819"/>
              <a:ext cx="110541" cy="106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F6BC90-5EF2-C446-A1A0-4BEDFBE20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1111" y="4843262"/>
              <a:ext cx="47251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6BA69-48A8-3C49-9C9A-38FC3617B228}"/>
                </a:ext>
              </a:extLst>
            </p:cNvPr>
            <p:cNvSpPr txBox="1"/>
            <p:nvPr/>
          </p:nvSpPr>
          <p:spPr>
            <a:xfrm rot="1488708">
              <a:off x="10060081" y="4611581"/>
              <a:ext cx="331547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96FF54-7D87-6A42-80FB-755ADA359ED1}"/>
              </a:ext>
            </a:extLst>
          </p:cNvPr>
          <p:cNvGrpSpPr/>
          <p:nvPr/>
        </p:nvGrpSpPr>
        <p:grpSpPr>
          <a:xfrm>
            <a:off x="4946018" y="5387809"/>
            <a:ext cx="3055803" cy="556300"/>
            <a:chOff x="9864738" y="5328818"/>
            <a:chExt cx="1484747" cy="2702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EFAF33-8B7A-A245-A62E-FB39C84A36CF}"/>
                </a:ext>
              </a:extLst>
            </p:cNvPr>
            <p:cNvCxnSpPr/>
            <p:nvPr/>
          </p:nvCxnSpPr>
          <p:spPr>
            <a:xfrm>
              <a:off x="9870492" y="5328818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1303AC-B73C-CC4D-BDD1-5C0B38E7F13E}"/>
                </a:ext>
              </a:extLst>
            </p:cNvPr>
            <p:cNvCxnSpPr/>
            <p:nvPr/>
          </p:nvCxnSpPr>
          <p:spPr>
            <a:xfrm>
              <a:off x="9884868" y="5463965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F69DA0-5BE6-8A4F-A167-4FC661662A4D}"/>
                </a:ext>
              </a:extLst>
            </p:cNvPr>
            <p:cNvCxnSpPr/>
            <p:nvPr/>
          </p:nvCxnSpPr>
          <p:spPr>
            <a:xfrm>
              <a:off x="9864738" y="5599112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2FFF85-D390-3848-A369-9377CB2E8615}"/>
              </a:ext>
            </a:extLst>
          </p:cNvPr>
          <p:cNvSpPr txBox="1"/>
          <p:nvPr/>
        </p:nvSpPr>
        <p:spPr>
          <a:xfrm>
            <a:off x="6476827" y="3840545"/>
            <a:ext cx="695895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en-US" baseline="-25000" dirty="0" err="1">
                <a:solidFill>
                  <a:schemeClr val="bg2">
                    <a:lumMod val="50000"/>
                  </a:schemeClr>
                </a:solidFill>
              </a:rPr>
              <a:t>Bragg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1038E3-7CFD-0843-9FB8-89775D7B8481}"/>
              </a:ext>
            </a:extLst>
          </p:cNvPr>
          <p:cNvCxnSpPr>
            <a:cxnSpLocks/>
          </p:cNvCxnSpPr>
          <p:nvPr/>
        </p:nvCxnSpPr>
        <p:spPr>
          <a:xfrm rot="600000" flipH="1">
            <a:off x="6376382" y="2152687"/>
            <a:ext cx="0" cy="268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77FE1-32AD-EE4A-9D0A-2870F54D0391}"/>
              </a:ext>
            </a:extLst>
          </p:cNvPr>
          <p:cNvCxnSpPr/>
          <p:nvPr/>
        </p:nvCxnSpPr>
        <p:spPr>
          <a:xfrm flipV="1">
            <a:off x="8517651" y="5416434"/>
            <a:ext cx="0" cy="69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516C75-2CA1-B747-86E1-1383AF6DB3A5}"/>
              </a:ext>
            </a:extLst>
          </p:cNvPr>
          <p:cNvCxnSpPr/>
          <p:nvPr/>
        </p:nvCxnSpPr>
        <p:spPr>
          <a:xfrm>
            <a:off x="7669239" y="6110158"/>
            <a:ext cx="88582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794EEA0-D45C-6445-857C-D00F67DD745B}"/>
              </a:ext>
            </a:extLst>
          </p:cNvPr>
          <p:cNvSpPr/>
          <p:nvPr/>
        </p:nvSpPr>
        <p:spPr>
          <a:xfrm>
            <a:off x="8409184" y="6000093"/>
            <a:ext cx="227508" cy="2201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CAF23-41B4-7146-B96D-64263E10CA6E}"/>
              </a:ext>
            </a:extLst>
          </p:cNvPr>
          <p:cNvSpPr>
            <a:spLocks noChangeAspect="1"/>
          </p:cNvSpPr>
          <p:nvPr/>
        </p:nvSpPr>
        <p:spPr>
          <a:xfrm>
            <a:off x="8466211" y="6085388"/>
            <a:ext cx="97249" cy="9409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D18B9-DB7D-504A-8E64-B5746FC1CCB1}"/>
              </a:ext>
            </a:extLst>
          </p:cNvPr>
          <p:cNvSpPr txBox="1"/>
          <p:nvPr/>
        </p:nvSpPr>
        <p:spPr>
          <a:xfrm>
            <a:off x="8375048" y="4957866"/>
            <a:ext cx="276038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711C47-5DB2-8442-AF8B-98C7596EA1C1}"/>
              </a:ext>
            </a:extLst>
          </p:cNvPr>
          <p:cNvSpPr txBox="1"/>
          <p:nvPr/>
        </p:nvSpPr>
        <p:spPr>
          <a:xfrm>
            <a:off x="7303558" y="5959465"/>
            <a:ext cx="28405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A5504-4473-1F45-9359-FB21E62FFFF0}"/>
              </a:ext>
            </a:extLst>
          </p:cNvPr>
          <p:cNvSpPr txBox="1"/>
          <p:nvPr/>
        </p:nvSpPr>
        <p:spPr>
          <a:xfrm>
            <a:off x="8266201" y="6178566"/>
            <a:ext cx="28886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3FC29-E039-4346-BDEF-1A937B86182F}"/>
              </a:ext>
            </a:extLst>
          </p:cNvPr>
          <p:cNvSpPr txBox="1"/>
          <p:nvPr/>
        </p:nvSpPr>
        <p:spPr>
          <a:xfrm>
            <a:off x="8720903" y="5165897"/>
            <a:ext cx="1468735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frame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17C186-E087-F145-83F7-8F0DB18F3FE8}"/>
              </a:ext>
            </a:extLst>
          </p:cNvPr>
          <p:cNvCxnSpPr>
            <a:cxnSpLocks/>
          </p:cNvCxnSpPr>
          <p:nvPr/>
        </p:nvCxnSpPr>
        <p:spPr>
          <a:xfrm flipV="1">
            <a:off x="6420056" y="3376129"/>
            <a:ext cx="0" cy="20116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03819513-D345-BE48-A41B-4627382CAE27}"/>
              </a:ext>
            </a:extLst>
          </p:cNvPr>
          <p:cNvSpPr/>
          <p:nvPr/>
        </p:nvSpPr>
        <p:spPr>
          <a:xfrm rot="9616870">
            <a:off x="6130709" y="4575514"/>
            <a:ext cx="562540" cy="297741"/>
          </a:xfrm>
          <a:prstGeom prst="arc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626807-D1CD-2543-B2EA-92F2CFB67B20}"/>
                  </a:ext>
                </a:extLst>
              </p:cNvPr>
              <p:cNvSpPr txBox="1"/>
              <p:nvPr/>
            </p:nvSpPr>
            <p:spPr>
              <a:xfrm>
                <a:off x="6070859" y="4509068"/>
                <a:ext cx="45698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626807-D1CD-2543-B2EA-92F2CFB6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859" y="4509068"/>
                <a:ext cx="456985" cy="362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0CD745-F03D-DF44-8C42-AD0C94D2D2F2}"/>
              </a:ext>
            </a:extLst>
          </p:cNvPr>
          <p:cNvCxnSpPr>
            <a:cxnSpLocks/>
          </p:cNvCxnSpPr>
          <p:nvPr/>
        </p:nvCxnSpPr>
        <p:spPr>
          <a:xfrm rot="-600000" flipV="1">
            <a:off x="6318546" y="4896636"/>
            <a:ext cx="56692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D308CB51-4CD3-A148-A7D0-1893DB031B19}"/>
              </a:ext>
            </a:extLst>
          </p:cNvPr>
          <p:cNvSpPr/>
          <p:nvPr/>
        </p:nvSpPr>
        <p:spPr>
          <a:xfrm>
            <a:off x="7787797" y="5097788"/>
            <a:ext cx="45719" cy="527433"/>
          </a:xfrm>
          <a:prstGeom prst="arc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CC453C-1522-2C47-A2F9-1F41563D3BCE}"/>
                  </a:ext>
                </a:extLst>
              </p:cNvPr>
              <p:cNvSpPr txBox="1"/>
              <p:nvPr/>
            </p:nvSpPr>
            <p:spPr>
              <a:xfrm>
                <a:off x="7942318" y="5037474"/>
                <a:ext cx="45698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CC453C-1522-2C47-A2F9-1F41563D3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18" y="5037474"/>
                <a:ext cx="456985" cy="362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9A157F38-F38C-B64B-A422-057B6B149B4F}"/>
              </a:ext>
            </a:extLst>
          </p:cNvPr>
          <p:cNvSpPr txBox="1"/>
          <p:nvPr/>
        </p:nvSpPr>
        <p:spPr>
          <a:xfrm>
            <a:off x="9864162" y="4002653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Incoming beam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FCF816-11F0-8045-87D6-3448D6D0C2FD}"/>
              </a:ext>
            </a:extLst>
          </p:cNvPr>
          <p:cNvSpPr txBox="1"/>
          <p:nvPr/>
        </p:nvSpPr>
        <p:spPr>
          <a:xfrm>
            <a:off x="594130" y="2633760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4E4ED4-07E5-1E43-B8A0-AA8CC709D034}"/>
              </a:ext>
            </a:extLst>
          </p:cNvPr>
          <p:cNvCxnSpPr>
            <a:cxnSpLocks/>
          </p:cNvCxnSpPr>
          <p:nvPr/>
        </p:nvCxnSpPr>
        <p:spPr>
          <a:xfrm rot="600000" flipV="1">
            <a:off x="836131" y="4892627"/>
            <a:ext cx="56692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2563ED-E3DB-2A41-9A9B-C32E7768B904}"/>
              </a:ext>
            </a:extLst>
          </p:cNvPr>
          <p:cNvCxnSpPr>
            <a:cxnSpLocks/>
          </p:cNvCxnSpPr>
          <p:nvPr/>
        </p:nvCxnSpPr>
        <p:spPr>
          <a:xfrm rot="600000" flipH="1">
            <a:off x="853474" y="2949064"/>
            <a:ext cx="0" cy="268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C1F1A2-8A9C-144E-B0C6-511E1D76BFE9}"/>
              </a:ext>
            </a:extLst>
          </p:cNvPr>
          <p:cNvSpPr txBox="1"/>
          <p:nvPr/>
        </p:nvSpPr>
        <p:spPr>
          <a:xfrm>
            <a:off x="1610063" y="41868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Outgoing beam</a:t>
            </a:r>
          </a:p>
        </p:txBody>
      </p:sp>
    </p:spTree>
    <p:extLst>
      <p:ext uri="{BB962C8B-B14F-4D97-AF65-F5344CB8AC3E}">
        <p14:creationId xmlns:p14="http://schemas.microsoft.com/office/powerpoint/2010/main" val="332608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600D-93BE-BC4B-9791-90B2325C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4" y="215120"/>
            <a:ext cx="11451121" cy="1325563"/>
          </a:xfrm>
        </p:spPr>
        <p:txBody>
          <a:bodyPr>
            <a:normAutofit/>
          </a:bodyPr>
          <a:lstStyle/>
          <a:p>
            <a:r>
              <a:rPr lang="en-US" dirty="0"/>
              <a:t>Effect of strain and tilt on the Bragg peak centroid position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3331F8-F4E1-024B-91B1-97E14DFF1B04}"/>
              </a:ext>
            </a:extLst>
          </p:cNvPr>
          <p:cNvGrpSpPr/>
          <p:nvPr/>
        </p:nvGrpSpPr>
        <p:grpSpPr>
          <a:xfrm rot="20919483">
            <a:off x="272625" y="2613477"/>
            <a:ext cx="924145" cy="1105676"/>
            <a:chOff x="10029861" y="4371551"/>
            <a:chExt cx="449022" cy="53722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9238C52-33FA-E448-BD2A-5BCB7270B7E3}"/>
                </a:ext>
              </a:extLst>
            </p:cNvPr>
            <p:cNvCxnSpPr>
              <a:cxnSpLocks/>
            </p:cNvCxnSpPr>
            <p:nvPr/>
          </p:nvCxnSpPr>
          <p:spPr>
            <a:xfrm rot="680517" flipV="1">
              <a:off x="10387648" y="4486601"/>
              <a:ext cx="61836" cy="38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1D9FC33-8BA9-7A4F-8784-C013973A7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29861" y="4734950"/>
              <a:ext cx="318058" cy="121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5FB0D5-53FC-EA49-BD8D-D34462D1FFC5}"/>
                </a:ext>
              </a:extLst>
            </p:cNvPr>
            <p:cNvSpPr txBox="1"/>
            <p:nvPr/>
          </p:nvSpPr>
          <p:spPr>
            <a:xfrm rot="17585073">
              <a:off x="10216935" y="4454049"/>
              <a:ext cx="344445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CAD6CC-0AA3-874D-B894-BFA563532BD2}"/>
                </a:ext>
              </a:extLst>
            </p:cNvPr>
            <p:cNvSpPr/>
            <p:nvPr/>
          </p:nvSpPr>
          <p:spPr>
            <a:xfrm>
              <a:off x="10303403" y="4801819"/>
              <a:ext cx="110541" cy="106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F6BC90-5EF2-C446-A1A0-4BEDFBE20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1111" y="4843262"/>
              <a:ext cx="47251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96FF54-7D87-6A42-80FB-755ADA359ED1}"/>
              </a:ext>
            </a:extLst>
          </p:cNvPr>
          <p:cNvGrpSpPr/>
          <p:nvPr/>
        </p:nvGrpSpPr>
        <p:grpSpPr>
          <a:xfrm>
            <a:off x="212654" y="5524609"/>
            <a:ext cx="3055803" cy="556300"/>
            <a:chOff x="9864738" y="5328818"/>
            <a:chExt cx="1484747" cy="2702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EFAF33-8B7A-A245-A62E-FB39C84A36CF}"/>
                </a:ext>
              </a:extLst>
            </p:cNvPr>
            <p:cNvCxnSpPr/>
            <p:nvPr/>
          </p:nvCxnSpPr>
          <p:spPr>
            <a:xfrm>
              <a:off x="9870492" y="5328818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1303AC-B73C-CC4D-BDD1-5C0B38E7F13E}"/>
                </a:ext>
              </a:extLst>
            </p:cNvPr>
            <p:cNvCxnSpPr/>
            <p:nvPr/>
          </p:nvCxnSpPr>
          <p:spPr>
            <a:xfrm>
              <a:off x="9884868" y="5463965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F69DA0-5BE6-8A4F-A167-4FC661662A4D}"/>
                </a:ext>
              </a:extLst>
            </p:cNvPr>
            <p:cNvCxnSpPr/>
            <p:nvPr/>
          </p:nvCxnSpPr>
          <p:spPr>
            <a:xfrm>
              <a:off x="9864738" y="5599112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2FFF85-D390-3848-A369-9377CB2E8615}"/>
              </a:ext>
            </a:extLst>
          </p:cNvPr>
          <p:cNvSpPr txBox="1"/>
          <p:nvPr/>
        </p:nvSpPr>
        <p:spPr>
          <a:xfrm>
            <a:off x="1743463" y="3977345"/>
            <a:ext cx="695895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en-US" baseline="-25000" dirty="0" err="1">
                <a:solidFill>
                  <a:schemeClr val="bg2">
                    <a:lumMod val="50000"/>
                  </a:schemeClr>
                </a:solidFill>
              </a:rPr>
              <a:t>Bragg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1038E3-7CFD-0843-9FB8-89775D7B8481}"/>
              </a:ext>
            </a:extLst>
          </p:cNvPr>
          <p:cNvCxnSpPr>
            <a:cxnSpLocks/>
          </p:cNvCxnSpPr>
          <p:nvPr/>
        </p:nvCxnSpPr>
        <p:spPr>
          <a:xfrm rot="600000" flipH="1">
            <a:off x="1643018" y="2289487"/>
            <a:ext cx="0" cy="268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DBB9C-3B41-E944-AE47-75B0C8F6646C}"/>
              </a:ext>
            </a:extLst>
          </p:cNvPr>
          <p:cNvSpPr txBox="1"/>
          <p:nvPr/>
        </p:nvSpPr>
        <p:spPr>
          <a:xfrm>
            <a:off x="359027" y="1647213"/>
            <a:ext cx="299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Strain: displacement of planes along z produces </a:t>
            </a:r>
            <a:r>
              <a:rPr lang="en-US" dirty="0" err="1">
                <a:solidFill>
                  <a:schemeClr val="accent2"/>
                </a:solidFill>
              </a:rPr>
              <a:t>Q</a:t>
            </a:r>
            <a:r>
              <a:rPr lang="en-US" baseline="-25000" dirty="0" err="1">
                <a:solidFill>
                  <a:schemeClr val="accent2"/>
                </a:solidFill>
              </a:rPr>
              <a:t>radial</a:t>
            </a:r>
            <a:endParaRPr lang="en-US" baseline="-25000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B526B1-DC2D-DB4F-A4DE-803D78B330BB}"/>
              </a:ext>
            </a:extLst>
          </p:cNvPr>
          <p:cNvGrpSpPr/>
          <p:nvPr/>
        </p:nvGrpSpPr>
        <p:grpSpPr>
          <a:xfrm>
            <a:off x="-5891" y="4328463"/>
            <a:ext cx="1453128" cy="1697840"/>
            <a:chOff x="2374361" y="4473866"/>
            <a:chExt cx="1453128" cy="169784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B77FE1-32AD-EE4A-9D0A-2870F54D0391}"/>
                </a:ext>
              </a:extLst>
            </p:cNvPr>
            <p:cNvCxnSpPr/>
            <p:nvPr/>
          </p:nvCxnSpPr>
          <p:spPr>
            <a:xfrm flipV="1">
              <a:off x="2689999" y="4755192"/>
              <a:ext cx="0" cy="693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516C75-2CA1-B747-86E1-1383AF6DB3A5}"/>
                </a:ext>
              </a:extLst>
            </p:cNvPr>
            <p:cNvCxnSpPr/>
            <p:nvPr/>
          </p:nvCxnSpPr>
          <p:spPr>
            <a:xfrm>
              <a:off x="2661484" y="5451494"/>
              <a:ext cx="88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94EEA0-D45C-6445-857C-D00F67DD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1864" y="5328742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CAF23-41B4-7146-B96D-64263E10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9621" y="5407226"/>
              <a:ext cx="103954" cy="1005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D18B9-DB7D-504A-8E64-B5746FC1CCB1}"/>
                </a:ext>
              </a:extLst>
            </p:cNvPr>
            <p:cNvSpPr txBox="1"/>
            <p:nvPr/>
          </p:nvSpPr>
          <p:spPr>
            <a:xfrm>
              <a:off x="2579817" y="4473866"/>
              <a:ext cx="27603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711C47-5DB2-8442-AF8B-98C7596EA1C1}"/>
                </a:ext>
              </a:extLst>
            </p:cNvPr>
            <p:cNvSpPr txBox="1"/>
            <p:nvPr/>
          </p:nvSpPr>
          <p:spPr>
            <a:xfrm>
              <a:off x="3468023" y="5255606"/>
              <a:ext cx="28405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2A5504-4473-1F45-9359-FB21E62FFFF0}"/>
                </a:ext>
              </a:extLst>
            </p:cNvPr>
            <p:cNvSpPr txBox="1"/>
            <p:nvPr/>
          </p:nvSpPr>
          <p:spPr>
            <a:xfrm>
              <a:off x="2374361" y="5177905"/>
              <a:ext cx="28886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93FC29-E039-4346-BDEF-1A937B86182F}"/>
                </a:ext>
              </a:extLst>
            </p:cNvPr>
            <p:cNvSpPr txBox="1"/>
            <p:nvPr/>
          </p:nvSpPr>
          <p:spPr>
            <a:xfrm>
              <a:off x="2764520" y="4731192"/>
              <a:ext cx="1062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 frame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B14229-8CB7-FD49-BC3F-0FFEEFC98687}"/>
                </a:ext>
              </a:extLst>
            </p:cNvPr>
            <p:cNvCxnSpPr/>
            <p:nvPr/>
          </p:nvCxnSpPr>
          <p:spPr>
            <a:xfrm>
              <a:off x="2553372" y="5770340"/>
              <a:ext cx="0" cy="40136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17C186-E087-F145-83F7-8F0DB18F3FE8}"/>
              </a:ext>
            </a:extLst>
          </p:cNvPr>
          <p:cNvCxnSpPr>
            <a:cxnSpLocks/>
          </p:cNvCxnSpPr>
          <p:nvPr/>
        </p:nvCxnSpPr>
        <p:spPr>
          <a:xfrm flipV="1">
            <a:off x="1686692" y="3512929"/>
            <a:ext cx="0" cy="20116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5E58C0-00F8-0E46-8096-9ACE0D2C4B97}"/>
              </a:ext>
            </a:extLst>
          </p:cNvPr>
          <p:cNvCxnSpPr>
            <a:cxnSpLocks/>
          </p:cNvCxnSpPr>
          <p:nvPr/>
        </p:nvCxnSpPr>
        <p:spPr>
          <a:xfrm>
            <a:off x="1665988" y="3131869"/>
            <a:ext cx="0" cy="87910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1D302E0-03D1-934A-B80A-56347B63324A}"/>
              </a:ext>
            </a:extLst>
          </p:cNvPr>
          <p:cNvGrpSpPr/>
          <p:nvPr/>
        </p:nvGrpSpPr>
        <p:grpSpPr>
          <a:xfrm>
            <a:off x="3346951" y="1444672"/>
            <a:ext cx="3261919" cy="4615463"/>
            <a:chOff x="3346951" y="1444672"/>
            <a:chExt cx="3261919" cy="461546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637EBC4-AB8B-E444-9839-75C5172151FF}"/>
                </a:ext>
              </a:extLst>
            </p:cNvPr>
            <p:cNvGrpSpPr/>
            <p:nvPr/>
          </p:nvGrpSpPr>
          <p:grpSpPr>
            <a:xfrm rot="20919483">
              <a:off x="3529239" y="2324897"/>
              <a:ext cx="1463496" cy="868890"/>
              <a:chOff x="9738403" y="4486601"/>
              <a:chExt cx="711081" cy="422174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A267C4C-31D5-4E42-BE5F-8F2BB7C3335F}"/>
                  </a:ext>
                </a:extLst>
              </p:cNvPr>
              <p:cNvCxnSpPr>
                <a:cxnSpLocks/>
              </p:cNvCxnSpPr>
              <p:nvPr/>
            </p:nvCxnSpPr>
            <p:spPr>
              <a:xfrm rot="680517" flipV="1">
                <a:off x="10387648" y="4486601"/>
                <a:ext cx="61836" cy="3896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6F8436B-5E6F-B645-A40D-705836411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29861" y="4734950"/>
                <a:ext cx="318058" cy="121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60D028B-8D24-274A-B64B-4EC6531A0FFC}"/>
                  </a:ext>
                </a:extLst>
              </p:cNvPr>
              <p:cNvSpPr/>
              <p:nvPr/>
            </p:nvSpPr>
            <p:spPr>
              <a:xfrm>
                <a:off x="10303403" y="4801819"/>
                <a:ext cx="110541" cy="1069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428C342-1525-A54C-8F8A-B3640409B9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31111" y="4843262"/>
                <a:ext cx="47251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B36214-08D4-0547-A43D-ACC70034841B}"/>
                  </a:ext>
                </a:extLst>
              </p:cNvPr>
              <p:cNvSpPr txBox="1"/>
              <p:nvPr/>
            </p:nvSpPr>
            <p:spPr>
              <a:xfrm rot="1313374">
                <a:off x="9738403" y="4516800"/>
                <a:ext cx="654931" cy="179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out-of-plane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3E78A5E-C31D-D443-898B-A9BA7D4E0711}"/>
                </a:ext>
              </a:extLst>
            </p:cNvPr>
            <p:cNvGrpSpPr/>
            <p:nvPr/>
          </p:nvGrpSpPr>
          <p:grpSpPr>
            <a:xfrm rot="21300000">
              <a:off x="3553067" y="5503835"/>
              <a:ext cx="3055803" cy="556300"/>
              <a:chOff x="9864738" y="5328818"/>
              <a:chExt cx="1484747" cy="270294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9C5F9AB-EEBF-EF4A-8A69-660970A4A616}"/>
                  </a:ext>
                </a:extLst>
              </p:cNvPr>
              <p:cNvCxnSpPr/>
              <p:nvPr/>
            </p:nvCxnSpPr>
            <p:spPr>
              <a:xfrm>
                <a:off x="9870492" y="5328818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4A341A8-96EE-764A-BC61-F449DC5ABBA1}"/>
                  </a:ext>
                </a:extLst>
              </p:cNvPr>
              <p:cNvCxnSpPr/>
              <p:nvPr/>
            </p:nvCxnSpPr>
            <p:spPr>
              <a:xfrm>
                <a:off x="9884868" y="5463965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E6F2BE9-F02E-5745-9DB1-0C35071F5ADA}"/>
                  </a:ext>
                </a:extLst>
              </p:cNvPr>
              <p:cNvCxnSpPr/>
              <p:nvPr/>
            </p:nvCxnSpPr>
            <p:spPr>
              <a:xfrm>
                <a:off x="9864738" y="5599112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19F6F5-F580-014A-97F2-65D1A2B017EB}"/>
                </a:ext>
              </a:extLst>
            </p:cNvPr>
            <p:cNvSpPr txBox="1"/>
            <p:nvPr/>
          </p:nvSpPr>
          <p:spPr>
            <a:xfrm>
              <a:off x="5084540" y="4250037"/>
              <a:ext cx="69589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</a:rPr>
                <a:t>Q</a:t>
              </a:r>
              <a:r>
                <a:rPr lang="en-US" baseline="-25000" dirty="0" err="1">
                  <a:solidFill>
                    <a:schemeClr val="bg2">
                      <a:lumMod val="50000"/>
                    </a:schemeClr>
                  </a:solidFill>
                </a:rPr>
                <a:t>Bragg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DCD531-406D-424B-837F-ABC188CCF386}"/>
                </a:ext>
              </a:extLst>
            </p:cNvPr>
            <p:cNvCxnSpPr>
              <a:cxnSpLocks/>
            </p:cNvCxnSpPr>
            <p:nvPr/>
          </p:nvCxnSpPr>
          <p:spPr>
            <a:xfrm rot="600000" flipH="1">
              <a:off x="4983431" y="2268713"/>
              <a:ext cx="0" cy="26854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6C74F0-D4FE-7948-9147-0FA6453280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3055" y="3475553"/>
              <a:ext cx="762179" cy="2929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A4E67BE-A4EA-8E4F-A8A5-754AD19B53A4}"/>
                </a:ext>
              </a:extLst>
            </p:cNvPr>
            <p:cNvSpPr txBox="1"/>
            <p:nvPr/>
          </p:nvSpPr>
          <p:spPr>
            <a:xfrm>
              <a:off x="4048731" y="1444672"/>
              <a:ext cx="2372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Tilt of planes around y produces  </a:t>
              </a:r>
              <a:r>
                <a:rPr lang="en-US" dirty="0" err="1">
                  <a:solidFill>
                    <a:srgbClr val="00B050"/>
                  </a:solidFill>
                </a:rPr>
                <a:t>Q</a:t>
              </a:r>
              <a:r>
                <a:rPr lang="en-US" baseline="-25000" dirty="0" err="1">
                  <a:solidFill>
                    <a:srgbClr val="00B050"/>
                  </a:solidFill>
                </a:rPr>
                <a:t>out</a:t>
              </a:r>
              <a:r>
                <a:rPr lang="en-US" baseline="-25000" dirty="0">
                  <a:solidFill>
                    <a:srgbClr val="00B050"/>
                  </a:solidFill>
                </a:rPr>
                <a:t>-of-plane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02331A8-49C4-464F-8845-0EA8FE189042}"/>
                </a:ext>
              </a:extLst>
            </p:cNvPr>
            <p:cNvCxnSpPr>
              <a:cxnSpLocks/>
            </p:cNvCxnSpPr>
            <p:nvPr/>
          </p:nvCxnSpPr>
          <p:spPr>
            <a:xfrm rot="21300000" flipV="1">
              <a:off x="4902862" y="3506479"/>
              <a:ext cx="0" cy="201168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24BBFE-9044-6549-87D0-19323123542E}"/>
                </a:ext>
              </a:extLst>
            </p:cNvPr>
            <p:cNvGrpSpPr/>
            <p:nvPr/>
          </p:nvGrpSpPr>
          <p:grpSpPr>
            <a:xfrm>
              <a:off x="3346951" y="4316089"/>
              <a:ext cx="1610692" cy="1151661"/>
              <a:chOff x="3411848" y="4280417"/>
              <a:chExt cx="1610692" cy="1151661"/>
            </a:xfrm>
          </p:grpSpPr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A8BF8489-1AE6-0D49-9464-4D256FA88B83}"/>
                  </a:ext>
                </a:extLst>
              </p:cNvPr>
              <p:cNvSpPr/>
              <p:nvPr/>
            </p:nvSpPr>
            <p:spPr>
              <a:xfrm rot="7503433">
                <a:off x="3527073" y="4563155"/>
                <a:ext cx="753698" cy="984148"/>
              </a:xfrm>
              <a:prstGeom prst="arc">
                <a:avLst/>
              </a:prstGeom>
              <a:ln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ECFEBF6-0367-A34F-AF2B-E9EECB1B054A}"/>
                  </a:ext>
                </a:extLst>
              </p:cNvPr>
              <p:cNvGrpSpPr/>
              <p:nvPr/>
            </p:nvGrpSpPr>
            <p:grpSpPr>
              <a:xfrm>
                <a:off x="3644825" y="4280417"/>
                <a:ext cx="1377715" cy="1151071"/>
                <a:chOff x="2374361" y="4473866"/>
                <a:chExt cx="1377715" cy="1151071"/>
              </a:xfrm>
            </p:grpSpPr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19D6206-1139-4744-B44B-0E6BFBAA1926}"/>
                    </a:ext>
                  </a:extLst>
                </p:cNvPr>
                <p:cNvCxnSpPr/>
                <p:nvPr/>
              </p:nvCxnSpPr>
              <p:spPr>
                <a:xfrm flipV="1">
                  <a:off x="2689999" y="4755192"/>
                  <a:ext cx="0" cy="693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0FF3E904-C81F-3943-A2E4-026711FC61C0}"/>
                    </a:ext>
                  </a:extLst>
                </p:cNvPr>
                <p:cNvCxnSpPr/>
                <p:nvPr/>
              </p:nvCxnSpPr>
              <p:spPr>
                <a:xfrm>
                  <a:off x="2661484" y="5451494"/>
                  <a:ext cx="8858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888518EA-03FE-8C45-AB70-7185CB8A2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1864" y="5328742"/>
                  <a:ext cx="228600" cy="228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D98F07EF-86B9-6641-9D8D-EEAFC4F1F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9621" y="5407226"/>
                  <a:ext cx="103954" cy="10058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F2E877BD-B9AD-5540-B37B-086AD418D20A}"/>
                    </a:ext>
                  </a:extLst>
                </p:cNvPr>
                <p:cNvSpPr txBox="1"/>
                <p:nvPr/>
              </p:nvSpPr>
              <p:spPr>
                <a:xfrm>
                  <a:off x="2579817" y="4473866"/>
                  <a:ext cx="276038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814ECD9-43B5-574A-ABC7-D4A8168CDEBA}"/>
                    </a:ext>
                  </a:extLst>
                </p:cNvPr>
                <p:cNvSpPr txBox="1"/>
                <p:nvPr/>
              </p:nvSpPr>
              <p:spPr>
                <a:xfrm>
                  <a:off x="3468023" y="5255606"/>
                  <a:ext cx="284053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CA2D624-AE55-C24A-AA27-C0FD218A0BC1}"/>
                    </a:ext>
                  </a:extLst>
                </p:cNvPr>
                <p:cNvSpPr txBox="1"/>
                <p:nvPr/>
              </p:nvSpPr>
              <p:spPr>
                <a:xfrm>
                  <a:off x="2374361" y="5177905"/>
                  <a:ext cx="288863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7ED64D-155B-ED49-847A-4BA3F0B04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4624" y="3510307"/>
              <a:ext cx="0" cy="201168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D85D49-F56E-004D-8ADF-5908DEB7BD92}"/>
              </a:ext>
            </a:extLst>
          </p:cNvPr>
          <p:cNvGrpSpPr/>
          <p:nvPr/>
        </p:nvGrpSpPr>
        <p:grpSpPr>
          <a:xfrm>
            <a:off x="6636025" y="1520799"/>
            <a:ext cx="3506603" cy="4701892"/>
            <a:chOff x="6636025" y="1520799"/>
            <a:chExt cx="3506603" cy="4701892"/>
          </a:xfrm>
        </p:grpSpPr>
        <p:sp>
          <p:nvSpPr>
            <p:cNvPr id="149" name="Trapezoid 148">
              <a:extLst>
                <a:ext uri="{FF2B5EF4-FFF2-40B4-BE49-F238E27FC236}">
                  <a16:creationId xmlns:a16="http://schemas.microsoft.com/office/drawing/2014/main" id="{2CFDF5CB-0083-9140-AB67-89E258E02B7A}"/>
                </a:ext>
              </a:extLst>
            </p:cNvPr>
            <p:cNvSpPr/>
            <p:nvPr/>
          </p:nvSpPr>
          <p:spPr>
            <a:xfrm>
              <a:off x="6936488" y="5791960"/>
              <a:ext cx="3195626" cy="430731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17FA2931-23A9-5947-AFEC-FD5B0BE6C0FD}"/>
                </a:ext>
              </a:extLst>
            </p:cNvPr>
            <p:cNvSpPr/>
            <p:nvPr/>
          </p:nvSpPr>
          <p:spPr>
            <a:xfrm>
              <a:off x="6925979" y="5466135"/>
              <a:ext cx="3195626" cy="430731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6AA1CECF-8C87-2648-BC80-EBC80C842F80}"/>
                </a:ext>
              </a:extLst>
            </p:cNvPr>
            <p:cNvSpPr/>
            <p:nvPr/>
          </p:nvSpPr>
          <p:spPr>
            <a:xfrm>
              <a:off x="6947002" y="5234906"/>
              <a:ext cx="3195626" cy="430731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9C94400-60C3-854E-966E-4F6A7CF49CEE}"/>
                </a:ext>
              </a:extLst>
            </p:cNvPr>
            <p:cNvGrpSpPr/>
            <p:nvPr/>
          </p:nvGrpSpPr>
          <p:grpSpPr>
            <a:xfrm rot="20919483">
              <a:off x="7293319" y="2761094"/>
              <a:ext cx="1105173" cy="1105463"/>
              <a:chOff x="9952185" y="4486601"/>
              <a:chExt cx="536979" cy="537120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225DBA9-8724-614C-BFE6-1284E9CAA4AE}"/>
                  </a:ext>
                </a:extLst>
              </p:cNvPr>
              <p:cNvCxnSpPr>
                <a:cxnSpLocks/>
              </p:cNvCxnSpPr>
              <p:nvPr/>
            </p:nvCxnSpPr>
            <p:spPr>
              <a:xfrm rot="680517" flipV="1">
                <a:off x="10387648" y="4486601"/>
                <a:ext cx="61836" cy="3896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DD07BEE-B53C-524C-AEEB-60F38BECB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29861" y="4734950"/>
                <a:ext cx="318058" cy="121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F44C945-CEB0-3949-904F-C3BCB1C84FC9}"/>
                  </a:ext>
                </a:extLst>
              </p:cNvPr>
              <p:cNvSpPr txBox="1"/>
              <p:nvPr/>
            </p:nvSpPr>
            <p:spPr>
              <a:xfrm rot="680517">
                <a:off x="9952185" y="4844271"/>
                <a:ext cx="536979" cy="179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azhimutal</a:t>
                </a:r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5F10D8A-2C5F-7F4F-9D55-FB67BFD3445C}"/>
                  </a:ext>
                </a:extLst>
              </p:cNvPr>
              <p:cNvSpPr/>
              <p:nvPr/>
            </p:nvSpPr>
            <p:spPr>
              <a:xfrm>
                <a:off x="10303403" y="4801819"/>
                <a:ext cx="110541" cy="1069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D8213AA-16E5-3845-BE4D-33C5233D0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31111" y="4843262"/>
                <a:ext cx="47251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4E14289-0338-2140-8EAD-DEFF008C71CE}"/>
                </a:ext>
              </a:extLst>
            </p:cNvPr>
            <p:cNvCxnSpPr/>
            <p:nvPr/>
          </p:nvCxnSpPr>
          <p:spPr>
            <a:xfrm flipV="1">
              <a:off x="7013518" y="4379414"/>
              <a:ext cx="0" cy="693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738B80C-6CE9-2C47-96AD-289C6264B625}"/>
                </a:ext>
              </a:extLst>
            </p:cNvPr>
            <p:cNvCxnSpPr/>
            <p:nvPr/>
          </p:nvCxnSpPr>
          <p:spPr>
            <a:xfrm>
              <a:off x="6985003" y="5075716"/>
              <a:ext cx="88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60EE3FE-66DF-634A-95AF-E08B50472468}"/>
                </a:ext>
              </a:extLst>
            </p:cNvPr>
            <p:cNvSpPr/>
            <p:nvPr/>
          </p:nvSpPr>
          <p:spPr>
            <a:xfrm>
              <a:off x="6905051" y="4963073"/>
              <a:ext cx="227508" cy="2201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4597512-903B-9F4B-958F-1A30A83C3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2078" y="5048368"/>
              <a:ext cx="97249" cy="9409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3530F03-58B5-064D-A670-B036EF9D4BE0}"/>
                </a:ext>
              </a:extLst>
            </p:cNvPr>
            <p:cNvSpPr txBox="1"/>
            <p:nvPr/>
          </p:nvSpPr>
          <p:spPr>
            <a:xfrm>
              <a:off x="6887159" y="4094503"/>
              <a:ext cx="27603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BE9DA9E-28B7-DC4C-A133-A9B67FDAF2B5}"/>
                </a:ext>
              </a:extLst>
            </p:cNvPr>
            <p:cNvSpPr txBox="1"/>
            <p:nvPr/>
          </p:nvSpPr>
          <p:spPr>
            <a:xfrm>
              <a:off x="7786260" y="4863702"/>
              <a:ext cx="28405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B5FB2-7A34-5140-BF2C-61E68DFF7B4F}"/>
                </a:ext>
              </a:extLst>
            </p:cNvPr>
            <p:cNvSpPr txBox="1"/>
            <p:nvPr/>
          </p:nvSpPr>
          <p:spPr>
            <a:xfrm>
              <a:off x="6636025" y="4837264"/>
              <a:ext cx="28886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A8E2FA6-FA63-F74F-9C0B-2720DBD46CB2}"/>
                </a:ext>
              </a:extLst>
            </p:cNvPr>
            <p:cNvSpPr txBox="1"/>
            <p:nvPr/>
          </p:nvSpPr>
          <p:spPr>
            <a:xfrm>
              <a:off x="7422929" y="1520799"/>
              <a:ext cx="2445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Tilt of planes around x produces </a:t>
              </a:r>
              <a:r>
                <a:rPr lang="en-US" dirty="0" err="1">
                  <a:solidFill>
                    <a:schemeClr val="accent1"/>
                  </a:solidFill>
                </a:rPr>
                <a:t>Q</a:t>
              </a:r>
              <a:r>
                <a:rPr lang="en-US" baseline="-25000" dirty="0" err="1">
                  <a:solidFill>
                    <a:schemeClr val="accent1"/>
                  </a:solidFill>
                </a:rPr>
                <a:t>azhimutal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B5C167-8222-5847-81BF-D54A4291C492}"/>
                </a:ext>
              </a:extLst>
            </p:cNvPr>
            <p:cNvSpPr/>
            <p:nvPr/>
          </p:nvSpPr>
          <p:spPr>
            <a:xfrm>
              <a:off x="7469907" y="4911525"/>
              <a:ext cx="151323" cy="256850"/>
            </a:xfrm>
            <a:prstGeom prst="arc">
              <a:avLst>
                <a:gd name="adj1" fmla="val 16200000"/>
                <a:gd name="adj2" fmla="val 1368419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B940EB1-0F03-5C4A-895E-0D5EEC778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900" y="3394903"/>
              <a:ext cx="0" cy="201168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2189F6-5787-2C47-BFF5-A3C334409471}"/>
                </a:ext>
              </a:extLst>
            </p:cNvPr>
            <p:cNvSpPr txBox="1"/>
            <p:nvPr/>
          </p:nvSpPr>
          <p:spPr>
            <a:xfrm>
              <a:off x="8517671" y="4001209"/>
              <a:ext cx="69589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</a:rPr>
                <a:t>Q</a:t>
              </a:r>
              <a:r>
                <a:rPr lang="en-US" baseline="-25000" dirty="0" err="1">
                  <a:solidFill>
                    <a:schemeClr val="bg2">
                      <a:lumMod val="50000"/>
                    </a:schemeClr>
                  </a:solidFill>
                </a:rPr>
                <a:t>Bragg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54EF84-8233-964E-84D1-5F00719F9038}"/>
                </a:ext>
              </a:extLst>
            </p:cNvPr>
            <p:cNvCxnSpPr>
              <a:cxnSpLocks/>
            </p:cNvCxnSpPr>
            <p:nvPr/>
          </p:nvCxnSpPr>
          <p:spPr>
            <a:xfrm rot="600000" flipH="1">
              <a:off x="8417226" y="2313351"/>
              <a:ext cx="0" cy="26854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02F6942-38C8-BF4E-81BF-074F936D8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6411" y="3421658"/>
              <a:ext cx="192024" cy="18937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C18DB88-3FCA-1B47-994D-4CD055D5B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4879" y="3470624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1EF727F-B10A-104A-B1CC-AB83C5CB4E5D}"/>
              </a:ext>
            </a:extLst>
          </p:cNvPr>
          <p:cNvSpPr txBox="1"/>
          <p:nvPr/>
        </p:nvSpPr>
        <p:spPr>
          <a:xfrm>
            <a:off x="10212592" y="1540683"/>
            <a:ext cx="2098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of strain and tilt produces a 3D vector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BECA867-2D98-9941-9BAC-8B35E837C8D3}"/>
              </a:ext>
            </a:extLst>
          </p:cNvPr>
          <p:cNvGrpSpPr/>
          <p:nvPr/>
        </p:nvGrpSpPr>
        <p:grpSpPr>
          <a:xfrm rot="20919483">
            <a:off x="9453749" y="2973731"/>
            <a:ext cx="2439669" cy="1243024"/>
            <a:chOff x="9484949" y="4434802"/>
            <a:chExt cx="1185382" cy="603958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00ECCD0-7491-E64D-A613-C58F14BB9560}"/>
                </a:ext>
              </a:extLst>
            </p:cNvPr>
            <p:cNvCxnSpPr>
              <a:cxnSpLocks/>
            </p:cNvCxnSpPr>
            <p:nvPr/>
          </p:nvCxnSpPr>
          <p:spPr>
            <a:xfrm rot="680517" flipV="1">
              <a:off x="10387648" y="4486601"/>
              <a:ext cx="61836" cy="38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20CBC83-033B-A041-96DC-2533B1DD0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29861" y="4734950"/>
              <a:ext cx="318058" cy="121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8011D20-43B9-0643-BD6E-753C7BF0C056}"/>
                </a:ext>
              </a:extLst>
            </p:cNvPr>
            <p:cNvSpPr txBox="1"/>
            <p:nvPr/>
          </p:nvSpPr>
          <p:spPr>
            <a:xfrm rot="17585073">
              <a:off x="10408383" y="4517300"/>
              <a:ext cx="344445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BB96DA-0D7B-0C43-88DA-B62AB98A987E}"/>
                </a:ext>
              </a:extLst>
            </p:cNvPr>
            <p:cNvSpPr txBox="1"/>
            <p:nvPr/>
          </p:nvSpPr>
          <p:spPr>
            <a:xfrm rot="680517">
              <a:off x="9912713" y="4859310"/>
              <a:ext cx="536980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azhimutal</a:t>
              </a:r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36A2C1D-2D68-1A41-8D6C-ED65F7749928}"/>
                </a:ext>
              </a:extLst>
            </p:cNvPr>
            <p:cNvSpPr/>
            <p:nvPr/>
          </p:nvSpPr>
          <p:spPr>
            <a:xfrm>
              <a:off x="10303403" y="4801819"/>
              <a:ext cx="110541" cy="106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84574D6-3752-704A-9D98-6545D3FD9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1111" y="4843262"/>
              <a:ext cx="47251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76C3642-AD6E-4146-9EF9-9FD614B03FE1}"/>
                </a:ext>
              </a:extLst>
            </p:cNvPr>
            <p:cNvSpPr txBox="1"/>
            <p:nvPr/>
          </p:nvSpPr>
          <p:spPr>
            <a:xfrm rot="1488708">
              <a:off x="9484949" y="4458828"/>
              <a:ext cx="654931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out-of-plane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2CB884-B335-4B4E-8E0A-E9AB1D206EE8}"/>
              </a:ext>
            </a:extLst>
          </p:cNvPr>
          <p:cNvCxnSpPr>
            <a:stCxn id="156" idx="0"/>
          </p:cNvCxnSpPr>
          <p:nvPr/>
        </p:nvCxnSpPr>
        <p:spPr>
          <a:xfrm flipH="1" flipV="1">
            <a:off x="10783614" y="2993663"/>
            <a:ext cx="492244" cy="704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C4937AB-A2F8-7941-BDB5-3656E12861F9}"/>
              </a:ext>
            </a:extLst>
          </p:cNvPr>
          <p:cNvSpPr txBox="1"/>
          <p:nvPr/>
        </p:nvSpPr>
        <p:spPr>
          <a:xfrm>
            <a:off x="9889705" y="2798105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centroid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9A85BB-A9EE-7A42-8CC2-C0722CE8B842}"/>
              </a:ext>
            </a:extLst>
          </p:cNvPr>
          <p:cNvSpPr txBox="1"/>
          <p:nvPr/>
        </p:nvSpPr>
        <p:spPr>
          <a:xfrm>
            <a:off x="9901840" y="4204478"/>
            <a:ext cx="234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centroid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rad</a:t>
            </a:r>
            <a:r>
              <a:rPr lang="en-US" dirty="0" err="1">
                <a:solidFill>
                  <a:srgbClr val="FF0000"/>
                </a:solidFill>
              </a:rPr>
              <a:t>,Q</a:t>
            </a:r>
            <a:r>
              <a:rPr lang="en-US" baseline="-25000" dirty="0" err="1">
                <a:solidFill>
                  <a:srgbClr val="FF0000"/>
                </a:solidFill>
              </a:rPr>
              <a:t>azhi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out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86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CF6E-43B2-FC4C-98CB-8E0590FE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0" y="-252718"/>
            <a:ext cx="10515600" cy="1325563"/>
          </a:xfrm>
        </p:spPr>
        <p:txBody>
          <a:bodyPr/>
          <a:lstStyle/>
          <a:p>
            <a:r>
              <a:rPr lang="en-US" dirty="0"/>
              <a:t>Calculation of the centroids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EB5F-34BF-564A-935F-94426DC5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3" y="744632"/>
            <a:ext cx="10515600" cy="4351338"/>
          </a:xfrm>
        </p:spPr>
        <p:txBody>
          <a:bodyPr/>
          <a:lstStyle/>
          <a:p>
            <a:r>
              <a:rPr lang="en-US" dirty="0"/>
              <a:t>Row and column centroids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D5287-4AEB-9F4E-B7DA-ACFCDF7FC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4" t="23718" r="6502" b="24558"/>
          <a:stretch/>
        </p:blipFill>
        <p:spPr>
          <a:xfrm>
            <a:off x="467564" y="1833537"/>
            <a:ext cx="5029200" cy="2266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A03F3-63FD-7C41-8BD7-11EF4343888F}"/>
              </a:ext>
            </a:extLst>
          </p:cNvPr>
          <p:cNvSpPr txBox="1"/>
          <p:nvPr/>
        </p:nvSpPr>
        <p:spPr>
          <a:xfrm rot="16200000">
            <a:off x="-576332" y="2925210"/>
            <a:ext cx="1658075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real space (pixels)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929A3-B1BE-4647-A22A-A7092B841085}"/>
              </a:ext>
            </a:extLst>
          </p:cNvPr>
          <p:cNvSpPr txBox="1"/>
          <p:nvPr/>
        </p:nvSpPr>
        <p:spPr>
          <a:xfrm>
            <a:off x="1728659" y="3947292"/>
            <a:ext cx="1654102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real space (pixels)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9DA31-259F-7D44-AA80-C6B3B43CC3CC}"/>
              </a:ext>
            </a:extLst>
          </p:cNvPr>
          <p:cNvSpPr/>
          <p:nvPr/>
        </p:nvSpPr>
        <p:spPr>
          <a:xfrm>
            <a:off x="3248763" y="2852413"/>
            <a:ext cx="45719" cy="5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7B0E27-49CD-DE43-90A0-D9AE83CAA6A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71623" y="744633"/>
            <a:ext cx="2287377" cy="210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AEDBC-B380-C54C-80E5-7AD3C61261F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271623" y="2903213"/>
            <a:ext cx="2287377" cy="294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719874-8E75-FE4C-A967-64987E58608B}"/>
              </a:ext>
            </a:extLst>
          </p:cNvPr>
          <p:cNvSpPr/>
          <p:nvPr/>
        </p:nvSpPr>
        <p:spPr>
          <a:xfrm>
            <a:off x="5559000" y="728898"/>
            <a:ext cx="3370212" cy="5115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4A5B86-F8FB-5C4C-B31E-FB7F4A9A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08" y="4221214"/>
            <a:ext cx="2923202" cy="25877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5A9AEA-FC53-4347-BF91-9C8D39140418}"/>
              </a:ext>
            </a:extLst>
          </p:cNvPr>
          <p:cNvSpPr txBox="1"/>
          <p:nvPr/>
        </p:nvSpPr>
        <p:spPr>
          <a:xfrm>
            <a:off x="7125685" y="54110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F5554-F165-1347-9EE7-9454FEE53270}"/>
              </a:ext>
            </a:extLst>
          </p:cNvPr>
          <p:cNvSpPr txBox="1"/>
          <p:nvPr/>
        </p:nvSpPr>
        <p:spPr>
          <a:xfrm>
            <a:off x="5519624" y="30694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1212AD-C3C5-E14A-A84E-D9A4712A1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71" t="2340" r="28202" b="6478"/>
          <a:stretch/>
        </p:blipFill>
        <p:spPr>
          <a:xfrm>
            <a:off x="5776710" y="744632"/>
            <a:ext cx="3152501" cy="48636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0F103C-C64C-7940-8452-58618E5A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835" y="776187"/>
            <a:ext cx="3086100" cy="279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D5BC4E-44C5-764E-A30D-3F79D3317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6" y="4998437"/>
            <a:ext cx="2795324" cy="6924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C14220E-36F0-1041-B829-B7B225E85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4229" y="211121"/>
            <a:ext cx="2404413" cy="5650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77EA84-428E-4740-9830-90843B340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946" y="4274157"/>
            <a:ext cx="2735217" cy="6231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E6BA85-C7F4-6F45-A2F1-BD7158DB7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449" y="3685615"/>
            <a:ext cx="2126872" cy="49745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51391CE-1FD5-464C-9E35-516D38335E12}"/>
              </a:ext>
            </a:extLst>
          </p:cNvPr>
          <p:cNvSpPr/>
          <p:nvPr/>
        </p:nvSpPr>
        <p:spPr>
          <a:xfrm>
            <a:off x="2839701" y="4364152"/>
            <a:ext cx="228600" cy="221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D81865-0ECA-074C-A357-610CA50EFFA7}"/>
              </a:ext>
            </a:extLst>
          </p:cNvPr>
          <p:cNvSpPr/>
          <p:nvPr/>
        </p:nvSpPr>
        <p:spPr>
          <a:xfrm>
            <a:off x="2890501" y="5138852"/>
            <a:ext cx="228600" cy="221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3FA59F-7731-9142-8ADA-9C17F8B94993}"/>
              </a:ext>
            </a:extLst>
          </p:cNvPr>
          <p:cNvSpPr txBox="1"/>
          <p:nvPr/>
        </p:nvSpPr>
        <p:spPr>
          <a:xfrm>
            <a:off x="252684" y="5714024"/>
            <a:ext cx="508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(</a:t>
            </a:r>
            <a:r>
              <a:rPr lang="en-US" dirty="0" err="1"/>
              <a:t>x,y</a:t>
            </a:r>
            <a:r>
              <a:rPr lang="en-US" dirty="0"/>
              <a:t>) are pixels in the </a:t>
            </a:r>
            <a:r>
              <a:rPr lang="en-US" dirty="0" err="1"/>
              <a:t>ccd</a:t>
            </a:r>
            <a:r>
              <a:rPr lang="en-US" dirty="0"/>
              <a:t> (i.e. in reciprocal space) and P(</a:t>
            </a:r>
            <a:r>
              <a:rPr lang="en-US" dirty="0" err="1"/>
              <a:t>x,y,theta</a:t>
            </a:r>
            <a:r>
              <a:rPr lang="en-US" dirty="0"/>
              <a:t>) is the diffracted intensity in each pixel of the </a:t>
            </a:r>
            <a:r>
              <a:rPr lang="en-US" dirty="0" err="1"/>
              <a:t>ccd</a:t>
            </a:r>
            <a:r>
              <a:rPr lang="en-US" dirty="0"/>
              <a:t> at given theta angle</a:t>
            </a:r>
          </a:p>
        </p:txBody>
      </p:sp>
    </p:spTree>
    <p:extLst>
      <p:ext uri="{BB962C8B-B14F-4D97-AF65-F5344CB8AC3E}">
        <p14:creationId xmlns:p14="http://schemas.microsoft.com/office/powerpoint/2010/main" val="181458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CF6E-43B2-FC4C-98CB-8E0590FE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5" y="-430238"/>
            <a:ext cx="10515600" cy="1325563"/>
          </a:xfrm>
        </p:spPr>
        <p:txBody>
          <a:bodyPr/>
          <a:lstStyle/>
          <a:p>
            <a:r>
              <a:rPr lang="en-US" dirty="0"/>
              <a:t>Centroid maps: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EB5F-34BF-564A-935F-94426DC5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94" y="416803"/>
            <a:ext cx="6480123" cy="4351338"/>
          </a:xfrm>
        </p:spPr>
        <p:txBody>
          <a:bodyPr/>
          <a:lstStyle/>
          <a:p>
            <a:r>
              <a:rPr lang="en-US" dirty="0"/>
              <a:t>Calculation of the </a:t>
            </a:r>
            <a:r>
              <a:rPr lang="en-US" dirty="0" err="1"/>
              <a:t>Xcentroid</a:t>
            </a:r>
            <a:r>
              <a:rPr lang="en-US" dirty="0"/>
              <a:t> and </a:t>
            </a:r>
            <a:r>
              <a:rPr lang="en-US" dirty="0" err="1"/>
              <a:t>Ycentroid</a:t>
            </a:r>
            <a:r>
              <a:rPr lang="en-US" dirty="0"/>
              <a:t> for each pixel of the real space map provides a 2D map in real space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D5287-4AEB-9F4E-B7DA-ACFCDF7FC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4" t="23718" r="6502" b="24558"/>
          <a:stretch/>
        </p:blipFill>
        <p:spPr>
          <a:xfrm>
            <a:off x="397078" y="1729138"/>
            <a:ext cx="5029200" cy="2266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A03F3-63FD-7C41-8BD7-11EF4343888F}"/>
              </a:ext>
            </a:extLst>
          </p:cNvPr>
          <p:cNvSpPr txBox="1"/>
          <p:nvPr/>
        </p:nvSpPr>
        <p:spPr>
          <a:xfrm rot="16200000">
            <a:off x="-543914" y="2540475"/>
            <a:ext cx="1658075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real space (pixels)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929A3-B1BE-4647-A22A-A7092B841085}"/>
              </a:ext>
            </a:extLst>
          </p:cNvPr>
          <p:cNvSpPr txBox="1"/>
          <p:nvPr/>
        </p:nvSpPr>
        <p:spPr>
          <a:xfrm>
            <a:off x="1602856" y="3742858"/>
            <a:ext cx="1654102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real space (pixels)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A24096-1D15-D24A-BAE2-D54483E18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4" t="23146" r="4498" b="26354"/>
          <a:stretch/>
        </p:blipFill>
        <p:spPr>
          <a:xfrm>
            <a:off x="6821689" y="1541518"/>
            <a:ext cx="5079742" cy="21521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8BC4D6-94F8-CD41-B2A2-60091A31B8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5" t="22722" r="4648" b="26778"/>
          <a:stretch/>
        </p:blipFill>
        <p:spPr>
          <a:xfrm>
            <a:off x="6778245" y="4267373"/>
            <a:ext cx="5123186" cy="21705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17BD4F-DFB2-844D-A6FD-A88323716A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92" t="2645" r="28286" b="5206"/>
          <a:stretch/>
        </p:blipFill>
        <p:spPr>
          <a:xfrm>
            <a:off x="2499142" y="4024883"/>
            <a:ext cx="1890727" cy="28331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8290A0-6F43-2043-8BCF-417E59FF6F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842" t="2576" r="26666" b="4403"/>
          <a:stretch/>
        </p:blipFill>
        <p:spPr>
          <a:xfrm>
            <a:off x="484169" y="3992550"/>
            <a:ext cx="1969246" cy="283311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ADC0494-0E05-3646-8DFB-6B3CDCA5A6AB}"/>
              </a:ext>
            </a:extLst>
          </p:cNvPr>
          <p:cNvSpPr txBox="1"/>
          <p:nvPr/>
        </p:nvSpPr>
        <p:spPr>
          <a:xfrm>
            <a:off x="1054787" y="5830462"/>
            <a:ext cx="1072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Xcentroid,Ycentroid</a:t>
            </a:r>
            <a:r>
              <a:rPr lang="en-US" sz="15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8E9D3C-795E-7E42-9671-F4847034C794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410114" y="5217890"/>
            <a:ext cx="181016" cy="612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A06781C3-F2A8-8840-AC14-90BD2F492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832" y="3771770"/>
            <a:ext cx="4772470" cy="4956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E5D1CC7-1B52-5646-99C6-700FA7484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8954" y="982743"/>
            <a:ext cx="4701768" cy="471356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980345FC-8911-CC4F-BD54-4C6270BF0E3E}"/>
              </a:ext>
            </a:extLst>
          </p:cNvPr>
          <p:cNvSpPr/>
          <p:nvPr/>
        </p:nvSpPr>
        <p:spPr>
          <a:xfrm>
            <a:off x="5447962" y="3133085"/>
            <a:ext cx="1254369" cy="60977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05F1AD-D525-BF49-ACDC-F9708FDC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11" y="1295210"/>
            <a:ext cx="3225800" cy="314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95063-E96A-A543-B33D-1E2D3AB7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" y="1297398"/>
            <a:ext cx="3225800" cy="314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87794B-42CF-FF42-AB6E-0897522F9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4" t="24863" r="9094" b="26120"/>
          <a:stretch/>
        </p:blipFill>
        <p:spPr>
          <a:xfrm>
            <a:off x="7832013" y="4309572"/>
            <a:ext cx="4227960" cy="1847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8FF1F-EAB4-4841-A68F-971F964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7" y="-82437"/>
            <a:ext cx="11287820" cy="1325563"/>
          </a:xfrm>
        </p:spPr>
        <p:txBody>
          <a:bodyPr/>
          <a:lstStyle/>
          <a:p>
            <a:r>
              <a:rPr lang="en-US" dirty="0" err="1"/>
              <a:t>Xcentroids</a:t>
            </a:r>
            <a:r>
              <a:rPr lang="en-US" dirty="0"/>
              <a:t> and </a:t>
            </a:r>
            <a:r>
              <a:rPr lang="en-US" dirty="0" err="1"/>
              <a:t>Ycentroids</a:t>
            </a:r>
            <a:r>
              <a:rPr lang="en-US" dirty="0"/>
              <a:t> are converted to radial components and to Strain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340891-6C41-2D4C-9B7A-5760A372CBBD}"/>
                  </a:ext>
                </a:extLst>
              </p:cNvPr>
              <p:cNvSpPr txBox="1"/>
              <p:nvPr/>
            </p:nvSpPr>
            <p:spPr>
              <a:xfrm>
                <a:off x="11227142" y="3921617"/>
                <a:ext cx="1029064" cy="49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strain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340891-6C41-2D4C-9B7A-5760A372C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142" y="3921617"/>
                <a:ext cx="1029064" cy="495457"/>
              </a:xfrm>
              <a:prstGeom prst="rect">
                <a:avLst/>
              </a:prstGeom>
              <a:blipFill>
                <a:blip r:embed="rId5"/>
                <a:stretch>
                  <a:fillRect l="-487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37B9A4-45DF-4C4F-A8B4-F79A77E50ACF}"/>
              </a:ext>
            </a:extLst>
          </p:cNvPr>
          <p:cNvGrpSpPr/>
          <p:nvPr/>
        </p:nvGrpSpPr>
        <p:grpSpPr>
          <a:xfrm>
            <a:off x="5781283" y="1414094"/>
            <a:ext cx="2803171" cy="2273887"/>
            <a:chOff x="9275593" y="4064987"/>
            <a:chExt cx="2803171" cy="227388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BB4762A-9DE1-B94E-AD86-A92E070B8B4D}"/>
                </a:ext>
              </a:extLst>
            </p:cNvPr>
            <p:cNvGrpSpPr/>
            <p:nvPr/>
          </p:nvGrpSpPr>
          <p:grpSpPr>
            <a:xfrm>
              <a:off x="9519464" y="5955092"/>
              <a:ext cx="1484747" cy="270294"/>
              <a:chOff x="9864738" y="5328818"/>
              <a:chExt cx="1484747" cy="27029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D8D6CE7-A783-BB47-8F53-30DA049838C7}"/>
                  </a:ext>
                </a:extLst>
              </p:cNvPr>
              <p:cNvCxnSpPr/>
              <p:nvPr/>
            </p:nvCxnSpPr>
            <p:spPr>
              <a:xfrm>
                <a:off x="9870492" y="5328818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75B7946-520A-7B43-AC98-499C27353C23}"/>
                  </a:ext>
                </a:extLst>
              </p:cNvPr>
              <p:cNvCxnSpPr/>
              <p:nvPr/>
            </p:nvCxnSpPr>
            <p:spPr>
              <a:xfrm>
                <a:off x="9884868" y="5463965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D6B7BB-3690-5942-93D6-D88E4FD5BB8A}"/>
                  </a:ext>
                </a:extLst>
              </p:cNvPr>
              <p:cNvCxnSpPr/>
              <p:nvPr/>
            </p:nvCxnSpPr>
            <p:spPr>
              <a:xfrm>
                <a:off x="9864738" y="5599112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02C1EC6-3550-DA4E-A084-BB4AAEC4854B}"/>
                </a:ext>
              </a:extLst>
            </p:cNvPr>
            <p:cNvCxnSpPr/>
            <p:nvPr/>
          </p:nvCxnSpPr>
          <p:spPr>
            <a:xfrm flipH="1" flipV="1">
              <a:off x="10209239" y="4677597"/>
              <a:ext cx="20130" cy="1259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6A4C96-368F-9844-82CF-2E5E038D1E53}"/>
                </a:ext>
              </a:extLst>
            </p:cNvPr>
            <p:cNvCxnSpPr>
              <a:cxnSpLocks/>
            </p:cNvCxnSpPr>
            <p:nvPr/>
          </p:nvCxnSpPr>
          <p:spPr>
            <a:xfrm rot="600000" flipH="1">
              <a:off x="10213526" y="4064987"/>
              <a:ext cx="0" cy="13048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21AD6CF-899E-EB43-8D47-C57DEB31CBFD}"/>
                </a:ext>
              </a:extLst>
            </p:cNvPr>
            <p:cNvGrpSpPr/>
            <p:nvPr/>
          </p:nvGrpSpPr>
          <p:grpSpPr>
            <a:xfrm rot="21001186">
              <a:off x="9307119" y="4877417"/>
              <a:ext cx="865479" cy="1001011"/>
              <a:chOff x="9736528" y="4078887"/>
              <a:chExt cx="865479" cy="1001011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CEA0A55-D372-3A45-AC22-9AD7780DF576}"/>
                  </a:ext>
                </a:extLst>
              </p:cNvPr>
              <p:cNvCxnSpPr/>
              <p:nvPr/>
            </p:nvCxnSpPr>
            <p:spPr>
              <a:xfrm flipV="1">
                <a:off x="10349937" y="4466390"/>
                <a:ext cx="116138" cy="3999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013C66C8-544F-3445-A816-9C7176D7C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29861" y="4734950"/>
                <a:ext cx="318058" cy="121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E75ABF-E968-4F45-85BF-08A35137399C}"/>
                  </a:ext>
                </a:extLst>
              </p:cNvPr>
              <p:cNvSpPr txBox="1"/>
              <p:nvPr/>
            </p:nvSpPr>
            <p:spPr>
              <a:xfrm rot="17141347">
                <a:off x="10256233" y="4174746"/>
                <a:ext cx="4379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rows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2947589-6386-6E4D-9F87-79DAB0C82CF0}"/>
                  </a:ext>
                </a:extLst>
              </p:cNvPr>
              <p:cNvSpPr txBox="1"/>
              <p:nvPr/>
            </p:nvSpPr>
            <p:spPr>
              <a:xfrm rot="598814">
                <a:off x="9979721" y="4833677"/>
                <a:ext cx="622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columns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4D8D7FF-B108-A04D-9759-8CB508399867}"/>
                  </a:ext>
                </a:extLst>
              </p:cNvPr>
              <p:cNvSpPr/>
              <p:nvPr/>
            </p:nvSpPr>
            <p:spPr>
              <a:xfrm>
                <a:off x="10303403" y="4801819"/>
                <a:ext cx="110541" cy="1069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8F34F7C-CC5E-A94E-88A1-E8956FBD7A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31111" y="4843262"/>
                <a:ext cx="47251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7A94943-6AB6-B54B-A8D6-CCCD5113DB17}"/>
                  </a:ext>
                </a:extLst>
              </p:cNvPr>
              <p:cNvSpPr txBox="1"/>
              <p:nvPr/>
            </p:nvSpPr>
            <p:spPr>
              <a:xfrm rot="1488708">
                <a:off x="9736528" y="4476694"/>
                <a:ext cx="463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theta</a:t>
                </a:r>
              </a:p>
            </p:txBody>
          </p:sp>
        </p:grp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D64FF74-EF9E-1645-ADD4-D95741692488}"/>
                </a:ext>
              </a:extLst>
            </p:cNvPr>
            <p:cNvCxnSpPr>
              <a:cxnSpLocks/>
            </p:cNvCxnSpPr>
            <p:nvPr/>
          </p:nvCxnSpPr>
          <p:spPr>
            <a:xfrm>
              <a:off x="10197897" y="4556042"/>
              <a:ext cx="0" cy="42713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466CF50-E6E2-1A45-9E13-86ABFF91E640}"/>
                </a:ext>
              </a:extLst>
            </p:cNvPr>
            <p:cNvSpPr txBox="1"/>
            <p:nvPr/>
          </p:nvSpPr>
          <p:spPr>
            <a:xfrm>
              <a:off x="10356361" y="4076283"/>
              <a:ext cx="17224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displacement of planes along (111)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8ADC3D2-A29F-1C4F-B493-C8AD0ABE7DD3}"/>
                </a:ext>
              </a:extLst>
            </p:cNvPr>
            <p:cNvCxnSpPr/>
            <p:nvPr/>
          </p:nvCxnSpPr>
          <p:spPr>
            <a:xfrm flipV="1">
              <a:off x="11081824" y="5599239"/>
              <a:ext cx="0" cy="337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3E30DAD-D8AD-C842-8161-F3892B61CA1C}"/>
                </a:ext>
              </a:extLst>
            </p:cNvPr>
            <p:cNvCxnSpPr/>
            <p:nvPr/>
          </p:nvCxnSpPr>
          <p:spPr>
            <a:xfrm>
              <a:off x="11067969" y="5937557"/>
              <a:ext cx="430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6F775D-5597-704C-9CD7-CED73F50A9BF}"/>
                </a:ext>
              </a:extLst>
            </p:cNvPr>
            <p:cNvSpPr/>
            <p:nvPr/>
          </p:nvSpPr>
          <p:spPr>
            <a:xfrm>
              <a:off x="11029122" y="5882826"/>
              <a:ext cx="110541" cy="1069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04E9FA1-E226-7541-BBB1-183A6E0DD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56830" y="5924269"/>
              <a:ext cx="47251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61E953E-177A-4143-810B-13A7AFF2463E}"/>
                </a:ext>
              </a:extLst>
            </p:cNvPr>
            <p:cNvSpPr txBox="1"/>
            <p:nvPr/>
          </p:nvSpPr>
          <p:spPr>
            <a:xfrm>
              <a:off x="11037668" y="532020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07279C9-B5A5-834D-9CB0-C95FB29DD9FE}"/>
                </a:ext>
              </a:extLst>
            </p:cNvPr>
            <p:cNvSpPr txBox="1"/>
            <p:nvPr/>
          </p:nvSpPr>
          <p:spPr>
            <a:xfrm>
              <a:off x="11413055" y="57209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CA6D427-D5F7-2D4A-85B8-531573B12D6D}"/>
                </a:ext>
              </a:extLst>
            </p:cNvPr>
            <p:cNvSpPr txBox="1"/>
            <p:nvPr/>
          </p:nvSpPr>
          <p:spPr>
            <a:xfrm>
              <a:off x="10959650" y="596954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9EC3A6E-3D6F-4B4F-A4FD-E7411B444570}"/>
                </a:ext>
              </a:extLst>
            </p:cNvPr>
            <p:cNvSpPr txBox="1"/>
            <p:nvPr/>
          </p:nvSpPr>
          <p:spPr>
            <a:xfrm>
              <a:off x="9301431" y="4930922"/>
              <a:ext cx="67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detector frame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62F3086-F6F4-274C-8DBC-AF52BA83FAEE}"/>
                </a:ext>
              </a:extLst>
            </p:cNvPr>
            <p:cNvSpPr txBox="1"/>
            <p:nvPr/>
          </p:nvSpPr>
          <p:spPr>
            <a:xfrm>
              <a:off x="10875083" y="5230391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 frame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2E35BD6-D776-9B44-94F4-9D5110D6B85A}"/>
                </a:ext>
              </a:extLst>
            </p:cNvPr>
            <p:cNvCxnSpPr/>
            <p:nvPr/>
          </p:nvCxnSpPr>
          <p:spPr>
            <a:xfrm>
              <a:off x="11080455" y="5673665"/>
              <a:ext cx="0" cy="19501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AC99ABF-A4E0-C749-81CE-30B83F5C7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9485" y="4531539"/>
              <a:ext cx="146887" cy="1671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BF86A93-42CF-744A-ACE5-CEA0945A6AD8}"/>
                </a:ext>
              </a:extLst>
            </p:cNvPr>
            <p:cNvSpPr txBox="1"/>
            <p:nvPr/>
          </p:nvSpPr>
          <p:spPr>
            <a:xfrm>
              <a:off x="9275593" y="4364204"/>
              <a:ext cx="877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Q</a:t>
              </a:r>
              <a:r>
                <a:rPr lang="en-US" b="1" baseline="-25000" dirty="0" err="1">
                  <a:solidFill>
                    <a:srgbClr val="FF0000"/>
                  </a:solidFill>
                </a:rPr>
                <a:t>centroid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E0BA626-6E2E-8C44-A599-339C11AC64F8}"/>
              </a:ext>
            </a:extLst>
          </p:cNvPr>
          <p:cNvSpPr>
            <a:spLocks noChangeAspect="1"/>
          </p:cNvSpPr>
          <p:nvPr/>
        </p:nvSpPr>
        <p:spPr>
          <a:xfrm>
            <a:off x="6212298" y="2649830"/>
            <a:ext cx="45720" cy="45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3157B-848D-8447-9DDA-73D628998B0D}"/>
              </a:ext>
            </a:extLst>
          </p:cNvPr>
          <p:cNvSpPr txBox="1"/>
          <p:nvPr/>
        </p:nvSpPr>
        <p:spPr>
          <a:xfrm>
            <a:off x="9588666" y="1108886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FAF724-35E8-A441-9AA1-6ED03A8F73F5}"/>
                  </a:ext>
                </a:extLst>
              </p:cNvPr>
              <p:cNvSpPr txBox="1"/>
              <p:nvPr/>
            </p:nvSpPr>
            <p:spPr>
              <a:xfrm rot="5400000">
                <a:off x="4921789" y="2281024"/>
                <a:ext cx="928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𝑠𝑡𝑟𝑎𝑖𝑛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degrees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FAF724-35E8-A441-9AA1-6ED03A8F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21789" y="2281024"/>
                <a:ext cx="928652" cy="646331"/>
              </a:xfrm>
              <a:prstGeom prst="rect">
                <a:avLst/>
              </a:prstGeom>
              <a:blipFill>
                <a:blip r:embed="rId6"/>
                <a:stretch>
                  <a:fillRect l="-13462" t="-5405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1587B36-0E9C-3645-8AF4-6C28E2374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5257" y="1763563"/>
            <a:ext cx="1824423" cy="13417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C9CF7-8E88-2C45-8FE9-1A0BDB046EE1}"/>
              </a:ext>
            </a:extLst>
          </p:cNvPr>
          <p:cNvSpPr txBox="1"/>
          <p:nvPr/>
        </p:nvSpPr>
        <p:spPr>
          <a:xfrm>
            <a:off x="10266388" y="2164054"/>
            <a:ext cx="174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d_space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B99E3B-E278-BE43-874D-8A721DFA488D}"/>
              </a:ext>
            </a:extLst>
          </p:cNvPr>
          <p:cNvSpPr txBox="1"/>
          <p:nvPr/>
        </p:nvSpPr>
        <p:spPr>
          <a:xfrm>
            <a:off x="10680948" y="2562401"/>
            <a:ext cx="13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strained </a:t>
            </a:r>
            <a:r>
              <a:rPr lang="en-US" dirty="0" err="1"/>
              <a:t>d_space</a:t>
            </a:r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04E7680-091E-DA49-BEEC-CF5E79C0A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04" t="23146" r="4498" b="26354"/>
          <a:stretch/>
        </p:blipFill>
        <p:spPr>
          <a:xfrm>
            <a:off x="-119623" y="4309572"/>
            <a:ext cx="4180956" cy="177135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8BEEBF2-E172-6045-8EA5-85492CFAED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55" t="22722" r="4648" b="26778"/>
          <a:stretch/>
        </p:blipFill>
        <p:spPr>
          <a:xfrm>
            <a:off x="3837719" y="4301590"/>
            <a:ext cx="4223245" cy="17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5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846</Words>
  <Application>Microsoft Macintosh PowerPoint</Application>
  <PresentationFormat>Widescreen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Analysis HXN, March 2018</vt:lpstr>
      <vt:lpstr>Outline</vt:lpstr>
      <vt:lpstr>HXN conventions</vt:lpstr>
      <vt:lpstr>HXN geometry</vt:lpstr>
      <vt:lpstr>Geometry of the scattering</vt:lpstr>
      <vt:lpstr>Effect of strain and tilt on the Bragg peak centroid position</vt:lpstr>
      <vt:lpstr>Calculation of the centroids </vt:lpstr>
      <vt:lpstr>Centroid maps:</vt:lpstr>
      <vt:lpstr>Xcentroids and Ycentroids are converted to radial components and to Strain maps</vt:lpstr>
      <vt:lpstr>Xcentroids and Ycentroids are also converted in azhimutal tilt</vt:lpstr>
      <vt:lpstr>Rocking curve centroid are converted in out-of-plane tilt</vt:lpstr>
      <vt:lpstr>The two tilts are the two components of the total tilt around the mean tilt value </vt:lpstr>
      <vt:lpstr>Summary of Maps of the Bragg peak centroid position of rock curve 9-10 combined </vt:lpstr>
      <vt:lpstr>PowerPoint Presentation</vt:lpstr>
      <vt:lpstr>Lattice spacing along 112 direction</vt:lpstr>
      <vt:lpstr>Lattice spacing versus contours of diffracted intensity</vt:lpstr>
      <vt:lpstr>Total tilt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HXN, March 2018</dc:title>
  <dc:creator>Calvo Almazan, Irene</dc:creator>
  <cp:lastModifiedBy>Calvo Almazan, Irene</cp:lastModifiedBy>
  <cp:revision>234</cp:revision>
  <dcterms:created xsi:type="dcterms:W3CDTF">2019-05-03T21:47:31Z</dcterms:created>
  <dcterms:modified xsi:type="dcterms:W3CDTF">2019-06-12T00:21:49Z</dcterms:modified>
</cp:coreProperties>
</file>