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  <p:sldId id="298" r:id="rId25"/>
  </p:sldIdLst>
  <p:sldSz cx="9144000" cy="5143500" type="screen16x9"/>
  <p:notesSz cx="6797675" cy="9926638"/>
  <p:embeddedFontLst>
    <p:embeddedFont>
      <p:font typeface="Abadi" panose="020B0604020104020204" pitchFamily="34" charset="0"/>
      <p:regular r:id="rId28"/>
    </p:embeddedFont>
    <p:embeddedFont>
      <p:font typeface="Aharoni" panose="02010803020104030203" pitchFamily="2" charset="-79"/>
      <p:bold r:id="rId29"/>
    </p:embeddedFont>
    <p:embeddedFont>
      <p:font typeface="Albert Sans" panose="020B0604020202020204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Elsie" panose="020B0604020202020204" charset="0"/>
      <p:regular r:id="rId40"/>
    </p:embeddedFont>
    <p:embeddedFont>
      <p:font typeface="Poiret One" panose="000005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C9"/>
    <a:srgbClr val="DFEDF0"/>
    <a:srgbClr val="1E8298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1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47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227908/iterating-over-rows-in-a-dataframe-in-pandas-is-there-a-difference-between-usin" TargetMode="External"/><Relationship Id="rId2" Type="http://schemas.openxmlformats.org/officeDocument/2006/relationships/hyperlink" Target="https://pandas.pydata.org/docs/reference/api/pandas.DataFrame.itertupl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pdg.lbl.gov/2023/AtomicNuclearProperties/HTML/air_dry_1_atm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85.97 MeV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5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sciame.drop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(sciame[sciame['energia'] == 0].index,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inplace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=True)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616648"/>
              </a:xfrm>
              <a:prstGeom prst="rect">
                <a:avLst/>
              </a:prstGeom>
              <a:blipFill>
                <a:blip r:embed="rId2"/>
                <a:stretch>
                  <a:fillRect l="-149" r="-3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94673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HAWC 300">
            <a:extLst>
              <a:ext uri="{FF2B5EF4-FFF2-40B4-BE49-F238E27FC236}">
                <a16:creationId xmlns:a16="http://schemas.microsoft.com/office/drawing/2014/main" id="{444B1F2A-5096-CC54-3CAD-5BA8F490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31849"/>
            <a:ext cx="4180739" cy="23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0CAE33-4AAC-CA04-766F-D1B2FBAAE4D3}"/>
              </a:ext>
            </a:extLst>
          </p:cNvPr>
          <p:cNvSpPr txBox="1"/>
          <p:nvPr/>
        </p:nvSpPr>
        <p:spPr>
          <a:xfrm>
            <a:off x="4849832" y="3687821"/>
            <a:ext cx="3633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HAWK. </a:t>
            </a:r>
            <a:r>
              <a:rPr lang="it-IT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Situato in Messico a 4100 m. Ha come scopo lo studio di raggi gamma e raggi cosmici tra 100 GeV e 100 TeV.</a:t>
            </a:r>
            <a:endParaRPr lang="it-IT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pd.DataFrame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(index=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pd.MultiIndex.from_product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([energie, angoli], names=['energia', 'angolo'])).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reset_index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893100"/>
              </a:xfrm>
              <a:prstGeom prst="rect">
                <a:avLst/>
              </a:prstGeom>
              <a:blipFill>
                <a:blip r:embed="rId3"/>
                <a:stretch>
                  <a:fillRect l="-144" t="-633" r="-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volte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un istogramma 3D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754874"/>
              </a:xfrm>
              <a:prstGeom prst="rect">
                <a:avLst/>
              </a:prstGeom>
              <a:blipFill>
                <a:blip r:embed="rId3"/>
                <a:stretch>
                  <a:fillRect l="-143" t="-487" b="-6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1" y="285572"/>
            <a:ext cx="8560077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235211" y="4547396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D98B61-3DB8-4FF8-3A39-8FE78196F09C}"/>
              </a:ext>
            </a:extLst>
          </p:cNvPr>
          <p:cNvSpPr txBox="1"/>
          <p:nvPr/>
        </p:nvSpPr>
        <p:spPr>
          <a:xfrm>
            <a:off x="5060197" y="4254460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 3D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 r="-5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" y="277068"/>
            <a:ext cx="8579643" cy="424708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B022D6-EA11-7242-BCFB-4419A200B232}"/>
              </a:ext>
            </a:extLst>
          </p:cNvPr>
          <p:cNvSpPr txBox="1"/>
          <p:nvPr/>
        </p:nvSpPr>
        <p:spPr>
          <a:xfrm>
            <a:off x="5060197" y="4254460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notare, anche in questo caso,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400282"/>
            <a:ext cx="8676852" cy="37186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9CF135-3172-87A0-2320-65EE98F446EB}"/>
              </a:ext>
            </a:extLst>
          </p:cNvPr>
          <p:cNvSpPr txBox="1"/>
          <p:nvPr/>
        </p:nvSpPr>
        <p:spPr>
          <a:xfrm>
            <a:off x="4942860" y="4154816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notare, anche ora,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180271" cy="83243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418284" y="1293710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851688" y="2544648"/>
            <a:ext cx="995243" cy="702247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20000" y="3428218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758164" y="2533844"/>
            <a:ext cx="1177687" cy="71305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047290" y="3392842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bande di errore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Grazie per l’ascolto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85350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4849832" y="3687821"/>
            <a:ext cx="3633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LHAASO  </a:t>
            </a:r>
            <a:r>
              <a:rPr lang="it-IT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(The Large High </a:t>
            </a:r>
            <a:r>
              <a:rPr lang="it-IT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Altitude</a:t>
            </a:r>
            <a:r>
              <a:rPr lang="it-IT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Air </a:t>
            </a:r>
            <a:r>
              <a:rPr lang="it-IT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Shower</a:t>
            </a:r>
            <a:r>
              <a:rPr lang="it-IT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Observatory</a:t>
            </a:r>
            <a:r>
              <a:rPr lang="it-IT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) localizzato a 4410 m sopra il livello del mare in China. Ha come scopo l’esplorazione dell’origine dei raggi cosmici ad alta energia </a:t>
            </a:r>
            <a:endParaRPr lang="it-IT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470748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contenente i dati delle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le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‘tipo’, ‘energia’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quota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1278</TotalTime>
  <Words>2081</Words>
  <Application>Microsoft Office PowerPoint</Application>
  <PresentationFormat>Presentazione su schermo (16:9)</PresentationFormat>
  <Paragraphs>153</Paragraphs>
  <Slides>24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Wingdings</vt:lpstr>
      <vt:lpstr>Cambria Math</vt:lpstr>
      <vt:lpstr>Consolas</vt:lpstr>
      <vt:lpstr>Abadi</vt:lpstr>
      <vt:lpstr>Poiret One</vt:lpstr>
      <vt:lpstr>Aharoni</vt:lpstr>
      <vt:lpstr>Arial</vt:lpstr>
      <vt:lpstr>Elsie</vt:lpstr>
      <vt:lpstr>Bebas Neue</vt:lpstr>
      <vt:lpstr>Albert Sans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 delle scelte</vt:lpstr>
      <vt:lpstr>Motivazioni delle scelte</vt:lpstr>
      <vt:lpstr>Motivazioni delle scelte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50</cp:revision>
  <cp:lastPrinted>2025-02-01T09:55:11Z</cp:lastPrinted>
  <dcterms:modified xsi:type="dcterms:W3CDTF">2025-02-03T13:30:24Z</dcterms:modified>
</cp:coreProperties>
</file>