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1" r:id="rId3"/>
    <p:sldId id="274" r:id="rId4"/>
    <p:sldId id="276" r:id="rId5"/>
    <p:sldId id="277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94" r:id="rId16"/>
    <p:sldId id="297" r:id="rId17"/>
    <p:sldId id="288" r:id="rId18"/>
    <p:sldId id="295" r:id="rId19"/>
    <p:sldId id="291" r:id="rId20"/>
    <p:sldId id="296" r:id="rId21"/>
    <p:sldId id="293" r:id="rId22"/>
    <p:sldId id="260" r:id="rId23"/>
    <p:sldId id="292" r:id="rId24"/>
  </p:sldIdLst>
  <p:sldSz cx="9144000" cy="5143500" type="screen16x9"/>
  <p:notesSz cx="6797675" cy="9926638"/>
  <p:embeddedFontLst>
    <p:embeddedFont>
      <p:font typeface="Abadi" panose="020B0604020104020204" pitchFamily="34" charset="0"/>
      <p:regular r:id="rId27"/>
    </p:embeddedFont>
    <p:embeddedFont>
      <p:font typeface="Aharoni" panose="02010803020104030203" pitchFamily="2" charset="-79"/>
      <p:bold r:id="rId28"/>
    </p:embeddedFont>
    <p:embeddedFont>
      <p:font typeface="Albert Sans" panose="020B0604020202020204" charset="0"/>
      <p:regular r:id="rId29"/>
      <p:bold r:id="rId30"/>
      <p:italic r:id="rId31"/>
      <p:boldItalic r:id="rId32"/>
    </p:embeddedFont>
    <p:embeddedFont>
      <p:font typeface="Bebas Neue" panose="020B0606020202050201" pitchFamily="34" charset="0"/>
      <p:regular r:id="rId33"/>
    </p:embeddedFont>
    <p:embeddedFont>
      <p:font typeface="Cambria Math" panose="02040503050406030204" pitchFamily="18" charset="0"/>
      <p:regular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Elsie" panose="020B0604020202020204" charset="0"/>
      <p:regular r:id="rId39"/>
    </p:embeddedFont>
    <p:embeddedFont>
      <p:font typeface="Poiret One" panose="00000500000000000000" pitchFamily="2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DF0"/>
    <a:srgbClr val="1E8298"/>
    <a:srgbClr val="134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4F3B60-A9C3-41FB-B953-8DACD48CCDC2}">
  <a:tblStyle styleId="{7E4F3B60-A9C3-41FB-B953-8DACD48CCD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E7F9C2F-D7D7-40AC-91BE-A6B59A9900E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D421A67-5E3F-CF5A-3785-23D473607A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403B007-A6B2-A35E-B0A9-EB6ACEC47D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AE3D9-6B3F-4004-A10A-C1B28CEBFD42}" type="datetimeFigureOut">
              <a:rPr lang="it-IT" smtClean="0"/>
              <a:t>02/02/2025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F5EFEFE-BC0D-6F9B-BF64-BDB01A6C28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C3ED9DA-E1CA-BDF2-248B-AF1175E923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EBD55-880F-4ED4-BBAE-A8BD5ABC0D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4824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p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9297f6f4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9297f6f4e_2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8679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9297f6f4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9297f6f4e_2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297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9297f6f4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9297f6f4e_2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61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78dd1e3212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78dd1e3212_0_176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111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78dd1e3212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78dd1e3212_0_176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78dd1e3212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78dd1e3212_0_176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71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69800" y="1034675"/>
            <a:ext cx="5804400" cy="18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69800" y="3423550"/>
            <a:ext cx="58044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041106" y="2705343"/>
            <a:ext cx="3387300" cy="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084956" y="1608057"/>
            <a:ext cx="129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5011994" y="602401"/>
            <a:ext cx="3166500" cy="393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21" name="Google Shape;21;p4"/>
          <p:cNvGrpSpPr/>
          <p:nvPr/>
        </p:nvGrpSpPr>
        <p:grpSpPr>
          <a:xfrm>
            <a:off x="327234" y="379450"/>
            <a:ext cx="8436616" cy="4426753"/>
            <a:chOff x="327234" y="379450"/>
            <a:chExt cx="8436616" cy="4426753"/>
          </a:xfrm>
        </p:grpSpPr>
        <p:cxnSp>
          <p:nvCxnSpPr>
            <p:cNvPr id="22" name="Google Shape;22;p4"/>
            <p:cNvCxnSpPr/>
            <p:nvPr/>
          </p:nvCxnSpPr>
          <p:spPr>
            <a:xfrm>
              <a:off x="6775450" y="379450"/>
              <a:ext cx="198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" name="Google Shape;23;p4"/>
            <p:cNvSpPr/>
            <p:nvPr/>
          </p:nvSpPr>
          <p:spPr>
            <a:xfrm>
              <a:off x="327234" y="4608503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1489364" y="1593175"/>
            <a:ext cx="2731500" cy="8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0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4923136" y="1593175"/>
            <a:ext cx="2731500" cy="8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0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1489364" y="2464625"/>
            <a:ext cx="2731500" cy="17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4923136" y="2464625"/>
            <a:ext cx="2731500" cy="17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327234" y="379450"/>
            <a:ext cx="8436616" cy="4426753"/>
            <a:chOff x="327234" y="379450"/>
            <a:chExt cx="8436616" cy="4426753"/>
          </a:xfrm>
        </p:grpSpPr>
        <p:cxnSp>
          <p:nvCxnSpPr>
            <p:cNvPr id="32" name="Google Shape;32;p5"/>
            <p:cNvCxnSpPr/>
            <p:nvPr/>
          </p:nvCxnSpPr>
          <p:spPr>
            <a:xfrm>
              <a:off x="6775450" y="379450"/>
              <a:ext cx="198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" name="Google Shape;33;p5"/>
            <p:cNvSpPr/>
            <p:nvPr/>
          </p:nvSpPr>
          <p:spPr>
            <a:xfrm>
              <a:off x="327234" y="4608503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52" name="Google Shape;52;p8"/>
          <p:cNvGrpSpPr/>
          <p:nvPr/>
        </p:nvGrpSpPr>
        <p:grpSpPr>
          <a:xfrm>
            <a:off x="327234" y="379450"/>
            <a:ext cx="8436616" cy="4426753"/>
            <a:chOff x="327234" y="379450"/>
            <a:chExt cx="8436616" cy="4426753"/>
          </a:xfrm>
        </p:grpSpPr>
        <p:cxnSp>
          <p:nvCxnSpPr>
            <p:cNvPr id="53" name="Google Shape;53;p8"/>
            <p:cNvCxnSpPr/>
            <p:nvPr/>
          </p:nvCxnSpPr>
          <p:spPr>
            <a:xfrm>
              <a:off x="6775450" y="379450"/>
              <a:ext cx="198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" name="Google Shape;54;p8"/>
            <p:cNvSpPr/>
            <p:nvPr/>
          </p:nvSpPr>
          <p:spPr>
            <a:xfrm>
              <a:off x="327234" y="4608503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9" name="Google Shape;59;p9"/>
          <p:cNvGrpSpPr/>
          <p:nvPr/>
        </p:nvGrpSpPr>
        <p:grpSpPr>
          <a:xfrm>
            <a:off x="319434" y="1602875"/>
            <a:ext cx="197700" cy="2279650"/>
            <a:chOff x="319434" y="1213925"/>
            <a:chExt cx="197700" cy="2279650"/>
          </a:xfrm>
        </p:grpSpPr>
        <p:sp>
          <p:nvSpPr>
            <p:cNvPr id="60" name="Google Shape;60;p9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" name="Google Shape;61;p9"/>
            <p:cNvCxnSpPr/>
            <p:nvPr/>
          </p:nvCxnSpPr>
          <p:spPr>
            <a:xfrm>
              <a:off x="418275" y="121392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9"/>
            <p:cNvCxnSpPr/>
            <p:nvPr/>
          </p:nvCxnSpPr>
          <p:spPr>
            <a:xfrm>
              <a:off x="418275" y="253477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3" name="Google Shape;63;p9"/>
          <p:cNvGrpSpPr/>
          <p:nvPr/>
        </p:nvGrpSpPr>
        <p:grpSpPr>
          <a:xfrm>
            <a:off x="8629034" y="1602875"/>
            <a:ext cx="197700" cy="2279650"/>
            <a:chOff x="319434" y="1213925"/>
            <a:chExt cx="197700" cy="2279650"/>
          </a:xfrm>
        </p:grpSpPr>
        <p:sp>
          <p:nvSpPr>
            <p:cNvPr id="64" name="Google Shape;64;p9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" name="Google Shape;65;p9"/>
            <p:cNvCxnSpPr/>
            <p:nvPr/>
          </p:nvCxnSpPr>
          <p:spPr>
            <a:xfrm>
              <a:off x="418275" y="121392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418275" y="253477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1"/>
          </p:nvPr>
        </p:nvSpPr>
        <p:spPr>
          <a:xfrm>
            <a:off x="870396" y="1837125"/>
            <a:ext cx="2383800" cy="82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0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2"/>
          </p:nvPr>
        </p:nvSpPr>
        <p:spPr>
          <a:xfrm>
            <a:off x="870396" y="2661200"/>
            <a:ext cx="2383800" cy="12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subTitle" idx="3"/>
          </p:nvPr>
        </p:nvSpPr>
        <p:spPr>
          <a:xfrm>
            <a:off x="3380100" y="2661200"/>
            <a:ext cx="2383800" cy="12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4"/>
          </p:nvPr>
        </p:nvSpPr>
        <p:spPr>
          <a:xfrm>
            <a:off x="5889804" y="2661200"/>
            <a:ext cx="2383800" cy="12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5"/>
          </p:nvPr>
        </p:nvSpPr>
        <p:spPr>
          <a:xfrm>
            <a:off x="3380100" y="1837125"/>
            <a:ext cx="2383800" cy="82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0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6"/>
          </p:nvPr>
        </p:nvSpPr>
        <p:spPr>
          <a:xfrm>
            <a:off x="5889804" y="1837125"/>
            <a:ext cx="2383800" cy="82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0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25"/>
          <p:cNvGrpSpPr/>
          <p:nvPr/>
        </p:nvGrpSpPr>
        <p:grpSpPr>
          <a:xfrm>
            <a:off x="327234" y="379450"/>
            <a:ext cx="8436616" cy="4426753"/>
            <a:chOff x="327234" y="379450"/>
            <a:chExt cx="8436616" cy="4426753"/>
          </a:xfrm>
        </p:grpSpPr>
        <p:cxnSp>
          <p:nvCxnSpPr>
            <p:cNvPr id="204" name="Google Shape;204;p25"/>
            <p:cNvCxnSpPr/>
            <p:nvPr/>
          </p:nvCxnSpPr>
          <p:spPr>
            <a:xfrm>
              <a:off x="6775450" y="379450"/>
              <a:ext cx="198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5" name="Google Shape;205;p25"/>
            <p:cNvSpPr/>
            <p:nvPr/>
          </p:nvSpPr>
          <p:spPr>
            <a:xfrm>
              <a:off x="327234" y="4608503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208;p26"/>
          <p:cNvGrpSpPr/>
          <p:nvPr/>
        </p:nvGrpSpPr>
        <p:grpSpPr>
          <a:xfrm>
            <a:off x="319434" y="1602875"/>
            <a:ext cx="197700" cy="2279650"/>
            <a:chOff x="319434" y="1213925"/>
            <a:chExt cx="197700" cy="2279650"/>
          </a:xfrm>
        </p:grpSpPr>
        <p:sp>
          <p:nvSpPr>
            <p:cNvPr id="209" name="Google Shape;209;p26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0" name="Google Shape;210;p26"/>
            <p:cNvCxnSpPr/>
            <p:nvPr/>
          </p:nvCxnSpPr>
          <p:spPr>
            <a:xfrm>
              <a:off x="418275" y="121392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26"/>
            <p:cNvCxnSpPr/>
            <p:nvPr/>
          </p:nvCxnSpPr>
          <p:spPr>
            <a:xfrm>
              <a:off x="418275" y="253477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2" name="Google Shape;212;p26"/>
          <p:cNvGrpSpPr/>
          <p:nvPr/>
        </p:nvGrpSpPr>
        <p:grpSpPr>
          <a:xfrm>
            <a:off x="8629034" y="1602875"/>
            <a:ext cx="197700" cy="2279650"/>
            <a:chOff x="319434" y="1213925"/>
            <a:chExt cx="197700" cy="2279650"/>
          </a:xfrm>
        </p:grpSpPr>
        <p:sp>
          <p:nvSpPr>
            <p:cNvPr id="213" name="Google Shape;213;p26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4" name="Google Shape;214;p26"/>
            <p:cNvCxnSpPr/>
            <p:nvPr/>
          </p:nvCxnSpPr>
          <p:spPr>
            <a:xfrm>
              <a:off x="418275" y="121392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26"/>
            <p:cNvCxnSpPr/>
            <p:nvPr/>
          </p:nvCxnSpPr>
          <p:spPr>
            <a:xfrm>
              <a:off x="418275" y="253477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sie"/>
              <a:buNone/>
              <a:defRPr sz="35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●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○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■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●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○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■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●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○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lbert Sans"/>
              <a:buChar char="■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67" r:id="rId7"/>
    <p:sldLayoutId id="2147483671" r:id="rId8"/>
    <p:sldLayoutId id="2147483672" r:id="rId9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0227908/iterating-over-rows-in-a-dataframe-in-pandas-is-there-a-difference-between-usin" TargetMode="External"/><Relationship Id="rId2" Type="http://schemas.openxmlformats.org/officeDocument/2006/relationships/hyperlink" Target="https://pandas.pydata.org/docs/reference/api/pandas.DataFrame.itertuples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hyperlink" Target="https://pdg.lbl.gov/2023/AtomicNuclearProperties/HTML/air_dry_1_atm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renegentili/Progetto-Metodi-Computazionali/blob/main/simulazionesciame.p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renegentili/Progetto-Metodi-Computazionali/blob/main/sciame.p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>
            <a:spLocks noGrp="1"/>
          </p:cNvSpPr>
          <p:nvPr>
            <p:ph type="ctrTitle"/>
          </p:nvPr>
        </p:nvSpPr>
        <p:spPr>
          <a:xfrm>
            <a:off x="185978" y="782668"/>
            <a:ext cx="8787539" cy="18839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Ca</a:t>
            </a:r>
            <a:r>
              <a:rPr lang="en" sz="4400" dirty="0">
                <a:solidFill>
                  <a:srgbClr val="134F5C"/>
                </a:solidFill>
              </a:rPr>
              <a:t>mpiona</a:t>
            </a:r>
            <a:r>
              <a:rPr lang="en" sz="4400" dirty="0"/>
              <a:t>mento Sciami Atmosferici ad Alta Quota</a:t>
            </a:r>
            <a:endParaRPr sz="4400" dirty="0"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1"/>
          </p:nvPr>
        </p:nvSpPr>
        <p:spPr>
          <a:xfrm>
            <a:off x="1677548" y="3625028"/>
            <a:ext cx="5804400" cy="1024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Irene Gentili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Metodi Computazionali per la Fisica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2024/2025</a:t>
            </a:r>
            <a:endParaRPr b="1" dirty="0">
              <a:solidFill>
                <a:schemeClr val="tx2">
                  <a:lumMod val="75000"/>
                  <a:lumOff val="25000"/>
                </a:schemeClr>
              </a:solidFill>
              <a:latin typeface="Poiret One" panose="00000500000000000000" pitchFamily="2" charset="0"/>
            </a:endParaRPr>
          </a:p>
        </p:txBody>
      </p:sp>
      <p:grpSp>
        <p:nvGrpSpPr>
          <p:cNvPr id="228" name="Google Shape;228;p30"/>
          <p:cNvGrpSpPr/>
          <p:nvPr/>
        </p:nvGrpSpPr>
        <p:grpSpPr>
          <a:xfrm>
            <a:off x="1796975" y="3000478"/>
            <a:ext cx="5550050" cy="197700"/>
            <a:chOff x="1653525" y="2970747"/>
            <a:chExt cx="5550050" cy="197700"/>
          </a:xfrm>
        </p:grpSpPr>
        <p:sp>
          <p:nvSpPr>
            <p:cNvPr id="229" name="Google Shape;229;p30"/>
            <p:cNvSpPr/>
            <p:nvPr/>
          </p:nvSpPr>
          <p:spPr>
            <a:xfrm>
              <a:off x="4329709" y="2970747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0" name="Google Shape;230;p30"/>
            <p:cNvCxnSpPr/>
            <p:nvPr/>
          </p:nvCxnSpPr>
          <p:spPr>
            <a:xfrm>
              <a:off x="1653525" y="3069600"/>
              <a:ext cx="252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30"/>
            <p:cNvCxnSpPr/>
            <p:nvPr/>
          </p:nvCxnSpPr>
          <p:spPr>
            <a:xfrm>
              <a:off x="4676375" y="3069600"/>
              <a:ext cx="252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90E84D-1711-812B-912A-F9584D5C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21423"/>
            <a:ext cx="7704000" cy="841800"/>
          </a:xfrm>
        </p:spPr>
        <p:txBody>
          <a:bodyPr/>
          <a:lstStyle/>
          <a:p>
            <a:r>
              <a:rPr lang="it-IT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it-IT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simulazione_sciame</a:t>
            </a:r>
            <a:r>
              <a:rPr lang="it-IT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(E0, s=0.1, angolo=0):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58C07F6-11EA-32D8-F987-40B3C95565AC}"/>
                  </a:ext>
                </a:extLst>
              </p:cNvPr>
              <p:cNvSpPr txBox="1"/>
              <p:nvPr/>
            </p:nvSpPr>
            <p:spPr>
              <a:xfrm>
                <a:off x="473120" y="1042323"/>
                <a:ext cx="8197760" cy="4215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400050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 startAt="4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 un ciclo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while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che continua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finchè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la quota sia maggiore di quella del rivelatore 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finchè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sciame ha particelle, ad ogni iterazione si:</a:t>
                </a:r>
              </a:p>
              <a:p>
                <a:pPr marL="952500" lvl="1" indent="-34290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Inizializzano due liste vuote: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new_particelle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= []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contenente le nuove particelle create nella simulazione  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new_energie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= []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contenente i nuovi valori delle energie delle particelle di sciame e i relativi indici.</a:t>
                </a:r>
              </a:p>
              <a:p>
                <a:pPr marL="952500" lvl="1" indent="-34290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952500" lvl="1" indent="-34290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esegue un ciclo for sullo sciame con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itertuples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()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che tratta le varie righe di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sciame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come se fossero delle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tuple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(indice, tipo, energia) (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più veloce di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iterrows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()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).</a:t>
                </a:r>
              </a:p>
              <a:p>
                <a:pPr marL="952500" lvl="1" indent="-34290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Se la particella 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si associa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Ec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corrispondente (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per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87,92 MeV e per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85.97 MeV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). Se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it-IT" b="0" i="0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it-IT" b="0" i="0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b="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perde per ionizzazione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E_fin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indica l’energia finale. Se la condizione sull’energia non è rispettata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E_fin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=0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. Se </a:t>
                </a:r>
                <a:r>
                  <a:rPr lang="en-US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np.random.uniform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() &lt; </a:t>
                </a:r>
                <a:r>
                  <a:rPr lang="en-US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prob_brems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(s) and </a:t>
                </a:r>
                <a:r>
                  <a:rPr lang="en-US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E_fin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&gt;</a:t>
                </a:r>
                <a:r>
                  <a:rPr lang="en-US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Ec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fa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Bremsstrahlung, quindi si aggiunge alla lista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new_particelle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E=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E_fin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/2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assume energia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E_fin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/2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. Successivamente si aggiunge l’energia di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e il relativo indice 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new_energie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.</a:t>
                </a: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285750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285750" lvl="1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58C07F6-11EA-32D8-F987-40B3C9556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20" y="1042323"/>
                <a:ext cx="8197760" cy="4215578"/>
              </a:xfrm>
              <a:prstGeom prst="rect">
                <a:avLst/>
              </a:prstGeom>
              <a:blipFill>
                <a:blip r:embed="rId5"/>
                <a:stretch>
                  <a:fillRect l="-1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157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90E84D-1711-812B-912A-F9584D5C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080" y="397903"/>
            <a:ext cx="7704000" cy="841800"/>
          </a:xfrm>
        </p:spPr>
        <p:txBody>
          <a:bodyPr/>
          <a:lstStyle/>
          <a:p>
            <a:r>
              <a:rPr lang="it-IT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it-IT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simulazione_sciame</a:t>
            </a:r>
            <a:r>
              <a:rPr lang="it-IT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(E0, s=0.1, angolo=0):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58C07F6-11EA-32D8-F987-40B3C95565AC}"/>
                  </a:ext>
                </a:extLst>
              </p:cNvPr>
              <p:cNvSpPr txBox="1"/>
              <p:nvPr/>
            </p:nvSpPr>
            <p:spPr>
              <a:xfrm>
                <a:off x="473120" y="707043"/>
                <a:ext cx="819776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52500" lvl="1" indent="-34290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952500" lvl="1" indent="-34290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4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Se la particella è un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e 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&gt;2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sSup>
                      <m:sSup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it-IT" b="0" i="0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, se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np.random.uniform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() &lt;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prob_coppia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(s)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new_energie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aggiungo una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tupla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contenente l’indice di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e la sua nuova E ovvero 0. Successivamente 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new_particelle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aggiungo 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e 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 energia=E/2. Altrimenti aggiungo 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new_energie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la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tupla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contenente l’indice del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 e energia pari a 0.</a:t>
                </a: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4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4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Successivamente vengono aggiornate le energie delle particelle di sciame con i nuovi valori aggiunti in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new_particelle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sciame.at[i, 'energia'] = en. </a:t>
                </a: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4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eliminano dallo sciame le particelle aventi energia pari a 0.</a:t>
                </a: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4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aggiungono allo sciame le nuove particelle con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aggiungi_part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(sciame,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new_particelle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4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diminuisce la quota</a:t>
                </a:r>
              </a:p>
              <a:p>
                <a:pPr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400050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 startAt="5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Fuori dal ciclo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while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determino la lunghezza del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dataframe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sciame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particelle_rivelate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len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(sciame)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.</a:t>
                </a:r>
              </a:p>
              <a:p>
                <a:pPr marL="400050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 startAt="5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La funzione restituisce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particelle_rivelate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1009650" lvl="1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 startAt="5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285750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Wingdings" panose="05000000000000000000" pitchFamily="2" charset="2"/>
                  <a:buChar char="v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285750" lvl="1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58C07F6-11EA-32D8-F987-40B3C9556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20" y="707043"/>
                <a:ext cx="8197760" cy="4401205"/>
              </a:xfrm>
              <a:prstGeom prst="rect">
                <a:avLst/>
              </a:prstGeom>
              <a:blipFill>
                <a:blip r:embed="rId2"/>
                <a:stretch>
                  <a:fillRect l="-1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9251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35"/>
          <p:cNvGrpSpPr/>
          <p:nvPr/>
        </p:nvGrpSpPr>
        <p:grpSpPr>
          <a:xfrm>
            <a:off x="796316" y="2329600"/>
            <a:ext cx="3445675" cy="197700"/>
            <a:chOff x="2659300" y="2970747"/>
            <a:chExt cx="3445675" cy="197700"/>
          </a:xfrm>
        </p:grpSpPr>
        <p:sp>
          <p:nvSpPr>
            <p:cNvPr id="287" name="Google Shape;287;p35"/>
            <p:cNvSpPr/>
            <p:nvPr/>
          </p:nvSpPr>
          <p:spPr>
            <a:xfrm>
              <a:off x="4329709" y="2970747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8" name="Google Shape;288;p35"/>
            <p:cNvCxnSpPr/>
            <p:nvPr/>
          </p:nvCxnSpPr>
          <p:spPr>
            <a:xfrm>
              <a:off x="2659300" y="3069594"/>
              <a:ext cx="1521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35"/>
            <p:cNvCxnSpPr/>
            <p:nvPr/>
          </p:nvCxnSpPr>
          <p:spPr>
            <a:xfrm>
              <a:off x="4676375" y="3069600"/>
              <a:ext cx="1428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8A816A9-6EC2-50E3-6335-AFEC2D40E624}"/>
              </a:ext>
            </a:extLst>
          </p:cNvPr>
          <p:cNvSpPr txBox="1"/>
          <p:nvPr/>
        </p:nvSpPr>
        <p:spPr>
          <a:xfrm>
            <a:off x="592053" y="1084502"/>
            <a:ext cx="3820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i="1" dirty="0">
                <a:solidFill>
                  <a:srgbClr val="134F5C"/>
                </a:solidFill>
                <a:latin typeface="Elsie" panose="020B0604020202020204" charset="0"/>
              </a:rPr>
              <a:t>Risultati simulazione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B9EC2F8-B4D6-3FC7-FE99-9549945F1BAC}"/>
              </a:ext>
            </a:extLst>
          </p:cNvPr>
          <p:cNvSpPr txBox="1"/>
          <p:nvPr/>
        </p:nvSpPr>
        <p:spPr>
          <a:xfrm>
            <a:off x="402979" y="2814532"/>
            <a:ext cx="41056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i="1" dirty="0">
                <a:solidFill>
                  <a:srgbClr val="134F5C"/>
                </a:solidFill>
                <a:latin typeface="Elsie" panose="020B0604020202020204" charset="0"/>
              </a:rPr>
              <a:t>Risposta del rivelatore in funzione di angolo e energia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1B23CF6-3188-2962-BEEA-FE8722BBAE7A}"/>
              </a:ext>
            </a:extLst>
          </p:cNvPr>
          <p:cNvSpPr txBox="1"/>
          <p:nvPr/>
        </p:nvSpPr>
        <p:spPr>
          <a:xfrm>
            <a:off x="4976777" y="4411043"/>
            <a:ext cx="393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  <a:cs typeface="Aharoni" panose="02010803020104030203" pitchFamily="2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Script – simulazionesciame.py</a:t>
            </a:r>
            <a:endParaRPr lang="it-IT" sz="2000" b="1" dirty="0">
              <a:solidFill>
                <a:schemeClr val="tx2">
                  <a:lumMod val="75000"/>
                  <a:lumOff val="25000"/>
                </a:schemeClr>
              </a:solidFill>
              <a:latin typeface="Poiret One" panose="00000500000000000000" pitchFamily="2" charset="0"/>
              <a:cs typeface="Aharoni" panose="02010803020104030203" pitchFamily="2" charset="-79"/>
            </a:endParaRPr>
          </a:p>
        </p:txBody>
      </p:sp>
      <p:pic>
        <p:nvPicPr>
          <p:cNvPr id="4098" name="Picture 2" descr="Cascata Elettromagnetica da Raggi Cosmici – PhysicsOpenLab">
            <a:extLst>
              <a:ext uri="{FF2B5EF4-FFF2-40B4-BE49-F238E27FC236}">
                <a16:creationId xmlns:a16="http://schemas.microsoft.com/office/drawing/2014/main" id="{B0CB54C6-79F5-8485-743D-99B6C9838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859" y="594884"/>
            <a:ext cx="279082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996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FED6A2-1DD9-C602-F558-981BCE0E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000" dirty="0"/>
              <a:t>Rappresentazione dei risultati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2F5799F-16A2-9662-28ED-14E839BB1914}"/>
                  </a:ext>
                </a:extLst>
              </p:cNvPr>
              <p:cNvSpPr txBox="1"/>
              <p:nvPr/>
            </p:nvSpPr>
            <p:spPr>
              <a:xfrm>
                <a:off x="518160" y="1149940"/>
                <a:ext cx="810768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Si rappresenta il numero di particelle rivelate in funzione dell’angolo rispetto alla verticale (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) nell’intervallo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(0,45)</m:t>
                    </m:r>
                  </m:oMath>
                </a14:m>
                <a:r>
                  <a:rPr lang="it-IT" b="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° e in funzione dell’energia iniziale (E) nell’intervallo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</m:oMath>
                </a14:m>
                <a:r>
                  <a:rPr lang="it-IT" b="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TeV.</a:t>
                </a:r>
              </a:p>
              <a:p>
                <a:endParaRPr lang="it-IT" b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algn="ctr"/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 valori di 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sono sempre spaziati in modo uniforme tra il valore massimo e minimo considerato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2F5799F-16A2-9662-28ED-14E839BB1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1149940"/>
                <a:ext cx="8107680" cy="954107"/>
              </a:xfrm>
              <a:prstGeom prst="rect">
                <a:avLst/>
              </a:prstGeom>
              <a:blipFill>
                <a:blip r:embed="rId2"/>
                <a:stretch>
                  <a:fillRect t="-1282" r="-451" b="-51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870C97F-E0B8-6C22-317E-13D9A4B876DF}"/>
                  </a:ext>
                </a:extLst>
              </p:cNvPr>
              <p:cNvSpPr txBox="1"/>
              <p:nvPr/>
            </p:nvSpPr>
            <p:spPr>
              <a:xfrm>
                <a:off x="436880" y="2236262"/>
                <a:ext cx="8493760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rappresenta, tramite un istogramma e uno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scatter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plot, il numero medio di particelle rivelate in funzione di E per 4 valori diversi di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(scelto tramite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--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hisen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).</a:t>
                </a: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L’utente deve scegliere</a:t>
                </a:r>
              </a:p>
              <a:p>
                <a:pPr marL="1009650" lvl="1" indent="-4000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Il numero di valori di E da considerare (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</a:t>
                </a:r>
              </a:p>
              <a:p>
                <a:pPr marL="1009650" lvl="1" indent="-4000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Il numero di simulazioni da fare per ogni coppia E-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(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</a:t>
                </a:r>
              </a:p>
              <a:p>
                <a:pPr marL="1009650" lvl="1" indent="-4000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Il valore del passo di avanzamento (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</a:t>
                </a:r>
              </a:p>
              <a:p>
                <a:pPr marL="1009650" lvl="1" indent="-4000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Se salvare o meno l’immagine prodotta</a:t>
                </a:r>
              </a:p>
              <a:p>
                <a:pPr marL="609600" lvl="1" algn="l"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342900" indent="-342900">
                  <a:buClr>
                    <a:srgbClr val="0C343D">
                      <a:lumMod val="75000"/>
                      <a:lumOff val="25000"/>
                    </a:srgbClr>
                  </a:buClr>
                  <a:buFont typeface="+mj-lt"/>
                  <a:buAutoNum type="arabicPeriod"/>
                  <a:defRPr/>
                </a:pP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Si crea il </a:t>
                </a:r>
                <a:r>
                  <a:rPr kumimoji="0" lang="it-IT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dataframe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 </a:t>
                </a:r>
                <a:r>
                  <a:rPr kumimoji="0" lang="it-IT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sym typeface="Arial"/>
                  </a:rPr>
                  <a:t>df_risultati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sym typeface="Arial"/>
                  </a:rPr>
                  <a:t> 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riempiendolo inizialmente con le varie coppie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E-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609600" lvl="1" algn="l"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609600" lvl="1" algn="l"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870C97F-E0B8-6C22-317E-13D9A4B87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80" y="2236262"/>
                <a:ext cx="8493760" cy="2462213"/>
              </a:xfrm>
              <a:prstGeom prst="rect">
                <a:avLst/>
              </a:prstGeom>
              <a:blipFill>
                <a:blip r:embed="rId3"/>
                <a:stretch>
                  <a:fillRect l="-144" t="-7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130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FED6A2-1DD9-C602-F558-981BCE0E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000" dirty="0"/>
              <a:t>Rappresentazione dei risultati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870C97F-E0B8-6C22-317E-13D9A4B876DF}"/>
                  </a:ext>
                </a:extLst>
              </p:cNvPr>
              <p:cNvSpPr txBox="1"/>
              <p:nvPr/>
            </p:nvSpPr>
            <p:spPr>
              <a:xfrm>
                <a:off x="325120" y="1159045"/>
                <a:ext cx="849376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rgbClr val="0C343D">
                      <a:lumMod val="75000"/>
                      <a:lumOff val="25000"/>
                    </a:srgbClr>
                  </a:buClr>
                  <a:buFont typeface="+mj-lt"/>
                  <a:buAutoNum type="arabicPeriod" startAt="4"/>
                  <a:defRPr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riempie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df_risultati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 il numero medio di particelle rivelate per ogni coppia E-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, con la deviazione standard della media associata e con il numero di particelle rivelate per ognuna delle x simulazioni fatte. </a:t>
                </a:r>
              </a:p>
              <a:p>
                <a:pPr marL="1009650" lvl="1" indent="-400050">
                  <a:buClr>
                    <a:srgbClr val="0C343D">
                      <a:lumMod val="75000"/>
                      <a:lumOff val="25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Questi valori vengono determinati chiamando la funzione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media(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row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, s, volte),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che ha come parametri la riga (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row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 contenente la coppia E-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, il passo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(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volte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).</a:t>
                </a:r>
              </a:p>
              <a:p>
                <a:pPr marL="1009650" lvl="1" indent="-400050">
                  <a:buClr>
                    <a:srgbClr val="0C343D">
                      <a:lumMod val="75000"/>
                      <a:lumOff val="25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L’avanzamento della simulazione viene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mostrato dalla barra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tqdm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implementata come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progress_apply</a:t>
                </a: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1009650" lvl="1" indent="-400050">
                  <a:buClr>
                    <a:srgbClr val="0C343D">
                      <a:lumMod val="75000"/>
                      <a:lumOff val="25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endPara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badi" panose="020B0604020104020204" pitchFamily="34" charset="0"/>
                  <a:cs typeface="Arial"/>
                  <a:sym typeface="Arial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343D">
                      <a:lumMod val="75000"/>
                      <a:lumOff val="25000"/>
                    </a:srgbClr>
                  </a:buClr>
                  <a:buSzTx/>
                  <a:buFont typeface="+mj-lt"/>
                  <a:buAutoNum type="arabicPeriod" startAt="4"/>
                  <a:tabLst/>
                  <a:defRPr/>
                </a:pP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S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i rappresentano tramite degli 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  <a:hlinkClick r:id="rId2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istogrammi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 il numero di particelle rivelate per </a:t>
                </a:r>
                <a:r>
                  <a:rPr kumimoji="0" lang="it-IT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ogn</a:t>
                </a: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i coppia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E-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, al fine di rappresentare la distribuzione</a:t>
                </a:r>
                <a:r>
                  <a:rPr kumimoji="0" lang="it-IT" sz="1400" b="0" i="0" u="none" strike="noStrike" kern="0" cap="none" spc="0" normalizeH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 di quest’ultime.</a:t>
                </a:r>
                <a:endParaRPr lang="it-IT" dirty="0">
                  <a:solidFill>
                    <a:srgbClr val="0C343D">
                      <a:lumMod val="75000"/>
                      <a:lumOff val="25000"/>
                    </a:srgbClr>
                  </a:solidFill>
                  <a:latin typeface="Abadi" panose="020B0604020104020204" pitchFamily="34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343D">
                      <a:lumMod val="75000"/>
                      <a:lumOff val="25000"/>
                    </a:srgbClr>
                  </a:buClr>
                  <a:buSzTx/>
                  <a:buFont typeface="+mj-lt"/>
                  <a:buAutoNum type="arabicPeriod" startAt="4"/>
                  <a:tabLst/>
                  <a:defRPr/>
                </a:pPr>
                <a:endPara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C343D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badi" panose="020B0604020104020204" pitchFamily="34" charset="0"/>
                  <a:cs typeface="Arial"/>
                  <a:sym typeface="Arial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343D">
                      <a:lumMod val="75000"/>
                      <a:lumOff val="25000"/>
                    </a:srgbClr>
                  </a:buClr>
                  <a:buSzTx/>
                  <a:buFont typeface="+mj-lt"/>
                  <a:buAutoNum type="arabicPeriod" startAt="4"/>
                  <a:tabLst/>
                  <a:defRPr/>
                </a:pP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I</a:t>
                </a: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n un’unica immagine si rappresenta:</a:t>
                </a:r>
              </a:p>
              <a:p>
                <a:pPr marL="1009650" lvl="1" indent="-400050">
                  <a:buClr>
                    <a:srgbClr val="0C343D">
                      <a:lumMod val="75000"/>
                      <a:lumOff val="25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un istogramma 3D avente sull’asse x i valori di E,  sull’asse y i 4 valori di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 e sull’asse z il numero medio di particelle rivelate.</a:t>
                </a:r>
              </a:p>
              <a:p>
                <a:pPr marL="1009650" lvl="1" indent="-400050">
                  <a:buClr>
                    <a:srgbClr val="0C343D">
                      <a:lumMod val="75000"/>
                      <a:lumOff val="25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uno </a:t>
                </a:r>
                <a:r>
                  <a:rPr lang="it-IT" dirty="0" err="1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scatter</a:t>
                </a: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 plot avente sull’asse x i valori di E , sull’asse y il numero medio di particelle rivelate per ognuno dei 4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considerati. Nello </a:t>
                </a:r>
                <a:r>
                  <a:rPr lang="it-IT" dirty="0" err="1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scatter</a:t>
                </a: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 plot sono riportati anche gli errori associati.</a:t>
                </a:r>
                <a:endPara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C343D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badi" panose="020B0604020104020204" pitchFamily="34" charset="0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870C97F-E0B8-6C22-317E-13D9A4B87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20" y="1159045"/>
                <a:ext cx="8493760" cy="3539430"/>
              </a:xfrm>
              <a:prstGeom prst="rect">
                <a:avLst/>
              </a:prstGeom>
              <a:blipFill>
                <a:blip r:embed="rId3"/>
                <a:stretch>
                  <a:fillRect l="-143" t="-516" r="-72" b="-6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6018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izzo, diagramma, linea">
            <a:extLst>
              <a:ext uri="{FF2B5EF4-FFF2-40B4-BE49-F238E27FC236}">
                <a16:creationId xmlns:a16="http://schemas.microsoft.com/office/drawing/2014/main" id="{27413261-A7AD-3221-3C56-F509DEF42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52" y="314960"/>
            <a:ext cx="8503096" cy="420918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C1BE2B-767D-EA51-578F-F0689AC6C3C2}"/>
              </a:ext>
            </a:extLst>
          </p:cNvPr>
          <p:cNvSpPr txBox="1"/>
          <p:nvPr/>
        </p:nvSpPr>
        <p:spPr>
          <a:xfrm>
            <a:off x="1137920" y="4524148"/>
            <a:ext cx="363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Simulazione eseguita con s=0.8, x=20, n=6</a:t>
            </a:r>
          </a:p>
        </p:txBody>
      </p:sp>
    </p:spTree>
    <p:extLst>
      <p:ext uri="{BB962C8B-B14F-4D97-AF65-F5344CB8AC3E}">
        <p14:creationId xmlns:p14="http://schemas.microsoft.com/office/powerpoint/2010/main" val="3247331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97326C-1401-3085-87B8-E331AAA27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6" y="1894050"/>
            <a:ext cx="3387300" cy="677700"/>
          </a:xfrm>
        </p:spPr>
        <p:txBody>
          <a:bodyPr/>
          <a:lstStyle/>
          <a:p>
            <a:r>
              <a:rPr lang="it-IT" sz="2000" dirty="0">
                <a:solidFill>
                  <a:srgbClr val="134F5C"/>
                </a:solidFill>
              </a:rPr>
              <a:t>Esempio di distribuzione del numero di particelle rivelate rappresentata con l’istogramma</a:t>
            </a:r>
          </a:p>
        </p:txBody>
      </p:sp>
      <p:pic>
        <p:nvPicPr>
          <p:cNvPr id="6" name="Immagine 5" descr="Immagine che contiene testo, schermata, Carattere, diagramma">
            <a:extLst>
              <a:ext uri="{FF2B5EF4-FFF2-40B4-BE49-F238E27FC236}">
                <a16:creationId xmlns:a16="http://schemas.microsoft.com/office/drawing/2014/main" id="{253AD9A8-95A1-83E5-139C-D1B4AE244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406" y="1127731"/>
            <a:ext cx="4175766" cy="313182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C7696E4-3636-9698-1530-187302CD1755}"/>
              </a:ext>
            </a:extLst>
          </p:cNvPr>
          <p:cNvSpPr txBox="1"/>
          <p:nvPr/>
        </p:nvSpPr>
        <p:spPr>
          <a:xfrm>
            <a:off x="154983" y="4687307"/>
            <a:ext cx="23169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 14</a:t>
            </a:r>
            <a:endParaRPr lang="it-IT" sz="1100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037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FED6A2-1DD9-C602-F558-981BCE0E6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013985"/>
            <a:ext cx="7704000" cy="572700"/>
          </a:xfrm>
        </p:spPr>
        <p:txBody>
          <a:bodyPr/>
          <a:lstStyle/>
          <a:p>
            <a:r>
              <a:rPr lang="it-IT" sz="3000" dirty="0"/>
              <a:t>Rappresentazione dei risultati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870C97F-E0B8-6C22-317E-13D9A4B876DF}"/>
                  </a:ext>
                </a:extLst>
              </p:cNvPr>
              <p:cNvSpPr txBox="1"/>
              <p:nvPr/>
            </p:nvSpPr>
            <p:spPr>
              <a:xfrm>
                <a:off x="406400" y="2072163"/>
                <a:ext cx="849376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rappresenta, tramite un istogramma e uno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scatter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plot, il numero medio di particelle rivelate in funzione di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per 4 valori diversi di E (scelto tramite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--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hisang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).</a:t>
                </a:r>
              </a:p>
              <a:p>
                <a:pPr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Ora viene chiesto di inserire il numero di valori di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da considerare per ogni valore di E.</a:t>
                </a: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procede in modo analogo al precedente, ma in questo caso si rappresenta in un’unica immagine:</a:t>
                </a:r>
              </a:p>
              <a:p>
                <a:pPr marL="895350" lvl="1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istogramma 3D avente sull’asse x i valori di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e sull’asse y i 4 valori di E</a:t>
                </a:r>
              </a:p>
              <a:p>
                <a:pPr marL="895350" lvl="1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scatter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plot avente sull’asse x i vari valori di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.</a:t>
                </a: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609600" lvl="1" algn="l"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870C97F-E0B8-6C22-317E-13D9A4B87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2072163"/>
                <a:ext cx="8493760" cy="2677656"/>
              </a:xfrm>
              <a:prstGeom prst="rect">
                <a:avLst/>
              </a:prstGeom>
              <a:blipFill>
                <a:blip r:embed="rId2"/>
                <a:stretch>
                  <a:fillRect l="-144" t="-6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218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C1BE2B-767D-EA51-578F-F0689AC6C3C2}"/>
              </a:ext>
            </a:extLst>
          </p:cNvPr>
          <p:cNvSpPr txBox="1"/>
          <p:nvPr/>
        </p:nvSpPr>
        <p:spPr>
          <a:xfrm>
            <a:off x="1137920" y="4524148"/>
            <a:ext cx="363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Simulazione eseguita con s=0.8, x=20, n=6</a:t>
            </a:r>
          </a:p>
        </p:txBody>
      </p:sp>
      <p:pic>
        <p:nvPicPr>
          <p:cNvPr id="5" name="Immagine 4" descr="Immagine che contiene testo, diagramma, linea, schermata">
            <a:extLst>
              <a:ext uri="{FF2B5EF4-FFF2-40B4-BE49-F238E27FC236}">
                <a16:creationId xmlns:a16="http://schemas.microsoft.com/office/drawing/2014/main" id="{E869A52E-BF48-9BB0-A26F-3584A2F2A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3" y="226541"/>
            <a:ext cx="8681713" cy="429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624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FED6A2-1DD9-C602-F558-981BCE0E6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47623"/>
            <a:ext cx="7704000" cy="572700"/>
          </a:xfrm>
        </p:spPr>
        <p:txBody>
          <a:bodyPr/>
          <a:lstStyle/>
          <a:p>
            <a:r>
              <a:rPr lang="it-IT" sz="3000" dirty="0"/>
              <a:t>Rappresentazione dei risultati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870C97F-E0B8-6C22-317E-13D9A4B876DF}"/>
              </a:ext>
            </a:extLst>
          </p:cNvPr>
          <p:cNvSpPr txBox="1"/>
          <p:nvPr/>
        </p:nvSpPr>
        <p:spPr>
          <a:xfrm>
            <a:off x="426720" y="1320323"/>
            <a:ext cx="8493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2">
                  <a:lumMod val="75000"/>
                  <a:lumOff val="25000"/>
                </a:schemeClr>
              </a:buClr>
              <a:buFont typeface="+mj-lt"/>
              <a:buAutoNum type="arabicPeriod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marL="342900" indent="-342900">
              <a:buClr>
                <a:schemeClr val="tx2">
                  <a:lumMod val="75000"/>
                  <a:lumOff val="25000"/>
                </a:schemeClr>
              </a:buClr>
              <a:buFont typeface="+mj-lt"/>
              <a:buAutoNum type="arabicPeriod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marL="342900" indent="-342900">
              <a:buClr>
                <a:schemeClr val="tx2">
                  <a:lumMod val="75000"/>
                  <a:lumOff val="25000"/>
                </a:schemeClr>
              </a:buClr>
              <a:buFont typeface="+mj-lt"/>
              <a:buAutoNum type="arabicPeriod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marL="609600" lvl="1" algn="l">
              <a:buClr>
                <a:schemeClr val="tx2">
                  <a:lumMod val="75000"/>
                  <a:lumOff val="25000"/>
                </a:schemeClr>
              </a:buClr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7C764BB-2CC8-6FDA-D6E3-E76443BBF3B4}"/>
                  </a:ext>
                </a:extLst>
              </p:cNvPr>
              <p:cNvSpPr txBox="1"/>
              <p:nvPr/>
            </p:nvSpPr>
            <p:spPr>
              <a:xfrm>
                <a:off x="325120" y="1811487"/>
                <a:ext cx="849376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rappresenta tramite uno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scatter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plot e un grafico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contourf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il numero medio di particelle rivelate per ogni coppia E-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considerata (scelto tramite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--color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</a:t>
                </a:r>
              </a:p>
              <a:p>
                <a:pPr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In questo caso viene richiesto di inserire il numero di valori di 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di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da considerare (lo stesso)</a:t>
                </a: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procede analogamente al primo caso, ma ora si rappresenta in un’unica immagine:</a:t>
                </a:r>
              </a:p>
              <a:p>
                <a:pPr marL="895350" lvl="1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grafico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scatter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contenente E sull’asse x e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sull’asse y, mentre il numero di particelle è indicato attraverso una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colorbar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. </a:t>
                </a:r>
              </a:p>
              <a:p>
                <a:pPr marL="895350" lvl="1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grafico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contourf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contenente E sull’asse x e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sull’asse y, mentre il numero di particelle è indicato attraverso la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colorbar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7C764BB-2CC8-6FDA-D6E3-E76443BBF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20" y="1811487"/>
                <a:ext cx="8493760" cy="2246769"/>
              </a:xfrm>
              <a:prstGeom prst="rect">
                <a:avLst/>
              </a:prstGeom>
              <a:blipFill>
                <a:blip r:embed="rId2"/>
                <a:stretch>
                  <a:fillRect l="-143" t="-813" r="-287" b="-16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2735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35"/>
          <p:cNvGrpSpPr/>
          <p:nvPr/>
        </p:nvGrpSpPr>
        <p:grpSpPr>
          <a:xfrm>
            <a:off x="965506" y="2583835"/>
            <a:ext cx="3445675" cy="197700"/>
            <a:chOff x="2659300" y="2970747"/>
            <a:chExt cx="3445675" cy="197700"/>
          </a:xfrm>
        </p:grpSpPr>
        <p:sp>
          <p:nvSpPr>
            <p:cNvPr id="287" name="Google Shape;287;p35"/>
            <p:cNvSpPr/>
            <p:nvPr/>
          </p:nvSpPr>
          <p:spPr>
            <a:xfrm>
              <a:off x="4329709" y="2970747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8" name="Google Shape;288;p35"/>
            <p:cNvCxnSpPr/>
            <p:nvPr/>
          </p:nvCxnSpPr>
          <p:spPr>
            <a:xfrm>
              <a:off x="2659300" y="3069594"/>
              <a:ext cx="1521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35"/>
            <p:cNvCxnSpPr/>
            <p:nvPr/>
          </p:nvCxnSpPr>
          <p:spPr>
            <a:xfrm>
              <a:off x="4676375" y="3069600"/>
              <a:ext cx="1428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8A816A9-6EC2-50E3-6335-AFEC2D40E624}"/>
              </a:ext>
            </a:extLst>
          </p:cNvPr>
          <p:cNvSpPr txBox="1"/>
          <p:nvPr/>
        </p:nvSpPr>
        <p:spPr>
          <a:xfrm>
            <a:off x="1041575" y="1742180"/>
            <a:ext cx="3386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i="1" dirty="0">
                <a:solidFill>
                  <a:srgbClr val="134F5C"/>
                </a:solidFill>
                <a:latin typeface="Elsie" panose="020B0604020202020204" charset="0"/>
              </a:rPr>
              <a:t>Introduzione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B9EC2F8-B4D6-3FC7-FE99-9549945F1BAC}"/>
              </a:ext>
            </a:extLst>
          </p:cNvPr>
          <p:cNvSpPr txBox="1"/>
          <p:nvPr/>
        </p:nvSpPr>
        <p:spPr>
          <a:xfrm>
            <a:off x="771109" y="2976854"/>
            <a:ext cx="3948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i="1" dirty="0">
                <a:solidFill>
                  <a:srgbClr val="134F5C"/>
                </a:solidFill>
                <a:latin typeface="Elsie" panose="020B0604020202020204" charset="0"/>
              </a:rPr>
              <a:t>Sciami</a:t>
            </a:r>
            <a:r>
              <a:rPr lang="it-IT" sz="1100" dirty="0">
                <a:solidFill>
                  <a:srgbClr val="134F5C"/>
                </a:solidFill>
              </a:rPr>
              <a:t> </a:t>
            </a:r>
            <a:r>
              <a:rPr lang="it-IT" sz="2800" i="1" dirty="0">
                <a:solidFill>
                  <a:srgbClr val="134F5C"/>
                </a:solidFill>
                <a:latin typeface="Elsie" panose="020B0604020202020204" charset="0"/>
              </a:rPr>
              <a:t>atmosferici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1DA605B-E055-0D23-662D-C6710C7E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47" y="1101311"/>
            <a:ext cx="3762900" cy="31627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C1BE2B-767D-EA51-578F-F0689AC6C3C2}"/>
              </a:ext>
            </a:extLst>
          </p:cNvPr>
          <p:cNvSpPr txBox="1"/>
          <p:nvPr/>
        </p:nvSpPr>
        <p:spPr>
          <a:xfrm>
            <a:off x="1137920" y="4524148"/>
            <a:ext cx="363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Simulazione eseguita con s=0.8, x=20, n=5</a:t>
            </a:r>
          </a:p>
        </p:txBody>
      </p:sp>
      <p:pic>
        <p:nvPicPr>
          <p:cNvPr id="5" name="Immagine 4" descr="Immagine che contiene testo, schermata, Policromia, Diagramma&#10;&#10;Descrizione generata automaticamente">
            <a:extLst>
              <a:ext uri="{FF2B5EF4-FFF2-40B4-BE49-F238E27FC236}">
                <a16:creationId xmlns:a16="http://schemas.microsoft.com/office/drawing/2014/main" id="{2E204F05-EE7B-2EC3-FE3C-F67377B47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74" y="609509"/>
            <a:ext cx="8676852" cy="371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66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/>
              <a:t>Motivazioni</a:t>
            </a:r>
            <a:endParaRPr sz="3000" dirty="0"/>
          </a:p>
        </p:txBody>
      </p:sp>
      <p:grpSp>
        <p:nvGrpSpPr>
          <p:cNvPr id="276" name="Google Shape;276;p34"/>
          <p:cNvGrpSpPr/>
          <p:nvPr/>
        </p:nvGrpSpPr>
        <p:grpSpPr>
          <a:xfrm>
            <a:off x="319434" y="1966389"/>
            <a:ext cx="8355316" cy="840300"/>
            <a:chOff x="319434" y="1874350"/>
            <a:chExt cx="8355316" cy="840300"/>
          </a:xfrm>
        </p:grpSpPr>
        <p:sp>
          <p:nvSpPr>
            <p:cNvPr id="277" name="Google Shape;277;p34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8" name="Google Shape;278;p34"/>
            <p:cNvCxnSpPr/>
            <p:nvPr/>
          </p:nvCxnSpPr>
          <p:spPr>
            <a:xfrm>
              <a:off x="8674750" y="1874350"/>
              <a:ext cx="0" cy="840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C43735-D1C1-A7C3-8444-A1B7452CE0B4}"/>
              </a:ext>
            </a:extLst>
          </p:cNvPr>
          <p:cNvSpPr txBox="1"/>
          <p:nvPr/>
        </p:nvSpPr>
        <p:spPr>
          <a:xfrm>
            <a:off x="517134" y="1517070"/>
            <a:ext cx="8230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2">
                  <a:lumMod val="75000"/>
                  <a:lumOff val="25000"/>
                </a:schemeClr>
              </a:buClr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Si è scelto di eseguire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più simulazioni per coppia angolo-energia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e di calcolarne la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media e deviazione standard della media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, invece di farne solamente una.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B039675-3118-6FC6-549A-C8AD0556F0B0}"/>
              </a:ext>
            </a:extLst>
          </p:cNvPr>
          <p:cNvCxnSpPr>
            <a:cxnSpLocks/>
          </p:cNvCxnSpPr>
          <p:nvPr/>
        </p:nvCxnSpPr>
        <p:spPr>
          <a:xfrm flipH="1">
            <a:off x="2326640" y="2174240"/>
            <a:ext cx="1534840" cy="90424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F040F6D-1B82-DA17-B84D-122262EBDF35}"/>
              </a:ext>
            </a:extLst>
          </p:cNvPr>
          <p:cNvSpPr txBox="1"/>
          <p:nvPr/>
        </p:nvSpPr>
        <p:spPr>
          <a:xfrm>
            <a:off x="791800" y="3078480"/>
            <a:ext cx="3069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Per studiare su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base statistica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la risposta del rivelatore per ogni coppia energia-angolo.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F9E7A23-75E0-1370-932D-B6C1DAA1E75C}"/>
              </a:ext>
            </a:extLst>
          </p:cNvPr>
          <p:cNvCxnSpPr>
            <a:cxnSpLocks/>
          </p:cNvCxnSpPr>
          <p:nvPr/>
        </p:nvCxnSpPr>
        <p:spPr>
          <a:xfrm>
            <a:off x="5282522" y="2174240"/>
            <a:ext cx="1180271" cy="832431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BF6569A-F678-5A8E-CDE5-E4F5D0DBBB91}"/>
              </a:ext>
            </a:extLst>
          </p:cNvPr>
          <p:cNvSpPr txBox="1"/>
          <p:nvPr/>
        </p:nvSpPr>
        <p:spPr>
          <a:xfrm>
            <a:off x="5282522" y="3089773"/>
            <a:ext cx="35363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Si calcola la deviazione standard della media come errore associato al valor medio calcolato supponendo di eseguire la simulazione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molte volte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per una coppia energia-angolo.</a:t>
            </a:r>
          </a:p>
        </p:txBody>
      </p:sp>
    </p:spTree>
    <p:extLst>
      <p:ext uri="{BB962C8B-B14F-4D97-AF65-F5344CB8AC3E}">
        <p14:creationId xmlns:p14="http://schemas.microsoft.com/office/powerpoint/2010/main" val="10342748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/>
              <a:t>Motivazioni</a:t>
            </a:r>
            <a:endParaRPr sz="3000" dirty="0"/>
          </a:p>
        </p:txBody>
      </p:sp>
      <p:grpSp>
        <p:nvGrpSpPr>
          <p:cNvPr id="276" name="Google Shape;276;p34"/>
          <p:cNvGrpSpPr/>
          <p:nvPr/>
        </p:nvGrpSpPr>
        <p:grpSpPr>
          <a:xfrm>
            <a:off x="319434" y="1966389"/>
            <a:ext cx="8355316" cy="840300"/>
            <a:chOff x="319434" y="1874350"/>
            <a:chExt cx="8355316" cy="840300"/>
          </a:xfrm>
        </p:grpSpPr>
        <p:sp>
          <p:nvSpPr>
            <p:cNvPr id="277" name="Google Shape;277;p34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8" name="Google Shape;278;p34"/>
            <p:cNvCxnSpPr/>
            <p:nvPr/>
          </p:nvCxnSpPr>
          <p:spPr>
            <a:xfrm>
              <a:off x="8674750" y="1874350"/>
              <a:ext cx="0" cy="840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C43735-D1C1-A7C3-8444-A1B7452CE0B4}"/>
              </a:ext>
            </a:extLst>
          </p:cNvPr>
          <p:cNvSpPr txBox="1"/>
          <p:nvPr/>
        </p:nvSpPr>
        <p:spPr>
          <a:xfrm>
            <a:off x="418284" y="1293710"/>
            <a:ext cx="82306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 sono scelte le prime due rappresentazioni per:</a:t>
            </a: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 marL="342900" indent="-342900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v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algn="ctr">
              <a:buClr>
                <a:schemeClr val="tx2">
                  <a:lumMod val="75000"/>
                  <a:lumOff val="25000"/>
                </a:schemeClr>
              </a:buClr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Rappresentare separatamente la distribuzione del numero medio di particelle rivelate sia in funzione dell’energia (con il primo grafico) che dell’angolo (con il secondo grafico).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v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>
              <a:buClr>
                <a:schemeClr val="tx2">
                  <a:lumMod val="75000"/>
                  <a:lumOff val="25000"/>
                </a:schemeClr>
              </a:buClr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B039675-3118-6FC6-549A-C8AD0556F0B0}"/>
              </a:ext>
            </a:extLst>
          </p:cNvPr>
          <p:cNvCxnSpPr>
            <a:cxnSpLocks/>
          </p:cNvCxnSpPr>
          <p:nvPr/>
        </p:nvCxnSpPr>
        <p:spPr>
          <a:xfrm flipH="1">
            <a:off x="2851688" y="2544648"/>
            <a:ext cx="995243" cy="702247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F040F6D-1B82-DA17-B84D-122262EBDF35}"/>
              </a:ext>
            </a:extLst>
          </p:cNvPr>
          <p:cNvSpPr txBox="1"/>
          <p:nvPr/>
        </p:nvSpPr>
        <p:spPr>
          <a:xfrm>
            <a:off x="720000" y="3428218"/>
            <a:ext cx="3069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L’istogramma 3D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permette una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visualizzazione chiara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dell’andamento del numero medio di particelle rivelate.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F9E7A23-75E0-1370-932D-B6C1DAA1E75C}"/>
              </a:ext>
            </a:extLst>
          </p:cNvPr>
          <p:cNvCxnSpPr>
            <a:cxnSpLocks/>
          </p:cNvCxnSpPr>
          <p:nvPr/>
        </p:nvCxnSpPr>
        <p:spPr>
          <a:xfrm>
            <a:off x="4758164" y="2533844"/>
            <a:ext cx="1177687" cy="713051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BF6569A-F678-5A8E-CDE5-E4F5D0DBBB91}"/>
              </a:ext>
            </a:extLst>
          </p:cNvPr>
          <p:cNvSpPr txBox="1"/>
          <p:nvPr/>
        </p:nvSpPr>
        <p:spPr>
          <a:xfrm>
            <a:off x="5047290" y="3392842"/>
            <a:ext cx="35363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Il grafico </a:t>
            </a:r>
            <a:r>
              <a:rPr lang="it-IT" i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scatter</a:t>
            </a:r>
            <a:r>
              <a:rPr lang="it-IT" i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con bande di errore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permette di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evidenziare precisamente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i valori medi delle particelle e i relativi errori calcolati con la deviazione standard della media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/>
              <a:t>Motivazioni</a:t>
            </a:r>
            <a:endParaRPr sz="3000" dirty="0"/>
          </a:p>
        </p:txBody>
      </p:sp>
      <p:grpSp>
        <p:nvGrpSpPr>
          <p:cNvPr id="276" name="Google Shape;276;p34"/>
          <p:cNvGrpSpPr/>
          <p:nvPr/>
        </p:nvGrpSpPr>
        <p:grpSpPr>
          <a:xfrm>
            <a:off x="319434" y="1966389"/>
            <a:ext cx="8355316" cy="840300"/>
            <a:chOff x="319434" y="1874350"/>
            <a:chExt cx="8355316" cy="840300"/>
          </a:xfrm>
        </p:grpSpPr>
        <p:sp>
          <p:nvSpPr>
            <p:cNvPr id="277" name="Google Shape;277;p34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8" name="Google Shape;278;p34"/>
            <p:cNvCxnSpPr/>
            <p:nvPr/>
          </p:nvCxnSpPr>
          <p:spPr>
            <a:xfrm>
              <a:off x="8674750" y="1874350"/>
              <a:ext cx="0" cy="840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C43735-D1C1-A7C3-8444-A1B7452CE0B4}"/>
              </a:ext>
            </a:extLst>
          </p:cNvPr>
          <p:cNvSpPr txBox="1"/>
          <p:nvPr/>
        </p:nvSpPr>
        <p:spPr>
          <a:xfrm>
            <a:off x="517133" y="1304934"/>
            <a:ext cx="82306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 è scelta la terza rappresentazione per:</a:t>
            </a: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 marL="342900" indent="-342900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v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algn="ctr">
              <a:buClr>
                <a:schemeClr val="tx2">
                  <a:lumMod val="75000"/>
                  <a:lumOff val="25000"/>
                </a:schemeClr>
              </a:buClr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Rappresentare attraverso uno schema colori l’andamento del numero delle particelle per le varie coppie energia-angolo in maniera chiara e intuitiva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v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>
              <a:buClr>
                <a:schemeClr val="tx2">
                  <a:lumMod val="75000"/>
                  <a:lumOff val="25000"/>
                </a:schemeClr>
              </a:buClr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B039675-3118-6FC6-549A-C8AD0556F0B0}"/>
              </a:ext>
            </a:extLst>
          </p:cNvPr>
          <p:cNvCxnSpPr/>
          <p:nvPr/>
        </p:nvCxnSpPr>
        <p:spPr>
          <a:xfrm flipH="1">
            <a:off x="2326640" y="2544648"/>
            <a:ext cx="1899920" cy="533832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F040F6D-1B82-DA17-B84D-122262EBDF35}"/>
              </a:ext>
            </a:extLst>
          </p:cNvPr>
          <p:cNvSpPr txBox="1"/>
          <p:nvPr/>
        </p:nvSpPr>
        <p:spPr>
          <a:xfrm>
            <a:off x="791800" y="3078480"/>
            <a:ext cx="3069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Il grafico </a:t>
            </a:r>
            <a:r>
              <a:rPr lang="it-IT" i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scatter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permette di determinare le coppie energia-angolo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effettivamente considerate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F9E7A23-75E0-1370-932D-B6C1DAA1E75C}"/>
              </a:ext>
            </a:extLst>
          </p:cNvPr>
          <p:cNvCxnSpPr>
            <a:cxnSpLocks/>
          </p:cNvCxnSpPr>
          <p:nvPr/>
        </p:nvCxnSpPr>
        <p:spPr>
          <a:xfrm>
            <a:off x="4464973" y="2544648"/>
            <a:ext cx="1885027" cy="533832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BF6569A-F678-5A8E-CDE5-E4F5D0DBBB91}"/>
              </a:ext>
            </a:extLst>
          </p:cNvPr>
          <p:cNvSpPr txBox="1"/>
          <p:nvPr/>
        </p:nvSpPr>
        <p:spPr>
          <a:xfrm>
            <a:off x="5282522" y="3089773"/>
            <a:ext cx="3536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Il grafico </a:t>
            </a:r>
            <a:r>
              <a:rPr lang="it-IT" i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contourf</a:t>
            </a:r>
            <a:r>
              <a:rPr lang="it-IT" i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permette di visualizzare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l’andamento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del numero di particelle al variare di angolo e energia</a:t>
            </a:r>
          </a:p>
        </p:txBody>
      </p:sp>
    </p:spTree>
    <p:extLst>
      <p:ext uri="{BB962C8B-B14F-4D97-AF65-F5344CB8AC3E}">
        <p14:creationId xmlns:p14="http://schemas.microsoft.com/office/powerpoint/2010/main" val="4109916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35DF7B33-F4C6-4A65-BE05-22EC4D127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60" y="365760"/>
            <a:ext cx="8103870" cy="948690"/>
          </a:xfrm>
        </p:spPr>
        <p:txBody>
          <a:bodyPr/>
          <a:lstStyle/>
          <a:p>
            <a:pPr marL="152400" indent="0"/>
            <a:r>
              <a:rPr lang="it-IT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Uno sciame elettromagnetico è un fenomeno prodotto da un elettrone, un fotone o un positrone  di alta energia mentre attraversa la materia generando una serie di particelle a cascata nel materiale fino a dissipare completamente l'energia della particella primaria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CD3318A-CE66-6202-C62A-A96D13BAE066}"/>
              </a:ext>
            </a:extLst>
          </p:cNvPr>
          <p:cNvSpPr txBox="1"/>
          <p:nvPr/>
        </p:nvSpPr>
        <p:spPr>
          <a:xfrm>
            <a:off x="708660" y="1497330"/>
            <a:ext cx="22974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Il processo dominante per un elettrone o un positrone di alta energia è il  Bremsstrahlung in cui viene emessa radiazione gamma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C229A25A-0346-C3E4-7633-C8AE0DB296DD}"/>
              </a:ext>
            </a:extLst>
          </p:cNvPr>
          <p:cNvCxnSpPr>
            <a:cxnSpLocks/>
          </p:cNvCxnSpPr>
          <p:nvPr/>
        </p:nvCxnSpPr>
        <p:spPr>
          <a:xfrm>
            <a:off x="3977640" y="1974383"/>
            <a:ext cx="1565910" cy="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5B3C1E-DB68-C9B3-7F4E-FA7F1D423CF9}"/>
              </a:ext>
            </a:extLst>
          </p:cNvPr>
          <p:cNvSpPr txBox="1"/>
          <p:nvPr/>
        </p:nvSpPr>
        <p:spPr>
          <a:xfrm>
            <a:off x="6612256" y="1605051"/>
            <a:ext cx="1823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E628214-44B1-15D7-8B97-009336311404}"/>
                  </a:ext>
                </a:extLst>
              </p:cNvPr>
              <p:cNvSpPr txBox="1"/>
              <p:nvPr/>
            </p:nvSpPr>
            <p:spPr>
              <a:xfrm>
                <a:off x="715943" y="3908612"/>
                <a:ext cx="219590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haroni" panose="02010803020104030203" pitchFamily="2" charset="-79"/>
                  </a:rPr>
                  <a:t>Il processo dominante per un fotone gamma (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haroni" panose="02010803020104030203" pitchFamily="2" charset="-79"/>
                  </a:rPr>
                  <a:t>) è la produzione di coppie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E628214-44B1-15D7-8B97-009336311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43" y="3908612"/>
                <a:ext cx="2195905" cy="954107"/>
              </a:xfrm>
              <a:prstGeom prst="rect">
                <a:avLst/>
              </a:prstGeom>
              <a:blipFill>
                <a:blip r:embed="rId2"/>
                <a:stretch>
                  <a:fillRect l="-831" t="-1911" r="-13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AFF5110E-5FB4-0B81-2A96-7E164255101A}"/>
                  </a:ext>
                </a:extLst>
              </p:cNvPr>
              <p:cNvSpPr txBox="1"/>
              <p:nvPr/>
            </p:nvSpPr>
            <p:spPr>
              <a:xfrm>
                <a:off x="6069106" y="1605051"/>
                <a:ext cx="216945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Il libero cammino medio è detto lunghezza di radiazione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it-IT" b="0" dirty="0">
                  <a:latin typeface="Abadi" panose="020B0604020104020204" pitchFamily="34" charset="0"/>
                </a:endParaRPr>
              </a:p>
              <a:p>
                <a:endParaRPr lang="it-IT" dirty="0"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AFF5110E-5FB4-0B81-2A96-7E1642551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06" y="1605051"/>
                <a:ext cx="2169459" cy="954107"/>
              </a:xfrm>
              <a:prstGeom prst="rect">
                <a:avLst/>
              </a:prstGeom>
              <a:blipFill>
                <a:blip r:embed="rId3"/>
                <a:stretch>
                  <a:fillRect l="-845" t="-1274" r="-28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CFB3103-FD10-622F-7DDA-16B04FB8A7A9}"/>
                  </a:ext>
                </a:extLst>
              </p:cNvPr>
              <p:cNvSpPr txBox="1"/>
              <p:nvPr/>
            </p:nvSpPr>
            <p:spPr>
              <a:xfrm>
                <a:off x="6069106" y="3971609"/>
                <a:ext cx="2249692" cy="828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Il libero cammino medio è pari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sSub>
                      <m:sSub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it-IT" b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CFB3103-FD10-622F-7DDA-16B04FB8A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06" y="3971609"/>
                <a:ext cx="2249692" cy="828112"/>
              </a:xfrm>
              <a:prstGeom prst="rect">
                <a:avLst/>
              </a:prstGeom>
              <a:blipFill>
                <a:blip r:embed="rId4"/>
                <a:stretch>
                  <a:fillRect l="-813" t="-22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BD2C5CB4-3342-4990-6FB7-5525BF11B88E}"/>
              </a:ext>
            </a:extLst>
          </p:cNvPr>
          <p:cNvCxnSpPr>
            <a:cxnSpLocks/>
          </p:cNvCxnSpPr>
          <p:nvPr/>
        </p:nvCxnSpPr>
        <p:spPr>
          <a:xfrm>
            <a:off x="3896958" y="4269347"/>
            <a:ext cx="1565910" cy="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A88DCE9-9139-4618-5B72-FC6C4FFCD999}"/>
              </a:ext>
            </a:extLst>
          </p:cNvPr>
          <p:cNvSpPr txBox="1"/>
          <p:nvPr/>
        </p:nvSpPr>
        <p:spPr>
          <a:xfrm>
            <a:off x="715943" y="2801873"/>
            <a:ext cx="2181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Elettroni e positroni perdono energia anche per ionizzazione 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602F214-B637-0FB7-3509-FFAA05E9B96B}"/>
              </a:ext>
            </a:extLst>
          </p:cNvPr>
          <p:cNvCxnSpPr>
            <a:cxnSpLocks/>
          </p:cNvCxnSpPr>
          <p:nvPr/>
        </p:nvCxnSpPr>
        <p:spPr>
          <a:xfrm>
            <a:off x="4004871" y="3077041"/>
            <a:ext cx="1565910" cy="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09F327F-A825-60BC-5D98-9B53FF6C60C2}"/>
              </a:ext>
            </a:extLst>
          </p:cNvPr>
          <p:cNvSpPr txBox="1"/>
          <p:nvPr/>
        </p:nvSpPr>
        <p:spPr>
          <a:xfrm>
            <a:off x="6069106" y="2801873"/>
            <a:ext cx="2169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Su scale macroscopiche appare continuo</a:t>
            </a:r>
          </a:p>
        </p:txBody>
      </p:sp>
    </p:spTree>
    <p:extLst>
      <p:ext uri="{BB962C8B-B14F-4D97-AF65-F5344CB8AC3E}">
        <p14:creationId xmlns:p14="http://schemas.microsoft.com/office/powerpoint/2010/main" val="966896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0" grpId="0"/>
      <p:bldP spid="11" grpId="0"/>
      <p:bldP spid="12" grpId="0"/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EE2EE2-F130-5B34-133E-B977E2BF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471" y="421211"/>
            <a:ext cx="7644071" cy="636624"/>
          </a:xfrm>
        </p:spPr>
        <p:txBody>
          <a:bodyPr/>
          <a:lstStyle/>
          <a:p>
            <a:r>
              <a:rPr lang="it-IT" sz="3000" dirty="0">
                <a:solidFill>
                  <a:srgbClr val="134F5C"/>
                </a:solidFill>
              </a:rPr>
              <a:t>Modello di Rossi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68AF890D-0293-A337-E5F8-A47E3517C3B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54471" y="1524000"/>
                <a:ext cx="7514829" cy="1781750"/>
              </a:xfrm>
            </p:spPr>
            <p:txBody>
              <a:bodyPr/>
              <a:lstStyle/>
              <a:p>
                <a:pPr algn="l">
                  <a:buClr>
                    <a:schemeClr val="tx2">
                      <a:lumMod val="75000"/>
                      <a:lumOff val="25000"/>
                    </a:schemeClr>
                  </a:buClr>
                  <a:buFont typeface="Wingdings" panose="05000000000000000000" pitchFamily="2" charset="2"/>
                  <a:buChar char="v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Ogni interazione avviene dopo una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it-IT" b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algn="l">
                  <a:buClr>
                    <a:schemeClr val="tx2">
                      <a:lumMod val="75000"/>
                      <a:lumOff val="25000"/>
                    </a:schemeClr>
                  </a:buClr>
                  <a:buFont typeface="Wingdings" panose="05000000000000000000" pitchFamily="2" charset="2"/>
                  <a:buChar char="v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Ogni particella secondaria eredita metà dell’energia della particella madre:</a:t>
                </a:r>
              </a:p>
              <a:p>
                <a:pPr marL="895350" lvl="1" indent="-2857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it-IT" sz="14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895350" lvl="1" indent="-2857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L’interazione di 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40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140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 energia E</a:t>
                </a:r>
              </a:p>
              <a:p>
                <a:pPr marL="895350" lvl="1" indent="-2857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it-IT" sz="14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895350" lvl="1" indent="-2857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L’interazione di un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 energia E </a:t>
                </a:r>
              </a:p>
            </p:txBody>
          </p:sp>
        </mc:Choice>
        <mc:Fallback xmlns="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68AF890D-0293-A337-E5F8-A47E3517C3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54471" y="1524000"/>
                <a:ext cx="7514829" cy="1781750"/>
              </a:xfrm>
              <a:blipFill>
                <a:blip r:embed="rId3"/>
                <a:stretch>
                  <a:fillRect t="-14726" b="-171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A19A3E4F-611F-E503-B6C6-A1FEB537A90E}"/>
              </a:ext>
            </a:extLst>
          </p:cNvPr>
          <p:cNvCxnSpPr/>
          <p:nvPr/>
        </p:nvCxnSpPr>
        <p:spPr>
          <a:xfrm flipV="1">
            <a:off x="4662954" y="2330380"/>
            <a:ext cx="932329" cy="134471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A3F830DF-8CBC-0541-58C1-27481F49768F}"/>
              </a:ext>
            </a:extLst>
          </p:cNvPr>
          <p:cNvCxnSpPr>
            <a:cxnSpLocks/>
          </p:cNvCxnSpPr>
          <p:nvPr/>
        </p:nvCxnSpPr>
        <p:spPr>
          <a:xfrm>
            <a:off x="4707777" y="2571750"/>
            <a:ext cx="887506" cy="184016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2B06048-8BB7-08EA-0183-3FE566B14349}"/>
                  </a:ext>
                </a:extLst>
              </p:cNvPr>
              <p:cNvSpPr txBox="1"/>
              <p:nvPr/>
            </p:nvSpPr>
            <p:spPr>
              <a:xfrm>
                <a:off x="5595283" y="2120023"/>
                <a:ext cx="2420471" cy="612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 energia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b="0" dirty="0">
                  <a:latin typeface="Abadi" panose="020B0604020104020204" pitchFamily="34" charset="0"/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2B06048-8BB7-08EA-0183-3FE566B14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283" y="2120023"/>
                <a:ext cx="2420471" cy="612540"/>
              </a:xfrm>
              <a:prstGeom prst="rect">
                <a:avLst/>
              </a:prstGeom>
              <a:blipFill>
                <a:blip r:embed="rId4"/>
                <a:stretch>
                  <a:fillRect l="-7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F8FBD12-760A-727B-7283-F2987661BD2B}"/>
                  </a:ext>
                </a:extLst>
              </p:cNvPr>
              <p:cNvSpPr txBox="1"/>
              <p:nvPr/>
            </p:nvSpPr>
            <p:spPr>
              <a:xfrm>
                <a:off x="5595283" y="2557218"/>
                <a:ext cx="1740989" cy="397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 energia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F8FBD12-760A-727B-7283-F2987661B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283" y="2557218"/>
                <a:ext cx="1740989" cy="397096"/>
              </a:xfrm>
              <a:prstGeom prst="rect">
                <a:avLst/>
              </a:prstGeom>
              <a:blipFill>
                <a:blip r:embed="rId5"/>
                <a:stretch>
                  <a:fillRect l="-1053" b="-30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321D387-AA00-9681-4A9D-BEC1A6431FA1}"/>
              </a:ext>
            </a:extLst>
          </p:cNvPr>
          <p:cNvCxnSpPr>
            <a:cxnSpLocks/>
          </p:cNvCxnSpPr>
          <p:nvPr/>
        </p:nvCxnSpPr>
        <p:spPr>
          <a:xfrm flipV="1">
            <a:off x="4572000" y="3209311"/>
            <a:ext cx="998557" cy="166153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78F70C3-CB58-F380-DACF-FFA84023E24C}"/>
              </a:ext>
            </a:extLst>
          </p:cNvPr>
          <p:cNvCxnSpPr>
            <a:cxnSpLocks/>
          </p:cNvCxnSpPr>
          <p:nvPr/>
        </p:nvCxnSpPr>
        <p:spPr>
          <a:xfrm>
            <a:off x="4611885" y="3454400"/>
            <a:ext cx="887506" cy="184016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A4164FB-1DD5-F2B2-876E-D2D7320595AD}"/>
                  </a:ext>
                </a:extLst>
              </p:cNvPr>
              <p:cNvSpPr txBox="1"/>
              <p:nvPr/>
            </p:nvSpPr>
            <p:spPr>
              <a:xfrm>
                <a:off x="5624461" y="2998388"/>
                <a:ext cx="2725271" cy="397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 energia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A4164FB-1DD5-F2B2-876E-D2D732059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461" y="2998388"/>
                <a:ext cx="2725271" cy="397096"/>
              </a:xfrm>
              <a:prstGeom prst="rect">
                <a:avLst/>
              </a:prstGeom>
              <a:blipFill>
                <a:blip r:embed="rId6"/>
                <a:stretch>
                  <a:fillRect l="-671"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B35CF9A-46D5-87C5-41B3-2C7D4FB7F1A0}"/>
                  </a:ext>
                </a:extLst>
              </p:cNvPr>
              <p:cNvSpPr txBox="1"/>
              <p:nvPr/>
            </p:nvSpPr>
            <p:spPr>
              <a:xfrm>
                <a:off x="5570557" y="3497522"/>
                <a:ext cx="2429437" cy="397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 energia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B35CF9A-46D5-87C5-41B3-2C7D4FB7F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557" y="3497522"/>
                <a:ext cx="2429437" cy="397096"/>
              </a:xfrm>
              <a:prstGeom prst="rect">
                <a:avLst/>
              </a:prstGeom>
              <a:blipFill>
                <a:blip r:embed="rId7"/>
                <a:stretch>
                  <a:fillRect l="-754"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B904AEE1-BD5F-D588-12B0-8FDAF8032775}"/>
                  </a:ext>
                </a:extLst>
              </p:cNvPr>
              <p:cNvSpPr txBox="1"/>
              <p:nvPr/>
            </p:nvSpPr>
            <p:spPr>
              <a:xfrm>
                <a:off x="983713" y="3939002"/>
                <a:ext cx="751482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Wingdings" panose="05000000000000000000" pitchFamily="2" charset="2"/>
                  <a:buChar char="v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Il processo si arresta quando l’energia degli elettroni e dei positroni scende sotto un energia critica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che dipende dal materiale (energia per cui perdita per ionizzazione = perdita per radiazione).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B904AEE1-BD5F-D588-12B0-8FDAF8032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13" y="3939002"/>
                <a:ext cx="7514829" cy="738664"/>
              </a:xfrm>
              <a:prstGeom prst="rect">
                <a:avLst/>
              </a:prstGeom>
              <a:blipFill>
                <a:blip r:embed="rId8"/>
                <a:stretch>
                  <a:fillRect l="-81" t="-2479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224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35"/>
          <p:cNvGrpSpPr/>
          <p:nvPr/>
        </p:nvGrpSpPr>
        <p:grpSpPr>
          <a:xfrm>
            <a:off x="796316" y="2329600"/>
            <a:ext cx="3445675" cy="197700"/>
            <a:chOff x="2659300" y="2970747"/>
            <a:chExt cx="3445675" cy="197700"/>
          </a:xfrm>
        </p:grpSpPr>
        <p:sp>
          <p:nvSpPr>
            <p:cNvPr id="287" name="Google Shape;287;p35"/>
            <p:cNvSpPr/>
            <p:nvPr/>
          </p:nvSpPr>
          <p:spPr>
            <a:xfrm>
              <a:off x="4329709" y="2970747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8" name="Google Shape;288;p35"/>
            <p:cNvCxnSpPr/>
            <p:nvPr/>
          </p:nvCxnSpPr>
          <p:spPr>
            <a:xfrm>
              <a:off x="2659300" y="3069594"/>
              <a:ext cx="1521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35"/>
            <p:cNvCxnSpPr/>
            <p:nvPr/>
          </p:nvCxnSpPr>
          <p:spPr>
            <a:xfrm>
              <a:off x="4676375" y="3069600"/>
              <a:ext cx="1428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8A816A9-6EC2-50E3-6335-AFEC2D40E624}"/>
              </a:ext>
            </a:extLst>
          </p:cNvPr>
          <p:cNvSpPr txBox="1"/>
          <p:nvPr/>
        </p:nvSpPr>
        <p:spPr>
          <a:xfrm>
            <a:off x="762634" y="1490227"/>
            <a:ext cx="3386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i="1" dirty="0">
                <a:solidFill>
                  <a:srgbClr val="134F5C"/>
                </a:solidFill>
                <a:latin typeface="Elsie" panose="020B0604020202020204" charset="0"/>
              </a:rPr>
              <a:t>Simulazione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B9EC2F8-B4D6-3FC7-FE99-9549945F1BAC}"/>
              </a:ext>
            </a:extLst>
          </p:cNvPr>
          <p:cNvSpPr txBox="1"/>
          <p:nvPr/>
        </p:nvSpPr>
        <p:spPr>
          <a:xfrm>
            <a:off x="402979" y="2814532"/>
            <a:ext cx="41056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i="1" dirty="0">
                <a:solidFill>
                  <a:srgbClr val="134F5C"/>
                </a:solidFill>
                <a:latin typeface="Elsie" panose="020B0604020202020204" charset="0"/>
              </a:rPr>
              <a:t>Esperimenti di campionamento ad alta quota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54FDAA6-2039-30C1-4C20-19906729F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53" y="1366779"/>
            <a:ext cx="4133362" cy="232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89B788B-35E5-01A7-F9EF-A5A937B3FD69}"/>
              </a:ext>
            </a:extLst>
          </p:cNvPr>
          <p:cNvSpPr txBox="1"/>
          <p:nvPr/>
        </p:nvSpPr>
        <p:spPr>
          <a:xfrm>
            <a:off x="5223282" y="3722264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The </a:t>
            </a:r>
            <a:r>
              <a:rPr lang="it-IT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bird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 </a:t>
            </a:r>
            <a:r>
              <a:rPr lang="it-IT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view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 of LHAASO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1B23CF6-3188-2962-BEEA-FE8722BBAE7A}"/>
              </a:ext>
            </a:extLst>
          </p:cNvPr>
          <p:cNvSpPr txBox="1"/>
          <p:nvPr/>
        </p:nvSpPr>
        <p:spPr>
          <a:xfrm>
            <a:off x="4682138" y="4199527"/>
            <a:ext cx="393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  <a:cs typeface="Aharoni" panose="02010803020104030203" pitchFamily="2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Script – sciame.py</a:t>
            </a:r>
            <a:endParaRPr lang="it-IT" sz="2000" b="1" dirty="0">
              <a:solidFill>
                <a:schemeClr val="tx2">
                  <a:lumMod val="75000"/>
                  <a:lumOff val="25000"/>
                </a:schemeClr>
              </a:solidFill>
              <a:latin typeface="Poiret One" panose="000005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40499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598B72A6-98B1-2A7B-7F6E-2F5B4DB8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194" y="1745574"/>
            <a:ext cx="2141486" cy="435750"/>
          </a:xfrm>
        </p:spPr>
        <p:txBody>
          <a:bodyPr/>
          <a:lstStyle/>
          <a:p>
            <a:r>
              <a:rPr lang="it-IT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it-IT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prob_brems</a:t>
            </a:r>
            <a:r>
              <a:rPr lang="it-IT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(s):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ottotitolo 4">
                <a:extLst>
                  <a:ext uri="{FF2B5EF4-FFF2-40B4-BE49-F238E27FC236}">
                    <a16:creationId xmlns:a16="http://schemas.microsoft.com/office/drawing/2014/main" id="{563CE36C-07D4-234C-0243-046AEBFB8A22}"/>
                  </a:ext>
                </a:extLst>
              </p:cNvPr>
              <p:cNvSpPr>
                <a:spLocks noGrp="1"/>
              </p:cNvSpPr>
              <p:nvPr>
                <p:ph type="subTitle" idx="4"/>
              </p:nvPr>
            </p:nvSpPr>
            <p:spPr>
              <a:xfrm>
                <a:off x="5349856" y="1484101"/>
                <a:ext cx="3641744" cy="1020254"/>
              </a:xfrm>
            </p:spPr>
            <p:txBody>
              <a:bodyPr/>
              <a:lstStyle/>
              <a:p>
                <a:pPr marL="438150" indent="-2857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Come parametro ha il passo di avanzamento della simulazione (</a:t>
                </a:r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</a:t>
                </a:r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</a:t>
                </a:r>
              </a:p>
              <a:p>
                <a:pPr marL="438150" indent="-2857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calcola la probabilità per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16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it-IT" sz="1600" b="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 di fare </a:t>
                </a:r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Bremsstrahlung (</a:t>
                </a:r>
                <a14:m>
                  <m:oMath xmlns:m="http://schemas.openxmlformats.org/officeDocument/2006/math">
                    <m:r>
                      <a:rPr lang="it-IT" sz="1400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it-IT" sz="14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14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14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)</a:t>
                </a:r>
              </a:p>
            </p:txBody>
          </p:sp>
        </mc:Choice>
        <mc:Fallback xmlns="">
          <p:sp>
            <p:nvSpPr>
              <p:cNvPr id="5" name="Sottotitolo 4">
                <a:extLst>
                  <a:ext uri="{FF2B5EF4-FFF2-40B4-BE49-F238E27FC236}">
                    <a16:creationId xmlns:a16="http://schemas.microsoft.com/office/drawing/2014/main" id="{563CE36C-07D4-234C-0243-046AEBFB8A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5349856" y="1484101"/>
                <a:ext cx="3641744" cy="1020254"/>
              </a:xfrm>
              <a:blipFill>
                <a:blip r:embed="rId2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olo 5">
            <a:extLst>
              <a:ext uri="{FF2B5EF4-FFF2-40B4-BE49-F238E27FC236}">
                <a16:creationId xmlns:a16="http://schemas.microsoft.com/office/drawing/2014/main" id="{44609D74-BC16-E430-44CA-F740D195B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01275"/>
            <a:ext cx="7704000" cy="572700"/>
          </a:xfrm>
        </p:spPr>
        <p:txBody>
          <a:bodyPr/>
          <a:lstStyle/>
          <a:p>
            <a:r>
              <a:rPr lang="it-IT" sz="3000" dirty="0"/>
              <a:t>Descrizione delle funzioni usate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23E49A2A-819D-EED2-D7E2-5D3E7B164285}"/>
              </a:ext>
            </a:extLst>
          </p:cNvPr>
          <p:cNvCxnSpPr>
            <a:cxnSpLocks/>
          </p:cNvCxnSpPr>
          <p:nvPr/>
        </p:nvCxnSpPr>
        <p:spPr>
          <a:xfrm>
            <a:off x="3540760" y="1994228"/>
            <a:ext cx="1565910" cy="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FF1C58F-551B-461F-60C4-0EF43C7622C1}"/>
              </a:ext>
            </a:extLst>
          </p:cNvPr>
          <p:cNvSpPr txBox="1"/>
          <p:nvPr/>
        </p:nvSpPr>
        <p:spPr>
          <a:xfrm>
            <a:off x="378194" y="3397926"/>
            <a:ext cx="275336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prob_coppia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(s):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F1A72DC-8476-6CA8-3573-5DBE3283E7BF}"/>
              </a:ext>
            </a:extLst>
          </p:cNvPr>
          <p:cNvCxnSpPr>
            <a:cxnSpLocks/>
          </p:cNvCxnSpPr>
          <p:nvPr/>
        </p:nvCxnSpPr>
        <p:spPr>
          <a:xfrm>
            <a:off x="3131554" y="3523189"/>
            <a:ext cx="1565910" cy="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FF2390A-9013-AC15-0E73-990AECB5BDFA}"/>
                  </a:ext>
                </a:extLst>
              </p:cNvPr>
              <p:cNvSpPr txBox="1"/>
              <p:nvPr/>
            </p:nvSpPr>
            <p:spPr>
              <a:xfrm>
                <a:off x="5349856" y="3149272"/>
                <a:ext cx="3063856" cy="14641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381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>
                      <a:lumMod val="75000"/>
                      <a:lumOff val="25000"/>
                    </a:schemeClr>
                  </a:buClr>
                  <a:buSzPts val="12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sym typeface="Albert Sans"/>
                  </a:rPr>
                  <a:t>Come parametro ha il passo di avanzamento della simulazione (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sym typeface="Albert Sans"/>
                  </a:rPr>
                  <a:t>s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sym typeface="Albert Sans"/>
                  </a:rPr>
                  <a:t>) </a:t>
                </a:r>
              </a:p>
              <a:p>
                <a:pPr marL="438150" lvl="0" indent="-285750">
                  <a:buClr>
                    <a:schemeClr val="tx2">
                      <a:lumMod val="75000"/>
                      <a:lumOff val="25000"/>
                    </a:schemeClr>
                  </a:buClr>
                  <a:buSzPts val="1200"/>
                  <a:buFont typeface="Arial" panose="020B0604020202020204" pitchFamily="34" charset="0"/>
                  <a:buChar char="•"/>
                  <a:defRPr/>
                </a:pP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sym typeface="Albert Sans"/>
                  </a:rPr>
                  <a:t>calcola la probabilità </a:t>
                </a: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  <a:sym typeface="Albert Sans"/>
                  </a:rPr>
                  <a:t>della produzione di coppie di un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sym typeface="Albert Sans"/>
                  </a:rPr>
                  <a:t> (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it-IT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)</a:t>
                </a:r>
                <a:endPara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C343D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badi" panose="020B0604020104020204" pitchFamily="34" charset="0"/>
                  <a:sym typeface="Albert Sans"/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FF2390A-9013-AC15-0E73-990AECB5B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856" y="3149272"/>
                <a:ext cx="3063856" cy="1464183"/>
              </a:xfrm>
              <a:prstGeom prst="rect">
                <a:avLst/>
              </a:prstGeom>
              <a:blipFill>
                <a:blip r:embed="rId3"/>
                <a:stretch>
                  <a:fillRect t="-1250" b="-29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347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44609D74-BC16-E430-44CA-F740D195B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01275"/>
            <a:ext cx="7704000" cy="572700"/>
          </a:xfrm>
        </p:spPr>
        <p:txBody>
          <a:bodyPr/>
          <a:lstStyle/>
          <a:p>
            <a:r>
              <a:rPr lang="it-IT" sz="3000" dirty="0"/>
              <a:t>Descrizione delle funzioni usate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E4419F5-C88A-780C-3E21-A3D0DB38A73C}"/>
              </a:ext>
            </a:extLst>
          </p:cNvPr>
          <p:cNvSpPr txBox="1"/>
          <p:nvPr/>
        </p:nvSpPr>
        <p:spPr>
          <a:xfrm>
            <a:off x="235954" y="154185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aggiungi_part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lista):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C60BF370-EB51-E57F-89A9-500F610D5206}"/>
              </a:ext>
            </a:extLst>
          </p:cNvPr>
          <p:cNvCxnSpPr>
            <a:cxnSpLocks/>
          </p:cNvCxnSpPr>
          <p:nvPr/>
        </p:nvCxnSpPr>
        <p:spPr>
          <a:xfrm>
            <a:off x="3337560" y="1695745"/>
            <a:ext cx="1565910" cy="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510C089-4AD8-FF13-AB4C-84AFCC197F4C}"/>
              </a:ext>
            </a:extLst>
          </p:cNvPr>
          <p:cNvSpPr txBox="1"/>
          <p:nvPr/>
        </p:nvSpPr>
        <p:spPr>
          <a:xfrm>
            <a:off x="4903470" y="1274804"/>
            <a:ext cx="41249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Come parametro ha il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dataframe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(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) dello sciame e una lista di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tuple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(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lista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) contenente i dati delle particelle da aggiungere a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. 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Controlla se la lista è vuota. In questo caso restituisce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.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Altrimenti crea un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dataframe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con le stesse colonne di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(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‘tipo’, ‘energia’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) a partire dalla lista (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df_new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). 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Elimina eventuali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Nan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dalle righe e dalle colonne di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e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df_new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per il corretto funzionamento di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concat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.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Restituisce l’unione dei due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dataframe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eseguita attraverso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pd.concat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([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df_new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],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ignore_index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=True)</a:t>
            </a: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8096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44609D74-BC16-E430-44CA-F740D195B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01275"/>
            <a:ext cx="7704000" cy="572700"/>
          </a:xfrm>
        </p:spPr>
        <p:txBody>
          <a:bodyPr/>
          <a:lstStyle/>
          <a:p>
            <a:r>
              <a:rPr lang="it-IT" sz="3000" dirty="0"/>
              <a:t>Descrizione delle funzioni usate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E4419F5-C88A-780C-3E21-A3D0DB38A73C}"/>
              </a:ext>
            </a:extLst>
          </p:cNvPr>
          <p:cNvSpPr txBox="1"/>
          <p:nvPr/>
        </p:nvSpPr>
        <p:spPr>
          <a:xfrm>
            <a:off x="235954" y="154185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genera_particella_iniziale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(E0):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C60BF370-EB51-E57F-89A9-500F610D5206}"/>
              </a:ext>
            </a:extLst>
          </p:cNvPr>
          <p:cNvCxnSpPr>
            <a:cxnSpLocks/>
          </p:cNvCxnSpPr>
          <p:nvPr/>
        </p:nvCxnSpPr>
        <p:spPr>
          <a:xfrm>
            <a:off x="4043680" y="1695745"/>
            <a:ext cx="859790" cy="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510C089-4AD8-FF13-AB4C-84AFCC197F4C}"/>
              </a:ext>
            </a:extLst>
          </p:cNvPr>
          <p:cNvSpPr txBox="1"/>
          <p:nvPr/>
        </p:nvSpPr>
        <p:spPr>
          <a:xfrm>
            <a:off x="4903470" y="1176097"/>
            <a:ext cx="40005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Come parametro ha l’energia iniziale della particella. 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Genera in modo casuale il tipo della particella tra elettrone, fotone e positrone 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tipo=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np.random.choice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(['elettrone', 'positrone', 'fotone’])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Restituisce la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tupla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(tipo,E0)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corrispondente alla particella iniziale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Si genera casualmente la particella iniziale poiché nello svolgimento successivo dello sciame non è particolarmente rilevante da dover differenziare sciami che iniziano con particelle differenti</a:t>
            </a:r>
          </a:p>
        </p:txBody>
      </p:sp>
    </p:spTree>
    <p:extLst>
      <p:ext uri="{BB962C8B-B14F-4D97-AF65-F5344CB8AC3E}">
        <p14:creationId xmlns:p14="http://schemas.microsoft.com/office/powerpoint/2010/main" val="229943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90E84D-1711-812B-912A-F9584D5C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12863"/>
            <a:ext cx="7704000" cy="841800"/>
          </a:xfrm>
        </p:spPr>
        <p:txBody>
          <a:bodyPr/>
          <a:lstStyle/>
          <a:p>
            <a:r>
              <a:rPr lang="it-IT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it-IT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simulazione_sciame</a:t>
            </a:r>
            <a:r>
              <a:rPr lang="it-IT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(E0, s=0.1, angolo=0):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58C07F6-11EA-32D8-F987-40B3C95565AC}"/>
                  </a:ext>
                </a:extLst>
              </p:cNvPr>
              <p:cNvSpPr txBox="1"/>
              <p:nvPr/>
            </p:nvSpPr>
            <p:spPr>
              <a:xfrm>
                <a:off x="499200" y="1689259"/>
                <a:ext cx="79248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Ha come parametro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E0,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l’energia iniziale della particella,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s=0.1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, il passo di avanzamento dello sciame con valore di default 0.1,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angolo=0,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l’angolo rispetto alla verticale con 0 come valore di default.</a:t>
                </a:r>
              </a:p>
              <a:p>
                <a:pPr marL="400050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400050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inizializza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quota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 la quota iniziale (20 km) e si definisce lo spostamento verticale come </a:t>
                </a:r>
                <a:r>
                  <a:rPr lang="nn-NO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spost_vert = s*np.cos(np.deg2rad(angolo))*X0 (X0=</a:t>
                </a:r>
                <a14:m>
                  <m:oMath xmlns:m="http://schemas.openxmlformats.org/officeDocument/2006/math">
                    <m:r>
                      <a:rPr lang="it-IT" sz="1400" b="0" i="0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it-IT" sz="1400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it-IT" sz="14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14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it-IT" sz="1400" b="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cm)</a:t>
                </a:r>
                <a:endParaRPr lang="nn-NO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endParaRPr>
              </a:p>
              <a:p>
                <a:pPr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400050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 startAt="3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All’inizio si crea il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dataframe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</a:t>
                </a:r>
                <a:r>
                  <a:rPr lang="pt-BR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sciame = pd.DataFrame( columns=['tipo', 'energia’])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contenente le particelle dello sciame e si aggiunge la particella iniziale simulata con la funzione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genera_particella_iniziale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(E0)</a:t>
                </a:r>
              </a:p>
              <a:p>
                <a:pPr marL="285750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285750" lvl="1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58C07F6-11EA-32D8-F987-40B3C9556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00" y="1689259"/>
                <a:ext cx="7924800" cy="2677656"/>
              </a:xfrm>
              <a:prstGeom prst="rect">
                <a:avLst/>
              </a:prstGeom>
              <a:blipFill>
                <a:blip r:embed="rId2"/>
                <a:stretch>
                  <a:fillRect l="-154" t="-683" r="-6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112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theme1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1893</Words>
  <Application>Microsoft Office PowerPoint</Application>
  <PresentationFormat>Presentazione su schermo (16:9)</PresentationFormat>
  <Paragraphs>147</Paragraphs>
  <Slides>23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4" baseType="lpstr">
      <vt:lpstr>Wingdings</vt:lpstr>
      <vt:lpstr>Cambria Math</vt:lpstr>
      <vt:lpstr>Abadi</vt:lpstr>
      <vt:lpstr>Consolas</vt:lpstr>
      <vt:lpstr>Poiret One</vt:lpstr>
      <vt:lpstr>Aharoni</vt:lpstr>
      <vt:lpstr>Arial</vt:lpstr>
      <vt:lpstr>Elsie</vt:lpstr>
      <vt:lpstr>Bebas Neue</vt:lpstr>
      <vt:lpstr>Albert Sans</vt:lpstr>
      <vt:lpstr>Clean and Elegant Portfolio by Slidesgo</vt:lpstr>
      <vt:lpstr>Campionamento Sciami Atmosferici ad Alta Quota</vt:lpstr>
      <vt:lpstr>Presentazione standard di PowerPoint</vt:lpstr>
      <vt:lpstr>Presentazione standard di PowerPoint</vt:lpstr>
      <vt:lpstr>Modello di Rossi</vt:lpstr>
      <vt:lpstr>Presentazione standard di PowerPoint</vt:lpstr>
      <vt:lpstr>Descrizione delle funzioni usate</vt:lpstr>
      <vt:lpstr>Descrizione delle funzioni usate</vt:lpstr>
      <vt:lpstr>Descrizione delle funzioni usate</vt:lpstr>
      <vt:lpstr>def simulazione_sciame(E0, s=0.1, angolo=0):</vt:lpstr>
      <vt:lpstr>def simulazione_sciame(E0, s=0.1, angolo=0):</vt:lpstr>
      <vt:lpstr>def simulazione_sciame(E0, s=0.1, angolo=0):</vt:lpstr>
      <vt:lpstr>Presentazione standard di PowerPoint</vt:lpstr>
      <vt:lpstr>Rappresentazione dei risultati</vt:lpstr>
      <vt:lpstr>Rappresentazione dei risultati</vt:lpstr>
      <vt:lpstr>Presentazione standard di PowerPoint</vt:lpstr>
      <vt:lpstr>Esempio di distribuzione del numero di particelle rivelate rappresentata con l’istogramma</vt:lpstr>
      <vt:lpstr>Rappresentazione dei risultati</vt:lpstr>
      <vt:lpstr>Presentazione standard di PowerPoint</vt:lpstr>
      <vt:lpstr>Rappresentazione dei risultati</vt:lpstr>
      <vt:lpstr>Presentazione standard di PowerPoint</vt:lpstr>
      <vt:lpstr>Motivazioni</vt:lpstr>
      <vt:lpstr>Motivazioni</vt:lpstr>
      <vt:lpstr>Motivazioni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Campionamento Sciami Atmosferici ad Alta Quota</dc:title>
  <dc:creator>Irene Gentili</dc:creator>
  <cp:lastModifiedBy>irene gentili</cp:lastModifiedBy>
  <cp:revision>39</cp:revision>
  <cp:lastPrinted>2025-02-01T09:55:11Z</cp:lastPrinted>
  <dcterms:modified xsi:type="dcterms:W3CDTF">2025-02-02T14:29:22Z</dcterms:modified>
</cp:coreProperties>
</file>