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4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7" r:id="rId17"/>
    <p:sldId id="288" r:id="rId18"/>
    <p:sldId id="295" r:id="rId19"/>
    <p:sldId id="291" r:id="rId20"/>
    <p:sldId id="296" r:id="rId21"/>
    <p:sldId id="293" r:id="rId22"/>
    <p:sldId id="260" r:id="rId23"/>
    <p:sldId id="292" r:id="rId24"/>
    <p:sldId id="298" r:id="rId25"/>
  </p:sldIdLst>
  <p:sldSz cx="9144000" cy="5143500" type="screen16x9"/>
  <p:notesSz cx="6797675" cy="9926638"/>
  <p:embeddedFontLst>
    <p:embeddedFont>
      <p:font typeface="Abadi" panose="020B0604020104020204" pitchFamily="34" charset="0"/>
      <p:regular r:id="rId28"/>
    </p:embeddedFont>
    <p:embeddedFont>
      <p:font typeface="Aharoni" panose="02010803020104030203" pitchFamily="2" charset="-79"/>
      <p:bold r:id="rId29"/>
    </p:embeddedFont>
    <p:embeddedFont>
      <p:font typeface="Albert Sans" panose="020B0604020202020204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Elsie" panose="020B0604020202020204" charset="0"/>
      <p:regular r:id="rId40"/>
    </p:embeddedFont>
    <p:embeddedFont>
      <p:font typeface="Poiret One" panose="000005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C9"/>
    <a:srgbClr val="DFEDF0"/>
    <a:srgbClr val="1E8298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F3B60-A9C3-41FB-B953-8DACD48CCDC2}">
  <a:tblStyle styleId="{7E4F3B60-A9C3-41FB-B953-8DACD48C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7F9C2F-D7D7-40AC-91BE-A6B59A9900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D421A67-5E3F-CF5A-3785-23D473607A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03B007-A6B2-A35E-B0A9-EB6ACEC47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E3D9-6B3F-4004-A10A-C1B28CEBFD42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5EFEFE-BC0D-6F9B-BF64-BDB01A6C28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3ED9DA-E1CA-BDF2-248B-AF1175E923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EBD55-880F-4ED4-BBAE-A8BD5ABC0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8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11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8679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9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9297f6f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9297f6f4e_2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547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8dd1e321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8dd1e3212_0_17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9800" y="1034675"/>
            <a:ext cx="5804400" cy="18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9800" y="3423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41106" y="2705343"/>
            <a:ext cx="33873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84956" y="1608057"/>
            <a:ext cx="129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011994" y="602401"/>
            <a:ext cx="3166500" cy="39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489364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23136" y="1593175"/>
            <a:ext cx="27315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489364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23136" y="2464625"/>
            <a:ext cx="27315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60" name="Google Shape;60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" name="Google Shape;63;p9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64" name="Google Shape;64;p9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" name="Google Shape;65;p9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70396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2"/>
          </p:nvPr>
        </p:nvSpPr>
        <p:spPr>
          <a:xfrm>
            <a:off x="870396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3380100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889804" y="2661200"/>
            <a:ext cx="23838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5"/>
          </p:nvPr>
        </p:nvSpPr>
        <p:spPr>
          <a:xfrm>
            <a:off x="3380100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6"/>
          </p:nvPr>
        </p:nvSpPr>
        <p:spPr>
          <a:xfrm>
            <a:off x="5889804" y="1837125"/>
            <a:ext cx="2383800" cy="82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0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lsie"/>
              <a:buNone/>
              <a:defRPr sz="24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327234" y="379450"/>
            <a:ext cx="8436616" cy="4426753"/>
            <a:chOff x="327234" y="379450"/>
            <a:chExt cx="8436616" cy="4426753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6775450" y="379450"/>
              <a:ext cx="198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327234" y="4608503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189600" y="207750"/>
            <a:ext cx="8764800" cy="47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319434" y="1602875"/>
            <a:ext cx="197700" cy="2279650"/>
            <a:chOff x="319434" y="1213925"/>
            <a:chExt cx="197700" cy="2279650"/>
          </a:xfrm>
        </p:grpSpPr>
        <p:sp>
          <p:nvSpPr>
            <p:cNvPr id="209" name="Google Shape;209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26"/>
          <p:cNvGrpSpPr/>
          <p:nvPr/>
        </p:nvGrpSpPr>
        <p:grpSpPr>
          <a:xfrm>
            <a:off x="8629034" y="1602875"/>
            <a:ext cx="197700" cy="2279650"/>
            <a:chOff x="319434" y="1213925"/>
            <a:chExt cx="197700" cy="2279650"/>
          </a:xfrm>
        </p:grpSpPr>
        <p:sp>
          <p:nvSpPr>
            <p:cNvPr id="213" name="Google Shape;213;p26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418275" y="121392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418275" y="2534775"/>
              <a:ext cx="0" cy="9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sie"/>
              <a:buNone/>
              <a:defRPr sz="3500" i="1">
                <a:solidFill>
                  <a:schemeClr val="dk1"/>
                </a:solidFill>
                <a:latin typeface="Elsie"/>
                <a:ea typeface="Elsie"/>
                <a:cs typeface="Elsie"/>
                <a:sym typeface="Elsi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●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○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lbert Sans"/>
              <a:buChar char="■"/>
              <a:defRPr sz="12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7" r:id="rId7"/>
    <p:sldLayoutId id="2147483671" r:id="rId8"/>
    <p:sldLayoutId id="2147483672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0227908/iterating-over-rows-in-a-dataframe-in-pandas-is-there-a-difference-between-usin" TargetMode="External"/><Relationship Id="rId2" Type="http://schemas.openxmlformats.org/officeDocument/2006/relationships/hyperlink" Target="https://pandas.pydata.org/docs/reference/api/pandas.DataFrame.itertuple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pdg.lbl.gov/2023/AtomicNuclearProperties/HTML/air_dry_1_atm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negentili/Progetto-Metodi-Computazionali/blob/main/simulazionesciame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renegentili/Progetto-Metodi-Computazionali/blob/main/sciame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</a:t>
            </a:r>
            <a:r>
              <a:rPr lang="en" sz="4400" dirty="0">
                <a:solidFill>
                  <a:srgbClr val="134F5C"/>
                </a:solidFill>
              </a:rPr>
              <a:t>mpiona</a:t>
            </a:r>
            <a:r>
              <a:rPr lang="en" sz="4400" dirty="0"/>
              <a:t>mento Sciami Atmosferici ad Alta Quota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Metodi Computazionali per la Fisica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2024/2025</a:t>
            </a:r>
            <a:endParaRPr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2142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un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continua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la quota sia maggiore di quella del rivelatore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finchè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sciame ha particelle, ad ogni iterazione si: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Inizializzano due liste vuote: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le nuove particelle create nella simulazione 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[]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i nuovi valori delle energie delle particelle di sciame e i relativi indici.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esegue un ciclo for sullo sciame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itertuples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tratta le varie righe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come se fossero delle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(indice, tipo, energia)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più veloce di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iterrows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).</a:t>
                </a: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si associa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corrispondente (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87,92 MeV 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85.97 MeV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 Se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perde per ionizzazione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indica l’energia finale. Se la condizione sull’energia non è rispettata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=0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Se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prob_brems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and 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Ec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fa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Bremsstrahlung, quindi si aggiunge alla lista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assume energia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E_fin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/2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Successivamente si aggiunge l’energia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il relativo indice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1042323"/>
                <a:ext cx="8197760" cy="4215578"/>
              </a:xfrm>
              <a:prstGeom prst="rect">
                <a:avLst/>
              </a:prstGeom>
              <a:blipFill>
                <a:blip r:embed="rId5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57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80" y="39790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73120" y="707043"/>
                <a:ext cx="819776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la particella è un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it-IT" b="0" i="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se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np.random.uniform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 &lt;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prob_coppia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(s)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la sua nuova E ovvero 0. Successivamente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aggiungo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energia=E/2. Altrimenti aggiungo 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new_energie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tupla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l’indice del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e energia pari a 0.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Successivamente vengono aggiornate le energie delle particelle di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i nuovi valori aggiunti in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sciame.at[i, 'energia'] = en. 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eliminano dallo sciame le particelle aventi energia pari a 0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sciame.drop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(sciame[sciame['energia'] == 0].index,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inplace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=True)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aggiungono allo sciame le nuove particelle 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aggiungi_part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(sciame,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new_particelle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952500" lvl="1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4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diminuisce la quota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Fuori dal ciclo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determino la lunghezza del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len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(sciame)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La funzione restituisce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particelle_rivelate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1009650" lvl="1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5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0" y="707043"/>
                <a:ext cx="8197760" cy="4616648"/>
              </a:xfrm>
              <a:prstGeom prst="rect">
                <a:avLst/>
              </a:prstGeom>
              <a:blipFill>
                <a:blip r:embed="rId2"/>
                <a:stretch>
                  <a:fillRect l="-149" r="-3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25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592053" y="1084502"/>
            <a:ext cx="382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Risultati 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Risposta del rivelatore in funzione di angolo e energia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976777" y="4411043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simulazionesciame.py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  <p:pic>
        <p:nvPicPr>
          <p:cNvPr id="4098" name="Picture 2" descr="Cascata Elettromagnetica da Raggi Cosmici – PhysicsOpenLab">
            <a:extLst>
              <a:ext uri="{FF2B5EF4-FFF2-40B4-BE49-F238E27FC236}">
                <a16:creationId xmlns:a16="http://schemas.microsoft.com/office/drawing/2014/main" id="{B0CB54C6-79F5-8485-743D-99B6C983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59" y="594884"/>
            <a:ext cx="27908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996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/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Si rappresenta il numero di particelle rivelate in funzione dell’angolo rispetto alla verticale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)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(0,45)</m:t>
                    </m:r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° e in funzione dell’energia iniziale (E) nell’intervallo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it-IT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TeV.</a:t>
                </a:r>
              </a:p>
              <a:p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sono sempre spaziati in modo uniforme tra il valore massimo e minimo considerato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2F5799F-16A2-9662-28ED-14E839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49940"/>
                <a:ext cx="8107680" cy="954107"/>
              </a:xfrm>
              <a:prstGeom prst="rect">
                <a:avLst/>
              </a:prstGeom>
              <a:blipFill>
                <a:blip r:embed="rId2"/>
                <a:stretch>
                  <a:fillRect t="-1282" r="-451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36880" y="2236262"/>
                <a:ext cx="849376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numero medio di particelle rivelate in funzione di E per 4 valori diversi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hisen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L’utente deve scegliere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valori di E da considerare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numero di simulazioni da fare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valore del passo di avanzamento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1009650" lvl="1" indent="-4000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Se salvare o meno l’immagine prodotta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Si crea il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dataframe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df_risultati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riempiendolo inizialmente con le varie coppie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: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pd.DataFrame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(index=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pd.MultiIndex.from_product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([energie, angoli], names=['energia', 'angolo'])).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reset_index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" y="2236262"/>
                <a:ext cx="8493760" cy="2893100"/>
              </a:xfrm>
              <a:prstGeom prst="rect">
                <a:avLst/>
              </a:prstGeom>
              <a:blipFill>
                <a:blip r:embed="rId3"/>
                <a:stretch>
                  <a:fillRect l="-144" t="-633" r="-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1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325120" y="1159045"/>
                <a:ext cx="849376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C343D">
                      <a:lumMod val="75000"/>
                      <a:lumOff val="25000"/>
                    </a:srgbClr>
                  </a:buClr>
                  <a:buFont typeface="+mj-lt"/>
                  <a:buAutoNum type="arabicPeriod" startAt="4"/>
                  <a:defRPr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riempie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df_risultati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con la deviazione standard della media associata e con il numero di particelle rivelate per ognuna delle x simulazioni fatte. 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Questi valori vengono determinati chiamando la funzione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media(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, s, volte),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che ha come parametri la riga (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row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 contenente la coppia E-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(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volte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L’avanzamento della simulazione viene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mostrato dalla barra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tqdm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implementata come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progress_apply</a:t>
                </a: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 rappresentano tramite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degli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istogrammi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rial"/>
                  </a:rPr>
                  <a:t> 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il numero di particelle rivelate per </a:t>
                </a:r>
                <a:r>
                  <a:rPr kumimoji="0" lang="it-IT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ogn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i coppia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, al fine di rappresentare la distribuzione</a:t>
                </a:r>
                <a:r>
                  <a:rPr kumimoji="0" lang="it-IT" sz="1400" b="0" i="0" u="none" strike="noStrike" kern="0" cap="none" spc="0" normalizeH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 di quest’ultime.</a:t>
                </a:r>
                <a:endParaRPr lang="it-IT" dirty="0">
                  <a:solidFill>
                    <a:srgbClr val="0C343D">
                      <a:lumMod val="75000"/>
                      <a:lumOff val="25000"/>
                    </a:srgbClr>
                  </a:solidFill>
                  <a:latin typeface="Abadi" panose="020B0604020104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343D">
                      <a:lumMod val="75000"/>
                      <a:lumOff val="25000"/>
                    </a:srgbClr>
                  </a:buClr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cs typeface="Arial"/>
                    <a:sym typeface="Arial"/>
                  </a:rPr>
                  <a:t>I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n un’unica immagine si rappresenta: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un istogramma 3D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avente sull’asse x i valori di E,  sull’asse y i 4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 e sull’asse z il numero medio di particelle rivelate.</a:t>
                </a:r>
              </a:p>
              <a:p>
                <a:pPr marL="1009650" lvl="1" indent="-400050">
                  <a:buClr>
                    <a:srgbClr val="0C343D">
                      <a:lumMod val="75000"/>
                      <a:lumOff val="25000"/>
                    </a:srgbClr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avente sull’asse x i valori di E , sull’asse y il numero medio di particelle rivelate per ognuno dei 4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considerati.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Nello </a:t>
                </a:r>
                <a:r>
                  <a:rPr lang="it-IT" dirty="0" err="1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</a:rPr>
                  <a:t>sono riportati anche gli errori associati.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9045"/>
                <a:ext cx="8493760" cy="3754874"/>
              </a:xfrm>
              <a:prstGeom prst="rect">
                <a:avLst/>
              </a:prstGeom>
              <a:blipFill>
                <a:blip r:embed="rId3"/>
                <a:stretch>
                  <a:fillRect l="-143" t="-487" b="-6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6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izzo, diagramma, linea">
            <a:extLst>
              <a:ext uri="{FF2B5EF4-FFF2-40B4-BE49-F238E27FC236}">
                <a16:creationId xmlns:a16="http://schemas.microsoft.com/office/drawing/2014/main" id="{27413261-A7AD-3221-3C56-F509DEF4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1" y="285572"/>
            <a:ext cx="8560077" cy="42091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235211" y="4547396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D98B61-3DB8-4FF8-3A39-8FE78196F09C}"/>
              </a:ext>
            </a:extLst>
          </p:cNvPr>
          <p:cNvSpPr txBox="1"/>
          <p:nvPr/>
        </p:nvSpPr>
        <p:spPr>
          <a:xfrm>
            <a:off x="5060197" y="4254460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3247331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7326C-1401-3085-87B8-E331AAA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6" y="1894050"/>
            <a:ext cx="3387300" cy="677700"/>
          </a:xfrm>
        </p:spPr>
        <p:txBody>
          <a:bodyPr/>
          <a:lstStyle/>
          <a:p>
            <a:r>
              <a:rPr lang="it-IT" sz="2000" dirty="0">
                <a:solidFill>
                  <a:srgbClr val="134F5C"/>
                </a:solidFill>
              </a:rPr>
              <a:t>Esempio di distribuzione del numero di particelle rivelate rappresentata con l’istogramma</a:t>
            </a:r>
          </a:p>
        </p:txBody>
      </p:sp>
      <p:pic>
        <p:nvPicPr>
          <p:cNvPr id="6" name="Immagine 5" descr="Immagine che contiene testo, schermata, Carattere, diagramma">
            <a:extLst>
              <a:ext uri="{FF2B5EF4-FFF2-40B4-BE49-F238E27FC236}">
                <a16:creationId xmlns:a16="http://schemas.microsoft.com/office/drawing/2014/main" id="{253AD9A8-95A1-83E5-139C-D1B4AE2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06" y="1127731"/>
            <a:ext cx="4175766" cy="31318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C7696E4-3636-9698-1530-187302CD1755}"/>
              </a:ext>
            </a:extLst>
          </p:cNvPr>
          <p:cNvSpPr txBox="1"/>
          <p:nvPr/>
        </p:nvSpPr>
        <p:spPr>
          <a:xfrm>
            <a:off x="154983" y="4687307"/>
            <a:ext cx="2316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14</a:t>
            </a:r>
            <a:endParaRPr lang="it-IT" sz="1100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13985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/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rappresenta,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numero medio di particelle rivelate in funzione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per 4 valori diversi di E (scelto tramite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--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hisang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).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Ora viene chiesto di inserire il numero di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per ogni valore di E.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in modo analogo al precedente, ma in questo caso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 istogramma 3D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avente sull’asse x 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e sull’asse y i 4 valori di E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avente sull’asse x i vari valori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609600" lvl="1" algn="l"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870C97F-E0B8-6C22-317E-13D9A4B87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72163"/>
                <a:ext cx="8493760" cy="2677656"/>
              </a:xfrm>
              <a:prstGeom prst="rect">
                <a:avLst/>
              </a:prstGeom>
              <a:blipFill>
                <a:blip r:embed="rId2"/>
                <a:stretch>
                  <a:fillRect l="-144" t="-683" r="-5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n=6</a:t>
            </a:r>
          </a:p>
        </p:txBody>
      </p:sp>
      <p:pic>
        <p:nvPicPr>
          <p:cNvPr id="5" name="Immagine 4" descr="Immagine che contiene testo, diagramma, linea, schermata">
            <a:extLst>
              <a:ext uri="{FF2B5EF4-FFF2-40B4-BE49-F238E27FC236}">
                <a16:creationId xmlns:a16="http://schemas.microsoft.com/office/drawing/2014/main" id="{E869A52E-BF48-9BB0-A26F-3584A2F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" y="277068"/>
            <a:ext cx="8579643" cy="424708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B022D6-EA11-7242-BCFB-4419A200B232}"/>
              </a:ext>
            </a:extLst>
          </p:cNvPr>
          <p:cNvSpPr txBox="1"/>
          <p:nvPr/>
        </p:nvSpPr>
        <p:spPr>
          <a:xfrm>
            <a:off x="5060197" y="4254460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notare, anche in questo caso,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2558362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ED6A2-1DD9-C602-F558-981BCE0E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47623"/>
            <a:ext cx="7704000" cy="572700"/>
          </a:xfrm>
        </p:spPr>
        <p:txBody>
          <a:bodyPr/>
          <a:lstStyle/>
          <a:p>
            <a:r>
              <a:rPr lang="it-IT" sz="3000" dirty="0"/>
              <a:t>Rappresentazione dei 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70C97F-E0B8-6C22-317E-13D9A4B876DF}"/>
              </a:ext>
            </a:extLst>
          </p:cNvPr>
          <p:cNvSpPr txBox="1"/>
          <p:nvPr/>
        </p:nvSpPr>
        <p:spPr>
          <a:xfrm>
            <a:off x="426720" y="1320323"/>
            <a:ext cx="849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609600" lvl="1" algn="l"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/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rappresenta tramite uno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plot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 un grafico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il numero medio di particelle rivelate per ogni coppia E-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considerata (scelto tramite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--color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In questo caso viene richiesto di inserire il numero di valori di 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da considerare (lo stesso)</a:t>
                </a: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342900" indent="-34290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arabicPeriod" startAt="2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procede analogamente al primo caso, ma ora si rappresenta in un’unica immagine: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scatter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una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 </a:t>
                </a:r>
              </a:p>
              <a:p>
                <a:pPr marL="8953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grafico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contourf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contenente E sull’asse x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sull’asse y, mentre il numero di particelle è indicato attraverso la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colorbar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7C764BB-2CC8-6FDA-D6E3-E76443BB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811487"/>
                <a:ext cx="8493760" cy="2246769"/>
              </a:xfrm>
              <a:prstGeom prst="rect">
                <a:avLst/>
              </a:prstGeom>
              <a:blipFill>
                <a:blip r:embed="rId2"/>
                <a:stretch>
                  <a:fillRect l="-143" t="-813" b="-1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273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965506" y="2583835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1041575" y="1742180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771109" y="2976854"/>
            <a:ext cx="394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Sciami</a:t>
            </a:r>
            <a:r>
              <a:rPr lang="it-IT" sz="1100" dirty="0">
                <a:solidFill>
                  <a:srgbClr val="134F5C"/>
                </a:solidFill>
              </a:rPr>
              <a:t> </a:t>
            </a:r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atmosferici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1DA605B-E055-0D23-662D-C6710C7E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47" y="1101311"/>
            <a:ext cx="3762900" cy="316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C1BE2B-767D-EA51-578F-F0689AC6C3C2}"/>
              </a:ext>
            </a:extLst>
          </p:cNvPr>
          <p:cNvSpPr txBox="1"/>
          <p:nvPr/>
        </p:nvSpPr>
        <p:spPr>
          <a:xfrm>
            <a:off x="1137920" y="4524148"/>
            <a:ext cx="363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Simulazione eseguita con s=0.8, x=20, n=5</a:t>
            </a:r>
          </a:p>
        </p:txBody>
      </p:sp>
      <p:pic>
        <p:nvPicPr>
          <p:cNvPr id="5" name="Immagine 4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2E204F05-EE7B-2EC3-FE3C-F67377B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4" y="400282"/>
            <a:ext cx="8676852" cy="371865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9CF135-3172-87A0-2320-65EE98F446EB}"/>
              </a:ext>
            </a:extLst>
          </p:cNvPr>
          <p:cNvSpPr txBox="1"/>
          <p:nvPr/>
        </p:nvSpPr>
        <p:spPr>
          <a:xfrm>
            <a:off x="4942860" y="4154816"/>
            <a:ext cx="3967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può notare, anche ora, che il numero medio di particelle è massimo per energie elevate e angoli intorno ai 30°</a:t>
            </a:r>
          </a:p>
        </p:txBody>
      </p:sp>
    </p:spTree>
    <p:extLst>
      <p:ext uri="{BB962C8B-B14F-4D97-AF65-F5344CB8AC3E}">
        <p14:creationId xmlns:p14="http://schemas.microsoft.com/office/powerpoint/2010/main" val="251566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4" y="1517070"/>
            <a:ext cx="82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è scelto di eseguire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più simulazioni per coppia angolo-energia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 di calcolarne la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media e deviazione standard della media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, invece di farne solamente una.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326640" y="2174240"/>
            <a:ext cx="1534840" cy="90424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studiare su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base statistica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 risposta del rivelatore per ogni coppia energia-angolo.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5282522" y="2174240"/>
            <a:ext cx="1180271" cy="83243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calcola la deviazione standard della media come errore associato al valor medio calcolato supponendo di eseguire la simulazione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molte volte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una coppia energia-angolo.</a:t>
            </a:r>
          </a:p>
        </p:txBody>
      </p:sp>
    </p:spTree>
    <p:extLst>
      <p:ext uri="{BB962C8B-B14F-4D97-AF65-F5344CB8AC3E}">
        <p14:creationId xmlns:p14="http://schemas.microsoft.com/office/powerpoint/2010/main" val="1034274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418284" y="1293710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sono scelte le prime due rappresentazioni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separatamente la distribuzione del numero medio di particelle rivelate sia in funzione dell’energia (con il primo grafico) che dell’angolo (con il secondo grafico).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>
            <a:cxnSpLocks/>
          </p:cNvCxnSpPr>
          <p:nvPr/>
        </p:nvCxnSpPr>
        <p:spPr>
          <a:xfrm flipH="1">
            <a:off x="2851688" y="2544648"/>
            <a:ext cx="995243" cy="702247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20000" y="3428218"/>
            <a:ext cx="306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L’istogramma 3D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una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visualizzazione chiara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dell’andamento del numero medio di particelle rivelate.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758164" y="2533844"/>
            <a:ext cx="1177687" cy="71305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047290" y="3392842"/>
            <a:ext cx="3536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bande di errore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evidenziare precisamente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 valori medi delle particelle e i relativi errori calcolati con la deviazione standard della media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Motivazioni delle scelte</a:t>
            </a:r>
            <a:endParaRPr sz="3000" dirty="0"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19434" y="1966389"/>
            <a:ext cx="8355316" cy="840300"/>
            <a:chOff x="319434" y="1874350"/>
            <a:chExt cx="8355316" cy="840300"/>
          </a:xfrm>
        </p:grpSpPr>
        <p:sp>
          <p:nvSpPr>
            <p:cNvPr id="277" name="Google Shape;277;p34"/>
            <p:cNvSpPr/>
            <p:nvPr/>
          </p:nvSpPr>
          <p:spPr>
            <a:xfrm>
              <a:off x="319434" y="2254909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34"/>
            <p:cNvCxnSpPr/>
            <p:nvPr/>
          </p:nvCxnSpPr>
          <p:spPr>
            <a:xfrm>
              <a:off x="8674750" y="1874350"/>
              <a:ext cx="0" cy="84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C43735-D1C1-A7C3-8444-A1B7452CE0B4}"/>
              </a:ext>
            </a:extLst>
          </p:cNvPr>
          <p:cNvSpPr txBox="1"/>
          <p:nvPr/>
        </p:nvSpPr>
        <p:spPr>
          <a:xfrm>
            <a:off x="517133" y="1304934"/>
            <a:ext cx="8230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 è scelta la terza rappresentazione per: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marL="342900" indent="-34290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algn="ctr">
              <a:buClr>
                <a:schemeClr val="tx2">
                  <a:lumMod val="75000"/>
                  <a:lumOff val="25000"/>
                </a:schemeClr>
              </a:buClr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Rappresentare attraverso uno schema colori l’andamento del numero delle particelle per le varie coppie energia-angolo in maniera chiara e intuitiva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>
              <a:buClr>
                <a:schemeClr val="tx2">
                  <a:lumMod val="75000"/>
                  <a:lumOff val="25000"/>
                </a:schemeClr>
              </a:buClr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039675-3118-6FC6-549A-C8AD0556F0B0}"/>
              </a:ext>
            </a:extLst>
          </p:cNvPr>
          <p:cNvCxnSpPr/>
          <p:nvPr/>
        </p:nvCxnSpPr>
        <p:spPr>
          <a:xfrm flipH="1">
            <a:off x="2326640" y="2544648"/>
            <a:ext cx="1899920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040F6D-1B82-DA17-B84D-122262EBDF35}"/>
              </a:ext>
            </a:extLst>
          </p:cNvPr>
          <p:cNvSpPr txBox="1"/>
          <p:nvPr/>
        </p:nvSpPr>
        <p:spPr>
          <a:xfrm>
            <a:off x="791800" y="3078480"/>
            <a:ext cx="3069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scatter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permette di determinare le coppie energia-angolo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effettivamente considerate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F9E7A23-75E0-1370-932D-B6C1DAA1E75C}"/>
              </a:ext>
            </a:extLst>
          </p:cNvPr>
          <p:cNvCxnSpPr>
            <a:cxnSpLocks/>
          </p:cNvCxnSpPr>
          <p:nvPr/>
        </p:nvCxnSpPr>
        <p:spPr>
          <a:xfrm>
            <a:off x="4464973" y="2544648"/>
            <a:ext cx="1885027" cy="533832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F6569A-F678-5A8E-CDE5-E4F5D0DBBB91}"/>
              </a:ext>
            </a:extLst>
          </p:cNvPr>
          <p:cNvSpPr txBox="1"/>
          <p:nvPr/>
        </p:nvSpPr>
        <p:spPr>
          <a:xfrm>
            <a:off x="5282522" y="3089773"/>
            <a:ext cx="353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grafico </a:t>
            </a:r>
            <a:r>
              <a:rPr lang="it-IT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contourf</a:t>
            </a:r>
            <a:r>
              <a:rPr lang="it-IT" i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permette di visualizzare 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l’andamento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del numero di particelle al variare di angolo e energia</a:t>
            </a:r>
          </a:p>
        </p:txBody>
      </p:sp>
    </p:spTree>
    <p:extLst>
      <p:ext uri="{BB962C8B-B14F-4D97-AF65-F5344CB8AC3E}">
        <p14:creationId xmlns:p14="http://schemas.microsoft.com/office/powerpoint/2010/main" val="4109916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185978" y="782668"/>
            <a:ext cx="8787539" cy="1883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Grazie per l’ascolto</a:t>
            </a:r>
            <a:endParaRPr sz="4400" dirty="0"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1677548" y="3625028"/>
            <a:ext cx="5804400" cy="1024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Irene Gentili </a:t>
            </a: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796975" y="3000478"/>
            <a:ext cx="5550050" cy="197700"/>
            <a:chOff x="1653525" y="2970747"/>
            <a:chExt cx="5550050" cy="197700"/>
          </a:xfrm>
        </p:grpSpPr>
        <p:sp>
          <p:nvSpPr>
            <p:cNvPr id="229" name="Google Shape;229;p30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0"/>
            <p:cNvCxnSpPr/>
            <p:nvPr/>
          </p:nvCxnSpPr>
          <p:spPr>
            <a:xfrm>
              <a:off x="165352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4676375" y="3069600"/>
              <a:ext cx="25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85350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5DF7B33-F4C6-4A65-BE05-22EC4D127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" y="365760"/>
            <a:ext cx="8103870" cy="948690"/>
          </a:xfrm>
        </p:spPr>
        <p:txBody>
          <a:bodyPr/>
          <a:lstStyle/>
          <a:p>
            <a:pPr marL="152400" indent="0"/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Uno sciame elettromagnetico è un fenomeno prodotto da un elettrone, un fotone o un positrone  di alta energia mentre attraversa la materia generando una serie di particelle a cascata nel materiale fino a dissipare completamente l'energia della particella primaria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D3318A-CE66-6202-C62A-A96D13BAE066}"/>
              </a:ext>
            </a:extLst>
          </p:cNvPr>
          <p:cNvSpPr txBox="1"/>
          <p:nvPr/>
        </p:nvSpPr>
        <p:spPr>
          <a:xfrm>
            <a:off x="708660" y="1497330"/>
            <a:ext cx="2297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Il processo dominante per un elettrone o un positrone di alta energia è il  Bremsstrahlung in cui viene emessa radiazione gamma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29A25A-0346-C3E4-7633-C8AE0DB296DD}"/>
              </a:ext>
            </a:extLst>
          </p:cNvPr>
          <p:cNvCxnSpPr>
            <a:cxnSpLocks/>
          </p:cNvCxnSpPr>
          <p:nvPr/>
        </p:nvCxnSpPr>
        <p:spPr>
          <a:xfrm>
            <a:off x="3977640" y="1974383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5B3C1E-DB68-C9B3-7F4E-FA7F1D423CF9}"/>
              </a:ext>
            </a:extLst>
          </p:cNvPr>
          <p:cNvSpPr txBox="1"/>
          <p:nvPr/>
        </p:nvSpPr>
        <p:spPr>
          <a:xfrm>
            <a:off x="6612256" y="1605051"/>
            <a:ext cx="1823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/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Il processo dominante per un fotone gamma (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haroni" panose="02010803020104030203" pitchFamily="2" charset="-79"/>
                  </a:rPr>
                  <a:t>) è la produzione di coppie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628214-44B1-15D7-8B97-00933631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43" y="3908612"/>
                <a:ext cx="2195905" cy="954107"/>
              </a:xfrm>
              <a:prstGeom prst="rect">
                <a:avLst/>
              </a:prstGeom>
              <a:blipFill>
                <a:blip r:embed="rId2"/>
                <a:stretch>
                  <a:fillRect l="-831" t="-1911" r="-1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/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detto lunghezza di radiazione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FF5110E-5FB4-0B81-2A96-7E1642551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1605051"/>
                <a:ext cx="2169459" cy="954107"/>
              </a:xfrm>
              <a:prstGeom prst="rect">
                <a:avLst/>
              </a:prstGeom>
              <a:blipFill>
                <a:blip r:embed="rId3"/>
                <a:stretch>
                  <a:fillRect l="-845" t="-1274" r="-2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/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libero cammino medio è pari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FB3103-FD10-622F-7DDA-16B04FB8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06" y="3971609"/>
                <a:ext cx="2249692" cy="828112"/>
              </a:xfrm>
              <a:prstGeom prst="rect">
                <a:avLst/>
              </a:prstGeom>
              <a:blipFill>
                <a:blip r:embed="rId4"/>
                <a:stretch>
                  <a:fillRect l="-813" t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D2C5CB4-3342-4990-6FB7-5525BF11B88E}"/>
              </a:ext>
            </a:extLst>
          </p:cNvPr>
          <p:cNvCxnSpPr>
            <a:cxnSpLocks/>
          </p:cNvCxnSpPr>
          <p:nvPr/>
        </p:nvCxnSpPr>
        <p:spPr>
          <a:xfrm>
            <a:off x="3896958" y="4269347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88DCE9-9139-4618-5B72-FC6C4FFCD999}"/>
              </a:ext>
            </a:extLst>
          </p:cNvPr>
          <p:cNvSpPr txBox="1"/>
          <p:nvPr/>
        </p:nvSpPr>
        <p:spPr>
          <a:xfrm>
            <a:off x="715943" y="2801873"/>
            <a:ext cx="218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Elettroni e positroni perdono energia anche per ionizzazione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602F214-B637-0FB7-3509-FFAA05E9B96B}"/>
              </a:ext>
            </a:extLst>
          </p:cNvPr>
          <p:cNvCxnSpPr>
            <a:cxnSpLocks/>
          </p:cNvCxnSpPr>
          <p:nvPr/>
        </p:nvCxnSpPr>
        <p:spPr>
          <a:xfrm>
            <a:off x="4004871" y="3077041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9F327F-A825-60BC-5D98-9B53FF6C60C2}"/>
              </a:ext>
            </a:extLst>
          </p:cNvPr>
          <p:cNvSpPr txBox="1"/>
          <p:nvPr/>
        </p:nvSpPr>
        <p:spPr>
          <a:xfrm>
            <a:off x="6069106" y="2801873"/>
            <a:ext cx="21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Su scale macroscopiche appare continuo</a:t>
            </a:r>
          </a:p>
        </p:txBody>
      </p:sp>
    </p:spTree>
    <p:extLst>
      <p:ext uri="{BB962C8B-B14F-4D97-AF65-F5344CB8AC3E}">
        <p14:creationId xmlns:p14="http://schemas.microsoft.com/office/powerpoint/2010/main" val="96689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E2EE2-F130-5B34-133E-B977E2B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71" y="421211"/>
            <a:ext cx="7644071" cy="636624"/>
          </a:xfrm>
        </p:spPr>
        <p:txBody>
          <a:bodyPr/>
          <a:lstStyle/>
          <a:p>
            <a:r>
              <a:rPr lang="it-IT" sz="3000" dirty="0">
                <a:solidFill>
                  <a:srgbClr val="134F5C"/>
                </a:solidFill>
              </a:rPr>
              <a:t>Modello di Rossi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</p:spPr>
            <p:txBody>
              <a:bodyPr/>
              <a:lstStyle/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interazione avviene dopo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b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l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Ogni particella secondaria eredita metà dell’energia della particella madre: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</a:t>
                </a: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895350" lvl="1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L’interazione di un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E </a:t>
                </a:r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68AF890D-0293-A337-E5F8-A47E3517C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4471" y="1524000"/>
                <a:ext cx="7514829" cy="1781750"/>
              </a:xfrm>
              <a:blipFill>
                <a:blip r:embed="rId3"/>
                <a:stretch>
                  <a:fillRect t="-14726" b="-171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19A3E4F-611F-E503-B6C6-A1FEB537A90E}"/>
              </a:ext>
            </a:extLst>
          </p:cNvPr>
          <p:cNvCxnSpPr/>
          <p:nvPr/>
        </p:nvCxnSpPr>
        <p:spPr>
          <a:xfrm flipV="1">
            <a:off x="4662954" y="2330380"/>
            <a:ext cx="932329" cy="134471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F830DF-8CBC-0541-58C1-27481F49768F}"/>
              </a:ext>
            </a:extLst>
          </p:cNvPr>
          <p:cNvCxnSpPr>
            <a:cxnSpLocks/>
          </p:cNvCxnSpPr>
          <p:nvPr/>
        </p:nvCxnSpPr>
        <p:spPr>
          <a:xfrm>
            <a:off x="4707777" y="257175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/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0" dirty="0">
                  <a:latin typeface="Abadi" panose="020B0604020104020204" pitchFamily="34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B06048-8BB7-08EA-0183-3FE566B1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120023"/>
                <a:ext cx="2420471" cy="612540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/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F8FBD12-760A-727B-7283-F2987661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83" y="2557218"/>
                <a:ext cx="1740989" cy="397096"/>
              </a:xfrm>
              <a:prstGeom prst="rect">
                <a:avLst/>
              </a:prstGeom>
              <a:blipFill>
                <a:blip r:embed="rId5"/>
                <a:stretch>
                  <a:fillRect l="-1053" b="-3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321D387-AA00-9681-4A9D-BEC1A6431FA1}"/>
              </a:ext>
            </a:extLst>
          </p:cNvPr>
          <p:cNvCxnSpPr>
            <a:cxnSpLocks/>
          </p:cNvCxnSpPr>
          <p:nvPr/>
        </p:nvCxnSpPr>
        <p:spPr>
          <a:xfrm flipV="1">
            <a:off x="4572000" y="3209311"/>
            <a:ext cx="998557" cy="166153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78F70C3-CB58-F380-DACF-FFA84023E24C}"/>
              </a:ext>
            </a:extLst>
          </p:cNvPr>
          <p:cNvCxnSpPr>
            <a:cxnSpLocks/>
          </p:cNvCxnSpPr>
          <p:nvPr/>
        </p:nvCxnSpPr>
        <p:spPr>
          <a:xfrm>
            <a:off x="4611885" y="3454400"/>
            <a:ext cx="887506" cy="184016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/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A4164FB-1DD5-F2B2-876E-D2D73205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61" y="2998388"/>
                <a:ext cx="2725271" cy="397096"/>
              </a:xfrm>
              <a:prstGeom prst="rect">
                <a:avLst/>
              </a:prstGeom>
              <a:blipFill>
                <a:blip r:embed="rId6"/>
                <a:stretch>
                  <a:fillRect l="-671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/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energia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B35CF9A-46D5-87C5-41B3-2C7D4FB7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57" y="3497522"/>
                <a:ext cx="2429437" cy="397096"/>
              </a:xfrm>
              <a:prstGeom prst="rect">
                <a:avLst/>
              </a:prstGeom>
              <a:blipFill>
                <a:blip r:embed="rId7"/>
                <a:stretch>
                  <a:fillRect l="-75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/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Il processo si arresta quando l’energia degli elettroni e dei positroni scende sotto un energia critica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che dipende dal materiale (energia per cui perdita per ionizzazione = perdita per radiazione).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04AEE1-BD5F-D588-12B0-8FDAF8032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13" y="3939002"/>
                <a:ext cx="7514829" cy="738664"/>
              </a:xfrm>
              <a:prstGeom prst="rect">
                <a:avLst/>
              </a:prstGeom>
              <a:blipFill>
                <a:blip r:embed="rId8"/>
                <a:stretch>
                  <a:fillRect l="-81" t="-2479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24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5"/>
          <p:cNvGrpSpPr/>
          <p:nvPr/>
        </p:nvGrpSpPr>
        <p:grpSpPr>
          <a:xfrm>
            <a:off x="796316" y="2329600"/>
            <a:ext cx="3445675" cy="197700"/>
            <a:chOff x="2659300" y="2970747"/>
            <a:chExt cx="3445675" cy="197700"/>
          </a:xfrm>
        </p:grpSpPr>
        <p:sp>
          <p:nvSpPr>
            <p:cNvPr id="287" name="Google Shape;287;p35"/>
            <p:cNvSpPr/>
            <p:nvPr/>
          </p:nvSpPr>
          <p:spPr>
            <a:xfrm>
              <a:off x="4329709" y="2970747"/>
              <a:ext cx="197700" cy="1977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8" name="Google Shape;288;p35"/>
            <p:cNvCxnSpPr/>
            <p:nvPr/>
          </p:nvCxnSpPr>
          <p:spPr>
            <a:xfrm>
              <a:off x="2659300" y="3069594"/>
              <a:ext cx="152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5"/>
            <p:cNvCxnSpPr/>
            <p:nvPr/>
          </p:nvCxnSpPr>
          <p:spPr>
            <a:xfrm>
              <a:off x="4676375" y="3069600"/>
              <a:ext cx="1428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816A9-6EC2-50E3-6335-AFEC2D40E624}"/>
              </a:ext>
            </a:extLst>
          </p:cNvPr>
          <p:cNvSpPr txBox="1"/>
          <p:nvPr/>
        </p:nvSpPr>
        <p:spPr>
          <a:xfrm>
            <a:off x="762634" y="1490227"/>
            <a:ext cx="33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i="1" dirty="0">
                <a:solidFill>
                  <a:srgbClr val="134F5C"/>
                </a:solidFill>
                <a:latin typeface="Elsie" panose="020B0604020202020204" charset="0"/>
              </a:rPr>
              <a:t>Simulazione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9EC2F8-B4D6-3FC7-FE99-9549945F1BAC}"/>
              </a:ext>
            </a:extLst>
          </p:cNvPr>
          <p:cNvSpPr txBox="1"/>
          <p:nvPr/>
        </p:nvSpPr>
        <p:spPr>
          <a:xfrm>
            <a:off x="402979" y="2814532"/>
            <a:ext cx="410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>
                <a:solidFill>
                  <a:srgbClr val="134F5C"/>
                </a:solidFill>
                <a:latin typeface="Elsie" panose="020B0604020202020204" charset="0"/>
              </a:rPr>
              <a:t>Esperimenti di campionamento ad alta quota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DAA6-2039-30C1-4C20-19906729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53" y="1366779"/>
            <a:ext cx="4133362" cy="23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9B788B-35E5-01A7-F9EF-A5A937B3FD69}"/>
              </a:ext>
            </a:extLst>
          </p:cNvPr>
          <p:cNvSpPr txBox="1"/>
          <p:nvPr/>
        </p:nvSpPr>
        <p:spPr>
          <a:xfrm>
            <a:off x="5223282" y="3722264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The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bird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view</a:t>
            </a:r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</a:rPr>
              <a:t> of LHAASO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B23CF6-3188-2962-BEEA-FE8722BBAE7A}"/>
              </a:ext>
            </a:extLst>
          </p:cNvPr>
          <p:cNvSpPr txBox="1"/>
          <p:nvPr/>
        </p:nvSpPr>
        <p:spPr>
          <a:xfrm>
            <a:off x="4682138" y="4199527"/>
            <a:ext cx="393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Poiret One" panose="00000500000000000000" pitchFamily="2" charset="0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– sciame.py</a:t>
            </a: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Poiret One" panose="000005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0499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98B72A6-98B1-2A7B-7F6E-2F5B4DB8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94" y="1745574"/>
            <a:ext cx="2141486" cy="435750"/>
          </a:xfrm>
        </p:spPr>
        <p:txBody>
          <a:bodyPr/>
          <a:lstStyle/>
          <a:p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prob_brems</a:t>
            </a:r>
            <a:r>
              <a:rPr lang="it-IT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</p:spPr>
            <p:txBody>
              <a:bodyPr/>
              <a:lstStyle/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Come parametro ha il passo di avanzamento della simulazione (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)</a:t>
                </a:r>
              </a:p>
              <a:p>
                <a:pPr marL="438150" indent="-285750" algn="l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calcola la probabilità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it-IT" sz="16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 di fare </a:t>
                </a:r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Bremsstrahlung (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4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sz="1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5" name="Sottotitolo 4">
                <a:extLst>
                  <a:ext uri="{FF2B5EF4-FFF2-40B4-BE49-F238E27FC236}">
                    <a16:creationId xmlns:a16="http://schemas.microsoft.com/office/drawing/2014/main" id="{563CE36C-07D4-234C-0243-046AEBFB8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5349856" y="1484101"/>
                <a:ext cx="3641744" cy="1020254"/>
              </a:xfr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3E49A2A-819D-EED2-D7E2-5D3E7B164285}"/>
              </a:ext>
            </a:extLst>
          </p:cNvPr>
          <p:cNvCxnSpPr>
            <a:cxnSpLocks/>
          </p:cNvCxnSpPr>
          <p:nvPr/>
        </p:nvCxnSpPr>
        <p:spPr>
          <a:xfrm>
            <a:off x="3540760" y="1994228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F1C58F-551B-461F-60C4-0EF43C7622C1}"/>
              </a:ext>
            </a:extLst>
          </p:cNvPr>
          <p:cNvSpPr txBox="1"/>
          <p:nvPr/>
        </p:nvSpPr>
        <p:spPr>
          <a:xfrm>
            <a:off x="378194" y="3397926"/>
            <a:ext cx="275336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prob_coppia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(s):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F1A72DC-8476-6CA8-3573-5DBE3283E7BF}"/>
              </a:ext>
            </a:extLst>
          </p:cNvPr>
          <p:cNvCxnSpPr>
            <a:cxnSpLocks/>
          </p:cNvCxnSpPr>
          <p:nvPr/>
        </p:nvCxnSpPr>
        <p:spPr>
          <a:xfrm>
            <a:off x="3131554" y="3523189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/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381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Come parametro ha il passo di avanzamento della simulazione (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sym typeface="Albert Sans"/>
                  </a:rPr>
                  <a:t>s</a:t>
                </a: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) </a:t>
                </a:r>
              </a:p>
              <a:p>
                <a:pPr marL="438150" lvl="0" indent="-285750">
                  <a:buClr>
                    <a:schemeClr val="tx2">
                      <a:lumMod val="75000"/>
                      <a:lumOff val="25000"/>
                    </a:schemeClr>
                  </a:buClr>
                  <a:buSzPts val="1200"/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calcola la probabilità </a:t>
                </a:r>
                <a:r>
                  <a:rPr lang="it-IT" dirty="0">
                    <a:solidFill>
                      <a:srgbClr val="0C343D">
                        <a:lumMod val="75000"/>
                        <a:lumOff val="25000"/>
                      </a:srgbClr>
                    </a:solidFill>
                    <a:latin typeface="Abadi" panose="020B0604020104020204" pitchFamily="34" charset="0"/>
                    <a:sym typeface="Albert Sans"/>
                  </a:rPr>
                  <a:t>della produzione di coppie di un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C343D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badi" panose="020B0604020104020204" pitchFamily="34" charset="0"/>
                    <a:sym typeface="Albert Sans"/>
                  </a:rPr>
                  <a:t> (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it-IT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it-IT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)</a:t>
                </a:r>
                <a:endPara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badi" panose="020B0604020104020204" pitchFamily="34" charset="0"/>
                  <a:sym typeface="Albert San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FF2390A-9013-AC15-0E73-990AECB5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56" y="3149272"/>
                <a:ext cx="3063856" cy="1464183"/>
              </a:xfrm>
              <a:prstGeom prst="rect">
                <a:avLst/>
              </a:prstGeom>
              <a:blipFill>
                <a:blip r:embed="rId3"/>
                <a:stretch>
                  <a:fillRect t="-1250" b="-2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4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aggiungi_part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lista):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3337560" y="1695745"/>
            <a:ext cx="156591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274804"/>
            <a:ext cx="4124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il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dello sciame e una lista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lista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contenente i dati delle particelle da aggiungere 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Controlla se la lista è vuota. In questo caso restituisce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Altrimenti crea un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con le stesse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(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‘tipo’, ‘energia’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 a partire dalla lista (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).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Elimina eventuali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dalle righe e dalle colonne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per il corretto funzionamento di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l’unione dei due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dataframe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eseguita attraverso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df_new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ignore_index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=True)</a:t>
            </a: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09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4609D74-BC16-E430-44CA-F740D19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1275"/>
            <a:ext cx="7704000" cy="572700"/>
          </a:xfrm>
        </p:spPr>
        <p:txBody>
          <a:bodyPr/>
          <a:lstStyle/>
          <a:p>
            <a:r>
              <a:rPr lang="it-IT" sz="3000" dirty="0"/>
              <a:t>Descrizione delle funzioni usate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4419F5-C88A-780C-3E21-A3D0DB38A73C}"/>
              </a:ext>
            </a:extLst>
          </p:cNvPr>
          <p:cNvSpPr txBox="1"/>
          <p:nvPr/>
        </p:nvSpPr>
        <p:spPr>
          <a:xfrm>
            <a:off x="235954" y="154185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genera_particella_iniziale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(E0):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60BF370-EB51-E57F-89A9-500F610D5206}"/>
              </a:ext>
            </a:extLst>
          </p:cNvPr>
          <p:cNvCxnSpPr>
            <a:cxnSpLocks/>
          </p:cNvCxnSpPr>
          <p:nvPr/>
        </p:nvCxnSpPr>
        <p:spPr>
          <a:xfrm>
            <a:off x="4043680" y="1695745"/>
            <a:ext cx="859790" cy="0"/>
          </a:xfrm>
          <a:prstGeom prst="straightConnector1">
            <a:avLst/>
          </a:prstGeom>
          <a:ln>
            <a:solidFill>
              <a:srgbClr val="1E82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10C089-4AD8-FF13-AB4C-84AFCC197F4C}"/>
              </a:ext>
            </a:extLst>
          </p:cNvPr>
          <p:cNvSpPr txBox="1"/>
          <p:nvPr/>
        </p:nvSpPr>
        <p:spPr>
          <a:xfrm>
            <a:off x="4903470" y="1176097"/>
            <a:ext cx="4000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Come parametro ha l’energia iniziale della particella. 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Genera in modo casuale il tipo della particella tra elettrone, fotone e positrone 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tipo=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np.random.choice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(['elettrone', 'positrone', 'fotone’])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Restituisce la </a:t>
            </a:r>
            <a:r>
              <a:rPr lang="it-IT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tupla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(tipo,E0) 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corrispondente alla particella iniziale</a:t>
            </a: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Si genera casualmente la particella iniziale poiché nello svolgimento successivo dello sciame non è particolarmente rilevante da dover differenziare sciami che iniziano con particelle differenti</a:t>
            </a:r>
          </a:p>
        </p:txBody>
      </p:sp>
    </p:spTree>
    <p:extLst>
      <p:ext uri="{BB962C8B-B14F-4D97-AF65-F5344CB8AC3E}">
        <p14:creationId xmlns:p14="http://schemas.microsoft.com/office/powerpoint/2010/main" val="229943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0E84D-1711-812B-912A-F9584D5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863"/>
            <a:ext cx="7704000" cy="841800"/>
          </a:xfrm>
        </p:spPr>
        <p:txBody>
          <a:bodyPr/>
          <a:lstStyle/>
          <a:p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simulazione_sciame</a:t>
            </a:r>
            <a:r>
              <a:rPr lang="it-IT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(E0, s=0.1, angolo=0):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/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Ha come parametro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E0,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l’energia iniziale della particella,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s=0.1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, il passo di avanzamento dello sciame con valore di default 0.1,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angolo=0,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l’angolo rispetto alla verticale con 0 come valore di default.</a:t>
                </a: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Si inizializza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quota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con la quota iniziale (20 km) e si definisce lo spostamento verticale come </a:t>
                </a:r>
                <a:r>
                  <a:rPr lang="nn-NO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spost_vert = s*np.cos(np.deg2rad(angolo))*X0 (X0=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sz="1400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t-IT" sz="1400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cm)</a:t>
                </a:r>
                <a:endParaRPr lang="nn-NO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>
                  <a:buClr>
                    <a:schemeClr val="tx2">
                      <a:lumMod val="75000"/>
                      <a:lumOff val="25000"/>
                    </a:schemeClr>
                  </a:buClr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400050" indent="-400050">
                  <a:buClr>
                    <a:schemeClr val="tx2">
                      <a:lumMod val="75000"/>
                      <a:lumOff val="25000"/>
                    </a:schemeClr>
                  </a:buClr>
                  <a:buFont typeface="+mj-lt"/>
                  <a:buAutoNum type="romanUcPeriod" startAt="3"/>
                </a:pP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All’inizio si crea il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dataframe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pt-B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sciame = pd.DataFrame( columns=['tipo', 'energia’])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contenente le particelle dello sciame e si aggiunge la particella iniziale simulata con la funzione </a:t>
                </a:r>
                <a:r>
                  <a:rPr lang="it-IT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genera_particella_iniziale</a:t>
                </a:r>
                <a:r>
                  <a:rPr lang="it-IT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</a:rPr>
                  <a:t>(E0)</a:t>
                </a:r>
              </a:p>
              <a:p>
                <a:pPr marL="285750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lvl="1" indent="-285750"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8C07F6-11EA-32D8-F987-40B3C955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" y="1689259"/>
                <a:ext cx="7924800" cy="2677656"/>
              </a:xfrm>
              <a:prstGeom prst="rect">
                <a:avLst/>
              </a:prstGeom>
              <a:blipFill>
                <a:blip r:embed="rId2"/>
                <a:stretch>
                  <a:fillRect l="-154" t="-683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11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980</TotalTime>
  <Words>2026</Words>
  <Application>Microsoft Office PowerPoint</Application>
  <PresentationFormat>Presentazione su schermo (16:9)</PresentationFormat>
  <Paragraphs>152</Paragraphs>
  <Slides>24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Wingdings</vt:lpstr>
      <vt:lpstr>Cambria Math</vt:lpstr>
      <vt:lpstr>Consolas</vt:lpstr>
      <vt:lpstr>Abadi</vt:lpstr>
      <vt:lpstr>Poiret One</vt:lpstr>
      <vt:lpstr>Aharoni</vt:lpstr>
      <vt:lpstr>Arial</vt:lpstr>
      <vt:lpstr>Elsie</vt:lpstr>
      <vt:lpstr>Bebas Neue</vt:lpstr>
      <vt:lpstr>Albert Sans</vt:lpstr>
      <vt:lpstr>Clean and Elegant Portfolio by Slidesgo</vt:lpstr>
      <vt:lpstr>Campionamento Sciami Atmosferici ad Alta Quota</vt:lpstr>
      <vt:lpstr>Presentazione standard di PowerPoint</vt:lpstr>
      <vt:lpstr>Presentazione standard di PowerPoint</vt:lpstr>
      <vt:lpstr>Modello di Rossi</vt:lpstr>
      <vt:lpstr>Presentazione standard di PowerPoint</vt:lpstr>
      <vt:lpstr>Descrizione delle funzioni usate</vt:lpstr>
      <vt:lpstr>Descrizione delle funzioni usate</vt:lpstr>
      <vt:lpstr>Descrizione delle funzioni usate</vt:lpstr>
      <vt:lpstr>def simulazione_sciame(E0, s=0.1, angolo=0):</vt:lpstr>
      <vt:lpstr>def simulazione_sciame(E0, s=0.1, angolo=0):</vt:lpstr>
      <vt:lpstr>def simulazione_sciame(E0, s=0.1, angolo=0):</vt:lpstr>
      <vt:lpstr>Presentazione standard di PowerPoint</vt:lpstr>
      <vt:lpstr>Rappresentazione dei risultati</vt:lpstr>
      <vt:lpstr>Rappresentazione dei risultati</vt:lpstr>
      <vt:lpstr>Presentazione standard di PowerPoint</vt:lpstr>
      <vt:lpstr>Esempio di distribuzione del numero di particelle rivelate rappresentata con l’istogramma</vt:lpstr>
      <vt:lpstr>Rappresentazione dei risultati</vt:lpstr>
      <vt:lpstr>Presentazione standard di PowerPoint</vt:lpstr>
      <vt:lpstr>Rappresentazione dei risultati</vt:lpstr>
      <vt:lpstr>Presentazione standard di PowerPoint</vt:lpstr>
      <vt:lpstr>Motivazioni delle scelte</vt:lpstr>
      <vt:lpstr>Motivazioni delle scelte</vt:lpstr>
      <vt:lpstr>Motivazioni delle scelte</vt:lpstr>
      <vt:lpstr>Grazie per l’ascolto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Campionamento Sciami Atmosferici ad Alta Quota</dc:title>
  <dc:creator>Irene Gentili</dc:creator>
  <cp:lastModifiedBy>irene gentili</cp:lastModifiedBy>
  <cp:revision>47</cp:revision>
  <cp:lastPrinted>2025-02-01T09:55:11Z</cp:lastPrinted>
  <dcterms:modified xsi:type="dcterms:W3CDTF">2025-02-03T08:32:20Z</dcterms:modified>
</cp:coreProperties>
</file>