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74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7" r:id="rId17"/>
    <p:sldId id="288" r:id="rId18"/>
    <p:sldId id="295" r:id="rId19"/>
    <p:sldId id="291" r:id="rId20"/>
    <p:sldId id="296" r:id="rId21"/>
    <p:sldId id="293" r:id="rId22"/>
    <p:sldId id="260" r:id="rId23"/>
    <p:sldId id="292" r:id="rId24"/>
  </p:sldIdLst>
  <p:sldSz cx="9144000" cy="5143500" type="screen16x9"/>
  <p:notesSz cx="6797675" cy="9926638"/>
  <p:embeddedFontLst>
    <p:embeddedFont>
      <p:font typeface="Abadi" panose="020B0604020104020204" pitchFamily="34" charset="0"/>
      <p:regular r:id="rId27"/>
    </p:embeddedFont>
    <p:embeddedFont>
      <p:font typeface="Aharoni" panose="02010803020104030203" pitchFamily="2" charset="-79"/>
      <p:bold r:id="rId28"/>
    </p:embeddedFont>
    <p:embeddedFont>
      <p:font typeface="Albert Sans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Elsie" panose="020B0604020202020204" charset="0"/>
      <p:regular r:id="rId39"/>
    </p:embeddedFont>
    <p:embeddedFont>
      <p:font typeface="Poiret One" panose="000005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DF0"/>
    <a:srgbClr val="1E8298"/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F3B60-A9C3-41FB-B953-8DACD48CCDC2}">
  <a:tblStyle styleId="{7E4F3B60-A9C3-41FB-B953-8DACD48C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7F9C2F-D7D7-40AC-91BE-A6B59A9900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D421A67-5E3F-CF5A-3785-23D473607A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03B007-A6B2-A35E-B0A9-EB6ACEC47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E3D9-6B3F-4004-A10A-C1B28CEBFD42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5EFEFE-BC0D-6F9B-BF64-BDB01A6C28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3ED9DA-E1CA-BDF2-248B-AF1175E923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BD55-880F-4ED4-BBAE-A8BD5ABC0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8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86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9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11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9800" y="1034675"/>
            <a:ext cx="5804400" cy="18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9800" y="3423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41106" y="2705343"/>
            <a:ext cx="33873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84956" y="1608057"/>
            <a:ext cx="129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011994" y="602401"/>
            <a:ext cx="3166500" cy="39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489364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23136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489364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23136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60" name="Google Shape;60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oogle Shape;63;p9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64" name="Google Shape;64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" name="Google Shape;65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70396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2"/>
          </p:nvPr>
        </p:nvSpPr>
        <p:spPr>
          <a:xfrm>
            <a:off x="870396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3"/>
          </p:nvPr>
        </p:nvSpPr>
        <p:spPr>
          <a:xfrm>
            <a:off x="3380100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889804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5"/>
          </p:nvPr>
        </p:nvSpPr>
        <p:spPr>
          <a:xfrm>
            <a:off x="3380100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6"/>
          </p:nvPr>
        </p:nvSpPr>
        <p:spPr>
          <a:xfrm>
            <a:off x="5889804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209" name="Google Shape;209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6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213" name="Google Shape;213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sie"/>
              <a:buNone/>
              <a:defRPr sz="35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7" r:id="rId7"/>
    <p:sldLayoutId id="2147483671" r:id="rId8"/>
    <p:sldLayoutId id="2147483672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0227908/iterating-over-rows-in-a-dataframe-in-pandas-is-there-a-difference-between-usin" TargetMode="External"/><Relationship Id="rId2" Type="http://schemas.openxmlformats.org/officeDocument/2006/relationships/hyperlink" Target="https://pandas.pydata.org/docs/reference/api/pandas.DataFrame.itertuple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pdg.lbl.gov/2023/AtomicNuclearProperties/HTML/air_dry_1_atm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negentili/Progetto-Metodi-Computazionali/blob/main/simulazionesciame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renegentili/Progetto-Metodi-Computazionali/blob/main/sciame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185978" y="782668"/>
            <a:ext cx="8787539" cy="1883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</a:t>
            </a:r>
            <a:r>
              <a:rPr lang="en" sz="4400" dirty="0">
                <a:solidFill>
                  <a:srgbClr val="134F5C"/>
                </a:solidFill>
              </a:rPr>
              <a:t>mpiona</a:t>
            </a:r>
            <a:r>
              <a:rPr lang="en" sz="4400" dirty="0"/>
              <a:t>mento Sciami Atmosferici ad Alta Quota</a:t>
            </a:r>
            <a:endParaRPr sz="44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1677548" y="3625028"/>
            <a:ext cx="5804400" cy="10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Irene Gentili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Metodi Computazionali per la Fisica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2024/2025</a:t>
            </a:r>
            <a:endParaRPr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96975" y="3000478"/>
            <a:ext cx="5550050" cy="197700"/>
            <a:chOff x="1653525" y="2970747"/>
            <a:chExt cx="5550050" cy="197700"/>
          </a:xfrm>
        </p:grpSpPr>
        <p:sp>
          <p:nvSpPr>
            <p:cNvPr id="229" name="Google Shape;229;p30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2142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un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continua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la quota sia maggiore di quella del rivelatore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sciame ha particelle, ad ogni iterazione si: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Inizializzano due liste vuote: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le nuove particelle create nella simulazione 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i nuovi valori delle energie delle particelle di sciame e i relativi indici.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esegue un ciclo for sullo sciame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itertuples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tratta le varie righe di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come se fossero delle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(indice, tipo, energia)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più veloce di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iterrows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si associa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corrispondente (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87,92 MeV 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85.97 MeV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 Se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perde per ionizzazione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indica l’energia finale. Se la condizione sull’energia non è rispettata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=0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Se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prob_brems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and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fa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Bremsstrahlung, quindi si aggiunge alla lista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E=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assume energia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Successivamente si aggiunge l’energia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il relativo indice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blipFill>
                <a:blip r:embed="rId5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5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80" y="39790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707043"/>
                <a:ext cx="819776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se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prob_coppia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la sua nuova E ovvero 0. Successivamente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energia=E/2. Altrimenti aggiungo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del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e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Successivamente vengono aggiornate le energie delle particelle di sciame con i nuovi valori aggiunti in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sciame.at[i, 'energia'] = en. 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eliminano dallo sciame le particelle aventi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aggiungono allo sciame le nuove particelle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aggiungi_part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(sciame,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diminuisce la quota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Fuori dal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determino la lunghezza del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funzione restituisce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1009650" lvl="1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707043"/>
                <a:ext cx="8197760" cy="4401205"/>
              </a:xfrm>
              <a:prstGeom prst="rect">
                <a:avLst/>
              </a:prstGeom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25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592053" y="1084502"/>
            <a:ext cx="382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Risultati 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Risposta del rivelatore in funzione di angolo e energia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976777" y="4411043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simulazionesciame.py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4098" name="Picture 2" descr="Cascata Elettromagnetica da Raggi Cosmici – PhysicsOpenLab">
            <a:extLst>
              <a:ext uri="{FF2B5EF4-FFF2-40B4-BE49-F238E27FC236}">
                <a16:creationId xmlns:a16="http://schemas.microsoft.com/office/drawing/2014/main" id="{B0CB54C6-79F5-8485-743D-99B6C98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59" y="594884"/>
            <a:ext cx="27908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6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/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Si rappresenta il numero di particelle rivelate in funzione dell’angolo rispetto alla verticale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)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(0,45)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° e in funzione dell’energia iniziale (E) nell’intervallo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TeV.</a:t>
                </a:r>
              </a:p>
              <a:p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sono sempre spaziati in modo uniforme tra il valore massimo e minimo considerato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blipFill>
                <a:blip r:embed="rId2"/>
                <a:stretch>
                  <a:fillRect t="-1282" r="-451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36880" y="2236262"/>
                <a:ext cx="849376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un istogramma 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plot, il numero medio di particelle rivelate in funzione di E per 4 valori diversi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L’utente deve scegliere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valori di E da considerare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simulazioni da fare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valore del passo di avanzamento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salvare o meno l’immagine prodotta</a:t>
                </a: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Si crea il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dataframe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df_risultati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riempiendolo inizialmente con le varie coppie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2236262"/>
                <a:ext cx="8493760" cy="2462213"/>
              </a:xfrm>
              <a:prstGeom prst="rect">
                <a:avLst/>
              </a:prstGeom>
              <a:blipFill>
                <a:blip r:embed="rId3"/>
                <a:stretch>
                  <a:fillRect l="-144" t="-7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3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325120" y="1159045"/>
                <a:ext cx="849376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 startAt="4"/>
                  <a:defRPr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riempie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df_risultati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con la deviazione standard della media associata e con il numero di particelle rivelate per ognuna delle x simulazioni fatte. 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Questi valori vengono determinati chiamando la funzione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media(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, s, volte),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ha come parametri la riga 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 contenente la coppia E-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volte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L’avanzamento della simulazione viene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mostrato dalla barra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tqdm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implementata come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progresso_apply</a:t>
                </a: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 rappresentano tramite degli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istogrammi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il numero di particelle rivelate per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ogn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i coppia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, al fine di rappresentare la distribuzione</a:t>
                </a:r>
                <a:r>
                  <a:rPr kumimoji="0" lang="it-IT" sz="1400" b="0" i="0" u="none" strike="noStrike" kern="0" cap="none" spc="0" normalizeH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di quest’ultime.</a:t>
                </a:r>
                <a:endParaRPr lang="it-IT" dirty="0">
                  <a:solidFill>
                    <a:srgbClr val="0C343D">
                      <a:lumMod val="75000"/>
                      <a:lumOff val="25000"/>
                    </a:srgbClr>
                  </a:solidFill>
                  <a:latin typeface="Abadi" panose="020B0604020104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n un’unica immagine si rappresenta: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un istogramma 3D avente sull’asse x i valori di E,  sull’asse y i 4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e sull’asse z il numero medio di particelle rivelate.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uno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plot avente sull’asse x i valori di E , sull’asse y il numero medio di particelle rivelate per ognuno dei 4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considerati. Nello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plot sono riportati anche gli errori associati.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159045"/>
                <a:ext cx="8493760" cy="3539430"/>
              </a:xfrm>
              <a:prstGeom prst="rect">
                <a:avLst/>
              </a:prstGeom>
              <a:blipFill>
                <a:blip r:embed="rId3"/>
                <a:stretch>
                  <a:fillRect l="-143" t="-516" r="-72" b="-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01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izzo, diagramma, linea">
            <a:extLst>
              <a:ext uri="{FF2B5EF4-FFF2-40B4-BE49-F238E27FC236}">
                <a16:creationId xmlns:a16="http://schemas.microsoft.com/office/drawing/2014/main" id="{27413261-A7AD-3221-3C56-F509DEF4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2" y="314960"/>
            <a:ext cx="8503096" cy="42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</p:spTree>
    <p:extLst>
      <p:ext uri="{BB962C8B-B14F-4D97-AF65-F5344CB8AC3E}">
        <p14:creationId xmlns:p14="http://schemas.microsoft.com/office/powerpoint/2010/main" val="324733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7326C-1401-3085-87B8-E331AAA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6" y="1894050"/>
            <a:ext cx="3387300" cy="677700"/>
          </a:xfrm>
        </p:spPr>
        <p:txBody>
          <a:bodyPr/>
          <a:lstStyle/>
          <a:p>
            <a:r>
              <a:rPr lang="it-IT" sz="2000" dirty="0">
                <a:solidFill>
                  <a:srgbClr val="134F5C"/>
                </a:solidFill>
              </a:rPr>
              <a:t>Esempio di distribuzione del numero di particelle rivelate rappresentata con l’istogramma</a:t>
            </a:r>
          </a:p>
        </p:txBody>
      </p:sp>
      <p:pic>
        <p:nvPicPr>
          <p:cNvPr id="6" name="Immagine 5" descr="Immagine che contiene testo, schermata, Carattere, diagramma">
            <a:extLst>
              <a:ext uri="{FF2B5EF4-FFF2-40B4-BE49-F238E27FC236}">
                <a16:creationId xmlns:a16="http://schemas.microsoft.com/office/drawing/2014/main" id="{253AD9A8-95A1-83E5-139C-D1B4AE2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06" y="1127731"/>
            <a:ext cx="4175766" cy="31318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7696E4-3636-9698-1530-187302CD1755}"/>
              </a:ext>
            </a:extLst>
          </p:cNvPr>
          <p:cNvSpPr txBox="1"/>
          <p:nvPr/>
        </p:nvSpPr>
        <p:spPr>
          <a:xfrm>
            <a:off x="154983" y="4687307"/>
            <a:ext cx="231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14</a:t>
            </a:r>
            <a:endParaRPr lang="it-IT" sz="11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3985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un istogramma 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plot, il numero medio di particelle rivelate in funzione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 4 valori diversi di E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hisang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Ora viene chiesto di inserire il numero di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per ogni valore di E.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in modo analogo al precedente, ma in questo caso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istogramma 3D avente sull’asse x 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sull’asse y i 4 valori di E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 avente sull’asse x i vari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blipFill>
                <a:blip r:embed="rId2"/>
                <a:stretch>
                  <a:fillRect l="-144" t="-6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1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  <p:pic>
        <p:nvPicPr>
          <p:cNvPr id="5" name="Immagine 4" descr="Immagine che contiene testo, diagramma, linea, schermata">
            <a:extLst>
              <a:ext uri="{FF2B5EF4-FFF2-40B4-BE49-F238E27FC236}">
                <a16:creationId xmlns:a16="http://schemas.microsoft.com/office/drawing/2014/main" id="{E869A52E-BF48-9BB0-A26F-3584A2F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3" y="226541"/>
            <a:ext cx="8681713" cy="42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62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7623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70C97F-E0B8-6C22-317E-13D9A4B876DF}"/>
              </a:ext>
            </a:extLst>
          </p:cNvPr>
          <p:cNvSpPr txBox="1"/>
          <p:nvPr/>
        </p:nvSpPr>
        <p:spPr>
          <a:xfrm>
            <a:off x="426720" y="1320323"/>
            <a:ext cx="849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609600" lvl="1" algn="l"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/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 tramite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 e un grafico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considerata (scelto tramite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--color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 questo caso viene richiesto di inserire il numero di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(lo stesso)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analogamente al primo caso, ma ora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blipFill>
                <a:blip r:embed="rId2"/>
                <a:stretch>
                  <a:fillRect l="-143" t="-813" r="-287" b="-1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73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965506" y="2583835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1041575" y="1742180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771109" y="2976854"/>
            <a:ext cx="39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Sciami</a:t>
            </a:r>
            <a:r>
              <a:rPr lang="it-IT" sz="1100" dirty="0">
                <a:solidFill>
                  <a:srgbClr val="134F5C"/>
                </a:solidFill>
              </a:rPr>
              <a:t> </a:t>
            </a:r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atmosferici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DA605B-E055-0D23-662D-C6710C7E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7" y="1101311"/>
            <a:ext cx="3762900" cy="3162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n=5</a:t>
            </a:r>
          </a:p>
        </p:txBody>
      </p:sp>
      <p:pic>
        <p:nvPicPr>
          <p:cNvPr id="5" name="Immagine 4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2E204F05-EE7B-2EC3-FE3C-F67377B4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4" y="609509"/>
            <a:ext cx="8676852" cy="37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4" y="1517070"/>
            <a:ext cx="82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è scelto di eseguire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più simulazioni per coppia angolo-energia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 di calcolarne la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media e deviazione standard della media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invece di farne solamente una.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326640" y="2174240"/>
            <a:ext cx="1534840" cy="90424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studiare su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base statistica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 risposta del rivelatore per ogni coppia energia-angolo.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5282522" y="2174240"/>
            <a:ext cx="1180271" cy="83243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calcola la deviazione standard della media come errore associato al valor medio calcolato supponendo di eseguire la simulazione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molte volte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una coppia energia-angolo.</a:t>
            </a:r>
          </a:p>
        </p:txBody>
      </p:sp>
    </p:spTree>
    <p:extLst>
      <p:ext uri="{BB962C8B-B14F-4D97-AF65-F5344CB8AC3E}">
        <p14:creationId xmlns:p14="http://schemas.microsoft.com/office/powerpoint/2010/main" val="1034274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418284" y="1293710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sono scelte le prime due rappresentazioni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separatamente la distribuzione del numero medio di particelle rivelate sia in funzione dell’energia (con il primo grafico) che dell’angolo (con il secondo grafico).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851688" y="2544648"/>
            <a:ext cx="995243" cy="702247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20000" y="3428218"/>
            <a:ext cx="306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L’istogramma 3D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una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visualizzazione chiara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dell’andamento del numero medio di particelle rivelate.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758164" y="2533844"/>
            <a:ext cx="1177687" cy="71305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047290" y="3392842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bande di errore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evidenziare precisamente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 valori medi delle particelle e i relativi errori calcolati con la deviazione standard della media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3" y="1304934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è scelta la terza rappresentazione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attraverso uno schema colori l’andamento del numero delle particelle per le varie coppie energia-angolo in maniera chiara e intuitiva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/>
          <p:nvPr/>
        </p:nvCxnSpPr>
        <p:spPr>
          <a:xfrm flipH="1">
            <a:off x="2326640" y="2544648"/>
            <a:ext cx="1899920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di determinare le coppie energia-angolo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effettivamente considerate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464973" y="2544648"/>
            <a:ext cx="1885027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contourf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visualizzare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l’andamento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del numero di particelle al variare di angolo e energia</a:t>
            </a:r>
          </a:p>
        </p:txBody>
      </p:sp>
    </p:spTree>
    <p:extLst>
      <p:ext uri="{BB962C8B-B14F-4D97-AF65-F5344CB8AC3E}">
        <p14:creationId xmlns:p14="http://schemas.microsoft.com/office/powerpoint/2010/main" val="410991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DF7B33-F4C6-4A65-BE05-22EC4D12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" y="365760"/>
            <a:ext cx="8103870" cy="948690"/>
          </a:xfrm>
        </p:spPr>
        <p:txBody>
          <a:bodyPr/>
          <a:lstStyle/>
          <a:p>
            <a:pPr marL="152400" indent="0"/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Uno sciame elettromagnetico è un fenomeno prodotto da un elettrone, un fotone o un positrone  di alta energia mentre attraversa la materia generando una serie di particelle a cascata nel materiale fino a dissipare completamente l'energia della particella primaria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D3318A-CE66-6202-C62A-A96D13BAE066}"/>
              </a:ext>
            </a:extLst>
          </p:cNvPr>
          <p:cNvSpPr txBox="1"/>
          <p:nvPr/>
        </p:nvSpPr>
        <p:spPr>
          <a:xfrm>
            <a:off x="708660" y="1497330"/>
            <a:ext cx="2297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processo dominante per un elettrone o un positrone di alta energia è il  Bremsstrahlung in cui viene emessa radiazione gamma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29A25A-0346-C3E4-7633-C8AE0DB296DD}"/>
              </a:ext>
            </a:extLst>
          </p:cNvPr>
          <p:cNvCxnSpPr>
            <a:cxnSpLocks/>
          </p:cNvCxnSpPr>
          <p:nvPr/>
        </p:nvCxnSpPr>
        <p:spPr>
          <a:xfrm>
            <a:off x="3977640" y="1974383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B3C1E-DB68-C9B3-7F4E-FA7F1D423CF9}"/>
              </a:ext>
            </a:extLst>
          </p:cNvPr>
          <p:cNvSpPr txBox="1"/>
          <p:nvPr/>
        </p:nvSpPr>
        <p:spPr>
          <a:xfrm>
            <a:off x="6612256" y="1605051"/>
            <a:ext cx="182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/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Il processo dominante per un fotone gamma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) è la produzione di coppie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blipFill>
                <a:blip r:embed="rId2"/>
                <a:stretch>
                  <a:fillRect l="-831" t="-1911" r="-1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/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detto lunghezza di radiazione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blipFill>
                <a:blip r:embed="rId3"/>
                <a:stretch>
                  <a:fillRect l="-845" t="-1274" r="-2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/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pari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blipFill>
                <a:blip r:embed="rId4"/>
                <a:stretch>
                  <a:fillRect l="-813" t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D2C5CB4-3342-4990-6FB7-5525BF11B88E}"/>
              </a:ext>
            </a:extLst>
          </p:cNvPr>
          <p:cNvCxnSpPr>
            <a:cxnSpLocks/>
          </p:cNvCxnSpPr>
          <p:nvPr/>
        </p:nvCxnSpPr>
        <p:spPr>
          <a:xfrm>
            <a:off x="3896958" y="4269347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88DCE9-9139-4618-5B72-FC6C4FFCD999}"/>
              </a:ext>
            </a:extLst>
          </p:cNvPr>
          <p:cNvSpPr txBox="1"/>
          <p:nvPr/>
        </p:nvSpPr>
        <p:spPr>
          <a:xfrm>
            <a:off x="715943" y="2801873"/>
            <a:ext cx="218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Elettroni e positroni perdono energia anche per ionizzazione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602F214-B637-0FB7-3509-FFAA05E9B96B}"/>
              </a:ext>
            </a:extLst>
          </p:cNvPr>
          <p:cNvCxnSpPr>
            <a:cxnSpLocks/>
          </p:cNvCxnSpPr>
          <p:nvPr/>
        </p:nvCxnSpPr>
        <p:spPr>
          <a:xfrm>
            <a:off x="4004871" y="3077041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9F327F-A825-60BC-5D98-9B53FF6C60C2}"/>
              </a:ext>
            </a:extLst>
          </p:cNvPr>
          <p:cNvSpPr txBox="1"/>
          <p:nvPr/>
        </p:nvSpPr>
        <p:spPr>
          <a:xfrm>
            <a:off x="6069106" y="2801873"/>
            <a:ext cx="21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Su scale macroscopiche appare continuo</a:t>
            </a:r>
          </a:p>
        </p:txBody>
      </p:sp>
    </p:spTree>
    <p:extLst>
      <p:ext uri="{BB962C8B-B14F-4D97-AF65-F5344CB8AC3E}">
        <p14:creationId xmlns:p14="http://schemas.microsoft.com/office/powerpoint/2010/main" val="966896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  <p:bldP spid="12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E2EE2-F130-5B34-133E-B977E2B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71" y="421211"/>
            <a:ext cx="7644071" cy="636624"/>
          </a:xfrm>
        </p:spPr>
        <p:txBody>
          <a:bodyPr/>
          <a:lstStyle/>
          <a:p>
            <a:r>
              <a:rPr lang="it-IT" sz="3000" dirty="0">
                <a:solidFill>
                  <a:srgbClr val="134F5C"/>
                </a:solidFill>
              </a:rPr>
              <a:t>Modello di Rossi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</p:spPr>
            <p:txBody>
              <a:bodyPr/>
              <a:lstStyle/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interazione avviene dopo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particella secondaria eredita metà dell’energia della particella madre: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 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  <a:blipFill>
                <a:blip r:embed="rId3"/>
                <a:stretch>
                  <a:fillRect t="-14726" b="-171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19A3E4F-611F-E503-B6C6-A1FEB537A90E}"/>
              </a:ext>
            </a:extLst>
          </p:cNvPr>
          <p:cNvCxnSpPr/>
          <p:nvPr/>
        </p:nvCxnSpPr>
        <p:spPr>
          <a:xfrm flipV="1">
            <a:off x="4662954" y="2330380"/>
            <a:ext cx="932329" cy="13447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3F830DF-8CBC-0541-58C1-27481F49768F}"/>
              </a:ext>
            </a:extLst>
          </p:cNvPr>
          <p:cNvCxnSpPr>
            <a:cxnSpLocks/>
          </p:cNvCxnSpPr>
          <p:nvPr/>
        </p:nvCxnSpPr>
        <p:spPr>
          <a:xfrm>
            <a:off x="4707777" y="257175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/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blipFill>
                <a:blip r:embed="rId4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/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blipFill>
                <a:blip r:embed="rId5"/>
                <a:stretch>
                  <a:fillRect l="-1053" b="-3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321D387-AA00-9681-4A9D-BEC1A6431FA1}"/>
              </a:ext>
            </a:extLst>
          </p:cNvPr>
          <p:cNvCxnSpPr>
            <a:cxnSpLocks/>
          </p:cNvCxnSpPr>
          <p:nvPr/>
        </p:nvCxnSpPr>
        <p:spPr>
          <a:xfrm flipV="1">
            <a:off x="4572000" y="3209311"/>
            <a:ext cx="998557" cy="166153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8F70C3-CB58-F380-DACF-FFA84023E24C}"/>
              </a:ext>
            </a:extLst>
          </p:cNvPr>
          <p:cNvCxnSpPr>
            <a:cxnSpLocks/>
          </p:cNvCxnSpPr>
          <p:nvPr/>
        </p:nvCxnSpPr>
        <p:spPr>
          <a:xfrm>
            <a:off x="4611885" y="345440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/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blipFill>
                <a:blip r:embed="rId6"/>
                <a:stretch>
                  <a:fillRect l="-671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/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blipFill>
                <a:blip r:embed="rId7"/>
                <a:stretch>
                  <a:fillRect l="-754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/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processo si arresta quando l’energia degli elettroni e dei positroni scende sotto un energia critica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che dipende dal materiale (energia per cui perdita per ionizzazione = perdita per radiazione).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blipFill>
                <a:blip r:embed="rId8"/>
                <a:stretch>
                  <a:fillRect l="-81" t="-2479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2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762634" y="1490227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Esperimenti di campionamento ad alta quota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4FDAA6-2039-30C1-4C20-19906729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53" y="1366779"/>
            <a:ext cx="4133362" cy="23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9B788B-35E5-01A7-F9EF-A5A937B3FD69}"/>
              </a:ext>
            </a:extLst>
          </p:cNvPr>
          <p:cNvSpPr txBox="1"/>
          <p:nvPr/>
        </p:nvSpPr>
        <p:spPr>
          <a:xfrm>
            <a:off x="5223282" y="3722264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The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bird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view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of LHAASO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682138" y="4199527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0499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98B72A6-98B1-2A7B-7F6E-2F5B4DB8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94" y="1745574"/>
            <a:ext cx="2141486" cy="435750"/>
          </a:xfrm>
        </p:spPr>
        <p:txBody>
          <a:bodyPr/>
          <a:lstStyle/>
          <a:p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prob_brems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</p:spPr>
            <p:txBody>
              <a:bodyPr/>
              <a:lstStyle/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Come parametro ha il passo di avanzamento della simulazione (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calcola la probabilità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6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di fare 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 (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E49A2A-819D-EED2-D7E2-5D3E7B164285}"/>
              </a:ext>
            </a:extLst>
          </p:cNvPr>
          <p:cNvCxnSpPr>
            <a:cxnSpLocks/>
          </p:cNvCxnSpPr>
          <p:nvPr/>
        </p:nvCxnSpPr>
        <p:spPr>
          <a:xfrm>
            <a:off x="3540760" y="1994228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C58F-551B-461F-60C4-0EF43C7622C1}"/>
              </a:ext>
            </a:extLst>
          </p:cNvPr>
          <p:cNvSpPr txBox="1"/>
          <p:nvPr/>
        </p:nvSpPr>
        <p:spPr>
          <a:xfrm>
            <a:off x="378194" y="3397926"/>
            <a:ext cx="275336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prob_coppia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F1A72DC-8476-6CA8-3573-5DBE3283E7BF}"/>
              </a:ext>
            </a:extLst>
          </p:cNvPr>
          <p:cNvCxnSpPr>
            <a:cxnSpLocks/>
          </p:cNvCxnSpPr>
          <p:nvPr/>
        </p:nvCxnSpPr>
        <p:spPr>
          <a:xfrm>
            <a:off x="3131554" y="3523189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/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381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Come parametro ha il passo di avanzamento della simulazione (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lbert Sans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) </a:t>
                </a:r>
              </a:p>
              <a:p>
                <a:pPr marL="438150" lvl="0" indent="-285750"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calcola la probabilità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  <a:sym typeface="Albert Sans"/>
                  </a:rPr>
                  <a:t>della produzione di coppie di 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sym typeface="Albert Sans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blipFill>
                <a:blip r:embed="rId3"/>
                <a:stretch>
                  <a:fillRect t="-1250" b="-2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47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aggiungi_part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lista):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3337560" y="1695745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274804"/>
            <a:ext cx="4124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il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dello sciame e una lista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lista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contenente i dati delle particelle da aggiungere 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Controlla se la lista è vuota. In questo caso restituisce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Altrimenti crea un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le stesse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‘tipo’, ‘energia’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a partire dalla lista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Elimina eventuali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dalle righe e dalle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il corretto funzionamento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l’unione dei due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eseguita attraverso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pd.concat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ignore_index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=True)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09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genera_particella_iniziale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4043680" y="1695745"/>
            <a:ext cx="85979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176097"/>
            <a:ext cx="4000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l’energia iniziale della particella.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Genera in modo casuale il tipo della particella tra elettrone, fotone e positrone 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tipo=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np.random.choice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(['elettrone', 'positrone', 'fotone’])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(tipo,E0)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corrispondente alla particella iniziale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genera casualmente la particella iniziale poiché nello svolgimento successivo dello sciame non è particolarmente rilevante da dover differenziare sciami che iniziano con particelle differenti</a:t>
            </a:r>
          </a:p>
        </p:txBody>
      </p:sp>
    </p:spTree>
    <p:extLst>
      <p:ext uri="{BB962C8B-B14F-4D97-AF65-F5344CB8AC3E}">
        <p14:creationId xmlns:p14="http://schemas.microsoft.com/office/powerpoint/2010/main" val="22994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86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Ha come parametro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l’energia iniziale della particella,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s=0.1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di avanzamento dello sciame con valore di default 0.1,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angolo=0,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l’angolo rispetto alla verticale con 0 come valore di default.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inizializza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quota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la quota iniziale (20 km) e si definisce lo spostamento verticale come </a:t>
                </a:r>
                <a:r>
                  <a:rPr lang="nn-NO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spost_vert = s*np.cos(np.deg2rad(angolo))*X0 (X0=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400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14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cm)</a:t>
                </a:r>
                <a:endParaRPr lang="nn-NO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3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All’inizio si crea il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pt-B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= pd.DataFrame( columns=['tipo', 'energia’])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le particelle dello sciame e si aggiunge la particella iniziale simulata con la funzione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genera_particella_iniziale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(E0)</a:t>
                </a: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blipFill>
                <a:blip r:embed="rId2"/>
                <a:stretch>
                  <a:fillRect l="-154" t="-683" r="-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112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1893</Words>
  <Application>Microsoft Office PowerPoint</Application>
  <PresentationFormat>Presentazione su schermo (16:9)</PresentationFormat>
  <Paragraphs>147</Paragraphs>
  <Slides>23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4" baseType="lpstr">
      <vt:lpstr>Elsie</vt:lpstr>
      <vt:lpstr>Bebas Neue</vt:lpstr>
      <vt:lpstr>Albert Sans</vt:lpstr>
      <vt:lpstr>Aharoni</vt:lpstr>
      <vt:lpstr>Poiret One</vt:lpstr>
      <vt:lpstr>Arial</vt:lpstr>
      <vt:lpstr>Wingdings</vt:lpstr>
      <vt:lpstr>Abadi</vt:lpstr>
      <vt:lpstr>Consolas</vt:lpstr>
      <vt:lpstr>Cambria Math</vt:lpstr>
      <vt:lpstr>Clean and Elegant Portfolio by Slidesgo</vt:lpstr>
      <vt:lpstr>Campionamento Sciami Atmosferici ad Alta Quota</vt:lpstr>
      <vt:lpstr>Presentazione standard di PowerPoint</vt:lpstr>
      <vt:lpstr>Presentazione standard di PowerPoint</vt:lpstr>
      <vt:lpstr>Modello di Rossi</vt:lpstr>
      <vt:lpstr>Presentazione standard di PowerPoint</vt:lpstr>
      <vt:lpstr>Descrizione delle funzioni usate</vt:lpstr>
      <vt:lpstr>Descrizione delle funzioni usate</vt:lpstr>
      <vt:lpstr>Descrizione delle funzioni usate</vt:lpstr>
      <vt:lpstr>def simulazione_sciame(E0, s=0.1, angolo=0):</vt:lpstr>
      <vt:lpstr>def simulazione_sciame(E0, s=0.1, angolo=0):</vt:lpstr>
      <vt:lpstr>def simulazione_sciame(E0, s=0.1, angolo=0):</vt:lpstr>
      <vt:lpstr>Presentazione standard di PowerPoint</vt:lpstr>
      <vt:lpstr>Rappresentazione dei risultati</vt:lpstr>
      <vt:lpstr>Rappresentazione dei risultati</vt:lpstr>
      <vt:lpstr>Presentazione standard di PowerPoint</vt:lpstr>
      <vt:lpstr>Esempio di distribuzione del numero di particelle rivelate rappresentata con l’istogramma</vt:lpstr>
      <vt:lpstr>Rappresentazione dei risultati</vt:lpstr>
      <vt:lpstr>Presentazione standard di PowerPoint</vt:lpstr>
      <vt:lpstr>Rappresentazione dei risultati</vt:lpstr>
      <vt:lpstr>Presentazione standard di PowerPoint</vt:lpstr>
      <vt:lpstr>Motivazioni</vt:lpstr>
      <vt:lpstr>Motivazioni</vt:lpstr>
      <vt:lpstr>Motivazioni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Campionamento Sciami Atmosferici ad Alta Quota</dc:title>
  <dc:creator>Irene Gentili</dc:creator>
  <cp:lastModifiedBy>irene gentili</cp:lastModifiedBy>
  <cp:revision>38</cp:revision>
  <cp:lastPrinted>2025-02-01T09:55:11Z</cp:lastPrinted>
  <dcterms:modified xsi:type="dcterms:W3CDTF">2025-02-01T14:31:06Z</dcterms:modified>
</cp:coreProperties>
</file>