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ilit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36F3BF-A69E-4DA6-AF73-25799BF87DE7}">
  <a:tblStyle styleId="{3236F3BF-A69E-4DA6-AF73-25799BF87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lita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80f30e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180f30e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05eef8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05eef8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05eef8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05eef8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205eef8a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205eef8a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05eef8a3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05eef8a3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05eef8a3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05eef8a3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c6e31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5c6e31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0e4cf43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0e4cf43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c6e31b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c6e31b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rebuchet MS"/>
                <a:ea typeface="Trebuchet MS"/>
                <a:cs typeface="Trebuchet MS"/>
                <a:sym typeface="Trebuchet MS"/>
              </a:rPr>
              <a:t>Secure Banking System</a:t>
            </a:r>
            <a:r>
              <a:rPr b="1" lang="en" sz="37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3700"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 b="1" sz="3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Blockchain Technology</a:t>
            </a:r>
            <a:endParaRPr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40800"/>
            <a:ext cx="30843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8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</a:t>
            </a:r>
            <a:endParaRPr b="1" sz="189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89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-3</a:t>
            </a:r>
            <a:endParaRPr b="1" sz="189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89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-25</a:t>
            </a:r>
            <a:endParaRPr b="1" sz="244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3460950" y="2192550"/>
            <a:ext cx="22221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</a:t>
            </a:r>
            <a:r>
              <a:rPr b="1" lang="en" sz="29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YOU</a:t>
            </a:r>
            <a:endParaRPr b="1" sz="29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1400" y="636925"/>
            <a:ext cx="872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Banking System using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Blockchain Technology</a:t>
            </a:r>
            <a:endParaRPr b="1" sz="1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</a:t>
            </a: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b="1" lang="en" sz="20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Dr Praveen Lalwani</a:t>
            </a:r>
            <a:endParaRPr b="1" sz="1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Members 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960188" y="17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{3236F3BF-A69E-4DA6-AF73-25799BF87DE7}</a:tableStyleId>
              </a:tblPr>
              <a:tblGrid>
                <a:gridCol w="1900900"/>
                <a:gridCol w="3322725"/>
              </a:tblGrid>
              <a:tr h="34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18BCY10034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Fardeen Ahmed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18BCY10010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Akshat </a:t>
                      </a: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Nigam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18BCY10093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Shreyansh Saxena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18BCY10012</a:t>
                      </a:r>
                      <a:endParaRPr b="1" sz="18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98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Alkesh Gupta</a:t>
                      </a:r>
                      <a:endParaRPr b="1" sz="1800">
                        <a:solidFill>
                          <a:srgbClr val="98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75850" y="331575"/>
            <a:ext cx="35400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</a:t>
            </a:r>
            <a:endParaRPr b="1" sz="2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9225" y="1233575"/>
            <a:ext cx="80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18850" y="1177425"/>
            <a:ext cx="7659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We aim to develop a web-based serverless application which works on a decentralized system for handling transactions between users ruling out the utilization of any centralized database.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All the transactions are to be verified by smart contract and stored in the Near Blockchain. The application will be built on the top of a cloud-based infrastructure which will be a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community-operated cloud instead of a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company-operated cloud.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Appropriate additional level of security measures will be implemented for the user authentication before any transactions occurs.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75850" y="331575"/>
            <a:ext cx="45684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Requirements</a:t>
            </a:r>
            <a:endParaRPr b="1" sz="2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99525" y="2619000"/>
            <a:ext cx="2561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275925" y="1708525"/>
            <a:ext cx="1326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709700" y="2251350"/>
            <a:ext cx="13881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524925" y="2794175"/>
            <a:ext cx="10770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753238" y="2936075"/>
            <a:ext cx="1264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52400" y="2394400"/>
            <a:ext cx="948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590350" y="1671350"/>
            <a:ext cx="1264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455975" y="1756050"/>
            <a:ext cx="2615100" cy="2850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HTML &amp; CSS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AssemblyScript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72675" y="1756050"/>
            <a:ext cx="2615100" cy="258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Frameworks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React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Material UI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NEAR Blockchain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266125" y="1756050"/>
            <a:ext cx="2615100" cy="1425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IDE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➔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 Code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 rot="10800000">
            <a:off x="3293275" y="1628050"/>
            <a:ext cx="20700" cy="2035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6023300" y="1628050"/>
            <a:ext cx="20700" cy="20355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75850" y="331575"/>
            <a:ext cx="663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System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Diagram</a:t>
            </a:r>
            <a:endParaRPr b="1" sz="2800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29225" y="1233575"/>
            <a:ext cx="80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18850" y="1177425"/>
            <a:ext cx="765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1" y="947175"/>
            <a:ext cx="7920323" cy="404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75850" y="331575"/>
            <a:ext cx="66387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 &amp; </a:t>
            </a: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Explanation</a:t>
            </a:r>
            <a:r>
              <a:rPr b="1" lang="en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29225" y="1233575"/>
            <a:ext cx="80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18850" y="1177425"/>
            <a:ext cx="7841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User Registration &amp; Login Process will be implemented under this module using NEAR wallet authentication.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Profile Details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Basic user details such as mobile, email, etc will be handled under this module. 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03.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Money Transaction process between user accounts will be implemented.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04.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Logs &amp; History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Profile modification &amp; transaction history will be managed under this module.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05.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Additional Authentication Module :</a:t>
            </a:r>
            <a:r>
              <a:rPr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Second level authentication, for transaction purpose &amp; profile updation, will be implemented in this module.</a:t>
            </a:r>
            <a:endParaRPr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Work Completed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Till Date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highlight>
                  <a:srgbClr val="F9CB9C"/>
                </a:highlight>
                <a:latin typeface="Lilita One"/>
                <a:ea typeface="Lilita One"/>
                <a:cs typeface="Lilita One"/>
                <a:sym typeface="Lilita One"/>
              </a:rPr>
              <a:t>01.</a:t>
            </a:r>
            <a:r>
              <a:rPr lang="en" sz="1600">
                <a:solidFill>
                  <a:srgbClr val="792CC7"/>
                </a:solidFill>
                <a:highlight>
                  <a:srgbClr val="F9CB9C"/>
                </a:highlight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highlight>
                  <a:srgbClr val="F9CB9C"/>
                </a:highlight>
                <a:latin typeface="Trebuchet MS"/>
                <a:ea typeface="Trebuchet MS"/>
                <a:cs typeface="Trebuchet MS"/>
                <a:sym typeface="Trebuchet MS"/>
              </a:rPr>
              <a:t>Registration of User Account.</a:t>
            </a:r>
            <a:endParaRPr b="1" sz="1600">
              <a:solidFill>
                <a:srgbClr val="434343"/>
              </a:solidFill>
              <a:highlight>
                <a:srgbClr val="F9CB9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F9CB9C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F9CB9C"/>
                </a:highlight>
                <a:latin typeface="Lilita One"/>
                <a:ea typeface="Lilita One"/>
                <a:cs typeface="Lilita One"/>
                <a:sym typeface="Lilita One"/>
              </a:rPr>
              <a:t>01.1  </a:t>
            </a:r>
            <a:r>
              <a:rPr b="1" lang="en" sz="1600">
                <a:solidFill>
                  <a:srgbClr val="434343"/>
                </a:solidFill>
                <a:highlight>
                  <a:srgbClr val="F9CB9C"/>
                </a:highlight>
                <a:latin typeface="Trebuchet MS"/>
                <a:ea typeface="Trebuchet MS"/>
                <a:cs typeface="Trebuchet MS"/>
                <a:sym typeface="Trebuchet MS"/>
              </a:rPr>
              <a:t>Application Connection with NEAR Wallet.</a:t>
            </a:r>
            <a:endParaRPr b="1" sz="1600">
              <a:solidFill>
                <a:srgbClr val="434343"/>
              </a:solidFill>
              <a:highlight>
                <a:srgbClr val="F9CB9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F9CB9C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F9CB9C"/>
                </a:highlight>
                <a:latin typeface="Lilita One"/>
                <a:ea typeface="Lilita One"/>
                <a:cs typeface="Lilita One"/>
                <a:sym typeface="Lilita One"/>
              </a:rPr>
              <a:t>01.2  </a:t>
            </a:r>
            <a:r>
              <a:rPr b="1" lang="en" sz="1600">
                <a:solidFill>
                  <a:srgbClr val="434343"/>
                </a:solidFill>
                <a:highlight>
                  <a:srgbClr val="F9CB9C"/>
                </a:highlight>
                <a:latin typeface="Trebuchet MS"/>
                <a:ea typeface="Trebuchet MS"/>
                <a:cs typeface="Trebuchet MS"/>
                <a:sym typeface="Trebuchet MS"/>
              </a:rPr>
              <a:t>User Account Creation on the Application.</a:t>
            </a:r>
            <a:endParaRPr b="1" sz="1600">
              <a:solidFill>
                <a:srgbClr val="434343"/>
              </a:solidFill>
              <a:highlight>
                <a:srgbClr val="F9CB9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Transaction Between Accounts.</a:t>
            </a:r>
            <a:endParaRPr b="1" sz="1600">
              <a:solidFill>
                <a:srgbClr val="434343"/>
              </a:solidFill>
              <a:highlight>
                <a:srgbClr val="B6D7A8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B6D7A8"/>
                </a:highlight>
                <a:latin typeface="Lilita One"/>
                <a:ea typeface="Lilita One"/>
                <a:cs typeface="Lilita One"/>
                <a:sym typeface="Lilita One"/>
              </a:rPr>
              <a:t>02.1  </a:t>
            </a: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Transferring NEAR Token from one Account to another.</a:t>
            </a:r>
            <a:endParaRPr b="1" sz="1600">
              <a:solidFill>
                <a:srgbClr val="434343"/>
              </a:solidFill>
              <a:highlight>
                <a:srgbClr val="B6D7A8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r>
              <a:rPr lang="en" sz="1600">
                <a:solidFill>
                  <a:srgbClr val="980000"/>
                </a:solidFill>
                <a:highlight>
                  <a:srgbClr val="B6D7A8"/>
                </a:highlight>
                <a:latin typeface="Lilita One"/>
                <a:ea typeface="Lilita One"/>
                <a:cs typeface="Lilita One"/>
                <a:sym typeface="Lilita One"/>
              </a:rPr>
              <a:t>02.1.1  </a:t>
            </a: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Taking affirmative action from User through Passphrase.</a:t>
            </a:r>
            <a:endParaRPr b="1" sz="1600">
              <a:solidFill>
                <a:srgbClr val="434343"/>
              </a:solidFill>
              <a:highlight>
                <a:srgbClr val="B6D7A8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B6D7A8"/>
                </a:highlight>
                <a:latin typeface="Lilita One"/>
                <a:ea typeface="Lilita One"/>
                <a:cs typeface="Lilita One"/>
                <a:sym typeface="Lilita One"/>
              </a:rPr>
              <a:t>02.2  </a:t>
            </a: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Storing the transaction logs at both the User Ends.</a:t>
            </a:r>
            <a:endParaRPr b="1" sz="1600">
              <a:solidFill>
                <a:srgbClr val="434343"/>
              </a:solidFill>
              <a:highlight>
                <a:srgbClr val="B6D7A8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03.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highlight>
                  <a:srgbClr val="B6D7A8"/>
                </a:highlight>
                <a:latin typeface="Trebuchet MS"/>
                <a:ea typeface="Trebuchet MS"/>
                <a:cs typeface="Trebuchet MS"/>
                <a:sym typeface="Trebuchet MS"/>
              </a:rPr>
              <a:t>Implemented Recent User’s Transactions History.</a:t>
            </a:r>
            <a:endParaRPr b="1" sz="1600">
              <a:solidFill>
                <a:srgbClr val="434343"/>
              </a:solidFill>
              <a:highlight>
                <a:srgbClr val="B6D7A8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7907700" y="4175275"/>
            <a:ext cx="924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(Contd.)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Work Completed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Till Date</a:t>
            </a:r>
            <a:endParaRPr b="1">
              <a:solidFill>
                <a:srgbClr val="98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04.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highlight>
                  <a:srgbClr val="EA9999"/>
                </a:highlight>
                <a:latin typeface="Trebuchet MS"/>
                <a:ea typeface="Trebuchet MS"/>
                <a:cs typeface="Trebuchet MS"/>
                <a:sym typeface="Trebuchet MS"/>
              </a:rPr>
              <a:t>Money Request Feature</a:t>
            </a:r>
            <a:endParaRPr b="1" sz="1600">
              <a:solidFill>
                <a:srgbClr val="434343"/>
              </a:solidFill>
              <a:highlight>
                <a:srgbClr val="EA999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highlight>
                  <a:srgbClr val="EA9999"/>
                </a:highlight>
                <a:latin typeface="Lilita One"/>
                <a:ea typeface="Lilita One"/>
                <a:cs typeface="Lilita One"/>
                <a:sym typeface="Lilita One"/>
              </a:rPr>
              <a:t>04.1  </a:t>
            </a:r>
            <a:r>
              <a:rPr b="1" lang="en" sz="1600">
                <a:solidFill>
                  <a:srgbClr val="434343"/>
                </a:solidFill>
                <a:highlight>
                  <a:srgbClr val="EA9999"/>
                </a:highlight>
                <a:latin typeface="Trebuchet MS"/>
                <a:ea typeface="Trebuchet MS"/>
                <a:cs typeface="Trebuchet MS"/>
                <a:sym typeface="Trebuchet MS"/>
              </a:rPr>
              <a:t>Requesting Money from another user</a:t>
            </a:r>
            <a:endParaRPr b="1" sz="1600">
              <a:solidFill>
                <a:srgbClr val="434343"/>
              </a:solidFill>
              <a:highlight>
                <a:srgbClr val="EA999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highlight>
                  <a:srgbClr val="EA9999"/>
                </a:highlight>
                <a:latin typeface="Lilita One"/>
                <a:ea typeface="Lilita One"/>
                <a:cs typeface="Lilita One"/>
                <a:sym typeface="Lilita One"/>
              </a:rPr>
              <a:t>04.2  </a:t>
            </a:r>
            <a:r>
              <a:rPr b="1" lang="en" sz="1600">
                <a:solidFill>
                  <a:srgbClr val="434343"/>
                </a:solidFill>
                <a:highlight>
                  <a:srgbClr val="EA9999"/>
                </a:highlight>
                <a:latin typeface="Trebuchet MS"/>
                <a:ea typeface="Trebuchet MS"/>
                <a:cs typeface="Trebuchet MS"/>
                <a:sym typeface="Trebuchet MS"/>
              </a:rPr>
              <a:t>Notifying User for New Money Requests</a:t>
            </a:r>
            <a:endParaRPr b="1" sz="1600">
              <a:solidFill>
                <a:srgbClr val="434343"/>
              </a:solidFill>
              <a:highlight>
                <a:srgbClr val="EA999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EA9999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EA9999"/>
                </a:highlight>
                <a:latin typeface="Lilita One"/>
                <a:ea typeface="Lilita One"/>
                <a:cs typeface="Lilita One"/>
                <a:sym typeface="Lilita One"/>
              </a:rPr>
              <a:t>04.3  </a:t>
            </a:r>
            <a:r>
              <a:rPr b="1" lang="en" sz="1600">
                <a:solidFill>
                  <a:srgbClr val="434343"/>
                </a:solidFill>
                <a:highlight>
                  <a:srgbClr val="EA9999"/>
                </a:highlight>
                <a:latin typeface="Trebuchet MS"/>
                <a:ea typeface="Trebuchet MS"/>
                <a:cs typeface="Trebuchet MS"/>
                <a:sym typeface="Trebuchet MS"/>
              </a:rPr>
              <a:t>Approving Requested Money Transfer</a:t>
            </a:r>
            <a:endParaRPr b="1" sz="1600">
              <a:solidFill>
                <a:srgbClr val="434343"/>
              </a:solidFill>
              <a:highlight>
                <a:srgbClr val="EA9999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05.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highlight>
                  <a:srgbClr val="A4C2F4"/>
                </a:highlight>
                <a:latin typeface="Trebuchet MS"/>
                <a:ea typeface="Trebuchet MS"/>
                <a:cs typeface="Trebuchet MS"/>
                <a:sym typeface="Trebuchet MS"/>
              </a:rPr>
              <a:t>Money Transfer through QR (Fast Payment)</a:t>
            </a:r>
            <a:endParaRPr b="1" sz="1600">
              <a:solidFill>
                <a:srgbClr val="434343"/>
              </a:solidFill>
              <a:highlight>
                <a:srgbClr val="A4C2F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A4C2F4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A4C2F4"/>
                </a:highlight>
                <a:latin typeface="Lilita One"/>
                <a:ea typeface="Lilita One"/>
                <a:cs typeface="Lilita One"/>
                <a:sym typeface="Lilita One"/>
              </a:rPr>
              <a:t>05.1  </a:t>
            </a:r>
            <a:r>
              <a:rPr b="1" lang="en" sz="1600">
                <a:solidFill>
                  <a:srgbClr val="434343"/>
                </a:solidFill>
                <a:highlight>
                  <a:srgbClr val="A4C2F4"/>
                </a:highlight>
                <a:latin typeface="Trebuchet MS"/>
                <a:ea typeface="Trebuchet MS"/>
                <a:cs typeface="Trebuchet MS"/>
                <a:sym typeface="Trebuchet MS"/>
              </a:rPr>
              <a:t>Sending Money through QR Code Scanning</a:t>
            </a:r>
            <a:endParaRPr b="1" sz="1600">
              <a:solidFill>
                <a:srgbClr val="434343"/>
              </a:solidFill>
              <a:highlight>
                <a:srgbClr val="A4C2F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A4C2F4"/>
                </a:highlight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" sz="1600">
                <a:solidFill>
                  <a:srgbClr val="980000"/>
                </a:solidFill>
                <a:highlight>
                  <a:srgbClr val="A4C2F4"/>
                </a:highlight>
                <a:latin typeface="Lilita One"/>
                <a:ea typeface="Lilita One"/>
                <a:cs typeface="Lilita One"/>
                <a:sym typeface="Lilita One"/>
              </a:rPr>
              <a:t>05.2  </a:t>
            </a:r>
            <a:r>
              <a:rPr b="1" lang="en" sz="1600">
                <a:solidFill>
                  <a:srgbClr val="434343"/>
                </a:solidFill>
                <a:highlight>
                  <a:srgbClr val="A4C2F4"/>
                </a:highlight>
                <a:latin typeface="Trebuchet MS"/>
                <a:ea typeface="Trebuchet MS"/>
                <a:cs typeface="Trebuchet MS"/>
                <a:sym typeface="Trebuchet MS"/>
              </a:rPr>
              <a:t>Receiving Money through QR Code Generation</a:t>
            </a:r>
            <a:endParaRPr b="1" sz="1600">
              <a:solidFill>
                <a:srgbClr val="434343"/>
              </a:solidFill>
              <a:highlight>
                <a:srgbClr val="A4C2F4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06.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highlight>
                  <a:srgbClr val="FFE599"/>
                </a:highlight>
                <a:latin typeface="Trebuchet MS"/>
                <a:ea typeface="Trebuchet MS"/>
                <a:cs typeface="Trebuchet MS"/>
                <a:sym typeface="Trebuchet MS"/>
              </a:rPr>
              <a:t>User’s Complete Transactions </a:t>
            </a:r>
            <a:endParaRPr b="1" sz="1600">
              <a:solidFill>
                <a:srgbClr val="434343"/>
              </a:solidFill>
              <a:highlight>
                <a:srgbClr val="FFE599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01. 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 Improvements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Lilita One"/>
                <a:ea typeface="Lilita One"/>
                <a:cs typeface="Lilita One"/>
                <a:sym typeface="Lilita One"/>
              </a:rPr>
              <a:t>02. </a:t>
            </a:r>
            <a:r>
              <a:rPr lang="en" sz="1600">
                <a:solidFill>
                  <a:srgbClr val="792CC7"/>
                </a:solidFill>
                <a:latin typeface="Lilita One"/>
                <a:ea typeface="Lilita One"/>
                <a:cs typeface="Lilita One"/>
                <a:sym typeface="Lilita One"/>
              </a:rPr>
              <a:t>  </a:t>
            </a:r>
            <a:r>
              <a:rPr b="1" lang="en" sz="16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Finalization &amp; Documentation</a:t>
            </a:r>
            <a:endParaRPr b="1" sz="16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Anticipated </a:t>
            </a: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Work To </a:t>
            </a:r>
            <a:r>
              <a:rPr b="1" lang="en">
                <a:solidFill>
                  <a:srgbClr val="980000"/>
                </a:solidFill>
                <a:latin typeface="Trebuchet MS"/>
                <a:ea typeface="Trebuchet MS"/>
                <a:cs typeface="Trebuchet MS"/>
                <a:sym typeface="Trebuchet MS"/>
              </a:rPr>
              <a:t>Be Done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