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Lilita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BBA66A-F67A-4ABD-A078-4CAE0A7A2800}">
  <a:tblStyle styleId="{02BBA66A-F67A-4ABD-A078-4CAE0A7A28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ilita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205eef8a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205eef8a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205eef8a3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205eef8a3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205eef8a3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205eef8a3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205eef8a3_3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205eef8a3_3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180f30e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180f30e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205eef8a3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205eef8a3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05eef8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05eef8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205eef8a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205eef8a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205eef8a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205eef8a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205eef8a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205eef8a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205eef8a3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205eef8a3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05eef8a3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05eef8a3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205eef8a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205eef8a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205eef8a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205eef8a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link.springer.com/article/10.1186/s40854-016-0034-9" TargetMode="External"/><Relationship Id="rId4" Type="http://schemas.openxmlformats.org/officeDocument/2006/relationships/hyperlink" Target="https://www.researchgate.net/publication/307599627_Blockchain_Technology_and_the_Financial_Services_Market_State-of-the-Art_Analysis" TargetMode="External"/><Relationship Id="rId5" Type="http://schemas.openxmlformats.org/officeDocument/2006/relationships/hyperlink" Target="https://archives.palarch.nl/index.php/jae/article/download/825/836" TargetMode="External"/><Relationship Id="rId6" Type="http://schemas.openxmlformats.org/officeDocument/2006/relationships/hyperlink" Target="https://www2.deloitte.com/content/dam/Deloitte/in/Documents/strategy/in-strategy-innovation-blockchain-in-banking-noexp.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700">
                <a:latin typeface="Trebuchet MS"/>
                <a:ea typeface="Trebuchet MS"/>
                <a:cs typeface="Trebuchet MS"/>
                <a:sym typeface="Trebuchet MS"/>
              </a:rPr>
              <a:t>Secure Banking System</a:t>
            </a:r>
            <a:r>
              <a:rPr b="1" lang="en" sz="3700">
                <a:solidFill>
                  <a:srgbClr val="980000"/>
                </a:solidFill>
                <a:latin typeface="Trebuchet MS"/>
                <a:ea typeface="Trebuchet MS"/>
                <a:cs typeface="Trebuchet MS"/>
                <a:sym typeface="Trebuchet MS"/>
              </a:rPr>
              <a:t> </a:t>
            </a:r>
            <a:r>
              <a:rPr b="1" lang="en" sz="3700">
                <a:latin typeface="Trebuchet MS"/>
                <a:ea typeface="Trebuchet MS"/>
                <a:cs typeface="Trebuchet MS"/>
                <a:sym typeface="Trebuchet MS"/>
              </a:rPr>
              <a:t>using</a:t>
            </a:r>
            <a:endParaRPr b="1" sz="3700">
              <a:latin typeface="Trebuchet MS"/>
              <a:ea typeface="Trebuchet MS"/>
              <a:cs typeface="Trebuchet MS"/>
              <a:sym typeface="Trebuchet MS"/>
            </a:endParaRPr>
          </a:p>
          <a:p>
            <a:pPr indent="0" lvl="0" marL="0" rtl="0" algn="l">
              <a:spcBef>
                <a:spcPts val="0"/>
              </a:spcBef>
              <a:spcAft>
                <a:spcPts val="0"/>
              </a:spcAft>
              <a:buNone/>
            </a:pPr>
            <a:r>
              <a:rPr b="1" lang="en" sz="3700">
                <a:solidFill>
                  <a:srgbClr val="980000"/>
                </a:solidFill>
                <a:latin typeface="Trebuchet MS"/>
                <a:ea typeface="Trebuchet MS"/>
                <a:cs typeface="Trebuchet MS"/>
                <a:sym typeface="Trebuchet MS"/>
              </a:rPr>
              <a:t>Blockchain Technology</a:t>
            </a:r>
            <a:endParaRPr>
              <a:solidFill>
                <a:srgbClr val="980000"/>
              </a:solidFill>
              <a:latin typeface="Trebuchet MS"/>
              <a:ea typeface="Trebuchet MS"/>
              <a:cs typeface="Trebuchet MS"/>
              <a:sym typeface="Trebuchet MS"/>
            </a:endParaRPr>
          </a:p>
        </p:txBody>
      </p:sp>
      <p:sp>
        <p:nvSpPr>
          <p:cNvPr id="55" name="Google Shape;55;p13"/>
          <p:cNvSpPr txBox="1"/>
          <p:nvPr>
            <p:ph idx="1" type="subTitle"/>
          </p:nvPr>
        </p:nvSpPr>
        <p:spPr>
          <a:xfrm>
            <a:off x="311700" y="3940800"/>
            <a:ext cx="3084300" cy="1082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605"/>
              <a:buFont typeface="Arial"/>
              <a:buNone/>
            </a:pPr>
            <a:r>
              <a:rPr b="1" lang="en" sz="1890">
                <a:solidFill>
                  <a:schemeClr val="dk1"/>
                </a:solidFill>
                <a:latin typeface="Trebuchet MS"/>
                <a:ea typeface="Trebuchet MS"/>
                <a:cs typeface="Trebuchet MS"/>
                <a:sym typeface="Trebuchet MS"/>
              </a:rPr>
              <a:t>Capstone Project </a:t>
            </a:r>
            <a:endParaRPr b="1" sz="1890">
              <a:solidFill>
                <a:schemeClr val="dk1"/>
              </a:solidFill>
              <a:latin typeface="Trebuchet MS"/>
              <a:ea typeface="Trebuchet MS"/>
              <a:cs typeface="Trebuchet MS"/>
              <a:sym typeface="Trebuchet MS"/>
            </a:endParaRPr>
          </a:p>
          <a:p>
            <a:pPr indent="0" lvl="0" marL="0" rtl="0" algn="l">
              <a:lnSpc>
                <a:spcPct val="80000"/>
              </a:lnSpc>
              <a:spcBef>
                <a:spcPts val="0"/>
              </a:spcBef>
              <a:spcAft>
                <a:spcPts val="0"/>
              </a:spcAft>
              <a:buClr>
                <a:schemeClr val="dk1"/>
              </a:buClr>
              <a:buSzPts val="605"/>
              <a:buFont typeface="Arial"/>
              <a:buNone/>
            </a:pPr>
            <a:r>
              <a:rPr b="1" lang="en" sz="1890">
                <a:solidFill>
                  <a:schemeClr val="dk1"/>
                </a:solidFill>
                <a:latin typeface="Trebuchet MS"/>
                <a:ea typeface="Trebuchet MS"/>
                <a:cs typeface="Trebuchet MS"/>
                <a:sym typeface="Trebuchet MS"/>
              </a:rPr>
              <a:t>Review -1</a:t>
            </a:r>
            <a:endParaRPr b="1" sz="1890">
              <a:solidFill>
                <a:schemeClr val="dk1"/>
              </a:solidFill>
              <a:latin typeface="Trebuchet MS"/>
              <a:ea typeface="Trebuchet MS"/>
              <a:cs typeface="Trebuchet MS"/>
              <a:sym typeface="Trebuchet MS"/>
            </a:endParaRPr>
          </a:p>
          <a:p>
            <a:pPr indent="0" lvl="0" marL="0" rtl="0" algn="l">
              <a:lnSpc>
                <a:spcPct val="80000"/>
              </a:lnSpc>
              <a:spcBef>
                <a:spcPts val="0"/>
              </a:spcBef>
              <a:spcAft>
                <a:spcPts val="0"/>
              </a:spcAft>
              <a:buSzPts val="605"/>
              <a:buNone/>
            </a:pPr>
            <a:r>
              <a:rPr b="1" lang="en" sz="1890">
                <a:solidFill>
                  <a:srgbClr val="980000"/>
                </a:solidFill>
                <a:latin typeface="Trebuchet MS"/>
                <a:ea typeface="Trebuchet MS"/>
                <a:cs typeface="Trebuchet MS"/>
                <a:sym typeface="Trebuchet MS"/>
              </a:rPr>
              <a:t>Team -25</a:t>
            </a:r>
            <a:endParaRPr b="1" sz="244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nvSpPr>
        <p:spPr>
          <a:xfrm>
            <a:off x="475850" y="331575"/>
            <a:ext cx="45684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Software </a:t>
            </a:r>
            <a:r>
              <a:rPr b="1" lang="en" sz="2800">
                <a:solidFill>
                  <a:srgbClr val="980000"/>
                </a:solidFill>
                <a:latin typeface="Trebuchet MS"/>
                <a:ea typeface="Trebuchet MS"/>
                <a:cs typeface="Trebuchet MS"/>
                <a:sym typeface="Trebuchet MS"/>
              </a:rPr>
              <a:t>Requirements</a:t>
            </a:r>
            <a:endParaRPr b="1" sz="2800">
              <a:solidFill>
                <a:srgbClr val="980000"/>
              </a:solidFill>
              <a:latin typeface="Trebuchet MS"/>
              <a:ea typeface="Trebuchet MS"/>
              <a:cs typeface="Trebuchet MS"/>
              <a:sym typeface="Trebuchet MS"/>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nvSpPr>
        <p:spPr>
          <a:xfrm>
            <a:off x="699525" y="2619000"/>
            <a:ext cx="25614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nvSpPr>
        <p:spPr>
          <a:xfrm>
            <a:off x="4275925" y="1708525"/>
            <a:ext cx="13260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28" name="Google Shape;128;p22"/>
          <p:cNvSpPr txBox="1"/>
          <p:nvPr/>
        </p:nvSpPr>
        <p:spPr>
          <a:xfrm>
            <a:off x="4709700" y="2251350"/>
            <a:ext cx="13881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29" name="Google Shape;129;p22"/>
          <p:cNvSpPr txBox="1"/>
          <p:nvPr/>
        </p:nvSpPr>
        <p:spPr>
          <a:xfrm>
            <a:off x="4524925" y="2794175"/>
            <a:ext cx="1077000" cy="1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30" name="Google Shape;130;p22"/>
          <p:cNvSpPr txBox="1"/>
          <p:nvPr/>
        </p:nvSpPr>
        <p:spPr>
          <a:xfrm>
            <a:off x="2753238" y="2936075"/>
            <a:ext cx="12642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31" name="Google Shape;131;p22"/>
          <p:cNvSpPr txBox="1"/>
          <p:nvPr/>
        </p:nvSpPr>
        <p:spPr>
          <a:xfrm>
            <a:off x="2852400" y="2394400"/>
            <a:ext cx="9489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32" name="Google Shape;132;p22"/>
          <p:cNvSpPr txBox="1"/>
          <p:nvPr/>
        </p:nvSpPr>
        <p:spPr>
          <a:xfrm>
            <a:off x="2590350" y="1671350"/>
            <a:ext cx="12642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3455975" y="1756050"/>
            <a:ext cx="2615100" cy="2850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latin typeface="Trebuchet MS"/>
                <a:ea typeface="Trebuchet MS"/>
                <a:cs typeface="Trebuchet MS"/>
                <a:sym typeface="Trebuchet MS"/>
              </a:rPr>
              <a:t>Languages</a:t>
            </a:r>
            <a:endParaRPr b="1">
              <a:solidFill>
                <a:srgbClr val="980000"/>
              </a:solidFill>
              <a:latin typeface="Trebuchet MS"/>
              <a:ea typeface="Trebuchet MS"/>
              <a:cs typeface="Trebuchet MS"/>
              <a:sym typeface="Trebuchet MS"/>
            </a:endParaRPr>
          </a:p>
          <a:p>
            <a:pPr indent="0" lvl="0" marL="0" rtl="0" algn="l">
              <a:spcBef>
                <a:spcPts val="0"/>
              </a:spcBef>
              <a:spcAft>
                <a:spcPts val="0"/>
              </a:spcAft>
              <a:buNone/>
            </a:pPr>
            <a:r>
              <a:t/>
            </a:r>
            <a:endParaRPr b="1">
              <a:solidFill>
                <a:srgbClr val="000000"/>
              </a:solidFill>
              <a:latin typeface="Roboto"/>
              <a:ea typeface="Roboto"/>
              <a:cs typeface="Roboto"/>
              <a:sym typeface="Roboto"/>
            </a:endParaRPr>
          </a:p>
          <a:p>
            <a:pPr indent="-330200" lvl="0" marL="457200" rtl="0" algn="just">
              <a:lnSpc>
                <a:spcPct val="15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JavaScript</a:t>
            </a:r>
            <a:endParaRPr sz="1600">
              <a:solidFill>
                <a:schemeClr val="dk1"/>
              </a:solidFill>
              <a:latin typeface="Trebuchet MS"/>
              <a:ea typeface="Trebuchet MS"/>
              <a:cs typeface="Trebuchet MS"/>
              <a:sym typeface="Trebuchet MS"/>
            </a:endParaRPr>
          </a:p>
          <a:p>
            <a:pPr indent="-330200" lvl="0" marL="457200" rtl="0" algn="just">
              <a:lnSpc>
                <a:spcPct val="15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HTML &amp; CSS</a:t>
            </a:r>
            <a:endParaRPr sz="1600">
              <a:solidFill>
                <a:schemeClr val="dk1"/>
              </a:solidFill>
              <a:latin typeface="Trebuchet MS"/>
              <a:ea typeface="Trebuchet MS"/>
              <a:cs typeface="Trebuchet MS"/>
              <a:sym typeface="Trebuchet MS"/>
            </a:endParaRPr>
          </a:p>
          <a:p>
            <a:pPr indent="-330200" lvl="0" marL="457200" rtl="0" algn="just">
              <a:lnSpc>
                <a:spcPct val="15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AssemblyScript</a:t>
            </a:r>
            <a:endParaRPr/>
          </a:p>
        </p:txBody>
      </p:sp>
      <p:sp>
        <p:nvSpPr>
          <p:cNvPr id="134" name="Google Shape;134;p22"/>
          <p:cNvSpPr txBox="1"/>
          <p:nvPr/>
        </p:nvSpPr>
        <p:spPr>
          <a:xfrm>
            <a:off x="672675" y="1756050"/>
            <a:ext cx="2615100" cy="2586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latin typeface="Trebuchet MS"/>
                <a:ea typeface="Trebuchet MS"/>
                <a:cs typeface="Trebuchet MS"/>
                <a:sym typeface="Trebuchet MS"/>
              </a:rPr>
              <a:t>Frameworks</a:t>
            </a:r>
            <a:endParaRPr b="1">
              <a:solidFill>
                <a:srgbClr val="980000"/>
              </a:solidFill>
              <a:latin typeface="Trebuchet MS"/>
              <a:ea typeface="Trebuchet MS"/>
              <a:cs typeface="Trebuchet MS"/>
              <a:sym typeface="Trebuchet MS"/>
            </a:endParaRPr>
          </a:p>
          <a:p>
            <a:pPr indent="0" lvl="0" marL="0" rtl="0" algn="l">
              <a:spcBef>
                <a:spcPts val="0"/>
              </a:spcBef>
              <a:spcAft>
                <a:spcPts val="0"/>
              </a:spcAft>
              <a:buNone/>
            </a:pPr>
            <a:r>
              <a:t/>
            </a:r>
            <a:endParaRPr b="1">
              <a:solidFill>
                <a:srgbClr val="98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React</a:t>
            </a:r>
            <a:endParaRPr sz="1600">
              <a:solidFill>
                <a:schemeClr val="dk1"/>
              </a:solidFill>
              <a:latin typeface="Trebuchet MS"/>
              <a:ea typeface="Trebuchet MS"/>
              <a:cs typeface="Trebuchet MS"/>
              <a:sym typeface="Trebuchet MS"/>
            </a:endParaRPr>
          </a:p>
          <a:p>
            <a:pPr indent="-330200" lvl="0" marL="457200" rtl="0" algn="l">
              <a:lnSpc>
                <a:spcPct val="15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Material UI</a:t>
            </a:r>
            <a:endParaRPr sz="1600">
              <a:solidFill>
                <a:schemeClr val="dk1"/>
              </a:solidFill>
              <a:latin typeface="Trebuchet MS"/>
              <a:ea typeface="Trebuchet MS"/>
              <a:cs typeface="Trebuchet MS"/>
              <a:sym typeface="Trebuchet MS"/>
            </a:endParaRPr>
          </a:p>
          <a:p>
            <a:pPr indent="-330200" lvl="0" marL="457200" rtl="0" algn="l">
              <a:lnSpc>
                <a:spcPct val="15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NEAR Blockchain</a:t>
            </a:r>
            <a:endParaRPr/>
          </a:p>
          <a:p>
            <a:pPr indent="0" lvl="0" marL="91440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sp>
        <p:nvSpPr>
          <p:cNvPr id="135" name="Google Shape;135;p22"/>
          <p:cNvSpPr txBox="1"/>
          <p:nvPr/>
        </p:nvSpPr>
        <p:spPr>
          <a:xfrm>
            <a:off x="6266125" y="1756050"/>
            <a:ext cx="2615100" cy="1425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latin typeface="Trebuchet MS"/>
                <a:ea typeface="Trebuchet MS"/>
                <a:cs typeface="Trebuchet MS"/>
                <a:sym typeface="Trebuchet MS"/>
              </a:rPr>
              <a:t>IDE</a:t>
            </a:r>
            <a:endParaRPr b="1">
              <a:solidFill>
                <a:srgbClr val="980000"/>
              </a:solidFill>
              <a:latin typeface="Trebuchet MS"/>
              <a:ea typeface="Trebuchet MS"/>
              <a:cs typeface="Trebuchet MS"/>
              <a:sym typeface="Trebuchet MS"/>
            </a:endParaRPr>
          </a:p>
          <a:p>
            <a:pPr indent="0" lvl="0" marL="0" rtl="0" algn="l">
              <a:spcBef>
                <a:spcPts val="0"/>
              </a:spcBef>
              <a:spcAft>
                <a:spcPts val="0"/>
              </a:spcAft>
              <a:buNone/>
            </a:pPr>
            <a:r>
              <a:t/>
            </a:r>
            <a:endParaRPr b="1">
              <a:solidFill>
                <a:srgbClr val="980000"/>
              </a:solidFill>
              <a:latin typeface="Trebuchet MS"/>
              <a:ea typeface="Trebuchet MS"/>
              <a:cs typeface="Trebuchet MS"/>
              <a:sym typeface="Trebuchet MS"/>
            </a:endParaRPr>
          </a:p>
          <a:p>
            <a:pPr indent="-317500" lvl="0" marL="457200" rtl="0" algn="l">
              <a:spcBef>
                <a:spcPts val="0"/>
              </a:spcBef>
              <a:spcAft>
                <a:spcPts val="0"/>
              </a:spcAft>
              <a:buClr>
                <a:srgbClr val="000000"/>
              </a:buClr>
              <a:buSzPts val="1400"/>
              <a:buChar char="➔"/>
            </a:pPr>
            <a:r>
              <a:rPr lang="en">
                <a:solidFill>
                  <a:srgbClr val="000000"/>
                </a:solidFill>
              </a:rPr>
              <a:t>VS Code</a:t>
            </a:r>
            <a:endParaRPr>
              <a:solidFill>
                <a:srgbClr val="000000"/>
              </a:solidFill>
            </a:endParaRPr>
          </a:p>
        </p:txBody>
      </p:sp>
      <p:cxnSp>
        <p:nvCxnSpPr>
          <p:cNvPr id="136" name="Google Shape;136;p22"/>
          <p:cNvCxnSpPr/>
          <p:nvPr/>
        </p:nvCxnSpPr>
        <p:spPr>
          <a:xfrm flipH="1" rot="10800000">
            <a:off x="3293275" y="1628050"/>
            <a:ext cx="20700" cy="2035500"/>
          </a:xfrm>
          <a:prstGeom prst="straightConnector1">
            <a:avLst/>
          </a:prstGeom>
          <a:noFill/>
          <a:ln cap="flat" cmpd="sng" w="19050">
            <a:solidFill>
              <a:srgbClr val="D8D8D8"/>
            </a:solidFill>
            <a:prstDash val="solid"/>
            <a:round/>
            <a:headEnd len="med" w="med" type="none"/>
            <a:tailEnd len="med" w="med" type="none"/>
          </a:ln>
        </p:spPr>
      </p:cxnSp>
      <p:cxnSp>
        <p:nvCxnSpPr>
          <p:cNvPr id="137" name="Google Shape;137;p22"/>
          <p:cNvCxnSpPr/>
          <p:nvPr/>
        </p:nvCxnSpPr>
        <p:spPr>
          <a:xfrm flipH="1" rot="10800000">
            <a:off x="6023300" y="1628050"/>
            <a:ext cx="20700" cy="2035500"/>
          </a:xfrm>
          <a:prstGeom prst="straightConnector1">
            <a:avLst/>
          </a:prstGeom>
          <a:noFill/>
          <a:ln cap="flat" cmpd="sng" w="19050">
            <a:solidFill>
              <a:srgbClr val="D8D8D8"/>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475850" y="331575"/>
            <a:ext cx="66387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Overall System </a:t>
            </a:r>
            <a:r>
              <a:rPr b="1" lang="en" sz="2800">
                <a:solidFill>
                  <a:srgbClr val="980000"/>
                </a:solidFill>
                <a:latin typeface="Trebuchet MS"/>
                <a:ea typeface="Trebuchet MS"/>
                <a:cs typeface="Trebuchet MS"/>
                <a:sym typeface="Trebuchet MS"/>
              </a:rPr>
              <a:t>Architecture Diagram</a:t>
            </a:r>
            <a:endParaRPr b="1" sz="2800">
              <a:solidFill>
                <a:srgbClr val="980000"/>
              </a:solidFill>
              <a:latin typeface="Trebuchet MS"/>
              <a:ea typeface="Trebuchet MS"/>
              <a:cs typeface="Trebuchet MS"/>
              <a:sym typeface="Trebuchet MS"/>
            </a:endParaRPr>
          </a:p>
        </p:txBody>
      </p:sp>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3"/>
          <p:cNvSpPr txBox="1"/>
          <p:nvPr/>
        </p:nvSpPr>
        <p:spPr>
          <a:xfrm>
            <a:off x="529225" y="1233575"/>
            <a:ext cx="80313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1600"/>
              </a:spcAft>
              <a:buNone/>
            </a:pPr>
            <a:r>
              <a:t/>
            </a:r>
            <a:endParaRPr sz="1800">
              <a:solidFill>
                <a:schemeClr val="dk1"/>
              </a:solidFill>
            </a:endParaRPr>
          </a:p>
        </p:txBody>
      </p:sp>
      <p:sp>
        <p:nvSpPr>
          <p:cNvPr id="145" name="Google Shape;145;p23"/>
          <p:cNvSpPr txBox="1"/>
          <p:nvPr/>
        </p:nvSpPr>
        <p:spPr>
          <a:xfrm>
            <a:off x="718850" y="1177425"/>
            <a:ext cx="7659600" cy="431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1600">
              <a:latin typeface="Trebuchet MS"/>
              <a:ea typeface="Trebuchet MS"/>
              <a:cs typeface="Trebuchet MS"/>
              <a:sym typeface="Trebuchet MS"/>
            </a:endParaRPr>
          </a:p>
        </p:txBody>
      </p:sp>
      <p:pic>
        <p:nvPicPr>
          <p:cNvPr id="146" name="Google Shape;146;p23"/>
          <p:cNvPicPr preferRelativeResize="0"/>
          <p:nvPr/>
        </p:nvPicPr>
        <p:blipFill>
          <a:blip r:embed="rId3">
            <a:alphaModFix/>
          </a:blip>
          <a:stretch>
            <a:fillRect/>
          </a:stretch>
        </p:blipFill>
        <p:spPr>
          <a:xfrm>
            <a:off x="704451" y="947175"/>
            <a:ext cx="7920323" cy="4043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nvSpPr>
        <p:spPr>
          <a:xfrm>
            <a:off x="475850" y="331575"/>
            <a:ext cx="66387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Modules &amp; </a:t>
            </a:r>
            <a:r>
              <a:rPr b="1" lang="en" sz="2800">
                <a:solidFill>
                  <a:srgbClr val="980000"/>
                </a:solidFill>
                <a:latin typeface="Trebuchet MS"/>
                <a:ea typeface="Trebuchet MS"/>
                <a:cs typeface="Trebuchet MS"/>
                <a:sym typeface="Trebuchet MS"/>
              </a:rPr>
              <a:t>Explanation</a:t>
            </a:r>
            <a:r>
              <a:rPr b="1" lang="en" sz="2800">
                <a:solidFill>
                  <a:schemeClr val="dk1"/>
                </a:solidFill>
                <a:latin typeface="Trebuchet MS"/>
                <a:ea typeface="Trebuchet MS"/>
                <a:cs typeface="Trebuchet MS"/>
                <a:sym typeface="Trebuchet MS"/>
              </a:rPr>
              <a:t> </a:t>
            </a:r>
            <a:endParaRPr b="1" sz="2800">
              <a:solidFill>
                <a:schemeClr val="dk1"/>
              </a:solidFill>
              <a:latin typeface="Trebuchet MS"/>
              <a:ea typeface="Trebuchet MS"/>
              <a:cs typeface="Trebuchet MS"/>
              <a:sym typeface="Trebuchet MS"/>
            </a:endParaRPr>
          </a:p>
        </p:txBody>
      </p:sp>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4"/>
          <p:cNvSpPr txBox="1"/>
          <p:nvPr/>
        </p:nvSpPr>
        <p:spPr>
          <a:xfrm>
            <a:off x="529225" y="1233575"/>
            <a:ext cx="80313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1600"/>
              </a:spcAft>
              <a:buNone/>
            </a:pPr>
            <a:r>
              <a:t/>
            </a:r>
            <a:endParaRPr sz="1800">
              <a:solidFill>
                <a:schemeClr val="dk1"/>
              </a:solidFill>
            </a:endParaRPr>
          </a:p>
        </p:txBody>
      </p:sp>
      <p:sp>
        <p:nvSpPr>
          <p:cNvPr id="154" name="Google Shape;154;p24"/>
          <p:cNvSpPr txBox="1"/>
          <p:nvPr/>
        </p:nvSpPr>
        <p:spPr>
          <a:xfrm>
            <a:off x="718850" y="1177425"/>
            <a:ext cx="7841700" cy="375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rgbClr val="980000"/>
                </a:solidFill>
                <a:latin typeface="Lilita One"/>
                <a:ea typeface="Lilita One"/>
                <a:cs typeface="Lilita One"/>
                <a:sym typeface="Lilita One"/>
              </a:rPr>
              <a:t>01.</a:t>
            </a:r>
            <a:r>
              <a:rPr lang="en" sz="1600">
                <a:solidFill>
                  <a:srgbClr val="792CC7"/>
                </a:solidFill>
                <a:latin typeface="Lilita One"/>
                <a:ea typeface="Lilita One"/>
                <a:cs typeface="Lilita One"/>
                <a:sym typeface="Lilita One"/>
              </a:rPr>
              <a:t> </a:t>
            </a:r>
            <a:r>
              <a:rPr lang="en" sz="1600">
                <a:solidFill>
                  <a:srgbClr val="792CC7"/>
                </a:solidFill>
                <a:latin typeface="Lilita One"/>
                <a:ea typeface="Lilita One"/>
                <a:cs typeface="Lilita One"/>
                <a:sym typeface="Lilita One"/>
              </a:rPr>
              <a:t> </a:t>
            </a:r>
            <a:r>
              <a:rPr b="1" lang="en" sz="1600">
                <a:solidFill>
                  <a:srgbClr val="434343"/>
                </a:solidFill>
                <a:latin typeface="Trebuchet MS"/>
                <a:ea typeface="Trebuchet MS"/>
                <a:cs typeface="Trebuchet MS"/>
                <a:sym typeface="Trebuchet MS"/>
              </a:rPr>
              <a:t>Authentication Module :</a:t>
            </a:r>
            <a:r>
              <a:rPr lang="en" sz="1600">
                <a:solidFill>
                  <a:srgbClr val="434343"/>
                </a:solidFill>
                <a:latin typeface="Trebuchet MS"/>
                <a:ea typeface="Trebuchet MS"/>
                <a:cs typeface="Trebuchet MS"/>
                <a:sym typeface="Trebuchet MS"/>
              </a:rPr>
              <a:t> User Registration &amp; Login Process will be implemented under this module using NEAR wallet authentication.</a:t>
            </a:r>
            <a:endParaRPr sz="1600">
              <a:solidFill>
                <a:srgbClr val="434343"/>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 sz="1600">
                <a:solidFill>
                  <a:srgbClr val="980000"/>
                </a:solidFill>
                <a:latin typeface="Lilita One"/>
                <a:ea typeface="Lilita One"/>
                <a:cs typeface="Lilita One"/>
                <a:sym typeface="Lilita One"/>
              </a:rPr>
              <a:t>02.</a:t>
            </a:r>
            <a:r>
              <a:rPr lang="en" sz="1600">
                <a:solidFill>
                  <a:srgbClr val="434343"/>
                </a:solidFill>
                <a:latin typeface="Trebuchet MS"/>
                <a:ea typeface="Trebuchet MS"/>
                <a:cs typeface="Trebuchet MS"/>
                <a:sym typeface="Trebuchet MS"/>
              </a:rPr>
              <a:t> </a:t>
            </a:r>
            <a:r>
              <a:rPr b="1" lang="en" sz="1600">
                <a:solidFill>
                  <a:srgbClr val="434343"/>
                </a:solidFill>
                <a:latin typeface="Trebuchet MS"/>
                <a:ea typeface="Trebuchet MS"/>
                <a:cs typeface="Trebuchet MS"/>
                <a:sym typeface="Trebuchet MS"/>
              </a:rPr>
              <a:t>Profile Details Module :</a:t>
            </a:r>
            <a:r>
              <a:rPr lang="en" sz="1600">
                <a:solidFill>
                  <a:srgbClr val="434343"/>
                </a:solidFill>
                <a:latin typeface="Trebuchet MS"/>
                <a:ea typeface="Trebuchet MS"/>
                <a:cs typeface="Trebuchet MS"/>
                <a:sym typeface="Trebuchet MS"/>
              </a:rPr>
              <a:t> Basic user details such as mobile, email, etc will be handled under this module. </a:t>
            </a:r>
            <a:endParaRPr sz="1600">
              <a:solidFill>
                <a:srgbClr val="434343"/>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 sz="1600">
                <a:solidFill>
                  <a:srgbClr val="980000"/>
                </a:solidFill>
                <a:latin typeface="Lilita One"/>
                <a:ea typeface="Lilita One"/>
                <a:cs typeface="Lilita One"/>
                <a:sym typeface="Lilita One"/>
              </a:rPr>
              <a:t>03.</a:t>
            </a:r>
            <a:r>
              <a:rPr lang="en" sz="1600">
                <a:solidFill>
                  <a:srgbClr val="434343"/>
                </a:solidFill>
                <a:latin typeface="Trebuchet MS"/>
                <a:ea typeface="Trebuchet MS"/>
                <a:cs typeface="Trebuchet MS"/>
                <a:sym typeface="Trebuchet MS"/>
              </a:rPr>
              <a:t> </a:t>
            </a:r>
            <a:r>
              <a:rPr b="1" lang="en" sz="1600">
                <a:solidFill>
                  <a:srgbClr val="434343"/>
                </a:solidFill>
                <a:latin typeface="Trebuchet MS"/>
                <a:ea typeface="Trebuchet MS"/>
                <a:cs typeface="Trebuchet MS"/>
                <a:sym typeface="Trebuchet MS"/>
              </a:rPr>
              <a:t>Transaction Module :</a:t>
            </a:r>
            <a:r>
              <a:rPr lang="en" sz="1600">
                <a:solidFill>
                  <a:srgbClr val="434343"/>
                </a:solidFill>
                <a:latin typeface="Trebuchet MS"/>
                <a:ea typeface="Trebuchet MS"/>
                <a:cs typeface="Trebuchet MS"/>
                <a:sym typeface="Trebuchet MS"/>
              </a:rPr>
              <a:t> Money Transaction process between user accounts will be implemented.</a:t>
            </a:r>
            <a:endParaRPr sz="1600">
              <a:solidFill>
                <a:srgbClr val="434343"/>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 sz="1600">
                <a:solidFill>
                  <a:srgbClr val="980000"/>
                </a:solidFill>
                <a:latin typeface="Lilita One"/>
                <a:ea typeface="Lilita One"/>
                <a:cs typeface="Lilita One"/>
                <a:sym typeface="Lilita One"/>
              </a:rPr>
              <a:t>04.</a:t>
            </a:r>
            <a:r>
              <a:rPr lang="en" sz="1600">
                <a:solidFill>
                  <a:srgbClr val="434343"/>
                </a:solidFill>
                <a:latin typeface="Trebuchet MS"/>
                <a:ea typeface="Trebuchet MS"/>
                <a:cs typeface="Trebuchet MS"/>
                <a:sym typeface="Trebuchet MS"/>
              </a:rPr>
              <a:t> </a:t>
            </a:r>
            <a:r>
              <a:rPr b="1" lang="en" sz="1600">
                <a:solidFill>
                  <a:srgbClr val="434343"/>
                </a:solidFill>
                <a:latin typeface="Trebuchet MS"/>
                <a:ea typeface="Trebuchet MS"/>
                <a:cs typeface="Trebuchet MS"/>
                <a:sym typeface="Trebuchet MS"/>
              </a:rPr>
              <a:t>Logs &amp; History Module :</a:t>
            </a:r>
            <a:r>
              <a:rPr lang="en" sz="1600">
                <a:solidFill>
                  <a:srgbClr val="434343"/>
                </a:solidFill>
                <a:latin typeface="Trebuchet MS"/>
                <a:ea typeface="Trebuchet MS"/>
                <a:cs typeface="Trebuchet MS"/>
                <a:sym typeface="Trebuchet MS"/>
              </a:rPr>
              <a:t> Profile modification &amp; transaction history will be managed under this module.</a:t>
            </a:r>
            <a:endParaRPr sz="1600">
              <a:solidFill>
                <a:srgbClr val="434343"/>
              </a:solidFill>
              <a:latin typeface="Trebuchet MS"/>
              <a:ea typeface="Trebuchet MS"/>
              <a:cs typeface="Trebuchet MS"/>
              <a:sym typeface="Trebuchet MS"/>
            </a:endParaRPr>
          </a:p>
          <a:p>
            <a:pPr indent="0" lvl="0" marL="0" rtl="0" algn="l">
              <a:lnSpc>
                <a:spcPct val="150000"/>
              </a:lnSpc>
              <a:spcBef>
                <a:spcPts val="0"/>
              </a:spcBef>
              <a:spcAft>
                <a:spcPts val="0"/>
              </a:spcAft>
              <a:buClr>
                <a:schemeClr val="dk1"/>
              </a:buClr>
              <a:buSzPts val="1100"/>
              <a:buFont typeface="Arial"/>
              <a:buNone/>
            </a:pPr>
            <a:r>
              <a:rPr lang="en" sz="1600">
                <a:solidFill>
                  <a:srgbClr val="980000"/>
                </a:solidFill>
                <a:latin typeface="Lilita One"/>
                <a:ea typeface="Lilita One"/>
                <a:cs typeface="Lilita One"/>
                <a:sym typeface="Lilita One"/>
              </a:rPr>
              <a:t>05.</a:t>
            </a:r>
            <a:r>
              <a:rPr b="1" lang="en" sz="1600">
                <a:solidFill>
                  <a:srgbClr val="434343"/>
                </a:solidFill>
                <a:latin typeface="Trebuchet MS"/>
                <a:ea typeface="Trebuchet MS"/>
                <a:cs typeface="Trebuchet MS"/>
                <a:sym typeface="Trebuchet MS"/>
              </a:rPr>
              <a:t> Additional Authentication Module :</a:t>
            </a:r>
            <a:r>
              <a:rPr lang="en" sz="1600">
                <a:solidFill>
                  <a:srgbClr val="434343"/>
                </a:solidFill>
                <a:latin typeface="Trebuchet MS"/>
                <a:ea typeface="Trebuchet MS"/>
                <a:cs typeface="Trebuchet MS"/>
                <a:sym typeface="Trebuchet MS"/>
              </a:rPr>
              <a:t> Second level authentication, for transaction purpose &amp; profile updation, will be implemented in this module.</a:t>
            </a:r>
            <a:endParaRPr sz="1600">
              <a:solidFill>
                <a:srgbClr val="434343"/>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nvSpPr>
        <p:spPr>
          <a:xfrm>
            <a:off x="475850" y="331575"/>
            <a:ext cx="66387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Project Time</a:t>
            </a:r>
            <a:r>
              <a:rPr b="1" lang="en" sz="2800">
                <a:solidFill>
                  <a:srgbClr val="980000"/>
                </a:solidFill>
                <a:latin typeface="Trebuchet MS"/>
                <a:ea typeface="Trebuchet MS"/>
                <a:cs typeface="Trebuchet MS"/>
                <a:sym typeface="Trebuchet MS"/>
              </a:rPr>
              <a:t>line Chart</a:t>
            </a:r>
            <a:endParaRPr b="1" sz="2800">
              <a:solidFill>
                <a:srgbClr val="980000"/>
              </a:solidFill>
              <a:latin typeface="Trebuchet MS"/>
              <a:ea typeface="Trebuchet MS"/>
              <a:cs typeface="Trebuchet MS"/>
              <a:sym typeface="Trebuchet MS"/>
            </a:endParaRPr>
          </a:p>
        </p:txBody>
      </p:sp>
      <p:grpSp>
        <p:nvGrpSpPr>
          <p:cNvPr id="160" name="Google Shape;160;p25"/>
          <p:cNvGrpSpPr/>
          <p:nvPr/>
        </p:nvGrpSpPr>
        <p:grpSpPr>
          <a:xfrm>
            <a:off x="6858000" y="1457376"/>
            <a:ext cx="2286000" cy="3686102"/>
            <a:chOff x="0" y="2295575"/>
            <a:chExt cx="2286000" cy="2847950"/>
          </a:xfrm>
        </p:grpSpPr>
        <p:grpSp>
          <p:nvGrpSpPr>
            <p:cNvPr id="161" name="Google Shape;161;p25"/>
            <p:cNvGrpSpPr/>
            <p:nvPr/>
          </p:nvGrpSpPr>
          <p:grpSpPr>
            <a:xfrm>
              <a:off x="0" y="2295575"/>
              <a:ext cx="2286000" cy="2847950"/>
              <a:chOff x="0" y="2295575"/>
              <a:chExt cx="2286000" cy="2847950"/>
            </a:xfrm>
          </p:grpSpPr>
          <p:sp>
            <p:nvSpPr>
              <p:cNvPr id="162" name="Google Shape;162;p25"/>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5"/>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5E5E5E"/>
                  </a:solidFill>
                  <a:latin typeface="Trebuchet MS"/>
                  <a:ea typeface="Trebuchet MS"/>
                  <a:cs typeface="Trebuchet MS"/>
                  <a:sym typeface="Trebuchet MS"/>
                </a:rPr>
                <a:t>March 22</a:t>
              </a:r>
              <a:endParaRPr b="1" sz="1200">
                <a:solidFill>
                  <a:srgbClr val="5E5E5E"/>
                </a:solidFill>
                <a:latin typeface="Trebuchet MS"/>
                <a:ea typeface="Trebuchet MS"/>
                <a:cs typeface="Trebuchet MS"/>
                <a:sym typeface="Trebuchet MS"/>
              </a:endParaRPr>
            </a:p>
            <a:p>
              <a:pPr indent="0" lvl="0" marL="0" rtl="0" algn="l">
                <a:lnSpc>
                  <a:spcPct val="115000"/>
                </a:lnSpc>
                <a:spcBef>
                  <a:spcPts val="1600"/>
                </a:spcBef>
                <a:spcAft>
                  <a:spcPts val="0"/>
                </a:spcAft>
                <a:buNone/>
              </a:pPr>
              <a:r>
                <a:t/>
              </a:r>
              <a:endParaRPr sz="1000">
                <a:solidFill>
                  <a:srgbClr val="5E5E5E"/>
                </a:solidFill>
                <a:latin typeface="Trebuchet MS"/>
                <a:ea typeface="Trebuchet MS"/>
                <a:cs typeface="Trebuchet MS"/>
                <a:sym typeface="Trebuchet MS"/>
              </a:endParaRPr>
            </a:p>
            <a:p>
              <a:pPr indent="0" lvl="0" marL="0" rtl="0" algn="l">
                <a:lnSpc>
                  <a:spcPct val="115000"/>
                </a:lnSpc>
                <a:spcBef>
                  <a:spcPts val="1600"/>
                </a:spcBef>
                <a:spcAft>
                  <a:spcPts val="1600"/>
                </a:spcAft>
                <a:buNone/>
              </a:pPr>
              <a:r>
                <a:t/>
              </a:r>
              <a:endParaRPr sz="1000">
                <a:solidFill>
                  <a:srgbClr val="5E5E5E"/>
                </a:solidFill>
                <a:latin typeface="Trebuchet MS"/>
                <a:ea typeface="Trebuchet MS"/>
                <a:cs typeface="Trebuchet MS"/>
                <a:sym typeface="Trebuchet MS"/>
              </a:endParaRPr>
            </a:p>
          </p:txBody>
        </p:sp>
        <p:sp>
          <p:nvSpPr>
            <p:cNvPr id="165" name="Google Shape;165;p25"/>
            <p:cNvSpPr txBox="1"/>
            <p:nvPr/>
          </p:nvSpPr>
          <p:spPr>
            <a:xfrm>
              <a:off x="216300" y="3050055"/>
              <a:ext cx="20031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rebuchet MS"/>
                  <a:ea typeface="Trebuchet MS"/>
                  <a:cs typeface="Trebuchet MS"/>
                  <a:sym typeface="Trebuchet MS"/>
                </a:rPr>
                <a:t>Testing &amp; Improvement </a:t>
              </a:r>
              <a:endParaRPr b="1">
                <a:solidFill>
                  <a:schemeClr val="dk1"/>
                </a:solidFill>
                <a:latin typeface="Trebuchet MS"/>
                <a:ea typeface="Trebuchet MS"/>
                <a:cs typeface="Trebuchet MS"/>
                <a:sym typeface="Trebuchet MS"/>
              </a:endParaRPr>
            </a:p>
          </p:txBody>
        </p:sp>
        <p:sp>
          <p:nvSpPr>
            <p:cNvPr id="166" name="Google Shape;166;p25"/>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5E5E5E"/>
                  </a:solidFill>
                  <a:latin typeface="Trebuchet MS"/>
                  <a:ea typeface="Trebuchet MS"/>
                  <a:cs typeface="Trebuchet MS"/>
                  <a:sym typeface="Trebuchet MS"/>
                </a:rPr>
                <a:t>In this phase, we plan to do improvisation to our application and will sort out any possible flaws.</a:t>
              </a:r>
              <a:endParaRPr sz="1100">
                <a:solidFill>
                  <a:srgbClr val="5E5E5E"/>
                </a:solidFill>
                <a:latin typeface="Trebuchet MS"/>
                <a:ea typeface="Trebuchet MS"/>
                <a:cs typeface="Trebuchet MS"/>
                <a:sym typeface="Trebuchet MS"/>
              </a:endParaRPr>
            </a:p>
          </p:txBody>
        </p:sp>
      </p:grpSp>
      <p:grpSp>
        <p:nvGrpSpPr>
          <p:cNvPr id="167" name="Google Shape;167;p25"/>
          <p:cNvGrpSpPr/>
          <p:nvPr/>
        </p:nvGrpSpPr>
        <p:grpSpPr>
          <a:xfrm>
            <a:off x="4572000" y="1457376"/>
            <a:ext cx="2286000" cy="3686102"/>
            <a:chOff x="0" y="2295575"/>
            <a:chExt cx="2286000" cy="2847950"/>
          </a:xfrm>
        </p:grpSpPr>
        <p:grpSp>
          <p:nvGrpSpPr>
            <p:cNvPr id="168" name="Google Shape;168;p25"/>
            <p:cNvGrpSpPr/>
            <p:nvPr/>
          </p:nvGrpSpPr>
          <p:grpSpPr>
            <a:xfrm>
              <a:off x="0" y="2295575"/>
              <a:ext cx="2286000" cy="2847950"/>
              <a:chOff x="0" y="2295575"/>
              <a:chExt cx="2286000" cy="2847950"/>
            </a:xfrm>
          </p:grpSpPr>
          <p:sp>
            <p:nvSpPr>
              <p:cNvPr id="169" name="Google Shape;169;p25"/>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5"/>
            <p:cNvSpPr txBox="1"/>
            <p:nvPr/>
          </p:nvSpPr>
          <p:spPr>
            <a:xfrm>
              <a:off x="216299" y="2441116"/>
              <a:ext cx="14490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5E5E5E"/>
                  </a:solidFill>
                  <a:latin typeface="Trebuchet MS"/>
                  <a:ea typeface="Trebuchet MS"/>
                  <a:cs typeface="Trebuchet MS"/>
                  <a:sym typeface="Trebuchet MS"/>
                </a:rPr>
                <a:t>Jan. 22 - Feb. 22</a:t>
              </a:r>
              <a:endParaRPr b="1" sz="1200">
                <a:solidFill>
                  <a:srgbClr val="5E5E5E"/>
                </a:solidFill>
                <a:latin typeface="Trebuchet MS"/>
                <a:ea typeface="Trebuchet MS"/>
                <a:cs typeface="Trebuchet MS"/>
                <a:sym typeface="Trebuchet MS"/>
              </a:endParaRPr>
            </a:p>
            <a:p>
              <a:pPr indent="0" lvl="0" marL="0" rtl="0" algn="l">
                <a:lnSpc>
                  <a:spcPct val="115000"/>
                </a:lnSpc>
                <a:spcBef>
                  <a:spcPts val="1600"/>
                </a:spcBef>
                <a:spcAft>
                  <a:spcPts val="0"/>
                </a:spcAft>
                <a:buNone/>
              </a:pPr>
              <a:r>
                <a:t/>
              </a:r>
              <a:endParaRPr sz="1000">
                <a:solidFill>
                  <a:srgbClr val="5E5E5E"/>
                </a:solidFill>
                <a:latin typeface="Trebuchet MS"/>
                <a:ea typeface="Trebuchet MS"/>
                <a:cs typeface="Trebuchet MS"/>
                <a:sym typeface="Trebuchet MS"/>
              </a:endParaRPr>
            </a:p>
            <a:p>
              <a:pPr indent="0" lvl="0" marL="0" rtl="0" algn="l">
                <a:lnSpc>
                  <a:spcPct val="115000"/>
                </a:lnSpc>
                <a:spcBef>
                  <a:spcPts val="1600"/>
                </a:spcBef>
                <a:spcAft>
                  <a:spcPts val="1600"/>
                </a:spcAft>
                <a:buNone/>
              </a:pPr>
              <a:r>
                <a:t/>
              </a:r>
              <a:endParaRPr sz="1000">
                <a:solidFill>
                  <a:srgbClr val="5E5E5E"/>
                </a:solidFill>
                <a:latin typeface="Trebuchet MS"/>
                <a:ea typeface="Trebuchet MS"/>
                <a:cs typeface="Trebuchet MS"/>
                <a:sym typeface="Trebuchet MS"/>
              </a:endParaRPr>
            </a:p>
          </p:txBody>
        </p:sp>
        <p:sp>
          <p:nvSpPr>
            <p:cNvPr id="172" name="Google Shape;172;p25"/>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rebuchet MS"/>
                  <a:ea typeface="Trebuchet MS"/>
                  <a:cs typeface="Trebuchet MS"/>
                  <a:sym typeface="Trebuchet MS"/>
                </a:rPr>
                <a:t>Implementation of Frontend</a:t>
              </a:r>
              <a:endParaRPr b="1">
                <a:solidFill>
                  <a:schemeClr val="dk1"/>
                </a:solidFill>
                <a:latin typeface="Trebuchet MS"/>
                <a:ea typeface="Trebuchet MS"/>
                <a:cs typeface="Trebuchet MS"/>
                <a:sym typeface="Trebuchet MS"/>
              </a:endParaRPr>
            </a:p>
          </p:txBody>
        </p:sp>
        <p:sp>
          <p:nvSpPr>
            <p:cNvPr id="173" name="Google Shape;173;p25"/>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5E5E5E"/>
                  </a:solidFill>
                  <a:latin typeface="Trebuchet MS"/>
                  <a:ea typeface="Trebuchet MS"/>
                  <a:cs typeface="Trebuchet MS"/>
                  <a:sym typeface="Trebuchet MS"/>
                </a:rPr>
                <a:t>In this phase, we aim to develop the web-application frontend using HTML &amp; CSS, ReactJS and Material UI.</a:t>
              </a:r>
              <a:endParaRPr sz="1100">
                <a:solidFill>
                  <a:srgbClr val="5E5E5E"/>
                </a:solidFill>
                <a:latin typeface="Trebuchet MS"/>
                <a:ea typeface="Trebuchet MS"/>
                <a:cs typeface="Trebuchet MS"/>
                <a:sym typeface="Trebuchet MS"/>
              </a:endParaRPr>
            </a:p>
          </p:txBody>
        </p:sp>
        <p:cxnSp>
          <p:nvCxnSpPr>
            <p:cNvPr id="174" name="Google Shape;174;p25"/>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75" name="Google Shape;175;p25"/>
          <p:cNvGrpSpPr/>
          <p:nvPr/>
        </p:nvGrpSpPr>
        <p:grpSpPr>
          <a:xfrm>
            <a:off x="0" y="1457356"/>
            <a:ext cx="2286000" cy="3686102"/>
            <a:chOff x="0" y="2295575"/>
            <a:chExt cx="2286000" cy="2847950"/>
          </a:xfrm>
        </p:grpSpPr>
        <p:grpSp>
          <p:nvGrpSpPr>
            <p:cNvPr id="176" name="Google Shape;176;p25"/>
            <p:cNvGrpSpPr/>
            <p:nvPr/>
          </p:nvGrpSpPr>
          <p:grpSpPr>
            <a:xfrm>
              <a:off x="0" y="2295575"/>
              <a:ext cx="2286000" cy="2847950"/>
              <a:chOff x="0" y="2295575"/>
              <a:chExt cx="2286000" cy="2847950"/>
            </a:xfrm>
          </p:grpSpPr>
          <p:sp>
            <p:nvSpPr>
              <p:cNvPr id="177" name="Google Shape;177;p25"/>
              <p:cNvSpPr/>
              <p:nvPr/>
            </p:nvSpPr>
            <p:spPr>
              <a:xfrm>
                <a:off x="0" y="2823925"/>
                <a:ext cx="2286000" cy="2319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0" y="2295575"/>
                <a:ext cx="2286000" cy="537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5"/>
            <p:cNvSpPr txBox="1"/>
            <p:nvPr/>
          </p:nvSpPr>
          <p:spPr>
            <a:xfrm>
              <a:off x="216299" y="2441112"/>
              <a:ext cx="1477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A72A1E"/>
                  </a:solidFill>
                  <a:latin typeface="Trebuchet MS"/>
                  <a:ea typeface="Trebuchet MS"/>
                  <a:cs typeface="Trebuchet MS"/>
                  <a:sym typeface="Trebuchet MS"/>
                </a:rPr>
                <a:t>Sept. 21 - Oct. 21</a:t>
              </a:r>
              <a:endParaRPr b="1" sz="1200">
                <a:solidFill>
                  <a:srgbClr val="A72A1E"/>
                </a:solidFill>
                <a:latin typeface="Trebuchet MS"/>
                <a:ea typeface="Trebuchet MS"/>
                <a:cs typeface="Trebuchet MS"/>
                <a:sym typeface="Trebuchet MS"/>
              </a:endParaRPr>
            </a:p>
            <a:p>
              <a:pPr indent="0" lvl="0" marL="0" rtl="0" algn="l">
                <a:lnSpc>
                  <a:spcPct val="115000"/>
                </a:lnSpc>
                <a:spcBef>
                  <a:spcPts val="1600"/>
                </a:spcBef>
                <a:spcAft>
                  <a:spcPts val="0"/>
                </a:spcAft>
                <a:buNone/>
              </a:pPr>
              <a:r>
                <a:t/>
              </a:r>
              <a:endParaRPr sz="1000">
                <a:solidFill>
                  <a:srgbClr val="A72A1E"/>
                </a:solidFill>
                <a:latin typeface="Trebuchet MS"/>
                <a:ea typeface="Trebuchet MS"/>
                <a:cs typeface="Trebuchet MS"/>
                <a:sym typeface="Trebuchet MS"/>
              </a:endParaRPr>
            </a:p>
            <a:p>
              <a:pPr indent="0" lvl="0" marL="0" rtl="0" algn="l">
                <a:lnSpc>
                  <a:spcPct val="115000"/>
                </a:lnSpc>
                <a:spcBef>
                  <a:spcPts val="1600"/>
                </a:spcBef>
                <a:spcAft>
                  <a:spcPts val="1600"/>
                </a:spcAft>
                <a:buNone/>
              </a:pPr>
              <a:r>
                <a:t/>
              </a:r>
              <a:endParaRPr sz="1000">
                <a:solidFill>
                  <a:srgbClr val="A72A1E"/>
                </a:solidFill>
                <a:latin typeface="Trebuchet MS"/>
                <a:ea typeface="Trebuchet MS"/>
                <a:cs typeface="Trebuchet MS"/>
                <a:sym typeface="Trebuchet MS"/>
              </a:endParaRPr>
            </a:p>
          </p:txBody>
        </p:sp>
        <p:sp>
          <p:nvSpPr>
            <p:cNvPr id="180" name="Google Shape;180;p25"/>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rebuchet MS"/>
                  <a:ea typeface="Trebuchet MS"/>
                  <a:cs typeface="Trebuchet MS"/>
                  <a:sym typeface="Trebuchet MS"/>
                </a:rPr>
                <a:t>Topic Selection, Idea Research &amp; Planning</a:t>
              </a:r>
              <a:endParaRPr b="1">
                <a:solidFill>
                  <a:srgbClr val="FFFFFF"/>
                </a:solidFill>
                <a:latin typeface="Trebuchet MS"/>
                <a:ea typeface="Trebuchet MS"/>
                <a:cs typeface="Trebuchet MS"/>
                <a:sym typeface="Trebuchet MS"/>
              </a:endParaRPr>
            </a:p>
          </p:txBody>
        </p:sp>
        <p:sp>
          <p:nvSpPr>
            <p:cNvPr id="181" name="Google Shape;181;p25"/>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Trebuchet MS"/>
                  <a:ea typeface="Trebuchet MS"/>
                  <a:cs typeface="Trebuchet MS"/>
                  <a:sym typeface="Trebuchet MS"/>
                </a:rPr>
                <a:t>In this phase, we have decided our topic and planned the project based on the insights gained from the discussion over the information gained from various sources. </a:t>
              </a:r>
              <a:endParaRPr sz="1100">
                <a:solidFill>
                  <a:srgbClr val="FFFFFF"/>
                </a:solidFill>
                <a:latin typeface="Trebuchet MS"/>
                <a:ea typeface="Trebuchet MS"/>
                <a:cs typeface="Trebuchet MS"/>
                <a:sym typeface="Trebuchet MS"/>
              </a:endParaRPr>
            </a:p>
          </p:txBody>
        </p:sp>
        <p:cxnSp>
          <p:nvCxnSpPr>
            <p:cNvPr id="182" name="Google Shape;182;p25"/>
            <p:cNvCxnSpPr/>
            <p:nvPr/>
          </p:nvCxnSpPr>
          <p:spPr>
            <a:xfrm>
              <a:off x="2286000" y="2295575"/>
              <a:ext cx="0" cy="2837400"/>
            </a:xfrm>
            <a:prstGeom prst="straightConnector1">
              <a:avLst/>
            </a:prstGeom>
            <a:noFill/>
            <a:ln cap="flat" cmpd="sng" w="9525">
              <a:solidFill>
                <a:srgbClr val="EDA29B"/>
              </a:solidFill>
              <a:prstDash val="dot"/>
              <a:round/>
              <a:headEnd len="sm" w="sm" type="none"/>
              <a:tailEnd len="sm" w="sm" type="none"/>
            </a:ln>
          </p:spPr>
        </p:cxnSp>
      </p:grpSp>
      <p:grpSp>
        <p:nvGrpSpPr>
          <p:cNvPr id="183" name="Google Shape;183;p25"/>
          <p:cNvGrpSpPr/>
          <p:nvPr/>
        </p:nvGrpSpPr>
        <p:grpSpPr>
          <a:xfrm>
            <a:off x="2286000" y="1457351"/>
            <a:ext cx="2286000" cy="3686102"/>
            <a:chOff x="0" y="2295575"/>
            <a:chExt cx="2286000" cy="2847950"/>
          </a:xfrm>
        </p:grpSpPr>
        <p:grpSp>
          <p:nvGrpSpPr>
            <p:cNvPr id="184" name="Google Shape;184;p25"/>
            <p:cNvGrpSpPr/>
            <p:nvPr/>
          </p:nvGrpSpPr>
          <p:grpSpPr>
            <a:xfrm>
              <a:off x="0" y="2295575"/>
              <a:ext cx="2286000" cy="2847950"/>
              <a:chOff x="0" y="2295575"/>
              <a:chExt cx="2286000" cy="2847950"/>
            </a:xfrm>
          </p:grpSpPr>
          <p:sp>
            <p:nvSpPr>
              <p:cNvPr id="185" name="Google Shape;185;p25"/>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5"/>
            <p:cNvSpPr txBox="1"/>
            <p:nvPr/>
          </p:nvSpPr>
          <p:spPr>
            <a:xfrm>
              <a:off x="216300" y="2441116"/>
              <a:ext cx="15261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5E5E5E"/>
                  </a:solidFill>
                  <a:latin typeface="Trebuchet MS"/>
                  <a:ea typeface="Trebuchet MS"/>
                  <a:cs typeface="Trebuchet MS"/>
                  <a:sym typeface="Trebuchet MS"/>
                </a:rPr>
                <a:t>Nov. 21 - Dec. 21</a:t>
              </a:r>
              <a:endParaRPr b="1" sz="1200">
                <a:solidFill>
                  <a:srgbClr val="5E5E5E"/>
                </a:solidFill>
                <a:latin typeface="Trebuchet MS"/>
                <a:ea typeface="Trebuchet MS"/>
                <a:cs typeface="Trebuchet MS"/>
                <a:sym typeface="Trebuchet MS"/>
              </a:endParaRPr>
            </a:p>
            <a:p>
              <a:pPr indent="0" lvl="0" marL="0" rtl="0" algn="l">
                <a:lnSpc>
                  <a:spcPct val="115000"/>
                </a:lnSpc>
                <a:spcBef>
                  <a:spcPts val="1600"/>
                </a:spcBef>
                <a:spcAft>
                  <a:spcPts val="0"/>
                </a:spcAft>
                <a:buNone/>
              </a:pPr>
              <a:r>
                <a:t/>
              </a:r>
              <a:endParaRPr sz="1000">
                <a:solidFill>
                  <a:srgbClr val="5E5E5E"/>
                </a:solidFill>
                <a:latin typeface="Trebuchet MS"/>
                <a:ea typeface="Trebuchet MS"/>
                <a:cs typeface="Trebuchet MS"/>
                <a:sym typeface="Trebuchet MS"/>
              </a:endParaRPr>
            </a:p>
            <a:p>
              <a:pPr indent="0" lvl="0" marL="0" rtl="0" algn="l">
                <a:lnSpc>
                  <a:spcPct val="115000"/>
                </a:lnSpc>
                <a:spcBef>
                  <a:spcPts val="1600"/>
                </a:spcBef>
                <a:spcAft>
                  <a:spcPts val="1600"/>
                </a:spcAft>
                <a:buNone/>
              </a:pPr>
              <a:r>
                <a:t/>
              </a:r>
              <a:endParaRPr sz="1000">
                <a:solidFill>
                  <a:srgbClr val="5E5E5E"/>
                </a:solidFill>
                <a:latin typeface="Trebuchet MS"/>
                <a:ea typeface="Trebuchet MS"/>
                <a:cs typeface="Trebuchet MS"/>
                <a:sym typeface="Trebuchet MS"/>
              </a:endParaRPr>
            </a:p>
          </p:txBody>
        </p:sp>
        <p:sp>
          <p:nvSpPr>
            <p:cNvPr id="188" name="Google Shape;188;p25"/>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rebuchet MS"/>
                  <a:ea typeface="Trebuchet MS"/>
                  <a:cs typeface="Trebuchet MS"/>
                  <a:sym typeface="Trebuchet MS"/>
                </a:rPr>
                <a:t>Implementation of Backend</a:t>
              </a:r>
              <a:endParaRPr b="1">
                <a:solidFill>
                  <a:schemeClr val="dk1"/>
                </a:solidFill>
                <a:latin typeface="Trebuchet MS"/>
                <a:ea typeface="Trebuchet MS"/>
                <a:cs typeface="Trebuchet MS"/>
                <a:sym typeface="Trebuchet MS"/>
              </a:endParaRPr>
            </a:p>
          </p:txBody>
        </p:sp>
        <p:sp>
          <p:nvSpPr>
            <p:cNvPr id="189" name="Google Shape;189;p25"/>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5E5E5E"/>
                  </a:solidFill>
                  <a:latin typeface="Trebuchet MS"/>
                  <a:ea typeface="Trebuchet MS"/>
                  <a:cs typeface="Trebuchet MS"/>
                  <a:sym typeface="Trebuchet MS"/>
                </a:rPr>
                <a:t>In this phase, we plan to develop our backend based on agile methodology with NEAR framework and AssemblyScript.</a:t>
              </a:r>
              <a:endParaRPr sz="1100">
                <a:solidFill>
                  <a:srgbClr val="5E5E5E"/>
                </a:solidFill>
                <a:latin typeface="Trebuchet MS"/>
                <a:ea typeface="Trebuchet MS"/>
                <a:cs typeface="Trebuchet MS"/>
                <a:sym typeface="Trebuchet MS"/>
              </a:endParaRPr>
            </a:p>
          </p:txBody>
        </p:sp>
        <p:cxnSp>
          <p:nvCxnSpPr>
            <p:cNvPr id="190" name="Google Shape;190;p25"/>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nvSpPr>
        <p:spPr>
          <a:xfrm>
            <a:off x="3460950" y="2192550"/>
            <a:ext cx="2222100" cy="7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000000"/>
                </a:solidFill>
                <a:latin typeface="Trebuchet MS"/>
                <a:ea typeface="Trebuchet MS"/>
                <a:cs typeface="Trebuchet MS"/>
                <a:sym typeface="Trebuchet MS"/>
              </a:rPr>
              <a:t>THANK </a:t>
            </a:r>
            <a:r>
              <a:rPr b="1" lang="en" sz="2900">
                <a:solidFill>
                  <a:srgbClr val="980000"/>
                </a:solidFill>
                <a:latin typeface="Trebuchet MS"/>
                <a:ea typeface="Trebuchet MS"/>
                <a:cs typeface="Trebuchet MS"/>
                <a:sym typeface="Trebuchet MS"/>
              </a:rPr>
              <a:t>YOU</a:t>
            </a:r>
            <a:endParaRPr b="1" sz="2900">
              <a:solidFill>
                <a:srgbClr val="9800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nvSpPr>
        <p:spPr>
          <a:xfrm>
            <a:off x="475850" y="331575"/>
            <a:ext cx="66387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Refer</a:t>
            </a:r>
            <a:r>
              <a:rPr b="1" lang="en" sz="2800">
                <a:solidFill>
                  <a:srgbClr val="980000"/>
                </a:solidFill>
                <a:latin typeface="Trebuchet MS"/>
                <a:ea typeface="Trebuchet MS"/>
                <a:cs typeface="Trebuchet MS"/>
                <a:sym typeface="Trebuchet MS"/>
              </a:rPr>
              <a:t>ences</a:t>
            </a:r>
            <a:endParaRPr b="1" sz="2800">
              <a:solidFill>
                <a:srgbClr val="980000"/>
              </a:solidFill>
              <a:latin typeface="Trebuchet MS"/>
              <a:ea typeface="Trebuchet MS"/>
              <a:cs typeface="Trebuchet MS"/>
              <a:sym typeface="Trebuchet MS"/>
            </a:endParaRPr>
          </a:p>
        </p:txBody>
      </p:sp>
      <p:sp>
        <p:nvSpPr>
          <p:cNvPr id="201" name="Google Shape;20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7"/>
          <p:cNvSpPr txBox="1"/>
          <p:nvPr/>
        </p:nvSpPr>
        <p:spPr>
          <a:xfrm>
            <a:off x="529225" y="1233575"/>
            <a:ext cx="80313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1600"/>
              </a:spcAft>
              <a:buNone/>
            </a:pPr>
            <a:r>
              <a:t/>
            </a:r>
            <a:endParaRPr sz="1800">
              <a:solidFill>
                <a:schemeClr val="dk1"/>
              </a:solidFill>
            </a:endParaRPr>
          </a:p>
        </p:txBody>
      </p:sp>
      <p:sp>
        <p:nvSpPr>
          <p:cNvPr id="203" name="Google Shape;203;p27"/>
          <p:cNvSpPr txBox="1"/>
          <p:nvPr/>
        </p:nvSpPr>
        <p:spPr>
          <a:xfrm>
            <a:off x="718850" y="1177425"/>
            <a:ext cx="7659600" cy="2724300"/>
          </a:xfrm>
          <a:prstGeom prst="rect">
            <a:avLst/>
          </a:prstGeom>
          <a:noFill/>
          <a:ln>
            <a:noFill/>
          </a:ln>
        </p:spPr>
        <p:txBody>
          <a:bodyPr anchorCtr="0" anchor="t" bIns="91425" lIns="91425" spcFirstLastPara="1" rIns="91425" wrap="square" tIns="91425">
            <a:spAutoFit/>
          </a:bodyPr>
          <a:lstStyle/>
          <a:p>
            <a:pPr indent="-323850" lvl="0" marL="457200" rtl="0" algn="just">
              <a:lnSpc>
                <a:spcPct val="200000"/>
              </a:lnSpc>
              <a:spcBef>
                <a:spcPts val="0"/>
              </a:spcBef>
              <a:spcAft>
                <a:spcPts val="0"/>
              </a:spcAft>
              <a:buClr>
                <a:schemeClr val="dk1"/>
              </a:buClr>
              <a:buSzPts val="1500"/>
              <a:buFont typeface="Trebuchet MS"/>
              <a:buChar char="➔"/>
            </a:pPr>
            <a:r>
              <a:rPr lang="en" sz="1500" u="sng">
                <a:solidFill>
                  <a:srgbClr val="A72A1E"/>
                </a:solidFill>
                <a:latin typeface="Trebuchet MS"/>
                <a:ea typeface="Trebuchet MS"/>
                <a:cs typeface="Trebuchet MS"/>
                <a:sym typeface="Trebuchet MS"/>
                <a:hlinkClick r:id="rId3">
                  <a:extLst>
                    <a:ext uri="{A12FA001-AC4F-418D-AE19-62706E023703}">
                      <ahyp:hlinkClr val="tx"/>
                    </a:ext>
                  </a:extLst>
                </a:hlinkClick>
              </a:rPr>
              <a:t>Blockchain application and outlook in the banking industry - Financial Innovation</a:t>
            </a:r>
            <a:r>
              <a:rPr lang="en" sz="1500">
                <a:solidFill>
                  <a:srgbClr val="A72A1E"/>
                </a:solidFill>
                <a:latin typeface="Trebuchet MS"/>
                <a:ea typeface="Trebuchet MS"/>
                <a:cs typeface="Trebuchet MS"/>
                <a:sym typeface="Trebuchet MS"/>
              </a:rPr>
              <a:t> </a:t>
            </a:r>
            <a:endParaRPr sz="1500">
              <a:solidFill>
                <a:srgbClr val="A72A1E"/>
              </a:solidFill>
              <a:latin typeface="Trebuchet MS"/>
              <a:ea typeface="Trebuchet MS"/>
              <a:cs typeface="Trebuchet MS"/>
              <a:sym typeface="Trebuchet MS"/>
            </a:endParaRPr>
          </a:p>
          <a:p>
            <a:pPr indent="-323850" lvl="0" marL="457200" rtl="0" algn="just">
              <a:lnSpc>
                <a:spcPct val="200000"/>
              </a:lnSpc>
              <a:spcBef>
                <a:spcPts val="0"/>
              </a:spcBef>
              <a:spcAft>
                <a:spcPts val="0"/>
              </a:spcAft>
              <a:buClr>
                <a:schemeClr val="dk1"/>
              </a:buClr>
              <a:buSzPts val="1500"/>
              <a:buFont typeface="Trebuchet MS"/>
              <a:buChar char="➔"/>
            </a:pPr>
            <a:r>
              <a:rPr lang="en" sz="1500" u="sng">
                <a:solidFill>
                  <a:srgbClr val="A72A1E"/>
                </a:solidFill>
                <a:latin typeface="Trebuchet MS"/>
                <a:ea typeface="Trebuchet MS"/>
                <a:cs typeface="Trebuchet MS"/>
                <a:sym typeface="Trebuchet MS"/>
                <a:hlinkClick r:id="rId4">
                  <a:extLst>
                    <a:ext uri="{A12FA001-AC4F-418D-AE19-62706E023703}">
                      <ahyp:hlinkClr val="tx"/>
                    </a:ext>
                  </a:extLst>
                </a:hlinkClick>
              </a:rPr>
              <a:t>Blockchain Technology and the Financial Services Market State-of-the-Art Analysis</a:t>
            </a:r>
            <a:endParaRPr sz="1500">
              <a:solidFill>
                <a:srgbClr val="A72A1E"/>
              </a:solidFill>
              <a:latin typeface="Trebuchet MS"/>
              <a:ea typeface="Trebuchet MS"/>
              <a:cs typeface="Trebuchet MS"/>
              <a:sym typeface="Trebuchet MS"/>
            </a:endParaRPr>
          </a:p>
          <a:p>
            <a:pPr indent="-323850" lvl="0" marL="457200" rtl="0" algn="just">
              <a:lnSpc>
                <a:spcPct val="200000"/>
              </a:lnSpc>
              <a:spcBef>
                <a:spcPts val="0"/>
              </a:spcBef>
              <a:spcAft>
                <a:spcPts val="0"/>
              </a:spcAft>
              <a:buClr>
                <a:schemeClr val="dk1"/>
              </a:buClr>
              <a:buSzPts val="1500"/>
              <a:buFont typeface="Trebuchet MS"/>
              <a:buChar char="➔"/>
            </a:pPr>
            <a:r>
              <a:rPr lang="en" sz="1500" u="sng">
                <a:solidFill>
                  <a:srgbClr val="A72A1E"/>
                </a:solidFill>
                <a:latin typeface="Trebuchet MS"/>
                <a:ea typeface="Trebuchet MS"/>
                <a:cs typeface="Trebuchet MS"/>
                <a:sym typeface="Trebuchet MS"/>
                <a:hlinkClick r:id="rId5">
                  <a:extLst>
                    <a:ext uri="{A12FA001-AC4F-418D-AE19-62706E023703}">
                      <ahyp:hlinkClr val="tx"/>
                    </a:ext>
                  </a:extLst>
                </a:hlinkClick>
              </a:rPr>
              <a:t>Blockchain Technology –Revamping the Indian Financial sector landscape and roadblocks ahead</a:t>
            </a:r>
            <a:r>
              <a:rPr lang="en" sz="1500">
                <a:solidFill>
                  <a:srgbClr val="A72A1E"/>
                </a:solidFill>
                <a:latin typeface="Trebuchet MS"/>
                <a:ea typeface="Trebuchet MS"/>
                <a:cs typeface="Trebuchet MS"/>
                <a:sym typeface="Trebuchet MS"/>
              </a:rPr>
              <a:t> </a:t>
            </a:r>
            <a:endParaRPr sz="1500">
              <a:solidFill>
                <a:srgbClr val="A72A1E"/>
              </a:solidFill>
              <a:latin typeface="Trebuchet MS"/>
              <a:ea typeface="Trebuchet MS"/>
              <a:cs typeface="Trebuchet MS"/>
              <a:sym typeface="Trebuchet MS"/>
            </a:endParaRPr>
          </a:p>
          <a:p>
            <a:pPr indent="-323850" lvl="0" marL="457200" rtl="0" algn="just">
              <a:lnSpc>
                <a:spcPct val="200000"/>
              </a:lnSpc>
              <a:spcBef>
                <a:spcPts val="0"/>
              </a:spcBef>
              <a:spcAft>
                <a:spcPts val="0"/>
              </a:spcAft>
              <a:buClr>
                <a:schemeClr val="dk1"/>
              </a:buClr>
              <a:buSzPts val="1500"/>
              <a:buFont typeface="Trebuchet MS"/>
              <a:buChar char="➔"/>
            </a:pPr>
            <a:r>
              <a:rPr lang="en" sz="1500" u="sng">
                <a:solidFill>
                  <a:srgbClr val="A72A1E"/>
                </a:solidFill>
                <a:latin typeface="Trebuchet MS"/>
                <a:ea typeface="Trebuchet MS"/>
                <a:cs typeface="Trebuchet MS"/>
                <a:sym typeface="Trebuchet MS"/>
                <a:hlinkClick r:id="rId6">
                  <a:extLst>
                    <a:ext uri="{A12FA001-AC4F-418D-AE19-62706E023703}">
                      <ahyp:hlinkClr val="tx"/>
                    </a:ext>
                  </a:extLst>
                </a:hlinkClick>
              </a:rPr>
              <a:t>Blockchain in banking While the interest is huge, challenges remain for large scale adoption</a:t>
            </a:r>
            <a:r>
              <a:rPr lang="en" sz="1500">
                <a:solidFill>
                  <a:srgbClr val="A72A1E"/>
                </a:solidFill>
                <a:latin typeface="Trebuchet MS"/>
                <a:ea typeface="Trebuchet MS"/>
                <a:cs typeface="Trebuchet MS"/>
                <a:sym typeface="Trebuchet MS"/>
              </a:rPr>
              <a:t> </a:t>
            </a:r>
            <a:endParaRPr sz="1500">
              <a:solidFill>
                <a:srgbClr val="A72A1E"/>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21400" y="636925"/>
            <a:ext cx="8722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rebuchet MS"/>
                <a:ea typeface="Trebuchet MS"/>
                <a:cs typeface="Trebuchet MS"/>
                <a:sym typeface="Trebuchet MS"/>
              </a:rPr>
              <a:t>Project Title</a:t>
            </a:r>
            <a:r>
              <a:rPr lang="en" sz="2000">
                <a:latin typeface="Trebuchet MS"/>
                <a:ea typeface="Trebuchet MS"/>
                <a:cs typeface="Trebuchet MS"/>
                <a:sym typeface="Trebuchet MS"/>
              </a:rPr>
              <a:t> : </a:t>
            </a:r>
            <a:r>
              <a:rPr b="1" lang="en" sz="2000">
                <a:solidFill>
                  <a:srgbClr val="980000"/>
                </a:solidFill>
                <a:latin typeface="Trebuchet MS"/>
                <a:ea typeface="Trebuchet MS"/>
                <a:cs typeface="Trebuchet MS"/>
                <a:sym typeface="Trebuchet MS"/>
              </a:rPr>
              <a:t>Secure Banking System using</a:t>
            </a:r>
            <a:r>
              <a:rPr b="1" lang="en" sz="2000">
                <a:latin typeface="Trebuchet MS"/>
                <a:ea typeface="Trebuchet MS"/>
                <a:cs typeface="Trebuchet MS"/>
                <a:sym typeface="Trebuchet MS"/>
              </a:rPr>
              <a:t> </a:t>
            </a:r>
            <a:r>
              <a:rPr b="1" lang="en" sz="2000">
                <a:solidFill>
                  <a:srgbClr val="980000"/>
                </a:solidFill>
                <a:latin typeface="Trebuchet MS"/>
                <a:ea typeface="Trebuchet MS"/>
                <a:cs typeface="Trebuchet MS"/>
                <a:sym typeface="Trebuchet MS"/>
              </a:rPr>
              <a:t>Blockchain Technology</a:t>
            </a:r>
            <a:endParaRPr b="1" sz="1000">
              <a:solidFill>
                <a:srgbClr val="980000"/>
              </a:solidFill>
              <a:latin typeface="Trebuchet MS"/>
              <a:ea typeface="Trebuchet MS"/>
              <a:cs typeface="Trebuchet MS"/>
              <a:sym typeface="Trebuchet MS"/>
            </a:endParaRPr>
          </a:p>
          <a:p>
            <a:pPr indent="0" lvl="0" marL="0" rtl="0" algn="l">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 sz="2000">
                <a:solidFill>
                  <a:schemeClr val="dk1"/>
                </a:solidFill>
                <a:latin typeface="Trebuchet MS"/>
                <a:ea typeface="Trebuchet MS"/>
                <a:cs typeface="Trebuchet MS"/>
                <a:sym typeface="Trebuchet MS"/>
              </a:rPr>
              <a:t>Guide</a:t>
            </a:r>
            <a:r>
              <a:rPr b="1" lang="en" sz="2000">
                <a:solidFill>
                  <a:schemeClr val="dk1"/>
                </a:solidFill>
                <a:latin typeface="Trebuchet MS"/>
                <a:ea typeface="Trebuchet MS"/>
                <a:cs typeface="Trebuchet MS"/>
                <a:sym typeface="Trebuchet MS"/>
              </a:rPr>
              <a:t> </a:t>
            </a:r>
            <a:r>
              <a:rPr lang="en" sz="2000">
                <a:solidFill>
                  <a:schemeClr val="dk1"/>
                </a:solidFill>
                <a:latin typeface="Trebuchet MS"/>
                <a:ea typeface="Trebuchet MS"/>
                <a:cs typeface="Trebuchet MS"/>
                <a:sym typeface="Trebuchet MS"/>
              </a:rPr>
              <a:t>: </a:t>
            </a:r>
            <a:r>
              <a:rPr b="1" lang="en" sz="2000">
                <a:solidFill>
                  <a:srgbClr val="980000"/>
                </a:solidFill>
                <a:latin typeface="Trebuchet MS"/>
                <a:ea typeface="Trebuchet MS"/>
                <a:cs typeface="Trebuchet MS"/>
                <a:sym typeface="Trebuchet MS"/>
              </a:rPr>
              <a:t>Dr Nitish</a:t>
            </a:r>
            <a:r>
              <a:rPr lang="en" sz="2000">
                <a:solidFill>
                  <a:srgbClr val="980000"/>
                </a:solidFill>
                <a:latin typeface="Trebuchet MS"/>
                <a:ea typeface="Trebuchet MS"/>
                <a:cs typeface="Trebuchet MS"/>
                <a:sym typeface="Trebuchet MS"/>
              </a:rPr>
              <a:t> </a:t>
            </a:r>
            <a:r>
              <a:rPr b="1" lang="en" sz="2000">
                <a:solidFill>
                  <a:srgbClr val="980000"/>
                </a:solidFill>
                <a:latin typeface="Trebuchet MS"/>
                <a:ea typeface="Trebuchet MS"/>
                <a:cs typeface="Trebuchet MS"/>
                <a:sym typeface="Trebuchet MS"/>
              </a:rPr>
              <a:t>Andola</a:t>
            </a:r>
            <a:endParaRPr b="1" sz="1000">
              <a:solidFill>
                <a:srgbClr val="980000"/>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1000">
              <a:solidFill>
                <a:srgbClr val="980000"/>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 sz="2000">
                <a:latin typeface="Trebuchet MS"/>
                <a:ea typeface="Trebuchet MS"/>
                <a:cs typeface="Trebuchet MS"/>
                <a:sym typeface="Trebuchet MS"/>
              </a:rPr>
              <a:t>Members </a:t>
            </a:r>
            <a:r>
              <a:rPr lang="en" sz="2000">
                <a:latin typeface="Trebuchet MS"/>
                <a:ea typeface="Trebuchet MS"/>
                <a:cs typeface="Trebuchet MS"/>
                <a:sym typeface="Trebuchet MS"/>
              </a:rPr>
              <a:t>: </a:t>
            </a:r>
            <a:endParaRPr sz="2000">
              <a:latin typeface="Trebuchet MS"/>
              <a:ea typeface="Trebuchet MS"/>
              <a:cs typeface="Trebuchet MS"/>
              <a:sym typeface="Trebuchet MS"/>
            </a:endParaRPr>
          </a:p>
        </p:txBody>
      </p:sp>
      <p:graphicFrame>
        <p:nvGraphicFramePr>
          <p:cNvPr id="61" name="Google Shape;61;p14"/>
          <p:cNvGraphicFramePr/>
          <p:nvPr/>
        </p:nvGraphicFramePr>
        <p:xfrm>
          <a:off x="1960188" y="1738200"/>
          <a:ext cx="3000000" cy="3000000"/>
        </p:xfrm>
        <a:graphic>
          <a:graphicData uri="http://schemas.openxmlformats.org/drawingml/2006/table">
            <a:tbl>
              <a:tblPr>
                <a:noFill/>
                <a:tableStyleId>{02BBA66A-F67A-4ABD-A078-4CAE0A7A2800}</a:tableStyleId>
              </a:tblPr>
              <a:tblGrid>
                <a:gridCol w="1900900"/>
                <a:gridCol w="3322725"/>
              </a:tblGrid>
              <a:tr h="346075">
                <a:tc>
                  <a:txBody>
                    <a:bodyPr/>
                    <a:lstStyle/>
                    <a:p>
                      <a:pPr indent="0" lvl="0" marL="0" rtl="0" algn="l">
                        <a:spcBef>
                          <a:spcPts val="0"/>
                        </a:spcBef>
                        <a:spcAft>
                          <a:spcPts val="0"/>
                        </a:spcAft>
                        <a:buNone/>
                      </a:pPr>
                      <a:r>
                        <a:rPr b="1" lang="en" sz="1800">
                          <a:latin typeface="Trebuchet MS"/>
                          <a:ea typeface="Trebuchet MS"/>
                          <a:cs typeface="Trebuchet MS"/>
                          <a:sym typeface="Trebuchet MS"/>
                        </a:rPr>
                        <a:t>18BCY10034</a:t>
                      </a:r>
                      <a:endParaRPr b="1" sz="1800">
                        <a:latin typeface="Trebuchet MS"/>
                        <a:ea typeface="Trebuchet MS"/>
                        <a:cs typeface="Trebuchet MS"/>
                        <a:sym typeface="Trebuchet M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980000"/>
                          </a:solidFill>
                          <a:latin typeface="Trebuchet MS"/>
                          <a:ea typeface="Trebuchet MS"/>
                          <a:cs typeface="Trebuchet MS"/>
                          <a:sym typeface="Trebuchet MS"/>
                        </a:rPr>
                        <a:t>Fardeen Ahmed</a:t>
                      </a:r>
                      <a:endParaRPr b="1" sz="1800">
                        <a:solidFill>
                          <a:srgbClr val="980000"/>
                        </a:solidFill>
                        <a:latin typeface="Trebuchet MS"/>
                        <a:ea typeface="Trebuchet MS"/>
                        <a:cs typeface="Trebuchet MS"/>
                        <a:sym typeface="Trebuchet M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7700">
                <a:tc>
                  <a:txBody>
                    <a:bodyPr/>
                    <a:lstStyle/>
                    <a:p>
                      <a:pPr indent="0" lvl="0" marL="0" rtl="0" algn="l">
                        <a:spcBef>
                          <a:spcPts val="0"/>
                        </a:spcBef>
                        <a:spcAft>
                          <a:spcPts val="0"/>
                        </a:spcAft>
                        <a:buNone/>
                      </a:pPr>
                      <a:r>
                        <a:rPr b="1" lang="en" sz="1800">
                          <a:latin typeface="Trebuchet MS"/>
                          <a:ea typeface="Trebuchet MS"/>
                          <a:cs typeface="Trebuchet MS"/>
                          <a:sym typeface="Trebuchet MS"/>
                        </a:rPr>
                        <a:t>18BCY10010</a:t>
                      </a:r>
                      <a:endParaRPr b="1" sz="1800">
                        <a:latin typeface="Trebuchet MS"/>
                        <a:ea typeface="Trebuchet MS"/>
                        <a:cs typeface="Trebuchet MS"/>
                        <a:sym typeface="Trebuchet M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980000"/>
                          </a:solidFill>
                          <a:latin typeface="Trebuchet MS"/>
                          <a:ea typeface="Trebuchet MS"/>
                          <a:cs typeface="Trebuchet MS"/>
                          <a:sym typeface="Trebuchet MS"/>
                        </a:rPr>
                        <a:t>Akshat </a:t>
                      </a:r>
                      <a:r>
                        <a:rPr b="1" lang="en" sz="1800">
                          <a:solidFill>
                            <a:srgbClr val="980000"/>
                          </a:solidFill>
                          <a:latin typeface="Trebuchet MS"/>
                          <a:ea typeface="Trebuchet MS"/>
                          <a:cs typeface="Trebuchet MS"/>
                          <a:sym typeface="Trebuchet MS"/>
                        </a:rPr>
                        <a:t>Nigam</a:t>
                      </a:r>
                      <a:endParaRPr b="1" sz="1800">
                        <a:solidFill>
                          <a:srgbClr val="980000"/>
                        </a:solidFill>
                        <a:latin typeface="Trebuchet MS"/>
                        <a:ea typeface="Trebuchet MS"/>
                        <a:cs typeface="Trebuchet MS"/>
                        <a:sym typeface="Trebuchet M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8225">
                <a:tc>
                  <a:txBody>
                    <a:bodyPr/>
                    <a:lstStyle/>
                    <a:p>
                      <a:pPr indent="0" lvl="0" marL="0" rtl="0" algn="l">
                        <a:spcBef>
                          <a:spcPts val="0"/>
                        </a:spcBef>
                        <a:spcAft>
                          <a:spcPts val="0"/>
                        </a:spcAft>
                        <a:buNone/>
                      </a:pPr>
                      <a:r>
                        <a:rPr b="1" lang="en" sz="1800">
                          <a:latin typeface="Trebuchet MS"/>
                          <a:ea typeface="Trebuchet MS"/>
                          <a:cs typeface="Trebuchet MS"/>
                          <a:sym typeface="Trebuchet MS"/>
                        </a:rPr>
                        <a:t>18BCY10093</a:t>
                      </a:r>
                      <a:endParaRPr b="1" sz="1800">
                        <a:latin typeface="Trebuchet MS"/>
                        <a:ea typeface="Trebuchet MS"/>
                        <a:cs typeface="Trebuchet MS"/>
                        <a:sym typeface="Trebuchet M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980000"/>
                          </a:solidFill>
                          <a:latin typeface="Trebuchet MS"/>
                          <a:ea typeface="Trebuchet MS"/>
                          <a:cs typeface="Trebuchet MS"/>
                          <a:sym typeface="Trebuchet MS"/>
                        </a:rPr>
                        <a:t>Shreyansh Saxena</a:t>
                      </a:r>
                      <a:endParaRPr b="1" sz="1800">
                        <a:solidFill>
                          <a:srgbClr val="980000"/>
                        </a:solidFill>
                        <a:latin typeface="Trebuchet MS"/>
                        <a:ea typeface="Trebuchet MS"/>
                        <a:cs typeface="Trebuchet MS"/>
                        <a:sym typeface="Trebuchet M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6600">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Trebuchet MS"/>
                          <a:ea typeface="Trebuchet MS"/>
                          <a:cs typeface="Trebuchet MS"/>
                          <a:sym typeface="Trebuchet MS"/>
                        </a:rPr>
                        <a:t>18BCY10012</a:t>
                      </a:r>
                      <a:endParaRPr b="1" sz="1800">
                        <a:latin typeface="Trebuchet MS"/>
                        <a:ea typeface="Trebuchet MS"/>
                        <a:cs typeface="Trebuchet MS"/>
                        <a:sym typeface="Trebuchet M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800">
                          <a:solidFill>
                            <a:srgbClr val="980000"/>
                          </a:solidFill>
                          <a:latin typeface="Trebuchet MS"/>
                          <a:ea typeface="Trebuchet MS"/>
                          <a:cs typeface="Trebuchet MS"/>
                          <a:sym typeface="Trebuchet MS"/>
                        </a:rPr>
                        <a:t>Alkesh Gupta</a:t>
                      </a:r>
                      <a:endParaRPr b="1" sz="1800">
                        <a:solidFill>
                          <a:srgbClr val="980000"/>
                        </a:solidFill>
                        <a:latin typeface="Trebuchet MS"/>
                        <a:ea typeface="Trebuchet MS"/>
                        <a:cs typeface="Trebuchet MS"/>
                        <a:sym typeface="Trebuchet M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529225" y="1233575"/>
            <a:ext cx="8031300" cy="29553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dk1"/>
              </a:buClr>
              <a:buSzPts val="1800"/>
              <a:buFont typeface="Trebuchet MS"/>
              <a:buChar char="●"/>
            </a:pPr>
            <a:r>
              <a:rPr lang="en" sz="1800">
                <a:solidFill>
                  <a:schemeClr val="dk1"/>
                </a:solidFill>
                <a:latin typeface="Trebuchet MS"/>
                <a:ea typeface="Trebuchet MS"/>
                <a:cs typeface="Trebuchet MS"/>
                <a:sym typeface="Trebuchet MS"/>
              </a:rPr>
              <a:t>When payment systems were first computerized, the underlying processes were not significantly changed. While records and ledgers have been converted from paper to electronic form, the basic structure of centralized payment systems remained. </a:t>
            </a:r>
            <a:endParaRPr sz="1800">
              <a:solidFill>
                <a:schemeClr val="dk1"/>
              </a:solidFill>
              <a:latin typeface="Trebuchet MS"/>
              <a:ea typeface="Trebuchet MS"/>
              <a:cs typeface="Trebuchet MS"/>
              <a:sym typeface="Trebuchet MS"/>
            </a:endParaRPr>
          </a:p>
          <a:p>
            <a:pPr indent="-342900" lvl="0" marL="457200" rtl="0" algn="just">
              <a:lnSpc>
                <a:spcPct val="150000"/>
              </a:lnSpc>
              <a:spcBef>
                <a:spcPts val="0"/>
              </a:spcBef>
              <a:spcAft>
                <a:spcPts val="0"/>
              </a:spcAft>
              <a:buClr>
                <a:schemeClr val="dk1"/>
              </a:buClr>
              <a:buSzPts val="1800"/>
              <a:buFont typeface="Trebuchet MS"/>
              <a:buChar char="●"/>
            </a:pPr>
            <a:r>
              <a:rPr lang="en" sz="1800">
                <a:solidFill>
                  <a:schemeClr val="dk1"/>
                </a:solidFill>
                <a:latin typeface="Trebuchet MS"/>
                <a:ea typeface="Trebuchet MS"/>
                <a:cs typeface="Trebuchet MS"/>
                <a:sym typeface="Trebuchet MS"/>
              </a:rPr>
              <a:t>At the core of these conventional payment systems lies a central “clearing bank” serving as ledger, with settlement taking place across the books of this central authority.</a:t>
            </a:r>
            <a:endParaRPr sz="1800">
              <a:latin typeface="Trebuchet MS"/>
              <a:ea typeface="Trebuchet MS"/>
              <a:cs typeface="Trebuchet MS"/>
              <a:sym typeface="Trebuchet MS"/>
            </a:endParaRPr>
          </a:p>
        </p:txBody>
      </p:sp>
      <p:sp>
        <p:nvSpPr>
          <p:cNvPr id="69" name="Google Shape;69;p15"/>
          <p:cNvSpPr txBox="1"/>
          <p:nvPr/>
        </p:nvSpPr>
        <p:spPr>
          <a:xfrm>
            <a:off x="7935025" y="4618500"/>
            <a:ext cx="8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(Contd.)</a:t>
            </a:r>
            <a:endParaRPr/>
          </a:p>
        </p:txBody>
      </p:sp>
      <p:sp>
        <p:nvSpPr>
          <p:cNvPr id="70" name="Google Shape;70;p15"/>
          <p:cNvSpPr txBox="1"/>
          <p:nvPr/>
        </p:nvSpPr>
        <p:spPr>
          <a:xfrm>
            <a:off x="475850" y="331575"/>
            <a:ext cx="35400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Intro</a:t>
            </a:r>
            <a:r>
              <a:rPr b="1" lang="en" sz="2800">
                <a:solidFill>
                  <a:schemeClr val="dk1"/>
                </a:solidFill>
                <a:latin typeface="Trebuchet MS"/>
                <a:ea typeface="Trebuchet MS"/>
                <a:cs typeface="Trebuchet MS"/>
                <a:sym typeface="Trebuchet MS"/>
              </a:rPr>
              <a:t>d</a:t>
            </a:r>
            <a:r>
              <a:rPr b="1" lang="en" sz="2800">
                <a:solidFill>
                  <a:srgbClr val="980000"/>
                </a:solidFill>
                <a:latin typeface="Trebuchet MS"/>
                <a:ea typeface="Trebuchet MS"/>
                <a:cs typeface="Trebuchet MS"/>
                <a:sym typeface="Trebuchet MS"/>
              </a:rPr>
              <a:t>uction</a:t>
            </a:r>
            <a:endParaRPr b="1" sz="25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6"/>
          <p:cNvSpPr txBox="1"/>
          <p:nvPr/>
        </p:nvSpPr>
        <p:spPr>
          <a:xfrm>
            <a:off x="529225" y="1233575"/>
            <a:ext cx="8031300" cy="33708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dk1"/>
              </a:buClr>
              <a:buSzPts val="1800"/>
              <a:buFont typeface="Trebuchet MS"/>
              <a:buChar char="●"/>
            </a:pPr>
            <a:r>
              <a:rPr lang="en" sz="1800">
                <a:solidFill>
                  <a:schemeClr val="dk1"/>
                </a:solidFill>
                <a:latin typeface="Trebuchet MS"/>
                <a:ea typeface="Trebuchet MS"/>
                <a:cs typeface="Trebuchet MS"/>
                <a:sym typeface="Trebuchet MS"/>
              </a:rPr>
              <a:t>Blockchain technology introduces a fundamentally different, decentralized structure into payment systems, with cryptography rather than a central clearing institution as its very basis, and without intermediaries such as banks.</a:t>
            </a:r>
            <a:endParaRPr sz="1800">
              <a:solidFill>
                <a:schemeClr val="dk1"/>
              </a:solidFill>
              <a:latin typeface="Trebuchet MS"/>
              <a:ea typeface="Trebuchet MS"/>
              <a:cs typeface="Trebuchet MS"/>
              <a:sym typeface="Trebuchet MS"/>
            </a:endParaRPr>
          </a:p>
          <a:p>
            <a:pPr indent="-342900" lvl="0" marL="457200" rtl="0" algn="just">
              <a:lnSpc>
                <a:spcPct val="150000"/>
              </a:lnSpc>
              <a:spcBef>
                <a:spcPts val="0"/>
              </a:spcBef>
              <a:spcAft>
                <a:spcPts val="0"/>
              </a:spcAft>
              <a:buClr>
                <a:schemeClr val="dk1"/>
              </a:buClr>
              <a:buSzPts val="1800"/>
              <a:buFont typeface="Trebuchet MS"/>
              <a:buChar char="●"/>
            </a:pPr>
            <a:r>
              <a:rPr lang="en" sz="1800">
                <a:solidFill>
                  <a:schemeClr val="dk1"/>
                </a:solidFill>
                <a:latin typeface="Trebuchet MS"/>
                <a:ea typeface="Trebuchet MS"/>
                <a:cs typeface="Trebuchet MS"/>
                <a:sym typeface="Trebuchet MS"/>
              </a:rPr>
              <a:t>While technology gives consumers new ways to spend money, sending money from one bank to another is still not a simple process. Blockchain can allow banks to let their users take advantage of the convenience provided by technology and the security provided by it.</a:t>
            </a:r>
            <a:endParaRPr sz="1800">
              <a:solidFill>
                <a:schemeClr val="dk1"/>
              </a:solidFill>
              <a:latin typeface="Trebuchet MS"/>
              <a:ea typeface="Trebuchet MS"/>
              <a:cs typeface="Trebuchet MS"/>
              <a:sym typeface="Trebuchet MS"/>
            </a:endParaRPr>
          </a:p>
        </p:txBody>
      </p:sp>
      <p:sp>
        <p:nvSpPr>
          <p:cNvPr id="77" name="Google Shape;77;p16"/>
          <p:cNvSpPr txBox="1"/>
          <p:nvPr/>
        </p:nvSpPr>
        <p:spPr>
          <a:xfrm>
            <a:off x="475850" y="331575"/>
            <a:ext cx="35400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Introd</a:t>
            </a:r>
            <a:r>
              <a:rPr b="1" lang="en" sz="2800">
                <a:solidFill>
                  <a:srgbClr val="980000"/>
                </a:solidFill>
                <a:latin typeface="Trebuchet MS"/>
                <a:ea typeface="Trebuchet MS"/>
                <a:cs typeface="Trebuchet MS"/>
                <a:sym typeface="Trebuchet MS"/>
              </a:rPr>
              <a:t>uction</a:t>
            </a:r>
            <a:endParaRPr b="1" sz="25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475850" y="331575"/>
            <a:ext cx="35400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Problem </a:t>
            </a:r>
            <a:r>
              <a:rPr b="1" lang="en" sz="2800">
                <a:solidFill>
                  <a:srgbClr val="980000"/>
                </a:solidFill>
                <a:latin typeface="Trebuchet MS"/>
                <a:ea typeface="Trebuchet MS"/>
                <a:cs typeface="Trebuchet MS"/>
                <a:sym typeface="Trebuchet MS"/>
              </a:rPr>
              <a:t>Statement</a:t>
            </a:r>
            <a:endParaRPr b="1" sz="2500">
              <a:latin typeface="Trebuchet MS"/>
              <a:ea typeface="Trebuchet MS"/>
              <a:cs typeface="Trebuchet MS"/>
              <a:sym typeface="Trebuchet MS"/>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7"/>
          <p:cNvSpPr txBox="1"/>
          <p:nvPr/>
        </p:nvSpPr>
        <p:spPr>
          <a:xfrm>
            <a:off x="529225" y="1233575"/>
            <a:ext cx="80313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1600"/>
              </a:spcAft>
              <a:buNone/>
            </a:pPr>
            <a:r>
              <a:t/>
            </a:r>
            <a:endParaRPr sz="1800">
              <a:solidFill>
                <a:schemeClr val="dk1"/>
              </a:solidFill>
            </a:endParaRPr>
          </a:p>
        </p:txBody>
      </p:sp>
      <p:sp>
        <p:nvSpPr>
          <p:cNvPr id="85" name="Google Shape;85;p17"/>
          <p:cNvSpPr txBox="1"/>
          <p:nvPr/>
        </p:nvSpPr>
        <p:spPr>
          <a:xfrm>
            <a:off x="529225" y="1233575"/>
            <a:ext cx="8031300" cy="33708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1600"/>
              </a:spcAft>
              <a:buClr>
                <a:schemeClr val="dk1"/>
              </a:buClr>
              <a:buSzPts val="1100"/>
              <a:buFont typeface="Arial"/>
              <a:buNone/>
            </a:pPr>
            <a:r>
              <a:rPr lang="en" sz="1800">
                <a:solidFill>
                  <a:schemeClr val="dk1"/>
                </a:solidFill>
                <a:latin typeface="Trebuchet MS"/>
                <a:ea typeface="Trebuchet MS"/>
                <a:cs typeface="Trebuchet MS"/>
                <a:sym typeface="Trebuchet MS"/>
              </a:rPr>
              <a:t>The Indian banking industry today is faced with issues such as rising costs of operations, increasing susceptibility to fraudulent attacks on centralized servers and challenges in ensuring transparency. All this, primarily because most of the banking transactions may require intensive manual processing and documentation, involve costly intermediaries and are time consuming as these transactions need to be validated by various participants at various point in time causing the delay thereby resulting in almost lack of fraud proof real time solution.</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475850" y="331575"/>
            <a:ext cx="35400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Literature </a:t>
            </a:r>
            <a:r>
              <a:rPr b="1" lang="en" sz="2800">
                <a:solidFill>
                  <a:srgbClr val="980000"/>
                </a:solidFill>
                <a:latin typeface="Trebuchet MS"/>
                <a:ea typeface="Trebuchet MS"/>
                <a:cs typeface="Trebuchet MS"/>
                <a:sym typeface="Trebuchet MS"/>
              </a:rPr>
              <a:t>Review</a:t>
            </a:r>
            <a:endParaRPr b="1" sz="2800">
              <a:solidFill>
                <a:schemeClr val="dk1"/>
              </a:solidFill>
              <a:latin typeface="Trebuchet MS"/>
              <a:ea typeface="Trebuchet MS"/>
              <a:cs typeface="Trebuchet MS"/>
              <a:sym typeface="Trebuchet MS"/>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8"/>
          <p:cNvSpPr txBox="1"/>
          <p:nvPr/>
        </p:nvSpPr>
        <p:spPr>
          <a:xfrm>
            <a:off x="529225" y="1233575"/>
            <a:ext cx="80313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1600"/>
              </a:spcAft>
              <a:buNone/>
            </a:pPr>
            <a:r>
              <a:t/>
            </a:r>
            <a:endParaRPr sz="1800">
              <a:solidFill>
                <a:schemeClr val="dk1"/>
              </a:solidFill>
            </a:endParaRPr>
          </a:p>
        </p:txBody>
      </p:sp>
      <p:sp>
        <p:nvSpPr>
          <p:cNvPr id="93" name="Google Shape;93;p18"/>
          <p:cNvSpPr txBox="1"/>
          <p:nvPr/>
        </p:nvSpPr>
        <p:spPr>
          <a:xfrm>
            <a:off x="644475" y="1177425"/>
            <a:ext cx="8031300" cy="3586500"/>
          </a:xfrm>
          <a:prstGeom prst="rect">
            <a:avLst/>
          </a:prstGeom>
          <a:noFill/>
          <a:ln>
            <a:noFill/>
          </a:ln>
        </p:spPr>
        <p:txBody>
          <a:bodyPr anchorCtr="0" anchor="t" bIns="91425" lIns="91425" spcFirstLastPara="1" rIns="91425" wrap="square" tIns="91425">
            <a:spAutoFit/>
          </a:bodyPr>
          <a:lstStyle/>
          <a:p>
            <a:pPr indent="-311150" lvl="0" marL="457200" rtl="0" algn="just">
              <a:lnSpc>
                <a:spcPct val="150000"/>
              </a:lnSpc>
              <a:spcBef>
                <a:spcPts val="0"/>
              </a:spcBef>
              <a:spcAft>
                <a:spcPts val="0"/>
              </a:spcAft>
              <a:buSzPts val="1300"/>
              <a:buFont typeface="Trebuchet MS"/>
              <a:buAutoNum type="arabicPeriod"/>
            </a:pPr>
            <a:r>
              <a:rPr b="1" lang="en" sz="1300">
                <a:solidFill>
                  <a:srgbClr val="980000"/>
                </a:solidFill>
                <a:latin typeface="Trebuchet MS"/>
                <a:ea typeface="Trebuchet MS"/>
                <a:cs typeface="Trebuchet MS"/>
                <a:sym typeface="Trebuchet MS"/>
              </a:rPr>
              <a:t>Blockchain application and outlook in the banking industry,  Ye Guo and Chen Liang, 2016</a:t>
            </a:r>
            <a:endParaRPr b="1" sz="1300">
              <a:solidFill>
                <a:srgbClr val="980000"/>
              </a:solidFill>
              <a:latin typeface="Trebuchet MS"/>
              <a:ea typeface="Trebuchet MS"/>
              <a:cs typeface="Trebuchet MS"/>
              <a:sym typeface="Trebuchet MS"/>
            </a:endParaRPr>
          </a:p>
          <a:p>
            <a:pPr indent="0" lvl="0" marL="914400" rtl="0" algn="just">
              <a:lnSpc>
                <a:spcPct val="150000"/>
              </a:lnSpc>
              <a:spcBef>
                <a:spcPts val="0"/>
              </a:spcBef>
              <a:spcAft>
                <a:spcPts val="0"/>
              </a:spcAft>
              <a:buNone/>
            </a:pPr>
            <a:r>
              <a:rPr lang="en">
                <a:latin typeface="Trebuchet MS"/>
                <a:ea typeface="Trebuchet MS"/>
                <a:cs typeface="Trebuchet MS"/>
                <a:sym typeface="Trebuchet MS"/>
              </a:rPr>
              <a:t>In this paper Ye Guo and Chen Liang, had presented their idea by examining Chinese Banking sector. They said that Blockchains could revolutionize the underlying technology of the payment clearing and credit information systems in banks, thus upgrading and transforming them.</a:t>
            </a:r>
            <a:endParaRPr>
              <a:solidFill>
                <a:schemeClr val="dk1"/>
              </a:solidFill>
              <a:latin typeface="Trebuchet MS"/>
              <a:ea typeface="Trebuchet MS"/>
              <a:cs typeface="Trebuchet MS"/>
              <a:sym typeface="Trebuchet MS"/>
            </a:endParaRPr>
          </a:p>
          <a:p>
            <a:pPr indent="-311150" lvl="0" marL="457200" rtl="0" algn="just">
              <a:lnSpc>
                <a:spcPct val="150000"/>
              </a:lnSpc>
              <a:spcBef>
                <a:spcPts val="0"/>
              </a:spcBef>
              <a:spcAft>
                <a:spcPts val="0"/>
              </a:spcAft>
              <a:buClr>
                <a:schemeClr val="dk1"/>
              </a:buClr>
              <a:buSzPts val="1300"/>
              <a:buFont typeface="Trebuchet MS"/>
              <a:buAutoNum type="arabicPeriod"/>
            </a:pPr>
            <a:r>
              <a:rPr b="1" lang="en" sz="1300">
                <a:solidFill>
                  <a:srgbClr val="980000"/>
                </a:solidFill>
                <a:latin typeface="Trebuchet MS"/>
                <a:ea typeface="Trebuchet MS"/>
                <a:cs typeface="Trebuchet MS"/>
                <a:sym typeface="Trebuchet MS"/>
              </a:rPr>
              <a:t>Blockchain Technology and the Financial Services Market, Krause et al., 2017</a:t>
            </a:r>
            <a:endParaRPr b="1" sz="1300">
              <a:solidFill>
                <a:schemeClr val="dk1"/>
              </a:solidFill>
              <a:latin typeface="Trebuchet MS"/>
              <a:ea typeface="Trebuchet MS"/>
              <a:cs typeface="Trebuchet MS"/>
              <a:sym typeface="Trebuchet MS"/>
            </a:endParaRPr>
          </a:p>
          <a:p>
            <a:pPr indent="0" lvl="0" marL="914400" rtl="0" algn="just">
              <a:lnSpc>
                <a:spcPct val="150000"/>
              </a:lnSpc>
              <a:spcBef>
                <a:spcPts val="0"/>
              </a:spcBef>
              <a:spcAft>
                <a:spcPts val="0"/>
              </a:spcAft>
              <a:buNone/>
            </a:pPr>
            <a:r>
              <a:rPr lang="en">
                <a:latin typeface="Trebuchet MS"/>
                <a:ea typeface="Trebuchet MS"/>
                <a:cs typeface="Trebuchet MS"/>
                <a:sym typeface="Trebuchet MS"/>
              </a:rPr>
              <a:t>The technology could remove trusted third parties, decrease costs and ultimately increase profits for various players within the industry. Although public blockchain provide high data security and transparency, they are relatively slow if a high number of transactions needs to be processed. In the field of payment transactions, it could reshape the current correspondent banking processes and lead to cost savings. </a:t>
            </a:r>
            <a:endParaRPr>
              <a:latin typeface="Trebuchet MS"/>
              <a:ea typeface="Trebuchet MS"/>
              <a:cs typeface="Trebuchet MS"/>
              <a:sym typeface="Trebuchet MS"/>
            </a:endParaRPr>
          </a:p>
        </p:txBody>
      </p:sp>
      <p:sp>
        <p:nvSpPr>
          <p:cNvPr id="94" name="Google Shape;94;p18"/>
          <p:cNvSpPr txBox="1"/>
          <p:nvPr/>
        </p:nvSpPr>
        <p:spPr>
          <a:xfrm>
            <a:off x="731250" y="1747550"/>
            <a:ext cx="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5" name="Google Shape;95;p18"/>
          <p:cNvSpPr txBox="1"/>
          <p:nvPr/>
        </p:nvSpPr>
        <p:spPr>
          <a:xfrm>
            <a:off x="7935025" y="4618500"/>
            <a:ext cx="8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(Contd.)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475850" y="331575"/>
            <a:ext cx="35400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Literature </a:t>
            </a:r>
            <a:r>
              <a:rPr b="1" lang="en" sz="2800">
                <a:solidFill>
                  <a:srgbClr val="980000"/>
                </a:solidFill>
                <a:latin typeface="Trebuchet MS"/>
                <a:ea typeface="Trebuchet MS"/>
                <a:cs typeface="Trebuchet MS"/>
                <a:sym typeface="Trebuchet MS"/>
              </a:rPr>
              <a:t>Review</a:t>
            </a:r>
            <a:endParaRPr b="1" sz="2800">
              <a:solidFill>
                <a:schemeClr val="dk1"/>
              </a:solidFill>
              <a:latin typeface="Trebuchet MS"/>
              <a:ea typeface="Trebuchet MS"/>
              <a:cs typeface="Trebuchet MS"/>
              <a:sym typeface="Trebuchet MS"/>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9"/>
          <p:cNvSpPr txBox="1"/>
          <p:nvPr/>
        </p:nvSpPr>
        <p:spPr>
          <a:xfrm>
            <a:off x="529225" y="1233575"/>
            <a:ext cx="80313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1600"/>
              </a:spcAft>
              <a:buNone/>
            </a:pPr>
            <a:r>
              <a:t/>
            </a:r>
            <a:endParaRPr sz="1800">
              <a:solidFill>
                <a:schemeClr val="dk1"/>
              </a:solidFill>
            </a:endParaRPr>
          </a:p>
        </p:txBody>
      </p:sp>
      <p:sp>
        <p:nvSpPr>
          <p:cNvPr id="103" name="Google Shape;103;p19"/>
          <p:cNvSpPr txBox="1"/>
          <p:nvPr/>
        </p:nvSpPr>
        <p:spPr>
          <a:xfrm>
            <a:off x="718850" y="1177425"/>
            <a:ext cx="7956900" cy="3632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a:latin typeface="Trebuchet MS"/>
                <a:ea typeface="Trebuchet MS"/>
                <a:cs typeface="Trebuchet MS"/>
                <a:sym typeface="Trebuchet MS"/>
              </a:rPr>
              <a:t>3. </a:t>
            </a:r>
            <a:r>
              <a:rPr lang="en">
                <a:solidFill>
                  <a:srgbClr val="980000"/>
                </a:solidFill>
                <a:latin typeface="Trebuchet MS"/>
                <a:ea typeface="Trebuchet MS"/>
                <a:cs typeface="Trebuchet MS"/>
                <a:sym typeface="Trebuchet MS"/>
              </a:rPr>
              <a:t>   </a:t>
            </a:r>
            <a:r>
              <a:rPr b="1" lang="en" sz="1300">
                <a:solidFill>
                  <a:srgbClr val="980000"/>
                </a:solidFill>
                <a:latin typeface="Trebuchet MS"/>
                <a:ea typeface="Trebuchet MS"/>
                <a:cs typeface="Trebuchet MS"/>
                <a:sym typeface="Trebuchet MS"/>
              </a:rPr>
              <a:t>Block Chain &amp; Financial Inclusion,Prof. Reena Aggrawal, 2017</a:t>
            </a:r>
            <a:endParaRPr b="1" sz="1300">
              <a:solidFill>
                <a:srgbClr val="980000"/>
              </a:solidFill>
              <a:latin typeface="Trebuchet MS"/>
              <a:ea typeface="Trebuchet MS"/>
              <a:cs typeface="Trebuchet MS"/>
              <a:sym typeface="Trebuchet MS"/>
            </a:endParaRPr>
          </a:p>
          <a:p>
            <a:pPr indent="0" lvl="0" marL="914400" rtl="0" algn="just">
              <a:lnSpc>
                <a:spcPct val="150000"/>
              </a:lnSpc>
              <a:spcBef>
                <a:spcPts val="0"/>
              </a:spcBef>
              <a:spcAft>
                <a:spcPts val="0"/>
              </a:spcAft>
              <a:buNone/>
            </a:pPr>
            <a:r>
              <a:rPr lang="en">
                <a:latin typeface="Trebuchet MS"/>
                <a:ea typeface="Trebuchet MS"/>
                <a:cs typeface="Trebuchet MS"/>
                <a:sym typeface="Trebuchet MS"/>
              </a:rPr>
              <a:t>A world bank report, 2014 said that around 2 billion individuals who don't have access to banking services. From which 20.6% unbanked individual are from India. This paper discussed that blockchain can play significant role in the financial Inclusion process. It says that F.I. using blockchain for internal and cross border payments can lower costs, shorten settlement time, and provide better user experience.</a:t>
            </a:r>
            <a:endParaRPr>
              <a:latin typeface="Trebuchet MS"/>
              <a:ea typeface="Trebuchet MS"/>
              <a:cs typeface="Trebuchet MS"/>
              <a:sym typeface="Trebuchet MS"/>
            </a:endParaRPr>
          </a:p>
          <a:p>
            <a:pPr indent="0" lvl="0" marL="0" rtl="0" algn="just">
              <a:lnSpc>
                <a:spcPct val="150000"/>
              </a:lnSpc>
              <a:spcBef>
                <a:spcPts val="0"/>
              </a:spcBef>
              <a:spcAft>
                <a:spcPts val="0"/>
              </a:spcAft>
              <a:buNone/>
            </a:pPr>
            <a:r>
              <a:rPr b="1" lang="en">
                <a:latin typeface="Trebuchet MS"/>
                <a:ea typeface="Trebuchet MS"/>
                <a:cs typeface="Trebuchet MS"/>
                <a:sym typeface="Trebuchet MS"/>
              </a:rPr>
              <a:t>4. </a:t>
            </a:r>
            <a:r>
              <a:rPr lang="en">
                <a:latin typeface="Trebuchet MS"/>
                <a:ea typeface="Trebuchet MS"/>
                <a:cs typeface="Trebuchet MS"/>
                <a:sym typeface="Trebuchet MS"/>
              </a:rPr>
              <a:t>   </a:t>
            </a:r>
            <a:r>
              <a:rPr b="1" lang="en" sz="1300">
                <a:solidFill>
                  <a:srgbClr val="980000"/>
                </a:solidFill>
                <a:latin typeface="Trebuchet MS"/>
                <a:ea typeface="Trebuchet MS"/>
                <a:cs typeface="Trebuchet MS"/>
                <a:sym typeface="Trebuchet MS"/>
              </a:rPr>
              <a:t>Blockchain in banking, Deloitte, 2017</a:t>
            </a:r>
            <a:endParaRPr b="1" sz="1300">
              <a:solidFill>
                <a:srgbClr val="980000"/>
              </a:solidFill>
              <a:latin typeface="Trebuchet MS"/>
              <a:ea typeface="Trebuchet MS"/>
              <a:cs typeface="Trebuchet MS"/>
              <a:sym typeface="Trebuchet MS"/>
            </a:endParaRPr>
          </a:p>
          <a:p>
            <a:pPr indent="0" lvl="0" marL="914400" rtl="0" algn="just">
              <a:lnSpc>
                <a:spcPct val="150000"/>
              </a:lnSpc>
              <a:spcBef>
                <a:spcPts val="0"/>
              </a:spcBef>
              <a:spcAft>
                <a:spcPts val="0"/>
              </a:spcAft>
              <a:buNone/>
            </a:pPr>
            <a:r>
              <a:rPr lang="en">
                <a:latin typeface="Trebuchet MS"/>
                <a:ea typeface="Trebuchet MS"/>
                <a:cs typeface="Trebuchet MS"/>
                <a:sym typeface="Trebuchet MS"/>
              </a:rPr>
              <a:t>As transaction are being done up on Blockchain, </a:t>
            </a:r>
            <a:r>
              <a:rPr lang="en">
                <a:solidFill>
                  <a:schemeClr val="dk1"/>
                </a:solidFill>
                <a:latin typeface="Trebuchet MS"/>
                <a:ea typeface="Trebuchet MS"/>
                <a:cs typeface="Trebuchet MS"/>
                <a:sym typeface="Trebuchet MS"/>
              </a:rPr>
              <a:t>Blockchain DLT and </a:t>
            </a:r>
            <a:r>
              <a:rPr lang="en">
                <a:latin typeface="Trebuchet MS"/>
                <a:ea typeface="Trebuchet MS"/>
                <a:cs typeface="Trebuchet MS"/>
                <a:sym typeface="Trebuchet MS"/>
              </a:rPr>
              <a:t>all the relevant parties can view and verify the processes. </a:t>
            </a:r>
            <a:r>
              <a:rPr lang="en">
                <a:latin typeface="Trebuchet MS"/>
                <a:ea typeface="Trebuchet MS"/>
                <a:cs typeface="Trebuchet MS"/>
                <a:sym typeface="Trebuchet MS"/>
              </a:rPr>
              <a:t>There is only one source of truth and transactions cannot be processed further unless all the relevant parties agree and authenticate it.</a:t>
            </a:r>
            <a:endParaRPr>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475850" y="331575"/>
            <a:ext cx="35400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Proposed </a:t>
            </a:r>
            <a:r>
              <a:rPr b="1" lang="en" sz="2800">
                <a:solidFill>
                  <a:srgbClr val="980000"/>
                </a:solidFill>
                <a:latin typeface="Trebuchet MS"/>
                <a:ea typeface="Trebuchet MS"/>
                <a:cs typeface="Trebuchet MS"/>
                <a:sym typeface="Trebuchet MS"/>
              </a:rPr>
              <a:t>Work</a:t>
            </a:r>
            <a:endParaRPr b="1" sz="2800">
              <a:solidFill>
                <a:srgbClr val="980000"/>
              </a:solidFill>
              <a:latin typeface="Trebuchet MS"/>
              <a:ea typeface="Trebuchet MS"/>
              <a:cs typeface="Trebuchet MS"/>
              <a:sym typeface="Trebuchet MS"/>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0"/>
          <p:cNvSpPr txBox="1"/>
          <p:nvPr/>
        </p:nvSpPr>
        <p:spPr>
          <a:xfrm>
            <a:off x="529225" y="1233575"/>
            <a:ext cx="80313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1600"/>
              </a:spcAft>
              <a:buNone/>
            </a:pPr>
            <a:r>
              <a:t/>
            </a:r>
            <a:endParaRPr sz="1800">
              <a:solidFill>
                <a:schemeClr val="dk1"/>
              </a:solidFill>
            </a:endParaRPr>
          </a:p>
        </p:txBody>
      </p:sp>
      <p:sp>
        <p:nvSpPr>
          <p:cNvPr id="111" name="Google Shape;111;p20"/>
          <p:cNvSpPr txBox="1"/>
          <p:nvPr/>
        </p:nvSpPr>
        <p:spPr>
          <a:xfrm>
            <a:off x="718850" y="1177425"/>
            <a:ext cx="7659600" cy="3755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600">
                <a:latin typeface="Trebuchet MS"/>
                <a:ea typeface="Trebuchet MS"/>
                <a:cs typeface="Trebuchet MS"/>
                <a:sym typeface="Trebuchet MS"/>
              </a:rPr>
              <a:t>We aim to develop a web-based serverless application which works on a decentralized system for handling transactions between users ruling out the utilization of any centralized database.</a:t>
            </a:r>
            <a:endParaRPr sz="1600">
              <a:latin typeface="Trebuchet MS"/>
              <a:ea typeface="Trebuchet MS"/>
              <a:cs typeface="Trebuchet MS"/>
              <a:sym typeface="Trebuchet MS"/>
            </a:endParaRPr>
          </a:p>
          <a:p>
            <a:pPr indent="0" lvl="0" marL="0" rtl="0" algn="just">
              <a:lnSpc>
                <a:spcPct val="150000"/>
              </a:lnSpc>
              <a:spcBef>
                <a:spcPts val="0"/>
              </a:spcBef>
              <a:spcAft>
                <a:spcPts val="0"/>
              </a:spcAft>
              <a:buNone/>
            </a:pPr>
            <a:r>
              <a:rPr lang="en" sz="1600">
                <a:latin typeface="Trebuchet MS"/>
                <a:ea typeface="Trebuchet MS"/>
                <a:cs typeface="Trebuchet MS"/>
                <a:sym typeface="Trebuchet MS"/>
              </a:rPr>
              <a:t>All the transactions are to be verified by smart contract and stored in the Near Blockchain. The application will be built on the top of a cloud-based infrastructure which will be a </a:t>
            </a:r>
            <a:r>
              <a:rPr lang="en" sz="1600">
                <a:solidFill>
                  <a:schemeClr val="dk1"/>
                </a:solidFill>
                <a:latin typeface="Trebuchet MS"/>
                <a:ea typeface="Trebuchet MS"/>
                <a:cs typeface="Trebuchet MS"/>
                <a:sym typeface="Trebuchet MS"/>
              </a:rPr>
              <a:t>community-operated cloud instead of a </a:t>
            </a:r>
            <a:r>
              <a:rPr lang="en" sz="1600">
                <a:latin typeface="Trebuchet MS"/>
                <a:ea typeface="Trebuchet MS"/>
                <a:cs typeface="Trebuchet MS"/>
                <a:sym typeface="Trebuchet MS"/>
              </a:rPr>
              <a:t>company-operated cloud.</a:t>
            </a:r>
            <a:endParaRPr sz="1600">
              <a:latin typeface="Trebuchet MS"/>
              <a:ea typeface="Trebuchet MS"/>
              <a:cs typeface="Trebuchet MS"/>
              <a:sym typeface="Trebuchet MS"/>
            </a:endParaRPr>
          </a:p>
          <a:p>
            <a:pPr indent="0" lvl="0" marL="0" rtl="0" algn="just">
              <a:lnSpc>
                <a:spcPct val="150000"/>
              </a:lnSpc>
              <a:spcBef>
                <a:spcPts val="0"/>
              </a:spcBef>
              <a:spcAft>
                <a:spcPts val="0"/>
              </a:spcAft>
              <a:buNone/>
            </a:pPr>
            <a:r>
              <a:rPr lang="en" sz="1600">
                <a:latin typeface="Trebuchet MS"/>
                <a:ea typeface="Trebuchet MS"/>
                <a:cs typeface="Trebuchet MS"/>
                <a:sym typeface="Trebuchet MS"/>
              </a:rPr>
              <a:t>Appropriate additional level of security measures will be implemented for the user authentication before any transactions occurs.</a:t>
            </a:r>
            <a:endParaRPr sz="1600">
              <a:latin typeface="Trebuchet MS"/>
              <a:ea typeface="Trebuchet MS"/>
              <a:cs typeface="Trebuchet MS"/>
              <a:sym typeface="Trebuchet MS"/>
            </a:endParaRPr>
          </a:p>
          <a:p>
            <a:pPr indent="0" lvl="0" marL="0" rtl="0" algn="just">
              <a:lnSpc>
                <a:spcPct val="150000"/>
              </a:lnSpc>
              <a:spcBef>
                <a:spcPts val="0"/>
              </a:spcBef>
              <a:spcAft>
                <a:spcPts val="0"/>
              </a:spcAft>
              <a:buNone/>
            </a:pPr>
            <a:r>
              <a:t/>
            </a:r>
            <a:endParaRPr sz="16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nvSpPr>
        <p:spPr>
          <a:xfrm>
            <a:off x="475850" y="331575"/>
            <a:ext cx="35400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rebuchet MS"/>
                <a:ea typeface="Trebuchet MS"/>
                <a:cs typeface="Trebuchet MS"/>
                <a:sym typeface="Trebuchet MS"/>
              </a:rPr>
              <a:t>Real time </a:t>
            </a:r>
            <a:r>
              <a:rPr b="1" lang="en" sz="2800">
                <a:solidFill>
                  <a:srgbClr val="980000"/>
                </a:solidFill>
                <a:latin typeface="Trebuchet MS"/>
                <a:ea typeface="Trebuchet MS"/>
                <a:cs typeface="Trebuchet MS"/>
                <a:sym typeface="Trebuchet MS"/>
              </a:rPr>
              <a:t>usage</a:t>
            </a:r>
            <a:endParaRPr b="1" sz="2800">
              <a:solidFill>
                <a:srgbClr val="980000"/>
              </a:solidFill>
              <a:latin typeface="Trebuchet MS"/>
              <a:ea typeface="Trebuchet MS"/>
              <a:cs typeface="Trebuchet MS"/>
              <a:sym typeface="Trebuchet MS"/>
            </a:endParaRPr>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nvSpPr>
        <p:spPr>
          <a:xfrm>
            <a:off x="529225" y="1233575"/>
            <a:ext cx="80313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1600"/>
              </a:spcAft>
              <a:buNone/>
            </a:pPr>
            <a:r>
              <a:t/>
            </a:r>
            <a:endParaRPr sz="1800">
              <a:solidFill>
                <a:schemeClr val="dk1"/>
              </a:solidFill>
            </a:endParaRPr>
          </a:p>
        </p:txBody>
      </p:sp>
      <p:sp>
        <p:nvSpPr>
          <p:cNvPr id="119" name="Google Shape;119;p21"/>
          <p:cNvSpPr txBox="1"/>
          <p:nvPr/>
        </p:nvSpPr>
        <p:spPr>
          <a:xfrm>
            <a:off x="718850" y="1177425"/>
            <a:ext cx="7659600" cy="3016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600">
                <a:latin typeface="Trebuchet MS"/>
                <a:ea typeface="Trebuchet MS"/>
                <a:cs typeface="Trebuchet MS"/>
                <a:sym typeface="Trebuchet MS"/>
              </a:rPr>
              <a:t>Blockchain has various real time usage such as :</a:t>
            </a:r>
            <a:endParaRPr sz="1600">
              <a:latin typeface="Trebuchet MS"/>
              <a:ea typeface="Trebuchet MS"/>
              <a:cs typeface="Trebuchet MS"/>
              <a:sym typeface="Trebuchet MS"/>
            </a:endParaRPr>
          </a:p>
          <a:p>
            <a:pPr indent="-330200" lvl="0" marL="457200" rtl="0" algn="just">
              <a:lnSpc>
                <a:spcPct val="150000"/>
              </a:lnSpc>
              <a:spcBef>
                <a:spcPts val="0"/>
              </a:spcBef>
              <a:spcAft>
                <a:spcPts val="0"/>
              </a:spcAft>
              <a:buSzPts val="1600"/>
              <a:buFont typeface="Trebuchet MS"/>
              <a:buChar char="➔"/>
            </a:pPr>
            <a:r>
              <a:rPr lang="en" sz="1600">
                <a:latin typeface="Trebuchet MS"/>
                <a:ea typeface="Trebuchet MS"/>
                <a:cs typeface="Trebuchet MS"/>
                <a:sym typeface="Trebuchet MS"/>
              </a:rPr>
              <a:t>Faster payments</a:t>
            </a:r>
            <a:endParaRPr sz="1600">
              <a:latin typeface="Trebuchet MS"/>
              <a:ea typeface="Trebuchet MS"/>
              <a:cs typeface="Trebuchet MS"/>
              <a:sym typeface="Trebuchet MS"/>
            </a:endParaRPr>
          </a:p>
          <a:p>
            <a:pPr indent="-330200" lvl="0" marL="457200" rtl="0" algn="just">
              <a:lnSpc>
                <a:spcPct val="150000"/>
              </a:lnSpc>
              <a:spcBef>
                <a:spcPts val="0"/>
              </a:spcBef>
              <a:spcAft>
                <a:spcPts val="0"/>
              </a:spcAft>
              <a:buSzPts val="1600"/>
              <a:buFont typeface="Trebuchet MS"/>
              <a:buChar char="➔"/>
            </a:pPr>
            <a:r>
              <a:rPr lang="en" sz="1600">
                <a:latin typeface="Trebuchet MS"/>
                <a:ea typeface="Trebuchet MS"/>
                <a:cs typeface="Trebuchet MS"/>
                <a:sym typeface="Trebuchet MS"/>
              </a:rPr>
              <a:t>Buying and selling assets</a:t>
            </a:r>
            <a:endParaRPr sz="1600">
              <a:latin typeface="Trebuchet MS"/>
              <a:ea typeface="Trebuchet MS"/>
              <a:cs typeface="Trebuchet MS"/>
              <a:sym typeface="Trebuchet MS"/>
            </a:endParaRPr>
          </a:p>
          <a:p>
            <a:pPr indent="-330200" lvl="0" marL="457200" rtl="0" algn="just">
              <a:lnSpc>
                <a:spcPct val="150000"/>
              </a:lnSpc>
              <a:spcBef>
                <a:spcPts val="0"/>
              </a:spcBef>
              <a:spcAft>
                <a:spcPts val="0"/>
              </a:spcAft>
              <a:buSzPts val="1600"/>
              <a:buFont typeface="Trebuchet MS"/>
              <a:buChar char="➔"/>
            </a:pPr>
            <a:r>
              <a:rPr lang="en" sz="1600">
                <a:latin typeface="Trebuchet MS"/>
                <a:ea typeface="Trebuchet MS"/>
                <a:cs typeface="Trebuchet MS"/>
                <a:sym typeface="Trebuchet MS"/>
              </a:rPr>
              <a:t>Fundraising</a:t>
            </a:r>
            <a:endParaRPr sz="1600">
              <a:latin typeface="Trebuchet MS"/>
              <a:ea typeface="Trebuchet MS"/>
              <a:cs typeface="Trebuchet MS"/>
              <a:sym typeface="Trebuchet MS"/>
            </a:endParaRPr>
          </a:p>
          <a:p>
            <a:pPr indent="-330200" lvl="0" marL="457200" rtl="0" algn="just">
              <a:lnSpc>
                <a:spcPct val="150000"/>
              </a:lnSpc>
              <a:spcBef>
                <a:spcPts val="0"/>
              </a:spcBef>
              <a:spcAft>
                <a:spcPts val="0"/>
              </a:spcAft>
              <a:buSzPts val="1600"/>
              <a:buFont typeface="Trebuchet MS"/>
              <a:buChar char="➔"/>
            </a:pPr>
            <a:r>
              <a:rPr lang="en" sz="1600">
                <a:latin typeface="Trebuchet MS"/>
                <a:ea typeface="Trebuchet MS"/>
                <a:cs typeface="Trebuchet MS"/>
                <a:sym typeface="Trebuchet MS"/>
              </a:rPr>
              <a:t>Credit and loans</a:t>
            </a:r>
            <a:endParaRPr sz="1600">
              <a:latin typeface="Trebuchet MS"/>
              <a:ea typeface="Trebuchet MS"/>
              <a:cs typeface="Trebuchet MS"/>
              <a:sym typeface="Trebuchet MS"/>
            </a:endParaRPr>
          </a:p>
          <a:p>
            <a:pPr indent="-330200" lvl="0" marL="457200" rtl="0" algn="just">
              <a:lnSpc>
                <a:spcPct val="150000"/>
              </a:lnSpc>
              <a:spcBef>
                <a:spcPts val="0"/>
              </a:spcBef>
              <a:spcAft>
                <a:spcPts val="0"/>
              </a:spcAft>
              <a:buSzPts val="1600"/>
              <a:buFont typeface="Trebuchet MS"/>
              <a:buChar char="➔"/>
            </a:pPr>
            <a:r>
              <a:rPr lang="en" sz="1600">
                <a:latin typeface="Trebuchet MS"/>
                <a:ea typeface="Trebuchet MS"/>
                <a:cs typeface="Trebuchet MS"/>
                <a:sym typeface="Trebuchet MS"/>
              </a:rPr>
              <a:t>Trade finance</a:t>
            </a:r>
            <a:endParaRPr sz="1600">
              <a:latin typeface="Trebuchet MS"/>
              <a:ea typeface="Trebuchet MS"/>
              <a:cs typeface="Trebuchet MS"/>
              <a:sym typeface="Trebuchet MS"/>
            </a:endParaRPr>
          </a:p>
          <a:p>
            <a:pPr indent="-330200" lvl="0" marL="457200" rtl="0" algn="just">
              <a:lnSpc>
                <a:spcPct val="150000"/>
              </a:lnSpc>
              <a:spcBef>
                <a:spcPts val="0"/>
              </a:spcBef>
              <a:spcAft>
                <a:spcPts val="0"/>
              </a:spcAft>
              <a:buSzPts val="1600"/>
              <a:buFont typeface="Trebuchet MS"/>
              <a:buChar char="➔"/>
            </a:pPr>
            <a:r>
              <a:rPr lang="en" sz="1600">
                <a:latin typeface="Trebuchet MS"/>
                <a:ea typeface="Trebuchet MS"/>
                <a:cs typeface="Trebuchet MS"/>
                <a:sym typeface="Trebuchet MS"/>
              </a:rPr>
              <a:t>Blockchain in banking as digital identity verification</a:t>
            </a:r>
            <a:endParaRPr sz="1600">
              <a:latin typeface="Trebuchet MS"/>
              <a:ea typeface="Trebuchet MS"/>
              <a:cs typeface="Trebuchet MS"/>
              <a:sym typeface="Trebuchet MS"/>
            </a:endParaRPr>
          </a:p>
          <a:p>
            <a:pPr indent="-330200" lvl="0" marL="457200" rtl="0" algn="just">
              <a:lnSpc>
                <a:spcPct val="150000"/>
              </a:lnSpc>
              <a:spcBef>
                <a:spcPts val="0"/>
              </a:spcBef>
              <a:spcAft>
                <a:spcPts val="0"/>
              </a:spcAft>
              <a:buSzPts val="1600"/>
              <a:buFont typeface="Trebuchet MS"/>
              <a:buChar char="➔"/>
            </a:pPr>
            <a:r>
              <a:rPr lang="en" sz="1600">
                <a:latin typeface="Trebuchet MS"/>
                <a:ea typeface="Trebuchet MS"/>
                <a:cs typeface="Trebuchet MS"/>
                <a:sym typeface="Trebuchet MS"/>
              </a:rPr>
              <a:t>Blockchain in banking for accounting and auditing</a:t>
            </a:r>
            <a:endParaRPr sz="16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