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B4752B-24EF-4449-A786-66CCA6903DC1}">
  <a:tblStyle styleId="{BEB4752B-24EF-4449-A786-66CCA6903D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7F30771-682A-43F0-934B-221C447A343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5a306dd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5a306dd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3c8f502a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3c8f502a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3c8f502a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3c8f502a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3c8f502a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3c8f502a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a306dd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a306dd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5a306dd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5a306dd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5a306dd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5a306dd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3c8f502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3c8f502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characteristics are balanced because this is a gold-standard randomized, controlled trial!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3c8f502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3c8f502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3c8f502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3c8f502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3c8f502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3c8f502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crude logistic regression analysis, the effect of treatment was not statistically significant. The beta estimate was 0.4346 and exponentiating that gave an odds ratio of 1.5471 with a 95% confidence interval from 0.724 to 3.306, which is very wide. The p-value for this association was 0.2601, which is quite high.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logistic regression analysis adjusting for age and sex, the effect of treatment was also not statistically significant. The beta estimate was 0.4436 and exponentiating that gave an odds ratio of 1.5583 with a 95% confidence interval of 0.729 to 3.331, which is very wide. The p-value for this association was 0.2525, which is quite high. The odds ratio for sex was extremely insignificant, with a p-value of 0.6455, and the odds ratio for age was just barely insignificant, with a p-value of 0.0549.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adding age and sex to the model created only a miniscule change in the beta estimate and OR for the effect of treatment on recurrent hemmorhagic stroke.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3c8f502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3c8f502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88225" y="435125"/>
            <a:ext cx="8177100" cy="223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Analysis of The International Stroke Trial Database</a:t>
            </a:r>
            <a:endParaRPr sz="4500"/>
          </a:p>
          <a:p>
            <a:pPr indent="0" lvl="0" marL="0" rtl="0" algn="l">
              <a:spcBef>
                <a:spcPts val="0"/>
              </a:spcBef>
              <a:spcAft>
                <a:spcPts val="0"/>
              </a:spcAft>
              <a:buNone/>
            </a:pPr>
            <a:r>
              <a:rPr b="0" lang="en" sz="1200">
                <a:solidFill>
                  <a:srgbClr val="FFFFFF"/>
                </a:solidFill>
              </a:rPr>
              <a:t>Sandercock, P.A., Niewada, M., Członkowska, A. </a:t>
            </a:r>
            <a:r>
              <a:rPr b="0" i="1" lang="en" sz="1200">
                <a:solidFill>
                  <a:srgbClr val="FFFFFF"/>
                </a:solidFill>
              </a:rPr>
              <a:t>et al.</a:t>
            </a:r>
            <a:r>
              <a:rPr b="0" lang="en" sz="1200">
                <a:solidFill>
                  <a:srgbClr val="FFFFFF"/>
                </a:solidFill>
              </a:rPr>
              <a:t> The International Stroke Trial database. </a:t>
            </a:r>
            <a:r>
              <a:rPr b="0" i="1" lang="en" sz="1200">
                <a:solidFill>
                  <a:srgbClr val="FFFFFF"/>
                </a:solidFill>
              </a:rPr>
              <a:t>Trials</a:t>
            </a:r>
            <a:r>
              <a:rPr b="0" lang="en" sz="1200">
                <a:solidFill>
                  <a:srgbClr val="FFFFFF"/>
                </a:solidFill>
              </a:rPr>
              <a:t> 12, 101 (2011). https://doi.org/10.1186/1745-6215-12-101</a:t>
            </a:r>
            <a:endParaRPr sz="4500">
              <a:solidFill>
                <a:srgbClr val="FFFFFF"/>
              </a:solidFill>
            </a:endParaRPr>
          </a:p>
        </p:txBody>
      </p:sp>
      <p:sp>
        <p:nvSpPr>
          <p:cNvPr id="278" name="Google Shape;278;p13"/>
          <p:cNvSpPr txBox="1"/>
          <p:nvPr>
            <p:ph idx="1" type="subTitle"/>
          </p:nvPr>
        </p:nvSpPr>
        <p:spPr>
          <a:xfrm>
            <a:off x="4104075" y="4348775"/>
            <a:ext cx="4896900" cy="7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Jessica Wise, Irene Hsueh, Naznin Sultana, Romie Velani &amp; Jose Rivero</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22"/>
          <p:cNvGraphicFramePr/>
          <p:nvPr/>
        </p:nvGraphicFramePr>
        <p:xfrm>
          <a:off x="1303800" y="1849875"/>
          <a:ext cx="3000000" cy="3000000"/>
        </p:xfrm>
        <a:graphic>
          <a:graphicData uri="http://schemas.openxmlformats.org/drawingml/2006/table">
            <a:tbl>
              <a:tblPr>
                <a:noFill/>
                <a:tableStyleId>{C7F30771-682A-43F0-934B-221C447A3435}</a:tableStyleId>
              </a:tblPr>
              <a:tblGrid>
                <a:gridCol w="1940550"/>
                <a:gridCol w="1033325"/>
                <a:gridCol w="924850"/>
                <a:gridCol w="929175"/>
                <a:gridCol w="825975"/>
              </a:tblGrid>
              <a:tr h="446150">
                <a:tc>
                  <a:txBody>
                    <a:bodyPr/>
                    <a:lstStyle/>
                    <a:p>
                      <a:pPr indent="0" lvl="0" marL="0" rtl="0" algn="l">
                        <a:spcBef>
                          <a:spcPts val="0"/>
                        </a:spcBef>
                        <a:spcAft>
                          <a:spcPts val="0"/>
                        </a:spcAft>
                        <a:buNone/>
                      </a:pPr>
                      <a:r>
                        <a:t/>
                      </a:r>
                      <a:endParaRPr sz="1200">
                        <a:latin typeface="Nunito"/>
                        <a:ea typeface="Nunito"/>
                        <a:cs typeface="Nunito"/>
                        <a:sym typeface="Nunito"/>
                      </a:endParaRPr>
                    </a:p>
                  </a:txBody>
                  <a:tcPr marT="63500" marB="63500" marR="63500" marL="63500">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Parameter Estimate</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95% CI Lower</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95% CI Upper</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p-value</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r>
              <a:tr h="401775">
                <a:tc>
                  <a:txBody>
                    <a:bodyPr/>
                    <a:lstStyle/>
                    <a:p>
                      <a:pPr indent="0" lvl="0" marL="0" rtl="0" algn="ctr">
                        <a:spcBef>
                          <a:spcPts val="0"/>
                        </a:spcBef>
                        <a:spcAft>
                          <a:spcPts val="0"/>
                        </a:spcAft>
                        <a:buNone/>
                      </a:pPr>
                      <a:r>
                        <a:rPr b="1" lang="en" sz="1200">
                          <a:latin typeface="Nunito"/>
                          <a:ea typeface="Nunito"/>
                          <a:cs typeface="Nunito"/>
                          <a:sym typeface="Nunito"/>
                        </a:rPr>
                        <a:t>Natural Direct Effect</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r">
                        <a:spcBef>
                          <a:spcPts val="0"/>
                        </a:spcBef>
                        <a:spcAft>
                          <a:spcPts val="0"/>
                        </a:spcAft>
                        <a:buNone/>
                      </a:pPr>
                      <a:r>
                        <a:rPr lang="en" sz="1100">
                          <a:latin typeface="Nunito"/>
                          <a:ea typeface="Nunito"/>
                          <a:cs typeface="Nunito"/>
                          <a:sym typeface="Nunito"/>
                        </a:rPr>
                        <a:t>0.0013633</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r">
                        <a:spcBef>
                          <a:spcPts val="0"/>
                        </a:spcBef>
                        <a:spcAft>
                          <a:spcPts val="0"/>
                        </a:spcAft>
                        <a:buNone/>
                      </a:pPr>
                      <a:r>
                        <a:rPr lang="en" sz="1100">
                          <a:latin typeface="Nunito"/>
                          <a:ea typeface="Nunito"/>
                          <a:cs typeface="Nunito"/>
                          <a:sym typeface="Nunito"/>
                        </a:rPr>
                        <a:t>-0.0007973</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0.00</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0.23</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01775">
                <a:tc>
                  <a:txBody>
                    <a:bodyPr/>
                    <a:lstStyle/>
                    <a:p>
                      <a:pPr indent="0" lvl="0" marL="0" rtl="0" algn="ctr">
                        <a:spcBef>
                          <a:spcPts val="0"/>
                        </a:spcBef>
                        <a:spcAft>
                          <a:spcPts val="0"/>
                        </a:spcAft>
                        <a:buNone/>
                      </a:pPr>
                      <a:r>
                        <a:rPr b="1" lang="en" sz="1200">
                          <a:latin typeface="Nunito"/>
                          <a:ea typeface="Nunito"/>
                          <a:cs typeface="Nunito"/>
                          <a:sym typeface="Nunito"/>
                        </a:rPr>
                        <a:t>Natural Indirect Effect</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r">
                        <a:spcBef>
                          <a:spcPts val="0"/>
                        </a:spcBef>
                        <a:spcAft>
                          <a:spcPts val="0"/>
                        </a:spcAft>
                        <a:buNone/>
                      </a:pPr>
                      <a:r>
                        <a:rPr lang="en" sz="1100">
                          <a:latin typeface="Nunito"/>
                          <a:ea typeface="Nunito"/>
                          <a:cs typeface="Nunito"/>
                          <a:sym typeface="Nunito"/>
                        </a:rPr>
                        <a:t>-0.0000781</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r">
                        <a:spcBef>
                          <a:spcPts val="0"/>
                        </a:spcBef>
                        <a:spcAft>
                          <a:spcPts val="0"/>
                        </a:spcAft>
                        <a:buNone/>
                      </a:pPr>
                      <a:r>
                        <a:rPr lang="en" sz="1100">
                          <a:latin typeface="Nunito"/>
                          <a:ea typeface="Nunito"/>
                          <a:cs typeface="Nunito"/>
                          <a:sym typeface="Nunito"/>
                        </a:rPr>
                        <a:t>-0.0004260</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0.00</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0.25</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01775">
                <a:tc>
                  <a:txBody>
                    <a:bodyPr/>
                    <a:lstStyle/>
                    <a:p>
                      <a:pPr indent="0" lvl="0" marL="0" rtl="0" algn="ctr">
                        <a:spcBef>
                          <a:spcPts val="0"/>
                        </a:spcBef>
                        <a:spcAft>
                          <a:spcPts val="0"/>
                        </a:spcAft>
                        <a:buNone/>
                      </a:pPr>
                      <a:r>
                        <a:rPr b="1" lang="en" sz="1200">
                          <a:latin typeface="Nunito"/>
                          <a:ea typeface="Nunito"/>
                          <a:cs typeface="Nunito"/>
                          <a:sym typeface="Nunito"/>
                        </a:rPr>
                        <a:t>Total Effect</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r">
                        <a:spcBef>
                          <a:spcPts val="0"/>
                        </a:spcBef>
                        <a:spcAft>
                          <a:spcPts val="0"/>
                        </a:spcAft>
                        <a:buNone/>
                      </a:pPr>
                      <a:r>
                        <a:rPr lang="en" sz="1100">
                          <a:latin typeface="Nunito"/>
                          <a:ea typeface="Nunito"/>
                          <a:cs typeface="Nunito"/>
                          <a:sym typeface="Nunito"/>
                        </a:rPr>
                        <a:t>0.0013131</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r">
                        <a:spcBef>
                          <a:spcPts val="0"/>
                        </a:spcBef>
                        <a:spcAft>
                          <a:spcPts val="0"/>
                        </a:spcAft>
                        <a:buNone/>
                      </a:pPr>
                      <a:r>
                        <a:rPr lang="en" sz="1100">
                          <a:latin typeface="Nunito"/>
                          <a:ea typeface="Nunito"/>
                          <a:cs typeface="Nunito"/>
                          <a:sym typeface="Nunito"/>
                        </a:rPr>
                        <a:t>-0.0009073</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0.00</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0.25</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r h="401775">
                <a:tc>
                  <a:txBody>
                    <a:bodyPr/>
                    <a:lstStyle/>
                    <a:p>
                      <a:pPr indent="0" lvl="0" marL="0" rtl="0" algn="ctr">
                        <a:spcBef>
                          <a:spcPts val="0"/>
                        </a:spcBef>
                        <a:spcAft>
                          <a:spcPts val="0"/>
                        </a:spcAft>
                        <a:buNone/>
                      </a:pPr>
                      <a:r>
                        <a:rPr b="1" lang="en" sz="1200">
                          <a:latin typeface="Nunito"/>
                          <a:ea typeface="Nunito"/>
                          <a:cs typeface="Nunito"/>
                          <a:sym typeface="Nunito"/>
                        </a:rPr>
                        <a:t>Proportion Mediated </a:t>
                      </a:r>
                      <a:endParaRPr b="1" sz="12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solidFill>
                      <a:srgbClr val="D9D9D9"/>
                    </a:solidFill>
                  </a:tcPr>
                </a:tc>
                <a:tc>
                  <a:txBody>
                    <a:bodyPr/>
                    <a:lstStyle/>
                    <a:p>
                      <a:pPr indent="0" lvl="0" marL="0" rtl="0" algn="r">
                        <a:spcBef>
                          <a:spcPts val="0"/>
                        </a:spcBef>
                        <a:spcAft>
                          <a:spcPts val="0"/>
                        </a:spcAft>
                        <a:buNone/>
                      </a:pPr>
                      <a:r>
                        <a:rPr lang="en" sz="1100">
                          <a:latin typeface="Nunito"/>
                          <a:ea typeface="Nunito"/>
                          <a:cs typeface="Nunito"/>
                          <a:sym typeface="Nunito"/>
                        </a:rPr>
                        <a:t>-0.0211428</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r">
                        <a:spcBef>
                          <a:spcPts val="0"/>
                        </a:spcBef>
                        <a:spcAft>
                          <a:spcPts val="0"/>
                        </a:spcAft>
                        <a:buNone/>
                      </a:pPr>
                      <a:r>
                        <a:rPr lang="en" sz="1100">
                          <a:latin typeface="Nunito"/>
                          <a:ea typeface="Nunito"/>
                          <a:cs typeface="Nunito"/>
                          <a:sym typeface="Nunito"/>
                        </a:rPr>
                        <a:t>-0.6576451</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0.23</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0.45</a:t>
                      </a:r>
                      <a:endParaRPr sz="1100">
                        <a:latin typeface="Nunito"/>
                        <a:ea typeface="Nunito"/>
                        <a:cs typeface="Nunito"/>
                        <a:sym typeface="Nunito"/>
                      </a:endParaRPr>
                    </a:p>
                  </a:txBody>
                  <a:tcPr marT="63500" marB="63500" marR="63500" marL="63500" anchor="ctr">
                    <a:lnL cap="flat" cmpd="sng" w="12700">
                      <a:solidFill>
                        <a:srgbClr val="999999"/>
                      </a:solidFill>
                      <a:prstDash val="solid"/>
                      <a:round/>
                      <a:headEnd len="sm" w="sm" type="none"/>
                      <a:tailEnd len="sm" w="sm" type="none"/>
                    </a:lnL>
                    <a:lnR cap="flat" cmpd="sng" w="12700">
                      <a:solidFill>
                        <a:srgbClr val="999999"/>
                      </a:solidFill>
                      <a:prstDash val="solid"/>
                      <a:round/>
                      <a:headEnd len="sm" w="sm" type="none"/>
                      <a:tailEnd len="sm" w="sm" type="none"/>
                    </a:lnR>
                    <a:lnT cap="flat" cmpd="sng" w="12700">
                      <a:solidFill>
                        <a:srgbClr val="999999"/>
                      </a:solidFill>
                      <a:prstDash val="solid"/>
                      <a:round/>
                      <a:headEnd len="sm" w="sm" type="none"/>
                      <a:tailEnd len="sm" w="sm" type="none"/>
                    </a:lnT>
                    <a:lnB cap="flat" cmpd="sng" w="12700">
                      <a:solidFill>
                        <a:srgbClr val="999999"/>
                      </a:solidFill>
                      <a:prstDash val="solid"/>
                      <a:round/>
                      <a:headEnd len="sm" w="sm" type="none"/>
                      <a:tailEnd len="sm" w="sm" type="none"/>
                    </a:lnB>
                  </a:tcPr>
                </a:tc>
              </a:tr>
            </a:tbl>
          </a:graphicData>
        </a:graphic>
      </p:graphicFrame>
      <p:sp>
        <p:nvSpPr>
          <p:cNvPr id="350" name="Google Shape;35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Mediation Analysis</a:t>
            </a:r>
            <a:endParaRPr/>
          </a:p>
        </p:txBody>
      </p:sp>
      <p:pic>
        <p:nvPicPr>
          <p:cNvPr id="351" name="Google Shape;351;p22"/>
          <p:cNvPicPr preferRelativeResize="0"/>
          <p:nvPr/>
        </p:nvPicPr>
        <p:blipFill>
          <a:blip r:embed="rId3">
            <a:alphaModFix/>
          </a:blip>
          <a:stretch>
            <a:fillRect/>
          </a:stretch>
        </p:blipFill>
        <p:spPr>
          <a:xfrm>
            <a:off x="5202525" y="398178"/>
            <a:ext cx="3863173" cy="1199700"/>
          </a:xfrm>
          <a:prstGeom prst="rect">
            <a:avLst/>
          </a:prstGeom>
          <a:noFill/>
          <a:ln>
            <a:noFill/>
          </a:ln>
        </p:spPr>
      </p:pic>
      <p:sp>
        <p:nvSpPr>
          <p:cNvPr id="352" name="Google Shape;352;p22"/>
          <p:cNvSpPr txBox="1"/>
          <p:nvPr/>
        </p:nvSpPr>
        <p:spPr>
          <a:xfrm>
            <a:off x="1307100" y="1597875"/>
            <a:ext cx="3264900" cy="32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Nunito"/>
                <a:ea typeface="Nunito"/>
                <a:cs typeface="Nunito"/>
                <a:sym typeface="Nunito"/>
              </a:rPr>
              <a:t>Table 4 - Causal mediation analysis results </a:t>
            </a:r>
            <a:endParaRPr b="1" sz="1200">
              <a:latin typeface="Nunito"/>
              <a:ea typeface="Nunito"/>
              <a:cs typeface="Nunito"/>
              <a:sym typeface="Nunito"/>
            </a:endParaRPr>
          </a:p>
        </p:txBody>
      </p:sp>
      <p:sp>
        <p:nvSpPr>
          <p:cNvPr id="353" name="Google Shape;353;p22"/>
          <p:cNvSpPr/>
          <p:nvPr/>
        </p:nvSpPr>
        <p:spPr>
          <a:xfrm>
            <a:off x="3373725" y="2746275"/>
            <a:ext cx="903900" cy="32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3373725" y="3129475"/>
            <a:ext cx="903900" cy="32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txBox="1"/>
          <p:nvPr/>
        </p:nvSpPr>
        <p:spPr>
          <a:xfrm>
            <a:off x="1686850" y="4258275"/>
            <a:ext cx="518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Indirect effect and total effect have different signs!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Cannot interpret proportion mediated</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1000"/>
                                        <p:tgtEl>
                                          <p:spTgt spid="3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1000"/>
                                        <p:tgtEl>
                                          <p:spTgt spid="354"/>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pic>
        <p:nvPicPr>
          <p:cNvPr id="361" name="Google Shape;361;p23"/>
          <p:cNvPicPr preferRelativeResize="0"/>
          <p:nvPr/>
        </p:nvPicPr>
        <p:blipFill>
          <a:blip r:embed="rId3">
            <a:alphaModFix/>
          </a:blip>
          <a:stretch>
            <a:fillRect/>
          </a:stretch>
        </p:blipFill>
        <p:spPr>
          <a:xfrm>
            <a:off x="3463200" y="0"/>
            <a:ext cx="5680799" cy="1902851"/>
          </a:xfrm>
          <a:prstGeom prst="rect">
            <a:avLst/>
          </a:prstGeom>
          <a:noFill/>
          <a:ln>
            <a:noFill/>
          </a:ln>
        </p:spPr>
      </p:pic>
      <p:sp>
        <p:nvSpPr>
          <p:cNvPr id="362" name="Google Shape;362;p23"/>
          <p:cNvSpPr/>
          <p:nvPr/>
        </p:nvSpPr>
        <p:spPr>
          <a:xfrm>
            <a:off x="5640450" y="122100"/>
            <a:ext cx="1828800" cy="1828800"/>
          </a:xfrm>
          <a:prstGeom prst="noSmoking">
            <a:avLst>
              <a:gd fmla="val 18750" name="adj"/>
            </a:avLst>
          </a:prstGeom>
          <a:solidFill>
            <a:srgbClr val="FF0000">
              <a:alpha val="47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txBox="1"/>
          <p:nvPr/>
        </p:nvSpPr>
        <p:spPr>
          <a:xfrm>
            <a:off x="749400" y="1950900"/>
            <a:ext cx="65226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000000"/>
              </a:buClr>
              <a:buSzPts val="1500"/>
              <a:buFont typeface="Nunito"/>
              <a:buAutoNum type="arabicPeriod"/>
            </a:pPr>
            <a:r>
              <a:rPr lang="en" sz="1500">
                <a:highlight>
                  <a:schemeClr val="lt1"/>
                </a:highlight>
                <a:latin typeface="Nunito"/>
                <a:ea typeface="Nunito"/>
                <a:cs typeface="Nunito"/>
                <a:sym typeface="Nunito"/>
              </a:rPr>
              <a:t>Does treatment type have an effect on the proportion of recurrent hemorrhagic stroke after 14 days of follow-up?</a:t>
            </a:r>
            <a:endParaRPr sz="1500">
              <a:highlight>
                <a:schemeClr val="lt1"/>
              </a:highlight>
              <a:latin typeface="Nunito"/>
              <a:ea typeface="Nunito"/>
              <a:cs typeface="Nunito"/>
              <a:sym typeface="Nunito"/>
            </a:endParaRPr>
          </a:p>
          <a:p>
            <a:pPr indent="0" lvl="0" marL="457200" rtl="0" algn="l">
              <a:spcBef>
                <a:spcPts val="0"/>
              </a:spcBef>
              <a:spcAft>
                <a:spcPts val="0"/>
              </a:spcAft>
              <a:buNone/>
            </a:pPr>
            <a:r>
              <a:rPr lang="en" sz="1500">
                <a:highlight>
                  <a:schemeClr val="lt1"/>
                </a:highlight>
                <a:latin typeface="Nunito"/>
                <a:ea typeface="Nunito"/>
                <a:cs typeface="Nunito"/>
                <a:sym typeface="Nunito"/>
              </a:rPr>
              <a:t> </a:t>
            </a:r>
            <a:endParaRPr sz="1500">
              <a:highlight>
                <a:schemeClr val="lt1"/>
              </a:highlight>
              <a:latin typeface="Nunito"/>
              <a:ea typeface="Nunito"/>
              <a:cs typeface="Nunito"/>
              <a:sym typeface="Nunito"/>
            </a:endParaRPr>
          </a:p>
          <a:p>
            <a:pPr indent="-323850" lvl="0" marL="457200" rtl="0" algn="l">
              <a:spcBef>
                <a:spcPts val="0"/>
              </a:spcBef>
              <a:spcAft>
                <a:spcPts val="0"/>
              </a:spcAft>
              <a:buClr>
                <a:srgbClr val="000000"/>
              </a:buClr>
              <a:buSzPts val="1500"/>
              <a:buFont typeface="Nunito"/>
              <a:buAutoNum type="arabicPeriod"/>
            </a:pPr>
            <a:r>
              <a:rPr lang="en" sz="1500">
                <a:highlight>
                  <a:schemeClr val="lt1"/>
                </a:highlight>
                <a:latin typeface="Nunito"/>
                <a:ea typeface="Nunito"/>
                <a:cs typeface="Nunito"/>
                <a:sym typeface="Nunito"/>
              </a:rPr>
              <a:t>Does treatment type have an effect on the proportion of recurrent hemorrhagic stroke after 14 days of follow-up, </a:t>
            </a:r>
            <a:r>
              <a:rPr lang="en" sz="1500" u="sng">
                <a:highlight>
                  <a:schemeClr val="lt1"/>
                </a:highlight>
                <a:latin typeface="Nunito"/>
                <a:ea typeface="Nunito"/>
                <a:cs typeface="Nunito"/>
                <a:sym typeface="Nunito"/>
              </a:rPr>
              <a:t>adjusting for potential confounders</a:t>
            </a:r>
            <a:r>
              <a:rPr lang="en" sz="1500">
                <a:highlight>
                  <a:schemeClr val="lt1"/>
                </a:highlight>
                <a:latin typeface="Nunito"/>
                <a:ea typeface="Nunito"/>
                <a:cs typeface="Nunito"/>
                <a:sym typeface="Nunito"/>
              </a:rPr>
              <a:t> age and sex? </a:t>
            </a:r>
            <a:endParaRPr sz="1500">
              <a:highlight>
                <a:schemeClr val="lt1"/>
              </a:highlight>
              <a:latin typeface="Nunito"/>
              <a:ea typeface="Nunito"/>
              <a:cs typeface="Nunito"/>
              <a:sym typeface="Nunito"/>
            </a:endParaRPr>
          </a:p>
          <a:p>
            <a:pPr indent="0" lvl="0" marL="457200" rtl="0" algn="l">
              <a:spcBef>
                <a:spcPts val="0"/>
              </a:spcBef>
              <a:spcAft>
                <a:spcPts val="0"/>
              </a:spcAft>
              <a:buNone/>
            </a:pPr>
            <a:r>
              <a:t/>
            </a:r>
            <a:endParaRPr sz="1500">
              <a:highlight>
                <a:schemeClr val="lt1"/>
              </a:highlight>
              <a:latin typeface="Nunito"/>
              <a:ea typeface="Nunito"/>
              <a:cs typeface="Nunito"/>
              <a:sym typeface="Nunito"/>
            </a:endParaRPr>
          </a:p>
          <a:p>
            <a:pPr indent="-323850" lvl="0" marL="457200" rtl="0" algn="l">
              <a:spcBef>
                <a:spcPts val="0"/>
              </a:spcBef>
              <a:spcAft>
                <a:spcPts val="0"/>
              </a:spcAft>
              <a:buClr>
                <a:srgbClr val="000000"/>
              </a:buClr>
              <a:buSzPts val="1500"/>
              <a:buFont typeface="Nunito"/>
              <a:buAutoNum type="arabicPeriod"/>
            </a:pPr>
            <a:r>
              <a:rPr lang="en" sz="1500">
                <a:highlight>
                  <a:schemeClr val="lt1"/>
                </a:highlight>
                <a:latin typeface="Nunito"/>
                <a:ea typeface="Nunito"/>
                <a:cs typeface="Nunito"/>
                <a:sym typeface="Nunito"/>
              </a:rPr>
              <a:t>Is there </a:t>
            </a:r>
            <a:r>
              <a:rPr lang="en" sz="1500" u="sng">
                <a:highlight>
                  <a:schemeClr val="lt1"/>
                </a:highlight>
                <a:latin typeface="Nunito"/>
                <a:ea typeface="Nunito"/>
                <a:cs typeface="Nunito"/>
                <a:sym typeface="Nunito"/>
              </a:rPr>
              <a:t>interaction</a:t>
            </a:r>
            <a:r>
              <a:rPr lang="en" sz="1500">
                <a:highlight>
                  <a:schemeClr val="lt1"/>
                </a:highlight>
                <a:latin typeface="Nunito"/>
                <a:ea typeface="Nunito"/>
                <a:cs typeface="Nunito"/>
                <a:sym typeface="Nunito"/>
              </a:rPr>
              <a:t> between treatment type and initial hemorrhagic stroke on recurrent hemorrhagic stroke? </a:t>
            </a:r>
            <a:endParaRPr sz="1500">
              <a:highlight>
                <a:schemeClr val="lt1"/>
              </a:highlight>
              <a:latin typeface="Nunito"/>
              <a:ea typeface="Nunito"/>
              <a:cs typeface="Nunito"/>
              <a:sym typeface="Nunito"/>
            </a:endParaRPr>
          </a:p>
          <a:p>
            <a:pPr indent="0" lvl="0" marL="457200" rtl="0" algn="l">
              <a:spcBef>
                <a:spcPts val="0"/>
              </a:spcBef>
              <a:spcAft>
                <a:spcPts val="0"/>
              </a:spcAft>
              <a:buNone/>
            </a:pPr>
            <a:r>
              <a:t/>
            </a:r>
            <a:endParaRPr sz="1500">
              <a:highlight>
                <a:schemeClr val="lt1"/>
              </a:highlight>
              <a:latin typeface="Nunito"/>
              <a:ea typeface="Nunito"/>
              <a:cs typeface="Nunito"/>
              <a:sym typeface="Nunito"/>
            </a:endParaRPr>
          </a:p>
          <a:p>
            <a:pPr indent="-323850" lvl="0" marL="457200" rtl="0" algn="l">
              <a:spcBef>
                <a:spcPts val="0"/>
              </a:spcBef>
              <a:spcAft>
                <a:spcPts val="0"/>
              </a:spcAft>
              <a:buClr>
                <a:srgbClr val="000000"/>
              </a:buClr>
              <a:buSzPts val="1500"/>
              <a:buFont typeface="Nunito"/>
              <a:buAutoNum type="arabicPeriod"/>
            </a:pPr>
            <a:r>
              <a:rPr lang="en" sz="1500">
                <a:highlight>
                  <a:schemeClr val="lt1"/>
                </a:highlight>
                <a:latin typeface="Nunito"/>
                <a:ea typeface="Nunito"/>
                <a:cs typeface="Nunito"/>
                <a:sym typeface="Nunito"/>
              </a:rPr>
              <a:t>Does treatment type have an effect on the proportion of recurrent hemorrhagic stroke </a:t>
            </a:r>
            <a:r>
              <a:rPr lang="en" sz="1500" u="sng">
                <a:highlight>
                  <a:schemeClr val="lt1"/>
                </a:highlight>
                <a:latin typeface="Nunito"/>
                <a:ea typeface="Nunito"/>
                <a:cs typeface="Nunito"/>
                <a:sym typeface="Nunito"/>
              </a:rPr>
              <a:t>through pulmonary embolism</a:t>
            </a:r>
            <a:r>
              <a:rPr lang="en" sz="1500">
                <a:highlight>
                  <a:schemeClr val="lt1"/>
                </a:highlight>
                <a:latin typeface="Nunito"/>
                <a:ea typeface="Nunito"/>
                <a:cs typeface="Nunito"/>
                <a:sym typeface="Nunito"/>
              </a:rPr>
              <a:t>, adjusting for potential confounders age and sex?</a:t>
            </a:r>
            <a:endParaRPr sz="1600"/>
          </a:p>
        </p:txBody>
      </p:sp>
      <p:pic>
        <p:nvPicPr>
          <p:cNvPr id="364" name="Google Shape;364;p23"/>
          <p:cNvPicPr preferRelativeResize="0"/>
          <p:nvPr/>
        </p:nvPicPr>
        <p:blipFill>
          <a:blip r:embed="rId4">
            <a:alphaModFix/>
          </a:blip>
          <a:stretch>
            <a:fillRect/>
          </a:stretch>
        </p:blipFill>
        <p:spPr>
          <a:xfrm>
            <a:off x="7060825" y="2057150"/>
            <a:ext cx="636474" cy="636474"/>
          </a:xfrm>
          <a:prstGeom prst="rect">
            <a:avLst/>
          </a:prstGeom>
          <a:noFill/>
          <a:ln>
            <a:noFill/>
          </a:ln>
        </p:spPr>
      </p:pic>
      <p:pic>
        <p:nvPicPr>
          <p:cNvPr id="365" name="Google Shape;365;p23"/>
          <p:cNvPicPr preferRelativeResize="0"/>
          <p:nvPr/>
        </p:nvPicPr>
        <p:blipFill>
          <a:blip r:embed="rId4">
            <a:alphaModFix/>
          </a:blip>
          <a:stretch>
            <a:fillRect/>
          </a:stretch>
        </p:blipFill>
        <p:spPr>
          <a:xfrm>
            <a:off x="7060825" y="2799875"/>
            <a:ext cx="636474" cy="636474"/>
          </a:xfrm>
          <a:prstGeom prst="rect">
            <a:avLst/>
          </a:prstGeom>
          <a:noFill/>
          <a:ln>
            <a:noFill/>
          </a:ln>
        </p:spPr>
      </p:pic>
      <p:pic>
        <p:nvPicPr>
          <p:cNvPr id="366" name="Google Shape;366;p23"/>
          <p:cNvPicPr preferRelativeResize="0"/>
          <p:nvPr/>
        </p:nvPicPr>
        <p:blipFill>
          <a:blip r:embed="rId4">
            <a:alphaModFix/>
          </a:blip>
          <a:stretch>
            <a:fillRect/>
          </a:stretch>
        </p:blipFill>
        <p:spPr>
          <a:xfrm>
            <a:off x="7060825" y="3542600"/>
            <a:ext cx="636474" cy="636474"/>
          </a:xfrm>
          <a:prstGeom prst="rect">
            <a:avLst/>
          </a:prstGeom>
          <a:noFill/>
          <a:ln>
            <a:noFill/>
          </a:ln>
        </p:spPr>
      </p:pic>
      <p:pic>
        <p:nvPicPr>
          <p:cNvPr id="367" name="Google Shape;367;p23"/>
          <p:cNvPicPr preferRelativeResize="0"/>
          <p:nvPr/>
        </p:nvPicPr>
        <p:blipFill>
          <a:blip r:embed="rId4">
            <a:alphaModFix/>
          </a:blip>
          <a:stretch>
            <a:fillRect/>
          </a:stretch>
        </p:blipFill>
        <p:spPr>
          <a:xfrm>
            <a:off x="7060825" y="4333375"/>
            <a:ext cx="636474" cy="636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1000"/>
                                        <p:tgtEl>
                                          <p:spTgt spid="3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0"/>
                                        <p:tgtEl>
                                          <p:spTgt spid="3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1000"/>
                                        <p:tgtEl>
                                          <p:spTgt spid="3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373" name="Google Shape;373;p24"/>
          <p:cNvPicPr preferRelativeResize="0"/>
          <p:nvPr/>
        </p:nvPicPr>
        <p:blipFill>
          <a:blip r:embed="rId3">
            <a:alphaModFix/>
          </a:blip>
          <a:stretch>
            <a:fillRect/>
          </a:stretch>
        </p:blipFill>
        <p:spPr>
          <a:xfrm>
            <a:off x="5285191" y="0"/>
            <a:ext cx="3858818" cy="5143499"/>
          </a:xfrm>
          <a:prstGeom prst="rect">
            <a:avLst/>
          </a:prstGeom>
          <a:noFill/>
          <a:ln>
            <a:noFill/>
          </a:ln>
        </p:spPr>
      </p:pic>
      <p:pic>
        <p:nvPicPr>
          <p:cNvPr id="374" name="Google Shape;374;p24"/>
          <p:cNvPicPr preferRelativeResize="0"/>
          <p:nvPr/>
        </p:nvPicPr>
        <p:blipFill rotWithShape="1">
          <a:blip r:embed="rId4">
            <a:alphaModFix/>
          </a:blip>
          <a:srcRect b="9104" l="22060" r="16161" t="13537"/>
          <a:stretch/>
        </p:blipFill>
        <p:spPr>
          <a:xfrm>
            <a:off x="1303800" y="1597875"/>
            <a:ext cx="2448000" cy="306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A4D5">
            <a:alpha val="0"/>
          </a:srgbClr>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Background of the IST Dataset</a:t>
            </a:r>
            <a:endParaRPr>
              <a:solidFill>
                <a:srgbClr val="000000"/>
              </a:solidFill>
            </a:endParaRPr>
          </a:p>
        </p:txBody>
      </p:sp>
      <p:sp>
        <p:nvSpPr>
          <p:cNvPr id="284" name="Google Shape;284;p14"/>
          <p:cNvSpPr txBox="1"/>
          <p:nvPr>
            <p:ph idx="1" type="body"/>
          </p:nvPr>
        </p:nvSpPr>
        <p:spPr>
          <a:xfrm>
            <a:off x="1303800" y="1309900"/>
            <a:ext cx="7030500" cy="14319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rPr>
              <a:t>Prospective, randomized controlled trial </a:t>
            </a:r>
            <a:r>
              <a:rPr lang="en" sz="1400">
                <a:solidFill>
                  <a:srgbClr val="000000"/>
                </a:solidFill>
                <a:highlight>
                  <a:schemeClr val="lt1"/>
                </a:highlight>
              </a:rPr>
              <a:t>conducted between 1991-1996</a:t>
            </a:r>
            <a:endParaRPr sz="1400">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highlight>
                  <a:srgbClr val="FFFFFF"/>
                </a:highlight>
              </a:rPr>
              <a:t>Goal: to establish whether early administration of aspirin, subcutaneous heparin, both, or neither  influenced clinical course of acute ischaemic stroke</a:t>
            </a:r>
            <a:endParaRPr sz="1400">
              <a:solidFill>
                <a:srgbClr val="000000"/>
              </a:solidFill>
              <a:highlight>
                <a:srgbClr val="FFFFFF"/>
              </a:highlight>
            </a:endParaRPr>
          </a:p>
          <a:p>
            <a:pPr indent="-317500" lvl="0" marL="457200" rtl="0" algn="l">
              <a:spcBef>
                <a:spcPts val="0"/>
              </a:spcBef>
              <a:spcAft>
                <a:spcPts val="0"/>
              </a:spcAft>
              <a:buSzPts val="1400"/>
              <a:buChar char="●"/>
            </a:pPr>
            <a:r>
              <a:rPr lang="en" sz="1400"/>
              <a:t>2 × 3 factorial design = 6 treatments</a:t>
            </a:r>
            <a:endParaRPr sz="1400"/>
          </a:p>
        </p:txBody>
      </p:sp>
      <p:pic>
        <p:nvPicPr>
          <p:cNvPr id="285" name="Google Shape;285;p14"/>
          <p:cNvPicPr preferRelativeResize="0"/>
          <p:nvPr/>
        </p:nvPicPr>
        <p:blipFill>
          <a:blip r:embed="rId3">
            <a:alphaModFix/>
          </a:blip>
          <a:stretch>
            <a:fillRect/>
          </a:stretch>
        </p:blipFill>
        <p:spPr>
          <a:xfrm>
            <a:off x="2235950" y="2264100"/>
            <a:ext cx="4672102" cy="2709150"/>
          </a:xfrm>
          <a:prstGeom prst="rect">
            <a:avLst/>
          </a:prstGeom>
          <a:noFill/>
          <a:ln>
            <a:noFill/>
          </a:ln>
        </p:spPr>
      </p:pic>
      <p:sp>
        <p:nvSpPr>
          <p:cNvPr id="286" name="Google Shape;286;p14"/>
          <p:cNvSpPr/>
          <p:nvPr/>
        </p:nvSpPr>
        <p:spPr>
          <a:xfrm>
            <a:off x="3807975" y="2757075"/>
            <a:ext cx="717900" cy="82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6077750" y="2757075"/>
            <a:ext cx="717900" cy="82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ppt_w</p:attrName>
                                        </p:attrNameLst>
                                      </p:cBhvr>
                                      <p:tavLst>
                                        <p:tav fmla="" tm="0">
                                          <p:val>
                                            <p:strVal val="0"/>
                                          </p:val>
                                        </p:tav>
                                        <p:tav fmla="" tm="100000">
                                          <p:val>
                                            <p:strVal val="#ppt_w"/>
                                          </p:val>
                                        </p:tav>
                                      </p:tavLst>
                                    </p:anim>
                                    <p:anim calcmode="lin" valueType="num">
                                      <p:cBhvr additive="base">
                                        <p:cTn dur="1000"/>
                                        <p:tgtEl>
                                          <p:spTgt spid="2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1000"/>
                                        <p:tgtEl>
                                          <p:spTgt spid="287"/>
                                        </p:tgtEl>
                                        <p:attrNameLst>
                                          <p:attrName>ppt_w</p:attrName>
                                        </p:attrNameLst>
                                      </p:cBhvr>
                                      <p:tavLst>
                                        <p:tav fmla="" tm="0">
                                          <p:val>
                                            <p:strVal val="0"/>
                                          </p:val>
                                        </p:tav>
                                        <p:tav fmla="" tm="100000">
                                          <p:val>
                                            <p:strVal val="#ppt_w"/>
                                          </p:val>
                                        </p:tav>
                                      </p:tavLst>
                                    </p:anim>
                                    <p:anim calcmode="lin" valueType="num">
                                      <p:cBhvr additive="base">
                                        <p:cTn dur="1000"/>
                                        <p:tgtEl>
                                          <p:spTgt spid="2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15"/>
          <p:cNvPicPr preferRelativeResize="0"/>
          <p:nvPr/>
        </p:nvPicPr>
        <p:blipFill>
          <a:blip r:embed="rId3">
            <a:alphaModFix/>
          </a:blip>
          <a:stretch>
            <a:fillRect/>
          </a:stretch>
        </p:blipFill>
        <p:spPr>
          <a:xfrm>
            <a:off x="4007900" y="-3"/>
            <a:ext cx="5136102" cy="1720401"/>
          </a:xfrm>
          <a:prstGeom prst="rect">
            <a:avLst/>
          </a:prstGeom>
          <a:noFill/>
          <a:ln>
            <a:noFill/>
          </a:ln>
        </p:spPr>
      </p:pic>
      <p:sp>
        <p:nvSpPr>
          <p:cNvPr id="293" name="Google Shape;293;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Research Questions</a:t>
            </a:r>
            <a:endParaRPr>
              <a:solidFill>
                <a:srgbClr val="000000"/>
              </a:solidFill>
            </a:endParaRPr>
          </a:p>
        </p:txBody>
      </p:sp>
      <p:pic>
        <p:nvPicPr>
          <p:cNvPr id="294" name="Google Shape;294;p15"/>
          <p:cNvPicPr preferRelativeResize="0"/>
          <p:nvPr/>
        </p:nvPicPr>
        <p:blipFill>
          <a:blip r:embed="rId4">
            <a:alphaModFix/>
          </a:blip>
          <a:stretch>
            <a:fillRect/>
          </a:stretch>
        </p:blipFill>
        <p:spPr>
          <a:xfrm>
            <a:off x="6119050" y="2036250"/>
            <a:ext cx="2819250" cy="2819250"/>
          </a:xfrm>
          <a:prstGeom prst="rect">
            <a:avLst/>
          </a:prstGeom>
          <a:noFill/>
          <a:ln>
            <a:noFill/>
          </a:ln>
        </p:spPr>
      </p:pic>
      <p:sp>
        <p:nvSpPr>
          <p:cNvPr id="295" name="Google Shape;295;p15"/>
          <p:cNvSpPr txBox="1"/>
          <p:nvPr>
            <p:ph idx="1" type="body"/>
          </p:nvPr>
        </p:nvSpPr>
        <p:spPr>
          <a:xfrm>
            <a:off x="236575" y="1289850"/>
            <a:ext cx="5513100" cy="385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highlight>
                  <a:srgbClr val="FFFFFF"/>
                </a:highlight>
              </a:rPr>
              <a:t>e</a:t>
            </a:r>
            <a:r>
              <a:rPr lang="en" sz="1200">
                <a:solidFill>
                  <a:srgbClr val="000000"/>
                </a:solidFill>
                <a:highlight>
                  <a:srgbClr val="FFFFFF"/>
                </a:highlight>
              </a:rPr>
              <a:t>xposure = explanatory variable </a:t>
            </a:r>
            <a:endParaRPr sz="1200">
              <a:solidFill>
                <a:srgbClr val="000000"/>
              </a:solidFill>
              <a:highlight>
                <a:srgbClr val="FFFFFF"/>
              </a:highlight>
            </a:endParaRPr>
          </a:p>
          <a:p>
            <a:pPr indent="0" lvl="0" marL="0" rtl="0" algn="l">
              <a:lnSpc>
                <a:spcPct val="100000"/>
              </a:lnSpc>
              <a:spcBef>
                <a:spcPts val="0"/>
              </a:spcBef>
              <a:spcAft>
                <a:spcPts val="0"/>
              </a:spcAft>
              <a:buNone/>
            </a:pPr>
            <a:r>
              <a:rPr lang="en" sz="1200">
                <a:solidFill>
                  <a:srgbClr val="000000"/>
                </a:solidFill>
                <a:highlight>
                  <a:srgbClr val="FFFFFF"/>
                </a:highlight>
              </a:rPr>
              <a:t>outcome = response variable </a:t>
            </a:r>
            <a:endParaRPr sz="1200">
              <a:solidFill>
                <a:srgbClr val="000000"/>
              </a:solidFill>
              <a:highlight>
                <a:srgbClr val="FFFFFF"/>
              </a:highlight>
            </a:endParaRPr>
          </a:p>
          <a:p>
            <a:pPr indent="0" lvl="0" marL="0" rtl="0" algn="l">
              <a:lnSpc>
                <a:spcPct val="100000"/>
              </a:lnSpc>
              <a:spcBef>
                <a:spcPts val="0"/>
              </a:spcBef>
              <a:spcAft>
                <a:spcPts val="0"/>
              </a:spcAft>
              <a:buNone/>
            </a:pPr>
            <a:r>
              <a:rPr lang="en" sz="1200">
                <a:solidFill>
                  <a:srgbClr val="000000"/>
                </a:solidFill>
                <a:highlight>
                  <a:srgbClr val="FFFFFF"/>
                </a:highlight>
              </a:rPr>
              <a:t>confounder = variable that influences exposure and outcome</a:t>
            </a:r>
            <a:endParaRPr sz="1200">
              <a:solidFill>
                <a:srgbClr val="000000"/>
              </a:solidFill>
              <a:highlight>
                <a:srgbClr val="FFFFFF"/>
              </a:highlight>
            </a:endParaRPr>
          </a:p>
          <a:p>
            <a:pPr indent="-1314450" lvl="0" marL="1314450" rtl="0" algn="l">
              <a:lnSpc>
                <a:spcPct val="100000"/>
              </a:lnSpc>
              <a:spcBef>
                <a:spcPts val="0"/>
              </a:spcBef>
              <a:spcAft>
                <a:spcPts val="0"/>
              </a:spcAft>
              <a:buNone/>
            </a:pPr>
            <a:r>
              <a:rPr lang="en" sz="1200">
                <a:solidFill>
                  <a:srgbClr val="000000"/>
                </a:solidFill>
                <a:highlight>
                  <a:srgbClr val="FFFFFF"/>
                </a:highlight>
              </a:rPr>
              <a:t>effect modifier = variable that changes the effect between exposure and outcome over its strata </a:t>
            </a:r>
            <a:endParaRPr sz="1200">
              <a:solidFill>
                <a:srgbClr val="000000"/>
              </a:solidFill>
              <a:highlight>
                <a:srgbClr val="FFFFFF"/>
              </a:highlight>
            </a:endParaRPr>
          </a:p>
          <a:p>
            <a:pPr indent="-914400" lvl="0" marL="914400" rtl="0" algn="l">
              <a:lnSpc>
                <a:spcPct val="100000"/>
              </a:lnSpc>
              <a:spcBef>
                <a:spcPts val="0"/>
              </a:spcBef>
              <a:spcAft>
                <a:spcPts val="0"/>
              </a:spcAft>
              <a:buNone/>
            </a:pPr>
            <a:r>
              <a:rPr lang="en" sz="1200">
                <a:solidFill>
                  <a:srgbClr val="000000"/>
                </a:solidFill>
                <a:highlight>
                  <a:srgbClr val="FFFFFF"/>
                </a:highlight>
              </a:rPr>
              <a:t>mediator = variable that’s an effect of the exposure and a cause of the outcome so accounts for parts of total effect</a:t>
            </a:r>
            <a:endParaRPr sz="1200">
              <a:solidFill>
                <a:srgbClr val="000000"/>
              </a:solidFill>
              <a:highlight>
                <a:srgbClr val="FFFFFF"/>
              </a:highlight>
            </a:endParaRPr>
          </a:p>
          <a:p>
            <a:pPr indent="0" lvl="0" marL="0" rtl="0" algn="l">
              <a:lnSpc>
                <a:spcPct val="100000"/>
              </a:lnSpc>
              <a:spcBef>
                <a:spcPts val="0"/>
              </a:spcBef>
              <a:spcAft>
                <a:spcPts val="0"/>
              </a:spcAft>
              <a:buNone/>
            </a:pPr>
            <a:r>
              <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highlight>
                  <a:srgbClr val="FFFFFF"/>
                </a:highlight>
              </a:rPr>
              <a:t>Does treatment type have an effect on the proportion of recurrent hemorrhagic stroke after 14 days of follow-up? </a:t>
            </a:r>
            <a:endParaRPr>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highlight>
                  <a:schemeClr val="lt1"/>
                </a:highlight>
              </a:rPr>
              <a:t>Does treatment type have an effect on the proportion of recurrent hemorrhagic stroke after 14 days of follow-up, </a:t>
            </a:r>
            <a:r>
              <a:rPr lang="en" u="sng">
                <a:solidFill>
                  <a:srgbClr val="000000"/>
                </a:solidFill>
                <a:highlight>
                  <a:schemeClr val="lt1"/>
                </a:highlight>
              </a:rPr>
              <a:t>adjusting for potential confounders</a:t>
            </a:r>
            <a:r>
              <a:rPr lang="en">
                <a:solidFill>
                  <a:srgbClr val="000000"/>
                </a:solidFill>
                <a:highlight>
                  <a:schemeClr val="lt1"/>
                </a:highlight>
              </a:rPr>
              <a:t> age and sex? </a:t>
            </a:r>
            <a:endParaRPr>
              <a:solidFill>
                <a:srgbClr val="000000"/>
              </a:solidFill>
              <a:highlight>
                <a:schemeClr val="lt1"/>
              </a:highlight>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highlight>
                  <a:schemeClr val="lt1"/>
                </a:highlight>
              </a:rPr>
              <a:t>Is there </a:t>
            </a:r>
            <a:r>
              <a:rPr lang="en" u="sng">
                <a:solidFill>
                  <a:srgbClr val="000000"/>
                </a:solidFill>
                <a:highlight>
                  <a:schemeClr val="lt1"/>
                </a:highlight>
              </a:rPr>
              <a:t>interaction</a:t>
            </a:r>
            <a:r>
              <a:rPr lang="en">
                <a:solidFill>
                  <a:srgbClr val="000000"/>
                </a:solidFill>
                <a:highlight>
                  <a:schemeClr val="lt1"/>
                </a:highlight>
              </a:rPr>
              <a:t> between treatment type and initial hemorrhagic stroke on recurrent hemorrhagic stroke? </a:t>
            </a:r>
            <a:endParaRPr>
              <a:solidFill>
                <a:srgbClr val="000000"/>
              </a:solidFill>
              <a:highlight>
                <a:schemeClr val="lt1"/>
              </a:highlight>
            </a:endParaRPr>
          </a:p>
          <a:p>
            <a:pPr indent="-311150" lvl="0" marL="457200" rtl="0" algn="l">
              <a:lnSpc>
                <a:spcPct val="100000"/>
              </a:lnSpc>
              <a:spcBef>
                <a:spcPts val="0"/>
              </a:spcBef>
              <a:spcAft>
                <a:spcPts val="0"/>
              </a:spcAft>
              <a:buClr>
                <a:srgbClr val="000000"/>
              </a:buClr>
              <a:buSzPts val="1300"/>
              <a:buAutoNum type="arabicPeriod"/>
            </a:pPr>
            <a:r>
              <a:rPr lang="en">
                <a:solidFill>
                  <a:srgbClr val="000000"/>
                </a:solidFill>
                <a:highlight>
                  <a:schemeClr val="lt1"/>
                </a:highlight>
              </a:rPr>
              <a:t>Does treatment type have an effect on the proportion of recurrent hemorrhagic stroke </a:t>
            </a:r>
            <a:r>
              <a:rPr lang="en" u="sng">
                <a:solidFill>
                  <a:srgbClr val="000000"/>
                </a:solidFill>
                <a:highlight>
                  <a:schemeClr val="lt1"/>
                </a:highlight>
              </a:rPr>
              <a:t>through pulmonary embolism</a:t>
            </a:r>
            <a:r>
              <a:rPr lang="en">
                <a:solidFill>
                  <a:srgbClr val="000000"/>
                </a:solidFill>
                <a:highlight>
                  <a:schemeClr val="lt1"/>
                </a:highlight>
              </a:rPr>
              <a:t>, adjusting for potential confounders age and sex?</a:t>
            </a:r>
            <a:endParaRPr>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16"/>
          <p:cNvPicPr preferRelativeResize="0"/>
          <p:nvPr/>
        </p:nvPicPr>
        <p:blipFill rotWithShape="1">
          <a:blip r:embed="rId3">
            <a:alphaModFix/>
          </a:blip>
          <a:srcRect b="49847" l="0" r="0" t="1002"/>
          <a:stretch/>
        </p:blipFill>
        <p:spPr>
          <a:xfrm>
            <a:off x="5136100" y="2894375"/>
            <a:ext cx="3882099" cy="1063626"/>
          </a:xfrm>
          <a:prstGeom prst="rect">
            <a:avLst/>
          </a:prstGeom>
          <a:noFill/>
          <a:ln>
            <a:noFill/>
          </a:ln>
        </p:spPr>
      </p:pic>
      <p:pic>
        <p:nvPicPr>
          <p:cNvPr id="301" name="Google Shape;301;p16"/>
          <p:cNvPicPr preferRelativeResize="0"/>
          <p:nvPr/>
        </p:nvPicPr>
        <p:blipFill>
          <a:blip r:embed="rId4">
            <a:alphaModFix/>
          </a:blip>
          <a:stretch>
            <a:fillRect/>
          </a:stretch>
        </p:blipFill>
        <p:spPr>
          <a:xfrm>
            <a:off x="0" y="3270997"/>
            <a:ext cx="5136102" cy="1720401"/>
          </a:xfrm>
          <a:prstGeom prst="rect">
            <a:avLst/>
          </a:prstGeom>
          <a:noFill/>
          <a:ln>
            <a:noFill/>
          </a:ln>
        </p:spPr>
      </p:pic>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Statistical Methods</a:t>
            </a:r>
            <a:endParaRPr>
              <a:solidFill>
                <a:srgbClr val="000000"/>
              </a:solidFill>
            </a:endParaRPr>
          </a:p>
        </p:txBody>
      </p:sp>
      <p:sp>
        <p:nvSpPr>
          <p:cNvPr id="303" name="Google Shape;303;p16"/>
          <p:cNvSpPr txBox="1"/>
          <p:nvPr>
            <p:ph idx="1" type="body"/>
          </p:nvPr>
        </p:nvSpPr>
        <p:spPr>
          <a:xfrm>
            <a:off x="1080000" y="1196725"/>
            <a:ext cx="8064000" cy="3258600"/>
          </a:xfrm>
          <a:prstGeom prst="rect">
            <a:avLst/>
          </a:prstGeom>
        </p:spPr>
        <p:txBody>
          <a:bodyPr anchorCtr="0" anchor="t" bIns="91425" lIns="91425" spcFirstLastPara="1" rIns="91425" wrap="square" tIns="91425">
            <a:normAutofit/>
          </a:bodyPr>
          <a:lstStyle/>
          <a:p>
            <a:pPr indent="-266700" lvl="0" marL="400050" rtl="0" algn="l">
              <a:spcBef>
                <a:spcPts val="0"/>
              </a:spcBef>
              <a:spcAft>
                <a:spcPts val="0"/>
              </a:spcAft>
              <a:buSzPts val="1500"/>
              <a:buAutoNum type="arabicPeriod"/>
            </a:pPr>
            <a:r>
              <a:rPr lang="en" sz="1500"/>
              <a:t>Subset dataset of interest</a:t>
            </a:r>
            <a:endParaRPr sz="1500"/>
          </a:p>
          <a:p>
            <a:pPr indent="-311150" lvl="1" marL="914400" rtl="0" algn="l">
              <a:spcBef>
                <a:spcPts val="0"/>
              </a:spcBef>
              <a:spcAft>
                <a:spcPts val="0"/>
              </a:spcAft>
              <a:buSzPts val="1300"/>
              <a:buAutoNum type="alphaLcPeriod"/>
            </a:pPr>
            <a:r>
              <a:rPr lang="en" sz="1300"/>
              <a:t>T</a:t>
            </a:r>
            <a:r>
              <a:rPr lang="en" sz="1300"/>
              <a:t>reatment 	Aspirin 300 mg &amp; No Heparin	4,853 subjects</a:t>
            </a:r>
            <a:endParaRPr sz="1300"/>
          </a:p>
          <a:p>
            <a:pPr indent="-311150" lvl="1" marL="914400" rtl="0" algn="l">
              <a:spcBef>
                <a:spcPts val="0"/>
              </a:spcBef>
              <a:spcAft>
                <a:spcPts val="0"/>
              </a:spcAft>
              <a:buSzPts val="1300"/>
              <a:buAutoNum type="alphaLcPeriod"/>
            </a:pPr>
            <a:r>
              <a:rPr lang="en" sz="1300"/>
              <a:t>Placebo	No Aspirin &amp; No Heparin		4,852 subjects</a:t>
            </a:r>
            <a:endParaRPr sz="1300"/>
          </a:p>
          <a:p>
            <a:pPr indent="-266700" lvl="0" marL="400050" rtl="0" algn="l">
              <a:spcBef>
                <a:spcPts val="0"/>
              </a:spcBef>
              <a:spcAft>
                <a:spcPts val="0"/>
              </a:spcAft>
              <a:buSzPts val="1500"/>
              <a:buAutoNum type="arabicPeriod"/>
            </a:pPr>
            <a:r>
              <a:rPr lang="en" sz="1500"/>
              <a:t>Logistic regression adjusting for confounders age and sex</a:t>
            </a:r>
            <a:endParaRPr sz="1500"/>
          </a:p>
          <a:p>
            <a:pPr indent="-266700" lvl="0" marL="400050" rtl="0" algn="l">
              <a:spcBef>
                <a:spcPts val="0"/>
              </a:spcBef>
              <a:spcAft>
                <a:spcPts val="0"/>
              </a:spcAft>
              <a:buSzPts val="1500"/>
              <a:buAutoNum type="arabicPeriod"/>
            </a:pPr>
            <a:r>
              <a:rPr lang="en" sz="1500"/>
              <a:t>Assess interaction between treatment and initial hemorrhagic stroke</a:t>
            </a:r>
            <a:endParaRPr sz="1500"/>
          </a:p>
          <a:p>
            <a:pPr indent="-266700" lvl="0" marL="400050" rtl="0" algn="l">
              <a:spcBef>
                <a:spcPts val="0"/>
              </a:spcBef>
              <a:spcAft>
                <a:spcPts val="0"/>
              </a:spcAft>
              <a:buSzPts val="1500"/>
              <a:buAutoNum type="arabicPeriod"/>
            </a:pPr>
            <a:r>
              <a:rPr lang="en" sz="1500"/>
              <a:t>Assess mediation through pulmonary embolism, adjusting for confounders age and sex</a:t>
            </a:r>
            <a:endParaRPr sz="1500"/>
          </a:p>
        </p:txBody>
      </p:sp>
      <p:sp>
        <p:nvSpPr>
          <p:cNvPr id="304" name="Google Shape;304;p16"/>
          <p:cNvSpPr txBox="1"/>
          <p:nvPr/>
        </p:nvSpPr>
        <p:spPr>
          <a:xfrm>
            <a:off x="5918400" y="3958000"/>
            <a:ext cx="1354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3 lost to follow-up</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2 unknown</a:t>
            </a:r>
            <a:endParaRPr sz="1100">
              <a:latin typeface="Nunito"/>
              <a:ea typeface="Nunito"/>
              <a:cs typeface="Nunito"/>
              <a:sym typeface="Nunito"/>
            </a:endParaRPr>
          </a:p>
        </p:txBody>
      </p:sp>
      <p:sp>
        <p:nvSpPr>
          <p:cNvPr id="305" name="Google Shape;305;p16"/>
          <p:cNvSpPr txBox="1"/>
          <p:nvPr/>
        </p:nvSpPr>
        <p:spPr>
          <a:xfrm>
            <a:off x="7789800" y="3958000"/>
            <a:ext cx="13542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Nunito"/>
                <a:ea typeface="Nunito"/>
                <a:cs typeface="Nunito"/>
                <a:sym typeface="Nunito"/>
              </a:rPr>
              <a:t>4 lost to follow-up</a:t>
            </a:r>
            <a:endParaRPr sz="1100">
              <a:latin typeface="Nunito"/>
              <a:ea typeface="Nunito"/>
              <a:cs typeface="Nunito"/>
              <a:sym typeface="Nunito"/>
            </a:endParaRPr>
          </a:p>
          <a:p>
            <a:pPr indent="0" lvl="0" marL="0" rtl="0" algn="r">
              <a:spcBef>
                <a:spcPts val="0"/>
              </a:spcBef>
              <a:spcAft>
                <a:spcPts val="0"/>
              </a:spcAft>
              <a:buNone/>
            </a:pPr>
            <a:r>
              <a:rPr lang="en" sz="1100">
                <a:latin typeface="Nunito"/>
                <a:ea typeface="Nunito"/>
                <a:cs typeface="Nunito"/>
                <a:sym typeface="Nunito"/>
              </a:rPr>
              <a:t>4 unknown</a:t>
            </a:r>
            <a:endParaRPr sz="1100">
              <a:latin typeface="Nunito"/>
              <a:ea typeface="Nunito"/>
              <a:cs typeface="Nunito"/>
              <a:sym typeface="Nunito"/>
            </a:endParaRPr>
          </a:p>
        </p:txBody>
      </p:sp>
      <p:sp>
        <p:nvSpPr>
          <p:cNvPr id="306" name="Google Shape;306;p16"/>
          <p:cNvSpPr txBox="1"/>
          <p:nvPr/>
        </p:nvSpPr>
        <p:spPr>
          <a:xfrm>
            <a:off x="6731650" y="4252200"/>
            <a:ext cx="1527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Nunito"/>
                <a:ea typeface="Nunito"/>
                <a:cs typeface="Nunito"/>
                <a:sym typeface="Nunito"/>
              </a:rPr>
              <a:t>TOTAL</a:t>
            </a:r>
            <a:endParaRPr b="1"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7 lost to follow-up</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6 unknown</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9,705 subjects</a:t>
            </a:r>
            <a:endParaRPr sz="1200">
              <a:latin typeface="Nunito"/>
              <a:ea typeface="Nunito"/>
              <a:cs typeface="Nunito"/>
              <a:sym typeface="Nunito"/>
            </a:endParaRPr>
          </a:p>
        </p:txBody>
      </p:sp>
      <p:sp>
        <p:nvSpPr>
          <p:cNvPr id="307" name="Google Shape;307;p16"/>
          <p:cNvSpPr/>
          <p:nvPr/>
        </p:nvSpPr>
        <p:spPr>
          <a:xfrm>
            <a:off x="8334300" y="3270999"/>
            <a:ext cx="636000" cy="68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6417200" y="3271000"/>
            <a:ext cx="636000" cy="68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ph type="title"/>
          </p:nvPr>
        </p:nvSpPr>
        <p:spPr>
          <a:xfrm>
            <a:off x="1303800" y="1699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Baseline Demographics and Clinical Characteristics</a:t>
            </a:r>
            <a:endParaRPr>
              <a:solidFill>
                <a:srgbClr val="000000"/>
              </a:solidFill>
            </a:endParaRPr>
          </a:p>
        </p:txBody>
      </p:sp>
      <p:graphicFrame>
        <p:nvGraphicFramePr>
          <p:cNvPr id="314" name="Google Shape;314;p17"/>
          <p:cNvGraphicFramePr/>
          <p:nvPr/>
        </p:nvGraphicFramePr>
        <p:xfrm>
          <a:off x="1199550" y="1338600"/>
          <a:ext cx="3000000" cy="3000000"/>
        </p:xfrm>
        <a:graphic>
          <a:graphicData uri="http://schemas.openxmlformats.org/drawingml/2006/table">
            <a:tbl>
              <a:tblPr>
                <a:noFill/>
                <a:tableStyleId>{BEB4752B-24EF-4449-A786-66CCA6903DC1}</a:tableStyleId>
              </a:tblPr>
              <a:tblGrid>
                <a:gridCol w="1447800"/>
                <a:gridCol w="1447800"/>
                <a:gridCol w="1447800"/>
                <a:gridCol w="1447800"/>
                <a:gridCol w="1447800"/>
              </a:tblGrid>
              <a:tr h="503825">
                <a:tc gridSpan="2">
                  <a:txBody>
                    <a:bodyPr/>
                    <a:lstStyle/>
                    <a:p>
                      <a:pPr indent="0" lvl="0" marL="0" rtl="0" algn="ctr">
                        <a:spcBef>
                          <a:spcPts val="0"/>
                        </a:spcBef>
                        <a:spcAft>
                          <a:spcPts val="0"/>
                        </a:spcAft>
                        <a:buNone/>
                      </a:pPr>
                      <a:r>
                        <a:rPr b="1" lang="en" sz="1200">
                          <a:latin typeface="Nunito"/>
                          <a:ea typeface="Nunito"/>
                          <a:cs typeface="Nunito"/>
                          <a:sym typeface="Nunito"/>
                        </a:rPr>
                        <a:t>Table 1.1</a:t>
                      </a:r>
                      <a:endParaRPr b="1" sz="12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hMerge="1"/>
                <a:tc>
                  <a:txBody>
                    <a:bodyPr/>
                    <a:lstStyle/>
                    <a:p>
                      <a:pPr indent="0" lvl="0" marL="0" rtl="0" algn="ctr">
                        <a:spcBef>
                          <a:spcPts val="0"/>
                        </a:spcBef>
                        <a:spcAft>
                          <a:spcPts val="0"/>
                        </a:spcAft>
                        <a:buNone/>
                      </a:pPr>
                      <a:r>
                        <a:rPr b="1" lang="en" sz="1000">
                          <a:latin typeface="Nunito"/>
                          <a:ea typeface="Nunito"/>
                          <a:cs typeface="Nunito"/>
                          <a:sym typeface="Nunito"/>
                        </a:rPr>
                        <a:t>Treatment </a:t>
                      </a:r>
                      <a:r>
                        <a:rPr lang="en" sz="1000">
                          <a:latin typeface="Nunito"/>
                          <a:ea typeface="Nunito"/>
                          <a:cs typeface="Nunito"/>
                          <a:sym typeface="Nunito"/>
                        </a:rPr>
                        <a:t>(aspirin 300 mg &amp; no heparin)</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(n=4,858)</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000">
                          <a:latin typeface="Nunito"/>
                          <a:ea typeface="Nunito"/>
                          <a:cs typeface="Nunito"/>
                          <a:sym typeface="Nunito"/>
                        </a:rPr>
                        <a:t>Placebo </a:t>
                      </a:r>
                      <a:endParaRPr b="1"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(no aspirin &amp; no heparin)</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(n=4,860)</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000">
                          <a:latin typeface="Nunito"/>
                          <a:ea typeface="Nunito"/>
                          <a:cs typeface="Nunito"/>
                          <a:sym typeface="Nunito"/>
                        </a:rPr>
                        <a:t>Total </a:t>
                      </a:r>
                      <a:endParaRPr b="1"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(n=9,718)</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100000">
                <a:tc rowSpan="2">
                  <a:txBody>
                    <a:bodyPr/>
                    <a:lstStyle/>
                    <a:p>
                      <a:pPr indent="0" lvl="0" marL="0" rtl="0" algn="ctr">
                        <a:spcBef>
                          <a:spcPts val="0"/>
                        </a:spcBef>
                        <a:spcAft>
                          <a:spcPts val="0"/>
                        </a:spcAft>
                        <a:buNone/>
                      </a:pPr>
                      <a:r>
                        <a:rPr b="1" lang="en" sz="1000">
                          <a:latin typeface="Nunito"/>
                          <a:ea typeface="Nunito"/>
                          <a:cs typeface="Nunito"/>
                          <a:sym typeface="Nunito"/>
                        </a:rPr>
                        <a:t>Sex </a:t>
                      </a:r>
                      <a:r>
                        <a:rPr lang="en" sz="1000">
                          <a:latin typeface="Nunito"/>
                          <a:ea typeface="Nunito"/>
                          <a:cs typeface="Nunito"/>
                          <a:sym typeface="Nunito"/>
                        </a:rPr>
                        <a:t>(n,%)</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Female</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2,309 (47.53%)</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2,250 (46.30%)</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4,559 (46.91%)</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5450">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Male</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2,549 (52.47%)</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2,610 (53.70%)</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5,159 (53.09%)</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gridSpan="2">
                  <a:txBody>
                    <a:bodyPr/>
                    <a:lstStyle/>
                    <a:p>
                      <a:pPr indent="0" lvl="0" marL="0" rtl="0" algn="ctr">
                        <a:spcBef>
                          <a:spcPts val="0"/>
                        </a:spcBef>
                        <a:spcAft>
                          <a:spcPts val="0"/>
                        </a:spcAft>
                        <a:buNone/>
                      </a:pPr>
                      <a:r>
                        <a:rPr b="1" lang="en" sz="1000">
                          <a:latin typeface="Nunito"/>
                          <a:ea typeface="Nunito"/>
                          <a:cs typeface="Nunito"/>
                          <a:sym typeface="Nunito"/>
                        </a:rPr>
                        <a:t>Age </a:t>
                      </a:r>
                      <a:r>
                        <a:rPr lang="en" sz="1000">
                          <a:latin typeface="Nunito"/>
                          <a:ea typeface="Nunito"/>
                          <a:cs typeface="Nunito"/>
                          <a:sym typeface="Nunito"/>
                        </a:rPr>
                        <a:t>(mean, SD)</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a:txBody>
                    <a:bodyPr/>
                    <a:lstStyle/>
                    <a:p>
                      <a:pPr indent="0" lvl="0" marL="0" rtl="0" algn="ctr">
                        <a:spcBef>
                          <a:spcPts val="0"/>
                        </a:spcBef>
                        <a:spcAft>
                          <a:spcPts val="0"/>
                        </a:spcAft>
                        <a:buNone/>
                      </a:pPr>
                      <a:r>
                        <a:rPr lang="en" sz="900">
                          <a:latin typeface="Nunito"/>
                          <a:ea typeface="Nunito"/>
                          <a:cs typeface="Nunito"/>
                          <a:sym typeface="Nunito"/>
                        </a:rPr>
                        <a:t>71.77 (11.63)</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71.61 (11.72)</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71.69 (11.68)</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rowSpan="3">
                  <a:txBody>
                    <a:bodyPr/>
                    <a:lstStyle/>
                    <a:p>
                      <a:pPr indent="0" lvl="0" marL="0" rtl="0" algn="ctr">
                        <a:spcBef>
                          <a:spcPts val="0"/>
                        </a:spcBef>
                        <a:spcAft>
                          <a:spcPts val="0"/>
                        </a:spcAft>
                        <a:buNone/>
                      </a:pPr>
                      <a:r>
                        <a:rPr b="1" lang="en" sz="1000">
                          <a:latin typeface="Nunito"/>
                          <a:ea typeface="Nunito"/>
                          <a:cs typeface="Nunito"/>
                          <a:sym typeface="Nunito"/>
                        </a:rPr>
                        <a:t>Conscious State</a:t>
                      </a:r>
                      <a:r>
                        <a:rPr lang="en" sz="1000">
                          <a:latin typeface="Nunito"/>
                          <a:ea typeface="Nunito"/>
                          <a:cs typeface="Nunito"/>
                          <a:sym typeface="Nunito"/>
                        </a:rPr>
                        <a:t> (n,%)</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Nunito"/>
                          <a:ea typeface="Nunito"/>
                          <a:cs typeface="Nunito"/>
                          <a:sym typeface="Nunito"/>
                        </a:rPr>
                        <a:t>Alert</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3,681 (75.77%)</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3,781 (77.80%)</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7,462 (76.79%)</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vMerge="1"/>
                <a:tc>
                  <a:txBody>
                    <a:bodyPr/>
                    <a:lstStyle/>
                    <a:p>
                      <a:pPr indent="0" lvl="0" marL="0" rtl="0" algn="ctr">
                        <a:spcBef>
                          <a:spcPts val="0"/>
                        </a:spcBef>
                        <a:spcAft>
                          <a:spcPts val="0"/>
                        </a:spcAft>
                        <a:buNone/>
                      </a:pPr>
                      <a:r>
                        <a:rPr lang="en" sz="1000">
                          <a:latin typeface="Nunito"/>
                          <a:ea typeface="Nunito"/>
                          <a:cs typeface="Nunito"/>
                          <a:sym typeface="Nunito"/>
                        </a:rPr>
                        <a:t>Drowsy</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1,109 (22.83%)</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1,019 (20.97%)</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2,128 (21.90%)</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vMerge="1"/>
                <a:tc>
                  <a:txBody>
                    <a:bodyPr/>
                    <a:lstStyle/>
                    <a:p>
                      <a:pPr indent="0" lvl="0" marL="0" rtl="0" algn="ctr">
                        <a:spcBef>
                          <a:spcPts val="0"/>
                        </a:spcBef>
                        <a:spcAft>
                          <a:spcPts val="0"/>
                        </a:spcAft>
                        <a:buNone/>
                      </a:pPr>
                      <a:r>
                        <a:rPr lang="en" sz="1000">
                          <a:latin typeface="Nunito"/>
                          <a:ea typeface="Nunito"/>
                          <a:cs typeface="Nunito"/>
                          <a:sym typeface="Nunito"/>
                        </a:rPr>
                        <a:t>Unconscious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68 (1.40%)</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60 (1.23%)</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rPr lang="en" sz="900">
                          <a:latin typeface="Nunito"/>
                          <a:ea typeface="Nunito"/>
                          <a:cs typeface="Nunito"/>
                          <a:sym typeface="Nunito"/>
                        </a:rPr>
                        <a:t>128 (1.32%)</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9200">
                <a:tc rowSpan="2">
                  <a:txBody>
                    <a:bodyPr/>
                    <a:lstStyle/>
                    <a:p>
                      <a:pPr indent="0" lvl="0" marL="0" rtl="0" algn="ctr">
                        <a:spcBef>
                          <a:spcPts val="0"/>
                        </a:spcBef>
                        <a:spcAft>
                          <a:spcPts val="0"/>
                        </a:spcAft>
                        <a:buNone/>
                      </a:pPr>
                      <a:r>
                        <a:rPr b="1" lang="en" sz="1000">
                          <a:latin typeface="Nunito"/>
                          <a:ea typeface="Nunito"/>
                          <a:cs typeface="Nunito"/>
                          <a:sym typeface="Nunito"/>
                        </a:rPr>
                        <a:t>Visible Infarct</a:t>
                      </a:r>
                      <a:r>
                        <a:rPr lang="en" sz="1000">
                          <a:latin typeface="Nunito"/>
                          <a:ea typeface="Nunito"/>
                          <a:cs typeface="Nunito"/>
                          <a:sym typeface="Nunito"/>
                        </a:rPr>
                        <a:t> (n,%)</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Yes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1,611 (33.16%)</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1,631 (33.56%)</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3,242 (33.36%)</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No</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3,247 (66.84%)</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3,229 (66.44%)</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6476 (66.64%)</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gridSpan="2">
                  <a:txBody>
                    <a:bodyPr/>
                    <a:lstStyle/>
                    <a:p>
                      <a:pPr indent="0" lvl="0" marL="0" rtl="0" algn="ctr">
                        <a:spcBef>
                          <a:spcPts val="0"/>
                        </a:spcBef>
                        <a:spcAft>
                          <a:spcPts val="0"/>
                        </a:spcAft>
                        <a:buNone/>
                      </a:pPr>
                      <a:r>
                        <a:rPr b="1" lang="en" sz="1000">
                          <a:latin typeface="Nunito"/>
                          <a:ea typeface="Nunito"/>
                          <a:cs typeface="Nunito"/>
                          <a:sym typeface="Nunito"/>
                        </a:rPr>
                        <a:t>SBP </a:t>
                      </a:r>
                      <a:r>
                        <a:rPr lang="en" sz="1000">
                          <a:latin typeface="Nunito"/>
                          <a:ea typeface="Nunito"/>
                          <a:cs typeface="Nunito"/>
                          <a:sym typeface="Nunito"/>
                        </a:rPr>
                        <a:t>(mean, SD)</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159.47 (27.52)</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160.08 (27.90)</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159.91 (27.71)</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1303800" y="1699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Baseline Demographics and Clinical Characteristics Cont.</a:t>
            </a:r>
            <a:endParaRPr>
              <a:solidFill>
                <a:srgbClr val="000000"/>
              </a:solidFill>
            </a:endParaRPr>
          </a:p>
        </p:txBody>
      </p:sp>
      <p:graphicFrame>
        <p:nvGraphicFramePr>
          <p:cNvPr id="320" name="Google Shape;320;p18"/>
          <p:cNvGraphicFramePr/>
          <p:nvPr/>
        </p:nvGraphicFramePr>
        <p:xfrm>
          <a:off x="1199550" y="1338600"/>
          <a:ext cx="3000000" cy="3000000"/>
        </p:xfrm>
        <a:graphic>
          <a:graphicData uri="http://schemas.openxmlformats.org/drawingml/2006/table">
            <a:tbl>
              <a:tblPr>
                <a:noFill/>
                <a:tableStyleId>{BEB4752B-24EF-4449-A786-66CCA6903DC1}</a:tableStyleId>
              </a:tblPr>
              <a:tblGrid>
                <a:gridCol w="1447800"/>
                <a:gridCol w="1447800"/>
                <a:gridCol w="1447800"/>
                <a:gridCol w="1447800"/>
                <a:gridCol w="1447800"/>
              </a:tblGrid>
              <a:tr h="577850">
                <a:tc gridSpan="2">
                  <a:txBody>
                    <a:bodyPr/>
                    <a:lstStyle/>
                    <a:p>
                      <a:pPr indent="0" lvl="0" marL="0" rtl="0" algn="ctr">
                        <a:spcBef>
                          <a:spcPts val="0"/>
                        </a:spcBef>
                        <a:spcAft>
                          <a:spcPts val="0"/>
                        </a:spcAft>
                        <a:buNone/>
                      </a:pPr>
                      <a:r>
                        <a:rPr b="1" lang="en" sz="1200">
                          <a:latin typeface="Nunito"/>
                          <a:ea typeface="Nunito"/>
                          <a:cs typeface="Nunito"/>
                          <a:sym typeface="Nunito"/>
                        </a:rPr>
                        <a:t>Table 1.2</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hMerge="1"/>
                <a:tc>
                  <a:txBody>
                    <a:bodyPr/>
                    <a:lstStyle/>
                    <a:p>
                      <a:pPr indent="0" lvl="0" marL="0" rtl="0" algn="ctr">
                        <a:spcBef>
                          <a:spcPts val="0"/>
                        </a:spcBef>
                        <a:spcAft>
                          <a:spcPts val="0"/>
                        </a:spcAft>
                        <a:buNone/>
                      </a:pPr>
                      <a:r>
                        <a:rPr b="1" lang="en" sz="1000">
                          <a:latin typeface="Nunito"/>
                          <a:ea typeface="Nunito"/>
                          <a:cs typeface="Nunito"/>
                          <a:sym typeface="Nunito"/>
                        </a:rPr>
                        <a:t>Treatment </a:t>
                      </a:r>
                      <a:r>
                        <a:rPr lang="en" sz="1000">
                          <a:latin typeface="Nunito"/>
                          <a:ea typeface="Nunito"/>
                          <a:cs typeface="Nunito"/>
                          <a:sym typeface="Nunito"/>
                        </a:rPr>
                        <a:t>(aspirin 300 mg &amp; no heparin)</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(n=4,858)</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000">
                          <a:latin typeface="Nunito"/>
                          <a:ea typeface="Nunito"/>
                          <a:cs typeface="Nunito"/>
                          <a:sym typeface="Nunito"/>
                        </a:rPr>
                        <a:t>Placebo </a:t>
                      </a:r>
                      <a:endParaRPr b="1"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(no aspirin &amp; no heparin)</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(n=4,860)</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1000">
                          <a:latin typeface="Nunito"/>
                          <a:ea typeface="Nunito"/>
                          <a:cs typeface="Nunito"/>
                          <a:sym typeface="Nunito"/>
                        </a:rPr>
                        <a:t>Total </a:t>
                      </a:r>
                      <a:endParaRPr b="1"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(n=9,718)</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201575">
                <a:tc rowSpan="3">
                  <a:txBody>
                    <a:bodyPr/>
                    <a:lstStyle/>
                    <a:p>
                      <a:pPr indent="0" lvl="0" marL="0" rtl="0" algn="ctr">
                        <a:spcBef>
                          <a:spcPts val="0"/>
                        </a:spcBef>
                        <a:spcAft>
                          <a:spcPts val="0"/>
                        </a:spcAft>
                        <a:buNone/>
                      </a:pPr>
                      <a:r>
                        <a:rPr b="1" lang="en" sz="1000">
                          <a:latin typeface="Nunito"/>
                          <a:ea typeface="Nunito"/>
                          <a:cs typeface="Nunito"/>
                          <a:sym typeface="Nunito"/>
                        </a:rPr>
                        <a:t>Face Deficit </a:t>
                      </a:r>
                      <a:r>
                        <a:rPr lang="en" sz="1000">
                          <a:latin typeface="Nunito"/>
                          <a:ea typeface="Nunito"/>
                          <a:cs typeface="Nunito"/>
                          <a:sym typeface="Nunito"/>
                        </a:rPr>
                        <a:t>(n,%)</a:t>
                      </a:r>
                      <a:endParaRPr sz="10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Yes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3,537 (72.81%)</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3,517 (72.37%)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7,054 (72.59%)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9400">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No</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1,256 (25.85%)</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1,269 (26.11%)</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2,525 (25.98%)</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9400">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Can’t Assess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65 (1.34%)</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74 (1.52%)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139 (1.43%)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1975">
                <a:tc rowSpan="3">
                  <a:txBody>
                    <a:bodyPr/>
                    <a:lstStyle/>
                    <a:p>
                      <a:pPr indent="0" lvl="0" marL="0" rtl="0" algn="ctr">
                        <a:spcBef>
                          <a:spcPts val="0"/>
                        </a:spcBef>
                        <a:spcAft>
                          <a:spcPts val="0"/>
                        </a:spcAft>
                        <a:buNone/>
                      </a:pPr>
                      <a:r>
                        <a:rPr b="1" lang="en" sz="1000">
                          <a:latin typeface="Nunito"/>
                          <a:ea typeface="Nunito"/>
                          <a:cs typeface="Nunito"/>
                          <a:sym typeface="Nunito"/>
                        </a:rPr>
                        <a:t>Arm/Hand Deficit </a:t>
                      </a:r>
                      <a:r>
                        <a:rPr lang="en" sz="1000">
                          <a:latin typeface="Nunito"/>
                          <a:ea typeface="Nunito"/>
                          <a:cs typeface="Nunito"/>
                          <a:sym typeface="Nunito"/>
                        </a:rPr>
                        <a:t>(n,%)</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Yes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4,155 (85.53%)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4,157 (85.53%)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8,312 (85.53%)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5975">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No</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675 (13.89%)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666 (13.70%)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1,341 (13.80%)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Can’t Assess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28 (0.58%)</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37 (0.76%)</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65 (0.67%)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775">
                <a:tc rowSpan="3">
                  <a:txBody>
                    <a:bodyPr/>
                    <a:lstStyle/>
                    <a:p>
                      <a:pPr indent="0" lvl="0" marL="0" rtl="0" algn="ctr">
                        <a:spcBef>
                          <a:spcPts val="0"/>
                        </a:spcBef>
                        <a:spcAft>
                          <a:spcPts val="0"/>
                        </a:spcAft>
                        <a:buNone/>
                      </a:pPr>
                      <a:r>
                        <a:rPr b="1" lang="en" sz="1000">
                          <a:latin typeface="Nunito"/>
                          <a:ea typeface="Nunito"/>
                          <a:cs typeface="Nunito"/>
                          <a:sym typeface="Nunito"/>
                        </a:rPr>
                        <a:t>Leg/Foot Deficit</a:t>
                      </a:r>
                      <a:r>
                        <a:rPr lang="en" sz="1000">
                          <a:latin typeface="Nunito"/>
                          <a:ea typeface="Nunito"/>
                          <a:cs typeface="Nunito"/>
                          <a:sym typeface="Nunito"/>
                        </a:rPr>
                        <a:t> (n,%)</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Yes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3,639 (74.91%)</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3,665 (75.41%)</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7,304 (75.16%)</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0375">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No</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1,150 (23.67%)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1,133 (23.31%)</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2,283 (23.49%)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0375">
                <a:tc vMerge="1"/>
                <a:tc>
                  <a:txBody>
                    <a:bodyPr/>
                    <a:lstStyle/>
                    <a:p>
                      <a:pPr indent="0" lvl="0" marL="0" rtl="0" algn="ctr">
                        <a:lnSpc>
                          <a:spcPct val="115000"/>
                        </a:lnSpc>
                        <a:spcBef>
                          <a:spcPts val="1200"/>
                        </a:spcBef>
                        <a:spcAft>
                          <a:spcPts val="1200"/>
                        </a:spcAft>
                        <a:buNone/>
                      </a:pPr>
                      <a:r>
                        <a:rPr lang="en" sz="1000">
                          <a:latin typeface="Nunito"/>
                          <a:ea typeface="Nunito"/>
                          <a:cs typeface="Nunito"/>
                          <a:sym typeface="Nunito"/>
                        </a:rPr>
                        <a:t>Can’t Assess</a:t>
                      </a:r>
                      <a:endParaRPr sz="10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69 (1.42%)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62 (1.28%)</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131 (1.35%)</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1303800" y="1699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Baseline Demographics and Clinical Characteristics Cont.</a:t>
            </a:r>
            <a:endParaRPr>
              <a:solidFill>
                <a:srgbClr val="000000"/>
              </a:solidFill>
            </a:endParaRPr>
          </a:p>
        </p:txBody>
      </p:sp>
      <p:graphicFrame>
        <p:nvGraphicFramePr>
          <p:cNvPr id="326" name="Google Shape;326;p19"/>
          <p:cNvGraphicFramePr/>
          <p:nvPr/>
        </p:nvGraphicFramePr>
        <p:xfrm>
          <a:off x="1199550" y="1169250"/>
          <a:ext cx="3000000" cy="3000000"/>
        </p:xfrm>
        <a:graphic>
          <a:graphicData uri="http://schemas.openxmlformats.org/drawingml/2006/table">
            <a:tbl>
              <a:tblPr>
                <a:noFill/>
                <a:tableStyleId>{BEB4752B-24EF-4449-A786-66CCA6903DC1}</a:tableStyleId>
              </a:tblPr>
              <a:tblGrid>
                <a:gridCol w="1447800"/>
                <a:gridCol w="1447800"/>
                <a:gridCol w="1447800"/>
                <a:gridCol w="1447800"/>
                <a:gridCol w="1447800"/>
              </a:tblGrid>
              <a:tr h="577850">
                <a:tc gridSpan="2">
                  <a:txBody>
                    <a:bodyPr/>
                    <a:lstStyle/>
                    <a:p>
                      <a:pPr indent="0" lvl="0" marL="0" rtl="0" algn="ctr">
                        <a:spcBef>
                          <a:spcPts val="0"/>
                        </a:spcBef>
                        <a:spcAft>
                          <a:spcPts val="0"/>
                        </a:spcAft>
                        <a:buNone/>
                      </a:pPr>
                      <a:r>
                        <a:rPr b="1" lang="en" sz="900">
                          <a:latin typeface="Nunito"/>
                          <a:ea typeface="Nunito"/>
                          <a:cs typeface="Nunito"/>
                          <a:sym typeface="Nunito"/>
                        </a:rPr>
                        <a:t>Table 1.2</a:t>
                      </a:r>
                      <a:endParaRPr sz="9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hMerge="1"/>
                <a:tc>
                  <a:txBody>
                    <a:bodyPr/>
                    <a:lstStyle/>
                    <a:p>
                      <a:pPr indent="0" lvl="0" marL="0" rtl="0" algn="ctr">
                        <a:spcBef>
                          <a:spcPts val="0"/>
                        </a:spcBef>
                        <a:spcAft>
                          <a:spcPts val="0"/>
                        </a:spcAft>
                        <a:buNone/>
                      </a:pPr>
                      <a:r>
                        <a:rPr b="1" lang="en" sz="900">
                          <a:latin typeface="Nunito"/>
                          <a:ea typeface="Nunito"/>
                          <a:cs typeface="Nunito"/>
                          <a:sym typeface="Nunito"/>
                        </a:rPr>
                        <a:t>Treatment </a:t>
                      </a:r>
                      <a:r>
                        <a:rPr lang="en" sz="900">
                          <a:latin typeface="Nunito"/>
                          <a:ea typeface="Nunito"/>
                          <a:cs typeface="Nunito"/>
                          <a:sym typeface="Nunito"/>
                        </a:rPr>
                        <a:t>(aspirin 300 mg &amp; no heparin)</a:t>
                      </a:r>
                      <a:endParaRPr sz="900">
                        <a:latin typeface="Nunito"/>
                        <a:ea typeface="Nunito"/>
                        <a:cs typeface="Nunito"/>
                        <a:sym typeface="Nunito"/>
                      </a:endParaRPr>
                    </a:p>
                    <a:p>
                      <a:pPr indent="0" lvl="0" marL="0" rtl="0" algn="ctr">
                        <a:spcBef>
                          <a:spcPts val="0"/>
                        </a:spcBef>
                        <a:spcAft>
                          <a:spcPts val="0"/>
                        </a:spcAft>
                        <a:buNone/>
                      </a:pPr>
                      <a:r>
                        <a:rPr lang="en" sz="900">
                          <a:latin typeface="Nunito"/>
                          <a:ea typeface="Nunito"/>
                          <a:cs typeface="Nunito"/>
                          <a:sym typeface="Nunito"/>
                        </a:rPr>
                        <a:t>(n=4,858)</a:t>
                      </a:r>
                      <a:endParaRPr sz="9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900">
                          <a:latin typeface="Nunito"/>
                          <a:ea typeface="Nunito"/>
                          <a:cs typeface="Nunito"/>
                          <a:sym typeface="Nunito"/>
                        </a:rPr>
                        <a:t>Placebo </a:t>
                      </a:r>
                      <a:endParaRPr b="1" sz="900">
                        <a:latin typeface="Nunito"/>
                        <a:ea typeface="Nunito"/>
                        <a:cs typeface="Nunito"/>
                        <a:sym typeface="Nunito"/>
                      </a:endParaRPr>
                    </a:p>
                    <a:p>
                      <a:pPr indent="0" lvl="0" marL="0" rtl="0" algn="ctr">
                        <a:spcBef>
                          <a:spcPts val="0"/>
                        </a:spcBef>
                        <a:spcAft>
                          <a:spcPts val="0"/>
                        </a:spcAft>
                        <a:buNone/>
                      </a:pPr>
                      <a:r>
                        <a:rPr lang="en" sz="900">
                          <a:latin typeface="Nunito"/>
                          <a:ea typeface="Nunito"/>
                          <a:cs typeface="Nunito"/>
                          <a:sym typeface="Nunito"/>
                        </a:rPr>
                        <a:t>(no aspirin &amp; no heparin)</a:t>
                      </a:r>
                      <a:endParaRPr sz="900">
                        <a:latin typeface="Nunito"/>
                        <a:ea typeface="Nunito"/>
                        <a:cs typeface="Nunito"/>
                        <a:sym typeface="Nunito"/>
                      </a:endParaRPr>
                    </a:p>
                    <a:p>
                      <a:pPr indent="0" lvl="0" marL="0" rtl="0" algn="ctr">
                        <a:spcBef>
                          <a:spcPts val="0"/>
                        </a:spcBef>
                        <a:spcAft>
                          <a:spcPts val="0"/>
                        </a:spcAft>
                        <a:buNone/>
                      </a:pPr>
                      <a:r>
                        <a:rPr lang="en" sz="900">
                          <a:latin typeface="Nunito"/>
                          <a:ea typeface="Nunito"/>
                          <a:cs typeface="Nunito"/>
                          <a:sym typeface="Nunito"/>
                        </a:rPr>
                        <a:t>(n=4,860)</a:t>
                      </a:r>
                      <a:endParaRPr sz="9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 sz="900">
                          <a:latin typeface="Nunito"/>
                          <a:ea typeface="Nunito"/>
                          <a:cs typeface="Nunito"/>
                          <a:sym typeface="Nunito"/>
                        </a:rPr>
                        <a:t>Total </a:t>
                      </a:r>
                      <a:endParaRPr b="1" sz="900">
                        <a:latin typeface="Nunito"/>
                        <a:ea typeface="Nunito"/>
                        <a:cs typeface="Nunito"/>
                        <a:sym typeface="Nunito"/>
                      </a:endParaRPr>
                    </a:p>
                    <a:p>
                      <a:pPr indent="0" lvl="0" marL="0" rtl="0" algn="ctr">
                        <a:spcBef>
                          <a:spcPts val="0"/>
                        </a:spcBef>
                        <a:spcAft>
                          <a:spcPts val="0"/>
                        </a:spcAft>
                        <a:buNone/>
                      </a:pPr>
                      <a:r>
                        <a:rPr lang="en" sz="900">
                          <a:latin typeface="Nunito"/>
                          <a:ea typeface="Nunito"/>
                          <a:cs typeface="Nunito"/>
                          <a:sym typeface="Nunito"/>
                        </a:rPr>
                        <a:t>(n=9,718)</a:t>
                      </a:r>
                      <a:endParaRPr sz="9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9D9D9"/>
                    </a:solidFill>
                  </a:tcPr>
                </a:tc>
              </a:tr>
              <a:tr h="201575">
                <a:tc rowSpan="3">
                  <a:txBody>
                    <a:bodyPr/>
                    <a:lstStyle/>
                    <a:p>
                      <a:pPr indent="0" lvl="0" marL="0" rtl="0" algn="ctr">
                        <a:spcBef>
                          <a:spcPts val="0"/>
                        </a:spcBef>
                        <a:spcAft>
                          <a:spcPts val="0"/>
                        </a:spcAft>
                        <a:buNone/>
                      </a:pPr>
                      <a:r>
                        <a:rPr b="1" lang="en" sz="900">
                          <a:latin typeface="Nunito"/>
                          <a:ea typeface="Nunito"/>
                          <a:cs typeface="Nunito"/>
                          <a:sym typeface="Nunito"/>
                        </a:rPr>
                        <a:t>Dysphagia </a:t>
                      </a:r>
                      <a:r>
                        <a:rPr lang="en" sz="900">
                          <a:latin typeface="Nunito"/>
                          <a:ea typeface="Nunito"/>
                          <a:cs typeface="Nunito"/>
                          <a:sym typeface="Nunito"/>
                        </a:rPr>
                        <a:t>(n,%)</a:t>
                      </a:r>
                      <a:endParaRPr b="1" sz="9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Yes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2,156 (44.38%)</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2,124 (43.70%)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4,280 (44.04%)</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575">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No</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2,561 (52.72%)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2,577 (53.02%)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5,138 (52.87%)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575">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Can’t Assess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141 (2.90%)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159 (3.27%)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300 (3.09%)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1575">
                <a:tc rowSpan="3">
                  <a:txBody>
                    <a:bodyPr/>
                    <a:lstStyle/>
                    <a:p>
                      <a:pPr indent="0" lvl="0" marL="0" rtl="0" algn="ctr">
                        <a:spcBef>
                          <a:spcPts val="0"/>
                        </a:spcBef>
                        <a:spcAft>
                          <a:spcPts val="0"/>
                        </a:spcAft>
                        <a:buNone/>
                      </a:pPr>
                      <a:r>
                        <a:rPr b="1" lang="en" sz="900">
                          <a:latin typeface="Nunito"/>
                          <a:ea typeface="Nunito"/>
                          <a:cs typeface="Nunito"/>
                          <a:sym typeface="Nunito"/>
                        </a:rPr>
                        <a:t>Hemianopia</a:t>
                      </a:r>
                      <a:r>
                        <a:rPr lang="en" sz="900">
                          <a:latin typeface="Nunito"/>
                          <a:ea typeface="Nunito"/>
                          <a:cs typeface="Nunito"/>
                          <a:sym typeface="Nunito"/>
                        </a:rPr>
                        <a:t>(n,%)</a:t>
                      </a:r>
                      <a:endParaRPr sz="900">
                        <a:latin typeface="Nunito"/>
                        <a:ea typeface="Nunito"/>
                        <a:cs typeface="Nunito"/>
                        <a:sym typeface="Nuni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Yes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792 (16.30%)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747 (15.37%)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1,539 (15.84%)</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9400">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No</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3,048 (62.74%)</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3,120 (64.20%)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6,168 (63.47%)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9400">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Can’t Assess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1,018 (20.96%)</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993 (20.43%)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2,011 (20.69%)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r>
              <a:tr h="121975">
                <a:tc rowSpan="3">
                  <a:txBody>
                    <a:bodyPr/>
                    <a:lstStyle/>
                    <a:p>
                      <a:pPr indent="0" lvl="0" marL="0" rtl="0" algn="ctr">
                        <a:spcBef>
                          <a:spcPts val="0"/>
                        </a:spcBef>
                        <a:spcAft>
                          <a:spcPts val="0"/>
                        </a:spcAft>
                        <a:buNone/>
                      </a:pPr>
                      <a:r>
                        <a:rPr b="1" lang="en" sz="900">
                          <a:latin typeface="Nunito"/>
                          <a:ea typeface="Nunito"/>
                          <a:cs typeface="Nunito"/>
                          <a:sym typeface="Nunito"/>
                        </a:rPr>
                        <a:t>Visuospatial Disorder</a:t>
                      </a:r>
                      <a:r>
                        <a:rPr lang="en" sz="900">
                          <a:latin typeface="Nunito"/>
                          <a:ea typeface="Nunito"/>
                          <a:cs typeface="Nunito"/>
                          <a:sym typeface="Nunito"/>
                        </a:rPr>
                        <a:t> (n,%)</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Yes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836 (17.21%)</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764 (15.72%)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1,600 (16.46%)</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5975">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No</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3,161 (65.07%)</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3,214 (66.13%)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6,375 (65.60%)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0000">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Can’t Assess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861 (17.72%)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882 (18.15%)</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1,743 (17.94%)</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r>
              <a:tr h="210775">
                <a:tc rowSpan="3">
                  <a:txBody>
                    <a:bodyPr/>
                    <a:lstStyle/>
                    <a:p>
                      <a:pPr indent="0" lvl="0" marL="0" rtl="0" algn="ctr">
                        <a:spcBef>
                          <a:spcPts val="0"/>
                        </a:spcBef>
                        <a:spcAft>
                          <a:spcPts val="0"/>
                        </a:spcAft>
                        <a:buNone/>
                      </a:pPr>
                      <a:r>
                        <a:rPr b="1" lang="en" sz="900">
                          <a:latin typeface="Nunito"/>
                          <a:ea typeface="Nunito"/>
                          <a:cs typeface="Nunito"/>
                          <a:sym typeface="Nunito"/>
                        </a:rPr>
                        <a:t>Brainstem/Cerebellar Signs</a:t>
                      </a:r>
                      <a:r>
                        <a:rPr lang="en" sz="900">
                          <a:latin typeface="Nunito"/>
                          <a:ea typeface="Nunito"/>
                          <a:cs typeface="Nunito"/>
                          <a:sym typeface="Nunito"/>
                        </a:rPr>
                        <a:t> (n,%)</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Yes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506 (10.42%)</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546 (11.23%)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1,052 (10.83%)</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650">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0375">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No</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3,944 (81.19%)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3,936 (80.99%)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7,880 (81.09%)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8775">
                <a:tc vMerge="1"/>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Can’t Assess</a:t>
                      </a:r>
                      <a:endParaRPr sz="900">
                        <a:latin typeface="Nunito"/>
                        <a:ea typeface="Nunito"/>
                        <a:cs typeface="Nunito"/>
                        <a:sym typeface="Nunito"/>
                      </a:endParaRPr>
                    </a:p>
                  </a:txBody>
                  <a:tcPr marT="63500" marB="63500" marR="63500" marL="635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408 (8.40%)</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378 (7.78%)</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900">
                          <a:latin typeface="Nunito"/>
                          <a:ea typeface="Nunito"/>
                          <a:cs typeface="Nunito"/>
                          <a:sym typeface="Nunito"/>
                        </a:rPr>
                        <a:t>786 (8.09%)</a:t>
                      </a:r>
                      <a:endParaRPr sz="900">
                        <a:latin typeface="Nunito"/>
                        <a:ea typeface="Nunito"/>
                        <a:cs typeface="Nunito"/>
                        <a:sym typeface="Nunito"/>
                      </a:endParaRPr>
                    </a:p>
                  </a:txBody>
                  <a:tcPr marT="63500" marB="63500" marR="63500" marL="635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650">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0"/>
          <p:cNvPicPr preferRelativeResize="0"/>
          <p:nvPr/>
        </p:nvPicPr>
        <p:blipFill>
          <a:blip r:embed="rId3">
            <a:alphaModFix/>
          </a:blip>
          <a:stretch>
            <a:fillRect/>
          </a:stretch>
        </p:blipFill>
        <p:spPr>
          <a:xfrm>
            <a:off x="4721150" y="0"/>
            <a:ext cx="4422851" cy="1145025"/>
          </a:xfrm>
          <a:prstGeom prst="rect">
            <a:avLst/>
          </a:prstGeom>
          <a:noFill/>
          <a:ln>
            <a:noFill/>
          </a:ln>
        </p:spPr>
      </p:pic>
      <p:sp>
        <p:nvSpPr>
          <p:cNvPr id="332" name="Google Shape;332;p20"/>
          <p:cNvSpPr txBox="1"/>
          <p:nvPr>
            <p:ph type="title"/>
          </p:nvPr>
        </p:nvSpPr>
        <p:spPr>
          <a:xfrm>
            <a:off x="1314525" y="5508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Crude and Adjusted </a:t>
            </a:r>
            <a:endParaRPr/>
          </a:p>
          <a:p>
            <a:pPr indent="0" lvl="0" marL="0" rtl="0" algn="l">
              <a:spcBef>
                <a:spcPts val="0"/>
              </a:spcBef>
              <a:spcAft>
                <a:spcPts val="0"/>
              </a:spcAft>
              <a:buNone/>
            </a:pPr>
            <a:r>
              <a:rPr lang="en"/>
              <a:t>Analysis Results</a:t>
            </a:r>
            <a:endParaRPr/>
          </a:p>
        </p:txBody>
      </p:sp>
      <p:graphicFrame>
        <p:nvGraphicFramePr>
          <p:cNvPr id="333" name="Google Shape;333;p20"/>
          <p:cNvGraphicFramePr/>
          <p:nvPr/>
        </p:nvGraphicFramePr>
        <p:xfrm>
          <a:off x="1041725" y="1763425"/>
          <a:ext cx="3000000" cy="3000000"/>
        </p:xfrm>
        <a:graphic>
          <a:graphicData uri="http://schemas.openxmlformats.org/drawingml/2006/table">
            <a:tbl>
              <a:tblPr>
                <a:noFill/>
                <a:tableStyleId>{BEB4752B-24EF-4449-A786-66CCA6903DC1}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latin typeface="Nunito"/>
                          <a:ea typeface="Nunito"/>
                          <a:cs typeface="Nunito"/>
                          <a:sym typeface="Nunito"/>
                        </a:rPr>
                        <a:t>Effect</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Parameter Estimate</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Odds Ratio</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95% Odds Ratio Confidence Limits</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p-value</a:t>
                      </a:r>
                      <a:endParaRPr b="1" sz="1200">
                        <a:latin typeface="Nunito"/>
                        <a:ea typeface="Nunito"/>
                        <a:cs typeface="Nunito"/>
                        <a:sym typeface="Nunito"/>
                      </a:endParaRPr>
                    </a:p>
                  </a:txBody>
                  <a:tcPr marT="91425" marB="91425" marR="91425" marL="91425">
                    <a:solidFill>
                      <a:srgbClr val="D9D9D9"/>
                    </a:solidFill>
                  </a:tcPr>
                </a:tc>
              </a:tr>
              <a:tr h="381000">
                <a:tc>
                  <a:txBody>
                    <a:bodyPr/>
                    <a:lstStyle/>
                    <a:p>
                      <a:pPr indent="0" lvl="0" marL="0" rtl="0" algn="l">
                        <a:spcBef>
                          <a:spcPts val="0"/>
                        </a:spcBef>
                        <a:spcAft>
                          <a:spcPts val="0"/>
                        </a:spcAft>
                        <a:buNone/>
                      </a:pPr>
                      <a:r>
                        <a:rPr lang="en" sz="1200">
                          <a:latin typeface="Nunito"/>
                          <a:ea typeface="Nunito"/>
                          <a:cs typeface="Nunito"/>
                          <a:sym typeface="Nunito"/>
                        </a:rPr>
                        <a:t>Treatment</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0.4364</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1.5471</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0.724, 3.306</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0.2601</a:t>
                      </a:r>
                      <a:endParaRPr sz="1200">
                        <a:latin typeface="Nunito"/>
                        <a:ea typeface="Nunito"/>
                        <a:cs typeface="Nunito"/>
                        <a:sym typeface="Nunito"/>
                      </a:endParaRPr>
                    </a:p>
                  </a:txBody>
                  <a:tcPr marT="91425" marB="91425" marR="91425" marL="91425"/>
                </a:tc>
              </a:tr>
            </a:tbl>
          </a:graphicData>
        </a:graphic>
      </p:graphicFrame>
      <p:sp>
        <p:nvSpPr>
          <p:cNvPr id="334" name="Google Shape;334;p20"/>
          <p:cNvSpPr txBox="1"/>
          <p:nvPr/>
        </p:nvSpPr>
        <p:spPr>
          <a:xfrm>
            <a:off x="952500" y="1427513"/>
            <a:ext cx="382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Table 2.1 - Crude logistic regression results</a:t>
            </a:r>
            <a:endParaRPr b="1" sz="1200">
              <a:latin typeface="Nunito"/>
              <a:ea typeface="Nunito"/>
              <a:cs typeface="Nunito"/>
              <a:sym typeface="Nunito"/>
            </a:endParaRPr>
          </a:p>
        </p:txBody>
      </p:sp>
      <p:sp>
        <p:nvSpPr>
          <p:cNvPr id="335" name="Google Shape;335;p20"/>
          <p:cNvSpPr txBox="1"/>
          <p:nvPr/>
        </p:nvSpPr>
        <p:spPr>
          <a:xfrm>
            <a:off x="952500" y="2724150"/>
            <a:ext cx="4286400" cy="4002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1200"/>
              </a:spcAft>
              <a:buNone/>
            </a:pPr>
            <a:r>
              <a:rPr b="1" lang="en" sz="1200">
                <a:latin typeface="Nunito"/>
                <a:ea typeface="Nunito"/>
                <a:cs typeface="Nunito"/>
                <a:sym typeface="Nunito"/>
              </a:rPr>
              <a:t>Table 2.2 - Adjusted logistic regression results</a:t>
            </a:r>
            <a:endParaRPr b="1" sz="1200">
              <a:latin typeface="Nunito"/>
              <a:ea typeface="Nunito"/>
              <a:cs typeface="Nunito"/>
              <a:sym typeface="Nunito"/>
            </a:endParaRPr>
          </a:p>
        </p:txBody>
      </p:sp>
      <p:graphicFrame>
        <p:nvGraphicFramePr>
          <p:cNvPr id="336" name="Google Shape;336;p20"/>
          <p:cNvGraphicFramePr/>
          <p:nvPr/>
        </p:nvGraphicFramePr>
        <p:xfrm>
          <a:off x="1041725" y="3080475"/>
          <a:ext cx="3000000" cy="3000000"/>
        </p:xfrm>
        <a:graphic>
          <a:graphicData uri="http://schemas.openxmlformats.org/drawingml/2006/table">
            <a:tbl>
              <a:tblPr>
                <a:noFill/>
                <a:tableStyleId>{BEB4752B-24EF-4449-A786-66CCA6903DC1}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latin typeface="Nunito"/>
                          <a:ea typeface="Nunito"/>
                          <a:cs typeface="Nunito"/>
                          <a:sym typeface="Nunito"/>
                        </a:rPr>
                        <a:t>Effect</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Parameter Estimate</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Odds Ratio</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95% Odds Ratio Confidence Limits</a:t>
                      </a:r>
                      <a:endParaRPr b="1" sz="1200">
                        <a:latin typeface="Nunito"/>
                        <a:ea typeface="Nunito"/>
                        <a:cs typeface="Nunito"/>
                        <a:sym typeface="Nunito"/>
                      </a:endParaRPr>
                    </a:p>
                  </a:txBody>
                  <a:tcPr marT="91425" marB="91425" marR="91425" marL="91425">
                    <a:solidFill>
                      <a:srgbClr val="D9D9D9"/>
                    </a:solidFill>
                  </a:tcPr>
                </a:tc>
                <a:tc>
                  <a:txBody>
                    <a:bodyPr/>
                    <a:lstStyle/>
                    <a:p>
                      <a:pPr indent="0" lvl="0" marL="0" rtl="0" algn="l">
                        <a:spcBef>
                          <a:spcPts val="0"/>
                        </a:spcBef>
                        <a:spcAft>
                          <a:spcPts val="0"/>
                        </a:spcAft>
                        <a:buNone/>
                      </a:pPr>
                      <a:r>
                        <a:rPr b="1" lang="en" sz="1200">
                          <a:latin typeface="Nunito"/>
                          <a:ea typeface="Nunito"/>
                          <a:cs typeface="Nunito"/>
                          <a:sym typeface="Nunito"/>
                        </a:rPr>
                        <a:t>p-value</a:t>
                      </a:r>
                      <a:endParaRPr b="1" sz="1200">
                        <a:latin typeface="Nunito"/>
                        <a:ea typeface="Nunito"/>
                        <a:cs typeface="Nunito"/>
                        <a:sym typeface="Nunito"/>
                      </a:endParaRPr>
                    </a:p>
                  </a:txBody>
                  <a:tcPr marT="91425" marB="91425" marR="91425" marL="91425">
                    <a:solidFill>
                      <a:srgbClr val="D9D9D9"/>
                    </a:solidFill>
                  </a:tcPr>
                </a:tc>
              </a:tr>
              <a:tr h="381000">
                <a:tc>
                  <a:txBody>
                    <a:bodyPr/>
                    <a:lstStyle/>
                    <a:p>
                      <a:pPr indent="0" lvl="0" marL="0" rtl="0" algn="l">
                        <a:spcBef>
                          <a:spcPts val="0"/>
                        </a:spcBef>
                        <a:spcAft>
                          <a:spcPts val="0"/>
                        </a:spcAft>
                        <a:buNone/>
                      </a:pPr>
                      <a:r>
                        <a:rPr lang="en" sz="1200">
                          <a:latin typeface="Nunito"/>
                          <a:ea typeface="Nunito"/>
                          <a:cs typeface="Nunito"/>
                          <a:sym typeface="Nunito"/>
                        </a:rPr>
                        <a:t>Treatment</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0.4436</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1.5583</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0.729, 3.331</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0.2525</a:t>
                      </a:r>
                      <a:endParaRPr sz="12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200">
                          <a:latin typeface="Nunito"/>
                          <a:ea typeface="Nunito"/>
                          <a:cs typeface="Nunito"/>
                          <a:sym typeface="Nunito"/>
                        </a:rPr>
                        <a:t>Sex</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0.1809</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1.1983</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0.544, 2.590</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0.6455</a:t>
                      </a:r>
                      <a:endParaRPr sz="1200">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 sz="1200">
                          <a:latin typeface="Nunito"/>
                          <a:ea typeface="Nunito"/>
                          <a:cs typeface="Nunito"/>
                          <a:sym typeface="Nunito"/>
                        </a:rPr>
                        <a:t>Age</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-0.0282</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0.9722</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0.945, 1.001</a:t>
                      </a:r>
                      <a:endParaRPr sz="1200">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sz="1200">
                          <a:latin typeface="Nunito"/>
                          <a:ea typeface="Nunito"/>
                          <a:cs typeface="Nunito"/>
                          <a:sym typeface="Nunito"/>
                        </a:rPr>
                        <a:t>0.0549</a:t>
                      </a:r>
                      <a:endParaRPr sz="1200">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Modification/</a:t>
            </a:r>
            <a:endParaRPr/>
          </a:p>
          <a:p>
            <a:pPr indent="0" lvl="0" marL="0" rtl="0" algn="l">
              <a:spcBef>
                <a:spcPts val="0"/>
              </a:spcBef>
              <a:spcAft>
                <a:spcPts val="0"/>
              </a:spcAft>
              <a:buNone/>
            </a:pPr>
            <a:r>
              <a:rPr lang="en"/>
              <a:t>Interaction Analysis </a:t>
            </a:r>
            <a:endParaRPr/>
          </a:p>
        </p:txBody>
      </p:sp>
      <p:pic>
        <p:nvPicPr>
          <p:cNvPr id="342" name="Google Shape;342;p21"/>
          <p:cNvPicPr preferRelativeResize="0"/>
          <p:nvPr/>
        </p:nvPicPr>
        <p:blipFill>
          <a:blip r:embed="rId3">
            <a:alphaModFix/>
          </a:blip>
          <a:stretch>
            <a:fillRect/>
          </a:stretch>
        </p:blipFill>
        <p:spPr>
          <a:xfrm>
            <a:off x="5043275" y="0"/>
            <a:ext cx="4100724" cy="1902850"/>
          </a:xfrm>
          <a:prstGeom prst="rect">
            <a:avLst/>
          </a:prstGeom>
          <a:noFill/>
          <a:ln>
            <a:noFill/>
          </a:ln>
        </p:spPr>
      </p:pic>
      <p:sp>
        <p:nvSpPr>
          <p:cNvPr id="343" name="Google Shape;343;p21"/>
          <p:cNvSpPr txBox="1"/>
          <p:nvPr/>
        </p:nvSpPr>
        <p:spPr>
          <a:xfrm>
            <a:off x="889350" y="1502650"/>
            <a:ext cx="5105700" cy="4002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1200"/>
              </a:spcAft>
              <a:buNone/>
            </a:pPr>
            <a:r>
              <a:rPr b="1" lang="en" sz="1200">
                <a:latin typeface="Nunito"/>
                <a:ea typeface="Nunito"/>
                <a:cs typeface="Nunito"/>
                <a:sym typeface="Nunito"/>
              </a:rPr>
              <a:t>Table 3 - Adjusted logistic regression with interaction results</a:t>
            </a:r>
            <a:endParaRPr b="1" sz="1200">
              <a:latin typeface="Nunito"/>
              <a:ea typeface="Nunito"/>
              <a:cs typeface="Nunito"/>
              <a:sym typeface="Nunito"/>
            </a:endParaRPr>
          </a:p>
        </p:txBody>
      </p:sp>
      <p:graphicFrame>
        <p:nvGraphicFramePr>
          <p:cNvPr id="344" name="Google Shape;344;p21"/>
          <p:cNvGraphicFramePr/>
          <p:nvPr/>
        </p:nvGraphicFramePr>
        <p:xfrm>
          <a:off x="889338" y="1836625"/>
          <a:ext cx="3000000" cy="3000000"/>
        </p:xfrm>
        <a:graphic>
          <a:graphicData uri="http://schemas.openxmlformats.org/drawingml/2006/table">
            <a:tbl>
              <a:tblPr>
                <a:noFill/>
                <a:tableStyleId>{BEB4752B-24EF-4449-A786-66CCA6903DC1}</a:tableStyleId>
              </a:tblPr>
              <a:tblGrid>
                <a:gridCol w="3368925"/>
                <a:gridCol w="925400"/>
                <a:gridCol w="763875"/>
                <a:gridCol w="1514950"/>
                <a:gridCol w="792175"/>
              </a:tblGrid>
              <a:tr h="332600">
                <a:tc>
                  <a:txBody>
                    <a:bodyPr/>
                    <a:lstStyle/>
                    <a:p>
                      <a:pPr indent="0" lvl="0" marL="0" rtl="0" algn="ctr">
                        <a:spcBef>
                          <a:spcPts val="0"/>
                        </a:spcBef>
                        <a:spcAft>
                          <a:spcPts val="0"/>
                        </a:spcAft>
                        <a:buNone/>
                      </a:pPr>
                      <a:r>
                        <a:rPr b="1" lang="en" sz="1200">
                          <a:latin typeface="Nunito"/>
                          <a:ea typeface="Nunito"/>
                          <a:cs typeface="Nunito"/>
                          <a:sym typeface="Nunito"/>
                        </a:rPr>
                        <a:t>Effect</a:t>
                      </a:r>
                      <a:endParaRPr b="1" sz="1200">
                        <a:latin typeface="Nunito"/>
                        <a:ea typeface="Nunito"/>
                        <a:cs typeface="Nunito"/>
                        <a:sym typeface="Nunito"/>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Parameter Estimate</a:t>
                      </a:r>
                      <a:endParaRPr b="1" sz="1200">
                        <a:latin typeface="Nunito"/>
                        <a:ea typeface="Nunito"/>
                        <a:cs typeface="Nunito"/>
                        <a:sym typeface="Nunito"/>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Odds Ratio</a:t>
                      </a:r>
                      <a:endParaRPr b="1" sz="1200">
                        <a:latin typeface="Nunito"/>
                        <a:ea typeface="Nunito"/>
                        <a:cs typeface="Nunito"/>
                        <a:sym typeface="Nunito"/>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95% Odds Ratio Confidence Limits</a:t>
                      </a:r>
                      <a:endParaRPr b="1" sz="1200">
                        <a:latin typeface="Nunito"/>
                        <a:ea typeface="Nunito"/>
                        <a:cs typeface="Nunito"/>
                        <a:sym typeface="Nunito"/>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200">
                          <a:latin typeface="Nunito"/>
                          <a:ea typeface="Nunito"/>
                          <a:cs typeface="Nunito"/>
                          <a:sym typeface="Nunito"/>
                        </a:rPr>
                        <a:t>p-value</a:t>
                      </a:r>
                      <a:endParaRPr b="1" sz="1200">
                        <a:latin typeface="Nunito"/>
                        <a:ea typeface="Nunito"/>
                        <a:cs typeface="Nunito"/>
                        <a:sym typeface="Nunito"/>
                      </a:endParaRPr>
                    </a:p>
                  </a:txBody>
                  <a:tcPr marT="91425" marB="91425" marR="91425" marL="91425" anchor="ctr">
                    <a:solidFill>
                      <a:srgbClr val="D9D9D9"/>
                    </a:solidFill>
                  </a:tcPr>
                </a:tc>
              </a:tr>
              <a:tr h="186500">
                <a:tc>
                  <a:txBody>
                    <a:bodyPr/>
                    <a:lstStyle/>
                    <a:p>
                      <a:pPr indent="0" lvl="0" marL="0" rtl="0" algn="l">
                        <a:spcBef>
                          <a:spcPts val="0"/>
                        </a:spcBef>
                        <a:spcAft>
                          <a:spcPts val="0"/>
                        </a:spcAft>
                        <a:buNone/>
                      </a:pPr>
                      <a:r>
                        <a:rPr lang="en" sz="1200">
                          <a:latin typeface="Nunito"/>
                          <a:ea typeface="Nunito"/>
                          <a:cs typeface="Nunito"/>
                          <a:sym typeface="Nunito"/>
                        </a:rPr>
                        <a:t>Treatment</a:t>
                      </a:r>
                      <a:endParaRPr sz="1200">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sz="1100">
                          <a:latin typeface="Nunito"/>
                          <a:ea typeface="Nunito"/>
                          <a:cs typeface="Nunito"/>
                          <a:sym typeface="Nunito"/>
                        </a:rPr>
                        <a:t>0.3290</a:t>
                      </a:r>
                      <a:endParaRPr sz="11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sz="1100">
                          <a:latin typeface="Nunito"/>
                          <a:ea typeface="Nunito"/>
                          <a:cs typeface="Nunito"/>
                          <a:sym typeface="Nunito"/>
                        </a:rPr>
                        <a:t>0.4795</a:t>
                      </a:r>
                      <a:endParaRPr sz="1100">
                        <a:latin typeface="Nunito"/>
                        <a:ea typeface="Nunito"/>
                        <a:cs typeface="Nunito"/>
                        <a:sym typeface="Nunito"/>
                      </a:endParaRPr>
                    </a:p>
                  </a:txBody>
                  <a:tcPr marT="91425" marB="91425" marR="91425" marL="91425" anchor="ctr"/>
                </a:tc>
              </a:tr>
              <a:tr h="100000">
                <a:tc>
                  <a:txBody>
                    <a:bodyPr/>
                    <a:lstStyle/>
                    <a:p>
                      <a:pPr indent="0" lvl="0" marL="0" rtl="0" algn="l">
                        <a:spcBef>
                          <a:spcPts val="0"/>
                        </a:spcBef>
                        <a:spcAft>
                          <a:spcPts val="0"/>
                        </a:spcAft>
                        <a:buNone/>
                      </a:pPr>
                      <a:r>
                        <a:rPr lang="en" sz="1200">
                          <a:latin typeface="Nunito"/>
                          <a:ea typeface="Nunito"/>
                          <a:cs typeface="Nunito"/>
                          <a:sym typeface="Nunito"/>
                        </a:rPr>
                        <a:t>Initial Hemorrhagic Stroke</a:t>
                      </a:r>
                      <a:endParaRPr sz="1200">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2.5992</a:t>
                      </a:r>
                      <a:endParaRPr sz="1100">
                        <a:latin typeface="Nunito"/>
                        <a:ea typeface="Nunito"/>
                        <a:cs typeface="Nunito"/>
                        <a:sym typeface="Nunit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0.0001</a:t>
                      </a:r>
                      <a:endParaRPr sz="1100">
                        <a:latin typeface="Nunito"/>
                        <a:ea typeface="Nunito"/>
                        <a:cs typeface="Nunito"/>
                        <a:sym typeface="Nunito"/>
                      </a:endParaRPr>
                    </a:p>
                  </a:txBody>
                  <a:tcPr marT="91425" marB="91425" marR="91425" marL="91425" anchor="ctr"/>
                </a:tc>
              </a:tr>
              <a:tr h="200775">
                <a:tc>
                  <a:txBody>
                    <a:bodyPr/>
                    <a:lstStyle/>
                    <a:p>
                      <a:pPr indent="0" lvl="0" marL="0" rtl="0" algn="l">
                        <a:spcBef>
                          <a:spcPts val="0"/>
                        </a:spcBef>
                        <a:spcAft>
                          <a:spcPts val="0"/>
                        </a:spcAft>
                        <a:buNone/>
                      </a:pPr>
                      <a:r>
                        <a:rPr lang="en" sz="1200">
                          <a:latin typeface="Nunito"/>
                          <a:ea typeface="Nunito"/>
                          <a:cs typeface="Nunito"/>
                          <a:sym typeface="Nunito"/>
                        </a:rPr>
                        <a:t>Trt * initial_hemstroke</a:t>
                      </a:r>
                      <a:endParaRPr sz="12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0.3600</a:t>
                      </a:r>
                      <a:endParaRPr sz="1200">
                        <a:latin typeface="Nunito"/>
                        <a:ea typeface="Nunito"/>
                        <a:cs typeface="Nunito"/>
                        <a:sym typeface="Nunito"/>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0.6742</a:t>
                      </a:r>
                      <a:endParaRPr sz="12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tcPr>
                </a:tc>
              </a:tr>
              <a:tr h="169900">
                <a:tc>
                  <a:txBody>
                    <a:bodyPr/>
                    <a:lstStyle/>
                    <a:p>
                      <a:pPr indent="0" lvl="0" marL="228600" rtl="0" algn="l">
                        <a:spcBef>
                          <a:spcPts val="0"/>
                        </a:spcBef>
                        <a:spcAft>
                          <a:spcPts val="0"/>
                        </a:spcAft>
                        <a:buNone/>
                      </a:pPr>
                      <a:r>
                        <a:rPr lang="en" sz="1200">
                          <a:latin typeface="Nunito"/>
                          <a:ea typeface="Nunito"/>
                          <a:cs typeface="Nunito"/>
                          <a:sym typeface="Nunito"/>
                        </a:rPr>
                        <a:t>Aspirin vs Placebo, </a:t>
                      </a:r>
                      <a:r>
                        <a:rPr b="1" lang="en" sz="1200">
                          <a:latin typeface="Nunito"/>
                          <a:ea typeface="Nunito"/>
                          <a:cs typeface="Nunito"/>
                          <a:sym typeface="Nunito"/>
                        </a:rPr>
                        <a:t>NO </a:t>
                      </a:r>
                      <a:r>
                        <a:rPr lang="en" sz="1200">
                          <a:latin typeface="Nunito"/>
                          <a:ea typeface="Nunito"/>
                          <a:cs typeface="Nunito"/>
                          <a:sym typeface="Nunito"/>
                        </a:rPr>
                        <a:t>initial_hemstroke</a:t>
                      </a:r>
                      <a:endParaRPr sz="12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1.390</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latin typeface="Nunito"/>
                          <a:ea typeface="Nunito"/>
                          <a:cs typeface="Nunito"/>
                          <a:sym typeface="Nunito"/>
                        </a:rPr>
                        <a:t>0.558, 3.459</a:t>
                      </a:r>
                      <a:endParaRPr sz="1100">
                        <a:latin typeface="Nunito"/>
                        <a:ea typeface="Nunito"/>
                        <a:cs typeface="Nunito"/>
                        <a:sym typeface="Nunito"/>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100">
                          <a:latin typeface="Nunito"/>
                          <a:ea typeface="Nunito"/>
                          <a:cs typeface="Nunito"/>
                          <a:sym typeface="Nunito"/>
                        </a:rPr>
                        <a:t>-</a:t>
                      </a:r>
                      <a:endParaRPr sz="1100">
                        <a:latin typeface="Nunito"/>
                        <a:ea typeface="Nunito"/>
                        <a:cs typeface="Nunito"/>
                        <a:sym typeface="Nunito"/>
                      </a:endParaRPr>
                    </a:p>
                  </a:txBody>
                  <a:tcPr marT="91425" marB="91425" marR="91425" marL="91425" anchor="ctr">
                    <a:lnB cap="flat" cmpd="sng" w="9525">
                      <a:solidFill>
                        <a:srgbClr val="9E9E9E"/>
                      </a:solidFill>
                      <a:prstDash val="solid"/>
                      <a:round/>
                      <a:headEnd len="sm" w="sm" type="none"/>
                      <a:tailEnd len="sm" w="sm" type="none"/>
                    </a:lnB>
                  </a:tcPr>
                </a:tc>
              </a:tr>
              <a:tr h="231625">
                <a:tc>
                  <a:txBody>
                    <a:bodyPr/>
                    <a:lstStyle/>
                    <a:p>
                      <a:pPr indent="0" lvl="0" marL="228600" rtl="0" algn="l">
                        <a:spcBef>
                          <a:spcPts val="0"/>
                        </a:spcBef>
                        <a:spcAft>
                          <a:spcPts val="0"/>
                        </a:spcAft>
                        <a:buNone/>
                      </a:pPr>
                      <a:r>
                        <a:rPr lang="en" sz="1200">
                          <a:latin typeface="Nunito"/>
                          <a:ea typeface="Nunito"/>
                          <a:cs typeface="Nunito"/>
                          <a:sym typeface="Nunito"/>
                        </a:rPr>
                        <a:t>Aspirin vs Placebo, </a:t>
                      </a:r>
                      <a:r>
                        <a:rPr b="1" lang="en" sz="1200">
                          <a:latin typeface="Nunito"/>
                          <a:ea typeface="Nunito"/>
                          <a:cs typeface="Nunito"/>
                          <a:sym typeface="Nunito"/>
                        </a:rPr>
                        <a:t>YES</a:t>
                      </a:r>
                      <a:r>
                        <a:rPr lang="en" sz="1200">
                          <a:latin typeface="Nunito"/>
                          <a:ea typeface="Nunito"/>
                          <a:cs typeface="Nunito"/>
                          <a:sym typeface="Nunito"/>
                        </a:rPr>
                        <a:t> initial_hemstroke</a:t>
                      </a:r>
                      <a:endParaRPr sz="12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a:t>
                      </a:r>
                      <a:endParaRPr sz="12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1.992</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0.487, 8.150</a:t>
                      </a:r>
                      <a:endParaRPr sz="1100">
                        <a:latin typeface="Nunito"/>
                        <a:ea typeface="Nunito"/>
                        <a:cs typeface="Nunito"/>
                        <a:sym typeface="Nunito"/>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Nunito"/>
                          <a:ea typeface="Nunito"/>
                          <a:cs typeface="Nunito"/>
                          <a:sym typeface="Nunito"/>
                        </a:rPr>
                        <a:t>-</a:t>
                      </a:r>
                      <a:endParaRPr sz="1200">
                        <a:latin typeface="Nunito"/>
                        <a:ea typeface="Nunito"/>
                        <a:cs typeface="Nunito"/>
                        <a:sym typeface="Nunit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1625">
                <a:tc>
                  <a:txBody>
                    <a:bodyPr/>
                    <a:lstStyle/>
                    <a:p>
                      <a:pPr indent="0" lvl="0" marL="0" rtl="0" algn="l">
                        <a:spcBef>
                          <a:spcPts val="0"/>
                        </a:spcBef>
                        <a:spcAft>
                          <a:spcPts val="0"/>
                        </a:spcAft>
                        <a:buNone/>
                      </a:pPr>
                      <a:r>
                        <a:rPr lang="en" sz="1200">
                          <a:latin typeface="Nunito"/>
                          <a:ea typeface="Nunito"/>
                          <a:cs typeface="Nunito"/>
                          <a:sym typeface="Nunito"/>
                        </a:rPr>
                        <a:t>Sex</a:t>
                      </a:r>
                      <a:endParaRPr sz="12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0.1706</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1.186</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0.546, 2.578</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0.6666</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1625">
                <a:tc>
                  <a:txBody>
                    <a:bodyPr/>
                    <a:lstStyle/>
                    <a:p>
                      <a:pPr indent="0" lvl="0" marL="0" rtl="0" algn="l">
                        <a:spcBef>
                          <a:spcPts val="0"/>
                        </a:spcBef>
                        <a:spcAft>
                          <a:spcPts val="0"/>
                        </a:spcAft>
                        <a:buNone/>
                      </a:pPr>
                      <a:r>
                        <a:rPr lang="en" sz="1200">
                          <a:latin typeface="Nunito"/>
                          <a:ea typeface="Nunito"/>
                          <a:cs typeface="Nunito"/>
                          <a:sym typeface="Nunito"/>
                        </a:rPr>
                        <a:t>Age</a:t>
                      </a:r>
                      <a:endParaRPr sz="12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-0.0322</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0.968</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0.940, 0.998</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Nunito"/>
                          <a:ea typeface="Nunito"/>
                          <a:cs typeface="Nunito"/>
                          <a:sym typeface="Nunito"/>
                        </a:rPr>
                        <a:t>0.0342</a:t>
                      </a:r>
                      <a:endParaRPr sz="1100">
                        <a:latin typeface="Nunito"/>
                        <a:ea typeface="Nunito"/>
                        <a:cs typeface="Nunito"/>
                        <a:sym typeface="Nuni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