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2" r:id="rId4"/>
    <p:sldId id="260" r:id="rId5"/>
    <p:sldId id="263" r:id="rId6"/>
    <p:sldId id="264" r:id="rId7"/>
    <p:sldId id="266" r:id="rId8"/>
    <p:sldId id="267" r:id="rId9"/>
    <p:sldId id="261" r:id="rId10"/>
    <p:sldId id="268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2024-09-19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2024-09-19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namu.wiki/w/%EC%B2%9C%EC%9D%BC%EC%95%BC%ED%99%94" TargetMode="External"/><Relationship Id="rId3" Type="http://schemas.openxmlformats.org/officeDocument/2006/relationships/hyperlink" Target="https://namu.wiki/w/%EC%9D%B4%EC%8A%AC%EB%9E%8C" TargetMode="External"/><Relationship Id="rId7" Type="http://schemas.openxmlformats.org/officeDocument/2006/relationships/hyperlink" Target="https://namu.wiki/w/%EA%B3%A0%EA%B3%A0%ED%95%99" TargetMode="External"/><Relationship Id="rId2" Type="http://schemas.openxmlformats.org/officeDocument/2006/relationships/hyperlink" Target="https://namu.wiki/w/%ED%8E%98%EB%A5%B4%EC%8B%9C%EC%95%84%EC%96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C%98%A4%EB%A6%AC%EC%97%94%ED%83%88%EB%A6%AC%EC%A6%98" TargetMode="External"/><Relationship Id="rId5" Type="http://schemas.openxmlformats.org/officeDocument/2006/relationships/hyperlink" Target="https://namu.wiki/w/19%EC%84%B8%EA%B8%B0" TargetMode="External"/><Relationship Id="rId4" Type="http://schemas.openxmlformats.org/officeDocument/2006/relationships/hyperlink" Target="https://namu.wiki/w/%EB%A9%94%EC%86%8C%ED%8F%AC%ED%83%80%EB%AF%B8%EC%95%84" TargetMode="External"/><Relationship Id="rId9" Type="http://schemas.openxmlformats.org/officeDocument/2006/relationships/hyperlink" Target="https://namu.wiki/w/%EC%95%8C%EB%9D%BC%EB%94%9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6499" y="2563367"/>
            <a:ext cx="3489069" cy="154616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" dirty="0">
                <a:latin typeface="Batang" panose="02030600000101010101" pitchFamily="18" charset="-127"/>
                <a:ea typeface="Batang" panose="02030600000101010101" pitchFamily="18" charset="-127"/>
              </a:rPr>
              <a:t> Café.</a:t>
            </a:r>
            <a:br>
              <a:rPr lang="en-US" altLang="ko" dirty="0"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lang="en-US" altLang="ko" dirty="0">
                <a:latin typeface="Batang" panose="02030600000101010101" pitchFamily="18" charset="-127"/>
                <a:ea typeface="Batang" panose="02030600000101010101" pitchFamily="18" charset="-127"/>
              </a:rPr>
              <a:t>Bazaar </a:t>
            </a:r>
            <a:endParaRPr lang="ko" sz="8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4406" y="6311570"/>
            <a:ext cx="4737721" cy="494905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시각디자인 리서치 조사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김윤경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A6457F-BA86-4CD9-850B-A6D33C5E0784}"/>
              </a:ext>
            </a:extLst>
          </p:cNvPr>
          <p:cNvSpPr txBox="1"/>
          <p:nvPr/>
        </p:nvSpPr>
        <p:spPr>
          <a:xfrm>
            <a:off x="6510230" y="4646092"/>
            <a:ext cx="426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카페 </a:t>
            </a:r>
            <a:r>
              <a:rPr lang="ko-KR" altLang="en-US" sz="1600" dirty="0" err="1"/>
              <a:t>바자르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 고급 럭셔리 카페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F7B780-264A-4973-ADE6-2A1F011EF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06" y="298977"/>
            <a:ext cx="5493594" cy="41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58FF4-2DD9-4FE9-A1C2-E2873F00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8. </a:t>
            </a:r>
            <a:r>
              <a:rPr lang="ko-KR" altLang="en-US" sz="3600" dirty="0"/>
              <a:t>경쟁 </a:t>
            </a:r>
            <a:r>
              <a:rPr lang="en-US" altLang="ko-KR" sz="3600" dirty="0"/>
              <a:t>‘</a:t>
            </a:r>
            <a:r>
              <a:rPr lang="ko-KR" altLang="en-US" sz="3600" dirty="0" err="1"/>
              <a:t>아티제</a:t>
            </a:r>
            <a:r>
              <a:rPr lang="en-US" altLang="ko-KR" sz="3600" dirty="0"/>
              <a:t>’</a:t>
            </a:r>
            <a:r>
              <a:rPr lang="ko-KR" altLang="en-US" sz="3600" dirty="0"/>
              <a:t>와의 비교분석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2FEC1-2B34-4BB0-8CE9-D7AA3D63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t"/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현재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아티제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홈페이지에 따르면 전국 매장 수는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64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곳에 달한다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3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전보다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10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곳 정도 줄어든 수치다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모든 매장은 직영으로 운영 중이다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 </a:t>
            </a:r>
          </a:p>
          <a:p>
            <a:pPr marL="0" indent="0" algn="l" fontAlgn="t">
              <a:buNone/>
            </a:pP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업계 관계자는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지속되는 경기침체와 저가커피 브랜드의 수요 상승 등으로 프리미엄 커피나 베이커리 브랜드의 매출 하락이 이어지는 추세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라고 귀띔했다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실제 경기 악화로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아티제뿐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아니라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이디야커피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탐앤탐스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등 다수 프랜차이즈 브랜드 역시 수익성 하락을 면치 못하고 있다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 </a:t>
            </a:r>
          </a:p>
          <a:p>
            <a:pPr marL="0" indent="0">
              <a:buNone/>
            </a:pP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대한제분은 특히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아티제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브랜드의 경쟁력을 강화하기 위해 다방면으로 변화를 시도 중이다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동부이촌점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도곡동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타워팰리스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등 일명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부촌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에는 베이커리 특화 매장을 오픈했다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다른 점포에서 사용하는 유제품보다 높은 등급의 원재료를 사용한 프리미엄 제품을 판매 중이다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 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222222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이는 국내 수요가 이미 고가의 럭셔리 브랜드는 아주 높은 수준의 문화를 겸비한 맛과 수준을 요구하고 있으며 지금의 무난한 포지션의</a:t>
            </a:r>
            <a:endParaRPr lang="en-US" altLang="ko-KR" sz="1400" dirty="0">
              <a:solidFill>
                <a:srgbClr val="222222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400" dirty="0" err="1">
                <a:solidFill>
                  <a:srgbClr val="222222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아티제가</a:t>
            </a:r>
            <a:r>
              <a:rPr lang="ko-KR" altLang="en-US" sz="1400" dirty="0">
                <a:solidFill>
                  <a:srgbClr val="222222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점차 매출이 하락하고 매장이 폐업하고 있는 이유이다</a:t>
            </a:r>
            <a:r>
              <a:rPr lang="en-US" altLang="ko-KR" sz="1400" dirty="0">
                <a:solidFill>
                  <a:srgbClr val="222222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222222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앞으로는 </a:t>
            </a:r>
            <a:r>
              <a:rPr lang="ko-KR" altLang="en-US" sz="1400" dirty="0"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많은 수의 매장보다 하나의 매장에서 높은 매출과 부가가치를 창출 하여야 한다는 의미이다</a:t>
            </a:r>
            <a:r>
              <a:rPr lang="en-US" altLang="ko-KR" sz="1400" dirty="0"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 dirty="0"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카페 바자르는 지금 까지와는 차별화된 문화의 다양성과 재미난 컨셉 높은 음식 과 음료 수준으로 고급 고객을 꾸준히 유지 </a:t>
            </a:r>
            <a:r>
              <a:rPr lang="ko-KR" altLang="en-US" sz="1400" dirty="0">
                <a:solidFill>
                  <a:srgbClr val="222222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하고 </a:t>
            </a:r>
            <a:r>
              <a:rPr lang="ko-KR" altLang="en-US" sz="1400" dirty="0">
                <a:solidFill>
                  <a:srgbClr val="C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인스타그램 이나 </a:t>
            </a:r>
            <a:r>
              <a:rPr lang="en-US" altLang="ko-KR" sz="1400" dirty="0">
                <a:solidFill>
                  <a:srgbClr val="C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SNS</a:t>
            </a:r>
            <a:r>
              <a:rPr lang="ko-KR" altLang="en-US" sz="1400" dirty="0">
                <a:solidFill>
                  <a:srgbClr val="C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즐기는 젊은 여성들에게 도 호기심을 자극하는 마케팅 전략 을 선보일 예정이다</a:t>
            </a:r>
            <a:r>
              <a:rPr lang="en-US" altLang="ko-KR" sz="1400" dirty="0">
                <a:solidFill>
                  <a:srgbClr val="C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AC155-5907-46CE-9242-855BF86D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2024-09-19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4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FCD7B-BC8E-4C2C-BEFC-CB83CC06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6982"/>
            <a:ext cx="10058400" cy="124385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커피시장 동향 및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DB08D-7D3E-4BC7-AD2E-1D6EFBFA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416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1980</a:t>
            </a:r>
            <a:r>
              <a:rPr lang="ko-KR" altLang="en-US" dirty="0"/>
              <a:t>년 후반</a:t>
            </a:r>
            <a:r>
              <a:rPr lang="en-US" altLang="ko-KR" dirty="0"/>
              <a:t>~ 1990</a:t>
            </a:r>
            <a:r>
              <a:rPr lang="ko-KR" altLang="en-US" dirty="0"/>
              <a:t>년대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병에 들은 인스턴트 커피를 타 먹거나 믹스커피가 나오며 국민에게 대중화 됨</a:t>
            </a:r>
            <a:endParaRPr lang="en-US" altLang="ko-KR" dirty="0"/>
          </a:p>
          <a:p>
            <a:r>
              <a:rPr lang="ko-KR" altLang="en-US" dirty="0"/>
              <a:t>주로 외국에서 들어온 향커피를 고급 커피로 인식 </a:t>
            </a:r>
            <a:r>
              <a:rPr lang="en-US" altLang="ko-KR" dirty="0"/>
              <a:t>(ex-</a:t>
            </a:r>
            <a:r>
              <a:rPr lang="ko-KR" altLang="en-US" dirty="0" err="1"/>
              <a:t>헤이즐넛</a:t>
            </a:r>
            <a:r>
              <a:rPr lang="en-US" altLang="ko-KR" dirty="0"/>
              <a:t>, </a:t>
            </a:r>
            <a:r>
              <a:rPr lang="ko-KR" altLang="en-US" dirty="0" err="1"/>
              <a:t>자뎅커피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2000</a:t>
            </a:r>
            <a:r>
              <a:rPr lang="ko-KR" altLang="en-US" dirty="0"/>
              <a:t>년대 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스타벅스</a:t>
            </a:r>
            <a:r>
              <a:rPr lang="en-US" altLang="ko-KR" dirty="0"/>
              <a:t>(1999</a:t>
            </a:r>
            <a:r>
              <a:rPr lang="ko-KR" altLang="en-US" dirty="0"/>
              <a:t>년 이대 </a:t>
            </a:r>
            <a:r>
              <a:rPr lang="en-US" altLang="ko-KR" dirty="0"/>
              <a:t>1</a:t>
            </a:r>
            <a:r>
              <a:rPr lang="ko-KR" altLang="en-US" dirty="0" err="1"/>
              <a:t>호점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ko-KR" altLang="en-US" dirty="0" err="1"/>
              <a:t>커피빈</a:t>
            </a:r>
            <a:r>
              <a:rPr lang="ko-KR" altLang="en-US" dirty="0"/>
              <a:t> 의 등장</a:t>
            </a:r>
            <a:r>
              <a:rPr lang="en-US" altLang="ko-KR" dirty="0"/>
              <a:t>, </a:t>
            </a:r>
            <a:r>
              <a:rPr lang="ko-KR" altLang="en-US" dirty="0"/>
              <a:t>다양한 커피브랜드 등장으로 </a:t>
            </a:r>
            <a:r>
              <a:rPr lang="ko-KR" altLang="en-US" dirty="0" err="1"/>
              <a:t>프렌차이즈</a:t>
            </a:r>
            <a:r>
              <a:rPr lang="ko-KR" altLang="en-US" dirty="0"/>
              <a:t> 의 대세</a:t>
            </a:r>
            <a:endParaRPr lang="en-US" altLang="ko-KR" dirty="0"/>
          </a:p>
          <a:p>
            <a:r>
              <a:rPr lang="en-US" altLang="ko-KR" dirty="0"/>
              <a:t>2010</a:t>
            </a:r>
            <a:r>
              <a:rPr lang="ko-KR" altLang="en-US" dirty="0"/>
              <a:t>년대 이후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 err="1"/>
              <a:t>직적</a:t>
            </a:r>
            <a:r>
              <a:rPr lang="ko-KR" altLang="en-US" dirty="0"/>
              <a:t> </a:t>
            </a:r>
            <a:r>
              <a:rPr lang="ko-KR" altLang="en-US" dirty="0" err="1"/>
              <a:t>로스팅을</a:t>
            </a:r>
            <a:r>
              <a:rPr lang="ko-KR" altLang="en-US" dirty="0"/>
              <a:t> 하거나 원두를 고르고 다루는 기술을 가진 바리스타가 각광받으며</a:t>
            </a:r>
            <a:r>
              <a:rPr lang="en-US" altLang="ko-KR" dirty="0"/>
              <a:t>, </a:t>
            </a:r>
            <a:r>
              <a:rPr lang="ko-KR" altLang="en-US" dirty="0"/>
              <a:t>카페 창업의 황금기를 맞이함 제대로 만든 고급 커피를 즐기는 고객층이 형성됨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4520F-A830-4CF5-8BB4-BAEF97EB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2024-09-19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1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FE37D-1014-4B0F-85D3-28A5DFBA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프랜차이즈의 고급화 와 디저트메뉴의 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34A40-89B9-49A0-AA01-E863A8A4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저가 커피 브랜드 </a:t>
            </a:r>
            <a:r>
              <a:rPr lang="en-US" altLang="ko-KR" dirty="0"/>
              <a:t>(</a:t>
            </a:r>
            <a:r>
              <a:rPr lang="ko-KR" altLang="en-US" dirty="0" err="1"/>
              <a:t>이디아</a:t>
            </a:r>
            <a:r>
              <a:rPr lang="en-US" altLang="ko-KR" dirty="0"/>
              <a:t>, </a:t>
            </a:r>
            <a:r>
              <a:rPr lang="ko-KR" altLang="en-US" dirty="0" err="1"/>
              <a:t>빽다방</a:t>
            </a:r>
            <a:r>
              <a:rPr lang="en-US" altLang="ko-KR" dirty="0"/>
              <a:t>, </a:t>
            </a:r>
            <a:r>
              <a:rPr lang="ko-KR" altLang="en-US" dirty="0" err="1"/>
              <a:t>더리터</a:t>
            </a:r>
            <a:r>
              <a:rPr lang="en-US" altLang="ko-KR" dirty="0"/>
              <a:t>, </a:t>
            </a:r>
            <a:r>
              <a:rPr lang="ko-KR" altLang="en-US" dirty="0"/>
              <a:t>매머드 커피 등</a:t>
            </a:r>
            <a:r>
              <a:rPr lang="en-US" altLang="ko-KR" dirty="0"/>
              <a:t>)-</a:t>
            </a:r>
            <a:r>
              <a:rPr lang="ko-KR" altLang="en-US" dirty="0"/>
              <a:t>시즌 별 음료 세트상품 구성 </a:t>
            </a:r>
            <a:r>
              <a:rPr lang="ko-KR" altLang="en-US" dirty="0" err="1"/>
              <a:t>및디저트</a:t>
            </a:r>
            <a:r>
              <a:rPr lang="en-US" altLang="ko-KR" dirty="0"/>
              <a:t>, </a:t>
            </a:r>
            <a:r>
              <a:rPr lang="ko-KR" altLang="en-US" dirty="0"/>
              <a:t>사이드 메뉴 개발에 집중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-</a:t>
            </a:r>
            <a:r>
              <a:rPr lang="ko-KR" altLang="en-US" dirty="0"/>
              <a:t>스타벅스</a:t>
            </a:r>
            <a:r>
              <a:rPr lang="en-US" altLang="ko-KR" dirty="0"/>
              <a:t> </a:t>
            </a:r>
            <a:r>
              <a:rPr lang="ko-KR" altLang="en-US" dirty="0"/>
              <a:t>는 더욱 고급화 전략 </a:t>
            </a:r>
            <a:r>
              <a:rPr lang="en-US" altLang="ko-KR" dirty="0"/>
              <a:t>(</a:t>
            </a:r>
            <a:r>
              <a:rPr lang="ko-KR" altLang="en-US" dirty="0"/>
              <a:t>스타벅스 리저브 등</a:t>
            </a:r>
            <a:r>
              <a:rPr lang="en-US" altLang="ko-KR" dirty="0"/>
              <a:t>)- </a:t>
            </a:r>
            <a:r>
              <a:rPr lang="ko-KR" altLang="en-US" dirty="0"/>
              <a:t>선별된 한정 고급 원두를 매장에서 </a:t>
            </a:r>
            <a:r>
              <a:rPr lang="en-US" altLang="ko-KR" dirty="0"/>
              <a:t>    </a:t>
            </a:r>
            <a:r>
              <a:rPr lang="ko-KR" altLang="en-US" dirty="0"/>
              <a:t>핸드 드립 으로 제조한 고급 커피 제공하며 고급 </a:t>
            </a:r>
            <a:r>
              <a:rPr lang="ko-KR" altLang="en-US" dirty="0" err="1"/>
              <a:t>초코릿과</a:t>
            </a:r>
            <a:r>
              <a:rPr lang="ko-KR" altLang="en-US" dirty="0"/>
              <a:t> 함께 곁들일 고급 </a:t>
            </a:r>
            <a:r>
              <a:rPr lang="ko-KR" altLang="en-US" dirty="0" err="1"/>
              <a:t>치즈케잌</a:t>
            </a:r>
            <a:r>
              <a:rPr lang="en-US" altLang="ko-KR" dirty="0"/>
              <a:t>,</a:t>
            </a:r>
            <a:r>
              <a:rPr lang="ko-KR" altLang="en-US" dirty="0"/>
              <a:t> 샌드위치 샐러드 등의 사이드 메뉴의 다양화 와 고급화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커피만으로 부족한 매출을 보강하기 위해 </a:t>
            </a:r>
            <a:r>
              <a:rPr lang="ko-KR" altLang="en-US" dirty="0" err="1"/>
              <a:t>케잌</a:t>
            </a:r>
            <a:r>
              <a:rPr lang="ko-KR" altLang="en-US" dirty="0"/>
              <a:t> 이나 </a:t>
            </a:r>
            <a:r>
              <a:rPr lang="ko-KR" altLang="en-US" dirty="0" err="1"/>
              <a:t>에그타르트</a:t>
            </a:r>
            <a:r>
              <a:rPr lang="ko-KR" altLang="en-US" dirty="0"/>
              <a:t> 등의 디저트 메뉴를 함께</a:t>
            </a:r>
            <a:r>
              <a:rPr lang="en-US" altLang="ko-KR" dirty="0"/>
              <a:t> </a:t>
            </a:r>
            <a:r>
              <a:rPr lang="ko-KR" altLang="en-US" dirty="0"/>
              <a:t>판매하는 커피 보다 </a:t>
            </a:r>
            <a:r>
              <a:rPr lang="ko-KR" altLang="en-US" dirty="0" err="1"/>
              <a:t>케잌</a:t>
            </a:r>
            <a:r>
              <a:rPr lang="ko-KR" altLang="en-US" dirty="0"/>
              <a:t> 이나 </a:t>
            </a:r>
            <a:r>
              <a:rPr lang="ko-KR" altLang="en-US" dirty="0" err="1"/>
              <a:t>베이글등의</a:t>
            </a:r>
            <a:r>
              <a:rPr lang="ko-KR" altLang="en-US" dirty="0"/>
              <a:t> 빵종류가 더 유명한 카페들이 등장함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38033-927F-4B80-8141-94FD871F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2024-09-19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5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34AC3-B924-466A-8D73-930E66D3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 err="1"/>
              <a:t>프렌차이즈</a:t>
            </a:r>
            <a:r>
              <a:rPr lang="ko-KR" altLang="en-US" sz="3600" dirty="0"/>
              <a:t> 카페의 변화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F4251E4-EEBB-4734-A16F-BBCC5153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920240"/>
            <a:ext cx="9294516" cy="448056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69048-F10B-4B11-97AD-6C6DD45F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2024-09-19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5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CF2E5-8615-4D69-9F4F-A05FC066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/>
              <a:t>식사</a:t>
            </a:r>
            <a:r>
              <a:rPr lang="en-US" altLang="ko-KR" sz="3600" dirty="0"/>
              <a:t>’ </a:t>
            </a:r>
            <a:r>
              <a:rPr lang="ko-KR" altLang="en-US" sz="3600" dirty="0"/>
              <a:t>여유 즐기는 </a:t>
            </a:r>
            <a:r>
              <a:rPr lang="en-US" altLang="ko-KR" sz="3600" dirty="0"/>
              <a:t>‘</a:t>
            </a:r>
            <a:r>
              <a:rPr lang="ko-KR" altLang="en-US" sz="3600" dirty="0"/>
              <a:t>브런치 카페</a:t>
            </a:r>
            <a:r>
              <a:rPr lang="en-US" altLang="ko-KR" sz="3600" dirty="0"/>
              <a:t>’</a:t>
            </a:r>
            <a:r>
              <a:rPr lang="ko-KR" altLang="en-US" sz="3600" dirty="0"/>
              <a:t>의 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B7C11-DC8D-4D63-8BF9-318D908D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핫 </a:t>
            </a:r>
            <a:r>
              <a:rPr lang="ko-KR" altLang="en-US" dirty="0" err="1"/>
              <a:t>플레이스</a:t>
            </a:r>
            <a:r>
              <a:rPr lang="ko-KR" altLang="en-US" dirty="0"/>
              <a:t> 위주로 붐 형성</a:t>
            </a:r>
            <a:r>
              <a:rPr lang="en-US" altLang="ko-KR" dirty="0"/>
              <a:t>, </a:t>
            </a:r>
            <a:r>
              <a:rPr lang="ko-KR" altLang="en-US" dirty="0"/>
              <a:t>하나의 문화로 자리매김</a:t>
            </a:r>
            <a:r>
              <a:rPr lang="en-US" altLang="ko-KR" dirty="0"/>
              <a:t>, </a:t>
            </a:r>
            <a:r>
              <a:rPr lang="ko-KR" altLang="en-US" dirty="0"/>
              <a:t>삼청동 이태원 가로수길 등 위주로 브런치 카페 붐이 형성 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한국식 좌식 카페에서 프랑스 브런치를 삼청동 </a:t>
            </a:r>
            <a:r>
              <a:rPr lang="en-US" altLang="ko-KR" dirty="0"/>
              <a:t>“</a:t>
            </a:r>
            <a:r>
              <a:rPr lang="ko-KR" altLang="en-US" dirty="0" err="1"/>
              <a:t>아티제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아티제</a:t>
            </a:r>
            <a:r>
              <a:rPr lang="ko-KR" altLang="en-US" dirty="0"/>
              <a:t> 에서는 직접 만든 </a:t>
            </a:r>
            <a:r>
              <a:rPr lang="ko-KR" altLang="en-US" dirty="0" err="1"/>
              <a:t>리코타</a:t>
            </a:r>
            <a:r>
              <a:rPr lang="ko-KR" altLang="en-US" dirty="0"/>
              <a:t> 치즈 샐러드</a:t>
            </a:r>
            <a:r>
              <a:rPr lang="en-US" altLang="ko-KR" dirty="0"/>
              <a:t>, </a:t>
            </a:r>
            <a:r>
              <a:rPr lang="ko-KR" altLang="en-US" dirty="0" err="1"/>
              <a:t>시트러스</a:t>
            </a:r>
            <a:r>
              <a:rPr lang="ko-KR" altLang="en-US" dirty="0"/>
              <a:t> 치킨 샐러드</a:t>
            </a:r>
            <a:r>
              <a:rPr lang="en-US" altLang="ko-KR" dirty="0"/>
              <a:t>, </a:t>
            </a:r>
            <a:r>
              <a:rPr lang="ko-KR" altLang="en-US" dirty="0" err="1"/>
              <a:t>크로크</a:t>
            </a:r>
            <a:r>
              <a:rPr lang="ko-KR" altLang="en-US" dirty="0"/>
              <a:t> 마담</a:t>
            </a:r>
            <a:r>
              <a:rPr lang="en-US" altLang="ko-KR" dirty="0"/>
              <a:t>, </a:t>
            </a:r>
            <a:r>
              <a:rPr lang="ko-KR" altLang="en-US" dirty="0"/>
              <a:t>프렌치 토스트</a:t>
            </a:r>
            <a:r>
              <a:rPr lang="en-US" altLang="ko-KR" dirty="0"/>
              <a:t>, </a:t>
            </a:r>
            <a:r>
              <a:rPr lang="ko-KR" altLang="en-US" dirty="0"/>
              <a:t>팬케이크</a:t>
            </a:r>
            <a:r>
              <a:rPr lang="en-US" altLang="ko-KR" dirty="0"/>
              <a:t>, </a:t>
            </a:r>
            <a:r>
              <a:rPr lang="ko-KR" altLang="en-US" dirty="0" err="1"/>
              <a:t>스크럼블</a:t>
            </a:r>
            <a:r>
              <a:rPr lang="ko-KR" altLang="en-US" dirty="0"/>
              <a:t> 에그 등의 프랑스 스타일의 다양한 브런치 메뉴를 입맛대로 즐길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이태원에서 즐기는 미국 가정식 브런치 전문점</a:t>
            </a:r>
            <a:r>
              <a:rPr lang="en-US" altLang="ko-KR" dirty="0"/>
              <a:t>, “</a:t>
            </a:r>
            <a:r>
              <a:rPr lang="ko-KR" altLang="en-US" dirty="0" err="1"/>
              <a:t>수지스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뉴욕에서 즐기는 브런치를 콘셉트로 하고 있는 </a:t>
            </a:r>
            <a:r>
              <a:rPr lang="ko-KR" altLang="en-US" dirty="0" err="1"/>
              <a:t>수지스</a:t>
            </a:r>
            <a:r>
              <a:rPr lang="ko-KR" altLang="en-US" dirty="0"/>
              <a:t> 는 통유리로 된 창을 통해 바깥 풍경을 감상할 수 있으며 테라스로 꾸며진 </a:t>
            </a:r>
            <a:r>
              <a:rPr lang="en-US" altLang="ko-KR" dirty="0"/>
              <a:t>2,3</a:t>
            </a:r>
            <a:r>
              <a:rPr lang="ko-KR" altLang="en-US" dirty="0"/>
              <a:t>층은 가을 분위기를 만끽하기 좋다</a:t>
            </a:r>
            <a:r>
              <a:rPr lang="en-US" altLang="ko-KR" dirty="0"/>
              <a:t>, </a:t>
            </a:r>
            <a:r>
              <a:rPr lang="ko-KR" altLang="en-US" dirty="0"/>
              <a:t>각종 샌드위치와 피클</a:t>
            </a:r>
            <a:r>
              <a:rPr lang="en-US" altLang="ko-KR" dirty="0"/>
              <a:t>, </a:t>
            </a:r>
            <a:r>
              <a:rPr lang="ko-KR" altLang="en-US" dirty="0"/>
              <a:t>수제 햄 등을 구입할 수 있어 집에서 나만의 브런치를 즐기고자 하는 고객들의 발길이 끊이질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CA9ED-3985-40B5-ABE0-2CA06AC0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2024-09-19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6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A5CF6-FE61-4B24-A1AC-31F20663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4-1 </a:t>
            </a:r>
            <a:r>
              <a:rPr lang="ko-KR" altLang="en-US" sz="3600" dirty="0"/>
              <a:t>식사</a:t>
            </a:r>
            <a:r>
              <a:rPr lang="en-US" altLang="ko-KR" sz="3600" dirty="0"/>
              <a:t>’ </a:t>
            </a:r>
            <a:r>
              <a:rPr lang="ko-KR" altLang="en-US" sz="3600" dirty="0"/>
              <a:t>여유 즐기는 </a:t>
            </a:r>
            <a:r>
              <a:rPr lang="en-US" altLang="ko-KR" sz="3600" dirty="0"/>
              <a:t>‘</a:t>
            </a:r>
            <a:r>
              <a:rPr lang="ko-KR" altLang="en-US" sz="3600" dirty="0"/>
              <a:t>브런치 카페</a:t>
            </a:r>
            <a:r>
              <a:rPr lang="en-US" altLang="ko-KR" sz="3600" dirty="0"/>
              <a:t>’</a:t>
            </a:r>
            <a:r>
              <a:rPr lang="ko-KR" altLang="en-US" sz="3600" dirty="0"/>
              <a:t>의 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446B2-9A5C-479C-8786-7A68371E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6052"/>
            <a:ext cx="10058400" cy="3760891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한국 가로수길에서 미국  캘리포니아식을 맛보다</a:t>
            </a:r>
            <a:r>
              <a:rPr lang="en-US" altLang="ko-KR" dirty="0"/>
              <a:t>. “</a:t>
            </a:r>
            <a:r>
              <a:rPr lang="ko-KR" altLang="en-US" dirty="0" err="1"/>
              <a:t>노블카페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노블카페</a:t>
            </a:r>
            <a:r>
              <a:rPr lang="ko-KR" altLang="en-US" dirty="0"/>
              <a:t> 는 </a:t>
            </a:r>
            <a:r>
              <a:rPr lang="ko-KR" altLang="en-US" dirty="0" err="1"/>
              <a:t>갤리포니아</a:t>
            </a:r>
            <a:r>
              <a:rPr lang="ko-KR" altLang="en-US" dirty="0"/>
              <a:t> 요리인 </a:t>
            </a:r>
            <a:r>
              <a:rPr lang="ko-KR" altLang="en-US" dirty="0" err="1"/>
              <a:t>타코</a:t>
            </a:r>
            <a:r>
              <a:rPr lang="en-US" altLang="ko-KR" dirty="0"/>
              <a:t>, </a:t>
            </a:r>
            <a:r>
              <a:rPr lang="ko-KR" altLang="en-US" dirty="0" err="1"/>
              <a:t>타퀸토스</a:t>
            </a:r>
            <a:r>
              <a:rPr lang="en-US" altLang="ko-KR" dirty="0"/>
              <a:t>, </a:t>
            </a:r>
            <a:r>
              <a:rPr lang="ko-KR" altLang="en-US" dirty="0" err="1"/>
              <a:t>칠라윌레스</a:t>
            </a:r>
            <a:r>
              <a:rPr lang="ko-KR" altLang="en-US" dirty="0"/>
              <a:t> 등을 주 메뉴로 인기를 얻고 있는 집이다</a:t>
            </a:r>
            <a:r>
              <a:rPr lang="en-US" altLang="ko-KR" dirty="0"/>
              <a:t>. </a:t>
            </a:r>
            <a:r>
              <a:rPr lang="ko-KR" altLang="en-US" dirty="0"/>
              <a:t>미국에 총 </a:t>
            </a:r>
            <a:r>
              <a:rPr lang="en-US" altLang="ko-KR" dirty="0"/>
              <a:t>8</a:t>
            </a:r>
            <a:r>
              <a:rPr lang="ko-KR" altLang="en-US" dirty="0"/>
              <a:t>개 매장을 두고 있는 </a:t>
            </a:r>
            <a:r>
              <a:rPr lang="ko-KR" altLang="en-US" dirty="0" err="1"/>
              <a:t>노블카페는</a:t>
            </a:r>
            <a:r>
              <a:rPr lang="ko-KR" altLang="en-US" dirty="0"/>
              <a:t> 신선한 채소와 엄선한 고기를 주력으로 유명세를 타고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이탈리안 홈메이드 </a:t>
            </a:r>
            <a:r>
              <a:rPr lang="ko-KR" altLang="en-US" dirty="0" err="1"/>
              <a:t>푸드를</a:t>
            </a:r>
            <a:r>
              <a:rPr lang="ko-KR" altLang="en-US" dirty="0"/>
              <a:t> 뷔페로 </a:t>
            </a:r>
            <a:r>
              <a:rPr lang="ko-KR" altLang="en-US" dirty="0" err="1"/>
              <a:t>즐길수</a:t>
            </a:r>
            <a:r>
              <a:rPr lang="ko-KR" altLang="en-US" dirty="0"/>
              <a:t> 있는 곳 </a:t>
            </a:r>
            <a:r>
              <a:rPr lang="en-US" altLang="ko-KR" dirty="0"/>
              <a:t>“</a:t>
            </a:r>
            <a:r>
              <a:rPr lang="ko-KR" altLang="en-US" dirty="0"/>
              <a:t>스토브</a:t>
            </a:r>
            <a:r>
              <a:rPr lang="en-US" altLang="ko-KR" dirty="0"/>
              <a:t>“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브런치</a:t>
            </a:r>
            <a:r>
              <a:rPr lang="en-US" altLang="ko-KR" dirty="0"/>
              <a:t>&amp;</a:t>
            </a:r>
            <a:r>
              <a:rPr lang="ko-KR" altLang="en-US" dirty="0" err="1"/>
              <a:t>다이닝</a:t>
            </a:r>
            <a:r>
              <a:rPr lang="ko-KR" altLang="en-US" dirty="0"/>
              <a:t> 레스토랑 스토브는 이탈리안 </a:t>
            </a:r>
            <a:r>
              <a:rPr lang="ko-KR" altLang="en-US" dirty="0" err="1"/>
              <a:t>홈에이드</a:t>
            </a:r>
            <a:r>
              <a:rPr lang="ko-KR" altLang="en-US" dirty="0"/>
              <a:t> </a:t>
            </a:r>
            <a:r>
              <a:rPr lang="ko-KR" altLang="en-US" dirty="0" err="1"/>
              <a:t>푸드</a:t>
            </a:r>
            <a:r>
              <a:rPr lang="ko-KR" altLang="en-US" dirty="0"/>
              <a:t> 콘셉트의 브런치를 뷔페 스타일로 즐길 수 있는 곳으로 최근 강남 엄마들 사이에서 명소로 자리잡은 곳이다</a:t>
            </a:r>
            <a:r>
              <a:rPr lang="en-US" altLang="ko-KR" dirty="0"/>
              <a:t>. </a:t>
            </a:r>
            <a:r>
              <a:rPr lang="ko-KR" altLang="en-US" dirty="0" err="1"/>
              <a:t>스크램블에그</a:t>
            </a:r>
            <a:r>
              <a:rPr lang="en-US" altLang="ko-KR" dirty="0"/>
              <a:t>, </a:t>
            </a:r>
            <a:r>
              <a:rPr lang="ko-KR" altLang="en-US" dirty="0"/>
              <a:t>치킨요리</a:t>
            </a:r>
            <a:r>
              <a:rPr lang="en-US" altLang="ko-KR" dirty="0"/>
              <a:t>, </a:t>
            </a:r>
            <a:r>
              <a:rPr lang="ko-KR" altLang="en-US" dirty="0"/>
              <a:t>샐러드</a:t>
            </a:r>
            <a:r>
              <a:rPr lang="en-US" altLang="ko-KR" dirty="0"/>
              <a:t>, </a:t>
            </a:r>
            <a:r>
              <a:rPr lang="ko-KR" altLang="en-US" dirty="0"/>
              <a:t>파스타 등 다양한 요리가 포함돼 있으며 뷔페 메뉴를 매일 조금씩 </a:t>
            </a:r>
            <a:r>
              <a:rPr lang="ko-KR" altLang="en-US" dirty="0" err="1"/>
              <a:t>마꿔</a:t>
            </a:r>
            <a:r>
              <a:rPr lang="ko-KR" altLang="en-US" dirty="0"/>
              <a:t> 새로운 느낌을 준다</a:t>
            </a:r>
            <a:r>
              <a:rPr lang="en-US" altLang="ko-KR" dirty="0"/>
              <a:t>. </a:t>
            </a:r>
            <a:r>
              <a:rPr lang="ko-KR" altLang="en-US" dirty="0"/>
              <a:t>든든한 브런치 와 </a:t>
            </a:r>
            <a:r>
              <a:rPr lang="ko-KR" altLang="en-US" dirty="0" err="1"/>
              <a:t>와플</a:t>
            </a:r>
            <a:r>
              <a:rPr lang="ko-KR" altLang="en-US" dirty="0"/>
              <a:t> 팬케이크</a:t>
            </a:r>
            <a:r>
              <a:rPr lang="en-US" altLang="ko-KR" dirty="0"/>
              <a:t>, </a:t>
            </a:r>
            <a:r>
              <a:rPr lang="ko-KR" altLang="en-US" dirty="0"/>
              <a:t>치즈 케이크</a:t>
            </a:r>
            <a:r>
              <a:rPr lang="en-US" altLang="ko-KR" dirty="0"/>
              <a:t>, </a:t>
            </a:r>
            <a:r>
              <a:rPr lang="ko-KR" altLang="en-US" dirty="0"/>
              <a:t>쿠키 등을 즐길 수 있어 여유로운 식사를 즐길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B42E3-D491-43CD-AF4A-6EA2D753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2024-09-19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E5CE2-BE0F-4DB4-A0C8-DEA5F5BD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/>
              <a:t>Café-Bazaar, </a:t>
            </a:r>
            <a:r>
              <a:rPr lang="en-US" altLang="ko-KR" sz="3600" dirty="0"/>
              <a:t>(</a:t>
            </a:r>
            <a:r>
              <a:rPr lang="ko-KR" altLang="en-US" sz="3600" dirty="0"/>
              <a:t>카페 </a:t>
            </a:r>
            <a:r>
              <a:rPr lang="ko-KR" altLang="en-US" sz="3600" dirty="0" err="1"/>
              <a:t>바자르</a:t>
            </a:r>
            <a:r>
              <a:rPr lang="en-US" altLang="ko-KR" sz="3600" dirty="0"/>
              <a:t>)</a:t>
            </a:r>
            <a:r>
              <a:rPr lang="ko-KR" altLang="en-US" sz="3600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B61FC-5C18-440C-98EB-78FA532E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바자르는 중세 </a:t>
            </a:r>
            <a:r>
              <a:rPr lang="ko-KR" altLang="en-US" sz="2000" b="0" i="0" u="none" strike="noStrike" dirty="0">
                <a:effectLst/>
                <a:latin typeface="Pretendard JP"/>
                <a:hlinkClick r:id="rId2" tooltip="페르시아어"/>
              </a:rPr>
              <a:t>페르시아어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(Middle Persian) '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바자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(</a:t>
            </a: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Pretendard JP"/>
              </a:rPr>
              <a:t>wʾčʾl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, </a:t>
            </a: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Pretendard JP"/>
              </a:rPr>
              <a:t>wāzār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)'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에서 왔으며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이는 도시 내의 시장 구역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(market area)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을 지칭하는 명사였다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.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중동 지역의 전통시장은 </a:t>
            </a:r>
            <a:r>
              <a:rPr lang="ko-KR" altLang="en-US" sz="2000" b="0" i="0" u="none" strike="noStrike" dirty="0">
                <a:effectLst/>
                <a:latin typeface="Pretendard JP"/>
                <a:hlinkClick r:id="rId3" tooltip="이슬람"/>
              </a:rPr>
              <a:t>이슬람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이 발생하기 훨씬 이전인 기원전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30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세기경에 이미 </a:t>
            </a:r>
            <a:r>
              <a:rPr lang="ko-KR" altLang="en-US" sz="2000" b="0" i="0" u="none" strike="noStrike" dirty="0">
                <a:effectLst/>
                <a:latin typeface="Pretendard JP"/>
                <a:hlinkClick r:id="rId4" tooltip="메소포타미아"/>
              </a:rPr>
              <a:t>메소포타미아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 일대에서 자연 발생한 것으로 알려져 있으며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대개 소금과 향신료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직물 등 의식주와 무슬림 의례에 필요한 물품들을 교역하는 장소로서 발달하였다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.</a:t>
            </a:r>
            <a:br>
              <a:rPr lang="ko-KR" altLang="en-US" sz="2000" dirty="0"/>
            </a:br>
            <a:br>
              <a:rPr lang="ko-KR" altLang="en-US" sz="2000" dirty="0"/>
            </a:br>
            <a:r>
              <a:rPr lang="en-US" altLang="ko-KR" sz="2000" b="0" i="0" u="none" strike="noStrike" dirty="0">
                <a:effectLst/>
                <a:latin typeface="Pretendard JP"/>
                <a:hlinkClick r:id="rId5" tooltip="19세기"/>
              </a:rPr>
              <a:t>19</a:t>
            </a:r>
            <a:r>
              <a:rPr lang="ko-KR" altLang="en-US" sz="2000" b="0" i="0" u="none" strike="noStrike" dirty="0">
                <a:effectLst/>
                <a:latin typeface="Pretendard JP"/>
                <a:hlinkClick r:id="rId5" tooltip="19세기"/>
              </a:rPr>
              <a:t>세기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 유럽의 </a:t>
            </a:r>
            <a:r>
              <a:rPr lang="ko-KR" altLang="en-US" sz="2000" b="0" i="0" u="none" strike="noStrike" dirty="0">
                <a:effectLst/>
                <a:latin typeface="Pretendard JP"/>
                <a:hlinkClick r:id="rId6" tooltip="오리엔탈리즘"/>
              </a:rPr>
              <a:t>오리엔탈리즘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에 힘입어 많은 서양화가들이 중동 각지의 바자르를 그리기도 하였다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.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특히 당대 중동에서는 문화재를 헐값에 유럽으로 반출하는 일이 잦았으며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, </a:t>
            </a:r>
            <a:r>
              <a:rPr lang="ko-KR" altLang="en-US" sz="2000" b="0" i="0" u="none" strike="noStrike" dirty="0">
                <a:effectLst/>
                <a:latin typeface="Pretendard JP"/>
                <a:hlinkClick r:id="rId7" tooltip="고고학"/>
              </a:rPr>
              <a:t>고고학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의 절정기에 달해 있었기 때문에 유럽인에게 바자르는 고풍스럽고 이색적인 취미의 보고나 다름없었다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. </a:t>
            </a:r>
            <a:r>
              <a:rPr lang="ko-KR" altLang="en-US" sz="2000" b="0" i="0" u="none" strike="noStrike" dirty="0">
                <a:effectLst/>
                <a:latin typeface="Pretendard JP"/>
                <a:hlinkClick r:id="rId8" tooltip="천일야화"/>
              </a:rPr>
              <a:t>천일야화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나 </a:t>
            </a:r>
            <a:r>
              <a:rPr lang="ko-KR" altLang="en-US" sz="2000" b="0" i="0" u="none" strike="noStrike" dirty="0">
                <a:effectLst/>
                <a:latin typeface="Pretendard JP"/>
                <a:hlinkClick r:id="rId9" tooltip="알라딘"/>
              </a:rPr>
              <a:t>알라딘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의 요술램프 설화도 한 몫 한 듯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26BE2-F9C1-40C3-B71C-9A8A3DEE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2024-09-19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2E174-E516-4004-8617-5217FF97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en-US" altLang="ko-KR" dirty="0"/>
              <a:t>Café-Bazaar Concept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602EEE-237B-4232-94F6-C80F415C1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02" y="1960567"/>
            <a:ext cx="3089603" cy="2058449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64FFE-4CFC-4294-BD68-3EB5E89E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2024-09-19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56333E-1632-405D-8FBC-4E611FF52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80" y="4019016"/>
            <a:ext cx="3170974" cy="20847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D4BD01-0C51-4DF1-8148-90E363B7B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69" y="1960568"/>
            <a:ext cx="3702611" cy="24714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B3B68D-DDEB-44F3-8E66-8E933BFCF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284" y="1960568"/>
            <a:ext cx="3089604" cy="30896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66D521-270B-49BF-B1E5-0525561CE8D0}"/>
              </a:ext>
            </a:extLst>
          </p:cNvPr>
          <p:cNvSpPr txBox="1"/>
          <p:nvPr/>
        </p:nvSpPr>
        <p:spPr>
          <a:xfrm>
            <a:off x="1238569" y="4739780"/>
            <a:ext cx="3610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동서양 의 문화가 느껴지는 고급 인테리어 공간 에서 커피 와 차 음료 그리고 시장을 둘러보듯 다니며 디저트를 구입할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80E60-8FBB-447B-B279-F16D556AA0D4}"/>
              </a:ext>
            </a:extLst>
          </p:cNvPr>
          <p:cNvSpPr txBox="1"/>
          <p:nvPr/>
        </p:nvSpPr>
        <p:spPr>
          <a:xfrm>
            <a:off x="8279933" y="5155278"/>
            <a:ext cx="308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식사로 가능한 간단한 메뉴도 주문할 수 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800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776E8-599B-421E-B40E-E1A9386D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7. </a:t>
            </a:r>
            <a:r>
              <a:rPr lang="ko-KR" altLang="en-US" sz="3600" dirty="0"/>
              <a:t>럭셔리 브랜드 </a:t>
            </a:r>
            <a:r>
              <a:rPr lang="en-US" altLang="ko-KR" sz="3600" dirty="0"/>
              <a:t>‘</a:t>
            </a:r>
            <a:r>
              <a:rPr lang="ko-KR" altLang="en-US" sz="3600" dirty="0" err="1"/>
              <a:t>카페바자르</a:t>
            </a:r>
            <a:r>
              <a:rPr lang="en-US" altLang="ko-KR" sz="3600" dirty="0"/>
              <a:t>’ </a:t>
            </a:r>
            <a:r>
              <a:rPr lang="ko-KR" altLang="en-US" sz="3600" dirty="0"/>
              <a:t>포지셔닝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2E31CF-918A-4681-98D8-9F0145924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64" y="2007532"/>
            <a:ext cx="6221891" cy="376078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02E61-02EF-4A05-8ECD-F2BF7C98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2024-09-19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C6407-44E3-4AC2-A407-8E253991D9CB}"/>
              </a:ext>
            </a:extLst>
          </p:cNvPr>
          <p:cNvSpPr txBox="1"/>
          <p:nvPr/>
        </p:nvSpPr>
        <p:spPr>
          <a:xfrm>
            <a:off x="6126480" y="2625754"/>
            <a:ext cx="170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Café-Bazaar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BF753-7356-415A-86F1-080AC8E87810}"/>
              </a:ext>
            </a:extLst>
          </p:cNvPr>
          <p:cNvSpPr txBox="1"/>
          <p:nvPr/>
        </p:nvSpPr>
        <p:spPr>
          <a:xfrm>
            <a:off x="8367259" y="2164671"/>
            <a:ext cx="30619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&lt;Café-Bazaar&gt;</a:t>
            </a:r>
          </a:p>
          <a:p>
            <a:r>
              <a:rPr lang="ko-KR" altLang="en-US" sz="1600" dirty="0" err="1">
                <a:solidFill>
                  <a:srgbClr val="C00000"/>
                </a:solidFill>
              </a:rPr>
              <a:t>입점지역</a:t>
            </a:r>
            <a:r>
              <a:rPr lang="en-US" altLang="ko-KR" sz="1600" dirty="0">
                <a:solidFill>
                  <a:srgbClr val="C00000"/>
                </a:solidFill>
              </a:rPr>
              <a:t>- </a:t>
            </a:r>
            <a:r>
              <a:rPr lang="ko-KR" altLang="en-US" sz="1600" dirty="0">
                <a:solidFill>
                  <a:srgbClr val="C00000"/>
                </a:solidFill>
              </a:rPr>
              <a:t>고급 상업지역 이나 호텔 로비에 위치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sz="1600" dirty="0" err="1">
                <a:solidFill>
                  <a:srgbClr val="C00000"/>
                </a:solidFill>
              </a:rPr>
              <a:t>타켓연령</a:t>
            </a:r>
            <a:r>
              <a:rPr lang="en-US" altLang="ko-KR" sz="1600" dirty="0">
                <a:solidFill>
                  <a:srgbClr val="C00000"/>
                </a:solidFill>
              </a:rPr>
              <a:t>- 30</a:t>
            </a:r>
            <a:r>
              <a:rPr lang="ko-KR" altLang="en-US" sz="1600" dirty="0">
                <a:solidFill>
                  <a:srgbClr val="C00000"/>
                </a:solidFill>
              </a:rPr>
              <a:t>대</a:t>
            </a:r>
            <a:r>
              <a:rPr lang="en-US" altLang="ko-KR" sz="1600" dirty="0">
                <a:solidFill>
                  <a:srgbClr val="C00000"/>
                </a:solidFill>
              </a:rPr>
              <a:t>~ 60</a:t>
            </a:r>
            <a:r>
              <a:rPr lang="ko-KR" altLang="en-US" sz="1600" dirty="0">
                <a:solidFill>
                  <a:srgbClr val="C00000"/>
                </a:solidFill>
              </a:rPr>
              <a:t>대 여성 및 데이트 코스로 추천</a:t>
            </a:r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sz="1600" dirty="0">
                <a:solidFill>
                  <a:srgbClr val="C00000"/>
                </a:solidFill>
              </a:rPr>
              <a:t>커피가격</a:t>
            </a:r>
            <a:r>
              <a:rPr lang="en-US" altLang="ko-KR" sz="1600" dirty="0">
                <a:solidFill>
                  <a:srgbClr val="C00000"/>
                </a:solidFill>
              </a:rPr>
              <a:t>- </a:t>
            </a:r>
            <a:r>
              <a:rPr lang="ko-KR" altLang="en-US" sz="1600" dirty="0">
                <a:solidFill>
                  <a:srgbClr val="C00000"/>
                </a:solidFill>
              </a:rPr>
              <a:t>아메리카노 기준 </a:t>
            </a:r>
            <a:r>
              <a:rPr lang="en-US" altLang="ko-KR" sz="1600" dirty="0">
                <a:solidFill>
                  <a:srgbClr val="C00000"/>
                </a:solidFill>
              </a:rPr>
              <a:t>8</a:t>
            </a:r>
            <a:r>
              <a:rPr lang="ko-KR" altLang="en-US" sz="1600" dirty="0">
                <a:solidFill>
                  <a:srgbClr val="C00000"/>
                </a:solidFill>
              </a:rPr>
              <a:t>천에서 </a:t>
            </a:r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r>
              <a:rPr lang="ko-KR" altLang="en-US" sz="1600" dirty="0">
                <a:solidFill>
                  <a:srgbClr val="C00000"/>
                </a:solidFill>
              </a:rPr>
              <a:t>만</a:t>
            </a:r>
            <a:r>
              <a:rPr lang="en-US" altLang="ko-KR" sz="1600" dirty="0">
                <a:solidFill>
                  <a:srgbClr val="C00000"/>
                </a:solidFill>
              </a:rPr>
              <a:t>2</a:t>
            </a:r>
            <a:r>
              <a:rPr lang="ko-KR" altLang="en-US" sz="1600" dirty="0" err="1">
                <a:solidFill>
                  <a:srgbClr val="C00000"/>
                </a:solidFill>
              </a:rPr>
              <a:t>천원대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endParaRPr lang="en-US" altLang="ko-KR" sz="1600" dirty="0">
              <a:solidFill>
                <a:srgbClr val="C00000"/>
              </a:solidFill>
            </a:endParaRP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sz="1600" dirty="0" err="1">
                <a:solidFill>
                  <a:srgbClr val="C00000"/>
                </a:solidFill>
              </a:rPr>
              <a:t>브런치메뉴</a:t>
            </a:r>
            <a:r>
              <a:rPr lang="en-US" altLang="ko-KR" sz="1600" dirty="0">
                <a:solidFill>
                  <a:srgbClr val="C00000"/>
                </a:solidFill>
              </a:rPr>
              <a:t>- 2</a:t>
            </a:r>
            <a:r>
              <a:rPr lang="ko-KR" altLang="en-US" sz="1600" dirty="0">
                <a:solidFill>
                  <a:srgbClr val="C00000"/>
                </a:solidFill>
              </a:rPr>
              <a:t>만원에서 </a:t>
            </a:r>
            <a:r>
              <a:rPr lang="en-US" altLang="ko-KR" sz="1600" dirty="0">
                <a:solidFill>
                  <a:srgbClr val="C00000"/>
                </a:solidFill>
              </a:rPr>
              <a:t>5</a:t>
            </a:r>
            <a:r>
              <a:rPr lang="ko-KR" altLang="en-US" sz="1600" dirty="0" err="1">
                <a:solidFill>
                  <a:srgbClr val="C00000"/>
                </a:solidFill>
              </a:rPr>
              <a:t>만원대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ko-KR" altLang="en-US" sz="1600" dirty="0" err="1">
                <a:solidFill>
                  <a:srgbClr val="C00000"/>
                </a:solidFill>
              </a:rPr>
              <a:t>베이커리금액</a:t>
            </a:r>
            <a:r>
              <a:rPr lang="en-US" altLang="ko-KR" sz="1600" dirty="0">
                <a:solidFill>
                  <a:srgbClr val="C00000"/>
                </a:solidFill>
              </a:rPr>
              <a:t>-6</a:t>
            </a:r>
            <a:r>
              <a:rPr lang="ko-KR" altLang="en-US" sz="1600" dirty="0">
                <a:solidFill>
                  <a:srgbClr val="C00000"/>
                </a:solidFill>
              </a:rPr>
              <a:t>천원 에서 </a:t>
            </a:r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r>
              <a:rPr lang="ko-KR" altLang="en-US" sz="1600" dirty="0">
                <a:solidFill>
                  <a:srgbClr val="C00000"/>
                </a:solidFill>
              </a:rPr>
              <a:t>만</a:t>
            </a:r>
            <a:r>
              <a:rPr lang="en-US" altLang="ko-KR" sz="1600" dirty="0">
                <a:solidFill>
                  <a:srgbClr val="C00000"/>
                </a:solidFill>
              </a:rPr>
              <a:t>5</a:t>
            </a:r>
            <a:r>
              <a:rPr lang="ko-KR" altLang="en-US" sz="1600" dirty="0">
                <a:solidFill>
                  <a:srgbClr val="C00000"/>
                </a:solidFill>
              </a:rPr>
              <a:t>천원 정도로 책정</a:t>
            </a:r>
          </a:p>
        </p:txBody>
      </p:sp>
    </p:spTree>
    <p:extLst>
      <p:ext uri="{BB962C8B-B14F-4D97-AF65-F5344CB8AC3E}">
        <p14:creationId xmlns:p14="http://schemas.microsoft.com/office/powerpoint/2010/main" val="142669532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{D607222F-3DE2-493B-8F65-2BD3D31E43BD}tf56160789_win32</Template>
  <TotalTime>150</TotalTime>
  <Words>891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KR</vt:lpstr>
      <vt:lpstr>Pretendard JP</vt:lpstr>
      <vt:lpstr>Malgun Gothic</vt:lpstr>
      <vt:lpstr>Malgun Gothic</vt:lpstr>
      <vt:lpstr>Batang</vt:lpstr>
      <vt:lpstr>Calibri</vt:lpstr>
      <vt:lpstr>Franklin Gothic Book</vt:lpstr>
      <vt:lpstr>1_RetrospectVTI</vt:lpstr>
      <vt:lpstr> Café. Bazaar </vt:lpstr>
      <vt:lpstr>1. 커피시장 동향 및 이해</vt:lpstr>
      <vt:lpstr>2. 프랜차이즈의 고급화 와 디저트메뉴의 등장</vt:lpstr>
      <vt:lpstr>3. 프렌차이즈 카페의 변화</vt:lpstr>
      <vt:lpstr>4. 식사’ 여유 즐기는 ‘브런치 카페’의 등장</vt:lpstr>
      <vt:lpstr>4-1 식사’ 여유 즐기는 ‘브런치 카페’의 등장</vt:lpstr>
      <vt:lpstr>5. Café-Bazaar, (카페 바자르) </vt:lpstr>
      <vt:lpstr>6. Café-Bazaar Concept</vt:lpstr>
      <vt:lpstr>7. 럭셔리 브랜드 ‘카페바자르’ 포지셔닝</vt:lpstr>
      <vt:lpstr>8. 경쟁 ‘아티제’와의 비교분석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Café.Bazaar</dc:title>
  <dc:creator>user</dc:creator>
  <cp:lastModifiedBy>user</cp:lastModifiedBy>
  <cp:revision>16</cp:revision>
  <dcterms:created xsi:type="dcterms:W3CDTF">2024-09-19T06:26:25Z</dcterms:created>
  <dcterms:modified xsi:type="dcterms:W3CDTF">2024-09-19T08:56:41Z</dcterms:modified>
</cp:coreProperties>
</file>