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AEEC1-14B1-4DF4-ABB7-3B053B21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C2502F-853A-4573-B303-1D21B0F0B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DE576-6FCA-431E-8EE2-773CDAFA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30B51-1553-406F-8276-6874BF45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B29DC-5B9A-47D7-8D99-4015B17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58493-B046-46F5-97E6-A9682331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153132-6A7D-4D0C-B209-0A34808D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F9787-9D6B-4A18-8E78-7FB61CC9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A25DB-E144-401A-A731-D29042A5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5F383-47DB-4D69-8BA5-39802517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8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88D57A-CFDD-4F86-A423-05A6A6DB3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F8EA92-A9A9-4969-9B1E-D7B9608C6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6C427-1481-4532-8A5C-15BCBAB2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7F187-26F6-40B8-B557-3494A40E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1D9A7-C457-4A80-94E3-53800F11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480C6-D966-4F86-B7CA-58A64B6E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8EA78-FDB6-4CC4-B79C-25DF56D0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0F290-DF73-4A57-B3B3-83B049EF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A53F-AF24-4037-A81F-515A996C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14683-17C2-4830-A2B7-FF85AA97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0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985EF-8D67-4C95-985E-4ED437FB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33238-788E-4141-B344-F33F25A9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01293-493C-4FF6-A1DB-3C7BB7D2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CA96C-E754-43DB-B947-2914D2A0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8B2D2-AB10-4C1E-A58F-6563C3A4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52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70C7A-E6C8-493D-97DD-D63B0BA3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E9DC5-7AD3-464A-A15B-ECB799B11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90D19-070D-4CFE-B762-2AD95E585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3425D-2C35-4C35-85EE-979EBCF4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25F9B-0073-4ECB-A702-6655E47F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A2E4-6232-4CFA-9A19-E1FEC285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53DD7-22BA-48DE-AC40-63A26F49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68CFC-B923-439F-9084-CED47F372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1C6F6-4CB4-4AAA-86ED-F245D59A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A387F-D654-4113-A198-BBED89B9F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26935C-9303-4615-8107-5E58A741E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45421D-B5E3-46F0-B206-BC6C3B18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430B45-3E7C-4777-9A3D-74EDD8B4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B03E1-A82D-4416-A982-205FD45F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E03C-FFFE-46B5-850D-76983342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F6C203-0DDE-43C6-AF38-C743EB8B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189CA6-2960-4946-87DA-897154B3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B7FC2C-BD64-4148-AB7A-89A0F6AC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1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074427-EA50-422E-91FE-75BAA2C2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A1C0EC-E07E-4A24-971B-C4FCF74D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84D55-F3AF-4878-B767-B705E433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2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7FAE-7BD8-4878-91C4-C01C0D5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90126-776F-4953-81E2-4C1F594C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D016A2-8C7A-44EF-8F01-02E9919BB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7FD75-BC55-4F8F-8C80-F43ABFBC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E732C-7249-4DC6-A366-D9CA88C5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7D8AE-BCD4-4E19-BE6E-FD3FEDC3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2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129DD-E282-46FD-8C91-05850052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C19E0-E91E-4452-9A1A-3220441A3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84201-7251-4E8E-AD1B-6E2F46999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CF17E-8058-4CBB-9D0E-456C883F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4BD7D-D2E6-4841-BBCA-306163DE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67525-ED50-478F-BEFC-174A98F3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3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AF77A2-FD12-4FAB-9A36-72A94A74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BA1E5-ED43-476A-AAF0-33D7AD6E1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24D87-567A-4738-B538-28BCCD7BB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C7950-34AB-4718-A1B3-D722A525E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4A12A-6F9E-4479-9534-BBF5AA99A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.post.naver.com/viewer/postView.nhn?volumeNo=36056883&amp;memberNo=11166748" TargetMode="External"/><Relationship Id="rId3" Type="http://schemas.openxmlformats.org/officeDocument/2006/relationships/hyperlink" Target="https://www.k-trendynews.com/news/articleView.html?idxno=168963" TargetMode="External"/><Relationship Id="rId7" Type="http://schemas.openxmlformats.org/officeDocument/2006/relationships/hyperlink" Target="https://www.ajunews.com/view/20230323113258028" TargetMode="External"/><Relationship Id="rId2" Type="http://schemas.openxmlformats.org/officeDocument/2006/relationships/hyperlink" Target="https://www.k-trendynews.com/news/articleView.html?idxno=16896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k.co.kr/news/stock/10587753" TargetMode="External"/><Relationship Id="rId5" Type="http://schemas.openxmlformats.org/officeDocument/2006/relationships/hyperlink" Target="https://www.fnnews.com/news/202308230925552902" TargetMode="External"/><Relationship Id="rId4" Type="http://schemas.openxmlformats.org/officeDocument/2006/relationships/hyperlink" Target="https://blog.naver.com/flute8248/223535154831" TargetMode="External"/><Relationship Id="rId9" Type="http://schemas.openxmlformats.org/officeDocument/2006/relationships/hyperlink" Target="https://blog.naver.com/moneykim7711/22344986049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DA516-8747-44A2-9961-B1E72B640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서비스 경험디자인 시나리오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D7B6C-3C6D-4CDF-896E-9A0CB8B56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106"/>
            <a:ext cx="9144000" cy="1655762"/>
          </a:xfrm>
        </p:spPr>
        <p:txBody>
          <a:bodyPr/>
          <a:lstStyle/>
          <a:p>
            <a:r>
              <a:rPr lang="en-US" altLang="ko-KR" dirty="0"/>
              <a:t>2024.10.23 </a:t>
            </a:r>
            <a:r>
              <a:rPr lang="ko-KR" altLang="en-US" dirty="0"/>
              <a:t>김윤경</a:t>
            </a:r>
          </a:p>
        </p:txBody>
      </p:sp>
    </p:spTree>
    <p:extLst>
      <p:ext uri="{BB962C8B-B14F-4D97-AF65-F5344CB8AC3E}">
        <p14:creationId xmlns:p14="http://schemas.microsoft.com/office/powerpoint/2010/main" val="141617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613E9-6EB0-42C5-B964-95338043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시장분석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891A1-C833-4A48-9A20-7E628053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시장배경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국내 미술품 유통시장의 성장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0"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국내 미술시장의 규모는 평균적으로 매년 비슷했지만 코로나 이후 급부상했다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하지만 코로나가 발생했던 해에는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10%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정도 규모가 줄었지만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다음 해인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2021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년은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100%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이상 성장하여 전례 없는 매출을 기록하였고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2022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년은 국내 시장 최초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조가 넘을 거라는 전망을 보고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국내 미술시장은 글로벌 미술시장 속에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1%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도 안 되는 규모를 가지고 있었다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코로나이후 글로벌 미술시장 규모는 이전과 동일 수준으로 올라왔지만 국내 시장규모는 폭발적으로 증가함을 보이며 시장이 변화하고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altLang="ko-KR" sz="1800" b="1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‘MZ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세대 </a:t>
            </a: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컬렉터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’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의 새로운 등장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작품을 보고 작품을 구입하는 구매층이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젊어졌다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지금의 미술시장은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MZ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세대의 참여로 새로운 시장이 개척되고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컬렉터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층은 대부분 기존과 마찬가지로 부유층이다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IT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스타트업으로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비교적 젊은 나이에 돈을 번 신흥부유층 그 다음으론 변호사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의사 같은 전문직종사자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주식투자를 포함한 금융업 종사자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연예인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부동산 투자수익이나 부동산임대업자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인플루언서의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순이다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새로운 가치수단으로써 미술품을 선택하면서 가격이 비교적 낮은 판화 시장이 가장 큰 성장세를 보였다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이는 소액을 투자할 수 있는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컬렉터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들이 증가했기 때문이다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또한 기존의 미술시장 참여에는 미술 투자를 목적으로 전문가의 조언을 얻었거나 기관의 영향을 많이 받았다면 최근은 온라인 커뮤니티나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SNS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를 통해 참여하게 되었다는 점이 가장 중요한 부분이다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이처럼 미술품을 구입하는 채널은 오프라인에서 빠르게 온라인으로 이동하고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앞으로 이런 추세는 점점 더 가속화될 것이다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A8819-4EAC-4AD6-A1F8-513E7739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아트 </a:t>
            </a:r>
            <a:r>
              <a:rPr lang="ko-KR" altLang="en-US" sz="3600" dirty="0" err="1"/>
              <a:t>굿츠</a:t>
            </a:r>
            <a:r>
              <a:rPr lang="ko-KR" altLang="en-US" sz="3600" dirty="0"/>
              <a:t> 상품의 등장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8FA1A-8AFE-480F-9876-42172B4E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altLang="ko-KR" sz="1600" b="1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Art 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와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L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ife 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가 합쳐진 </a:t>
            </a:r>
            <a:r>
              <a:rPr lang="ko-KR" altLang="en-US" sz="1600" b="1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아트구츠</a:t>
            </a:r>
            <a:r>
              <a:rPr lang="ko-KR" altLang="en-US" sz="16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상품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의 등장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MZ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세대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(30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대 중반부터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40</a:t>
            </a:r>
            <a:r>
              <a:rPr lang="ko-KR" altLang="en-US" sz="1600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대초반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)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에게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예술은 자신만의 개성이며 표현하고자 하는 자유를 존중한다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구매력 있는 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40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대 중반 부터 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50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대의 싱글족들이 늘어나면서 자식이나 결혼을 유지하는데 드는 비용이 자신만을 위한 소비로 이동하고 있다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이들은 자신만의 가치 있는 물건을 구입하고 남들과 차별화 하길 원한다 이러한 소비 심리는 한정판 제품의 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완판으로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디자이어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콜라보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제품의 성공으로 이어지고 있다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</a:t>
            </a: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SNS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에서 이들의 남들과는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차별화 된 자신의 집이나 개인적인 공간을 노출하기를 즐긴다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옷이나 음식 장신구에서도 이들의 니즈는 시장에 반영되어 브랜드들은 디자이너나 유명 작가와의 콜라보를 통해 차별화 전략으로 구매력 있는 이들의 소비심리를 반영하고 있다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</a:t>
            </a: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프린트베이커리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와 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아티쉬는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국내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외 아트작가의 저작권을 기반으로 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아트구츠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제품을 생산하여 판매하는 쇼핑몰이다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매출액이 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몇백억원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대에 이르자 투자자이 앞다투어 대규모 투자를 이어 가고 있다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</a:t>
            </a:r>
            <a:endParaRPr lang="en-US" altLang="ko-KR" sz="1600" kern="100" dirty="0">
              <a:latin typeface="맑은 고딕" panose="020B0503020000020004" pitchFamily="50" charset="-127"/>
              <a:ea typeface="나눔고딕OTF Light"/>
              <a:cs typeface="Times New Roman" panose="02020603050405020304" pitchFamily="18" charset="0"/>
            </a:endParaRP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ea typeface="나눔고딕OTF Ligh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8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73594-FC14-4627-B5C8-3A11BB01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3.</a:t>
            </a:r>
            <a:r>
              <a:rPr lang="ko-KR" altLang="en-US" sz="3600" dirty="0"/>
              <a:t>아트 </a:t>
            </a:r>
            <a:r>
              <a:rPr lang="ko-KR" altLang="en-US" sz="3600" dirty="0" err="1"/>
              <a:t>굿츠상품</a:t>
            </a:r>
            <a:r>
              <a:rPr lang="ko-KR" altLang="en-US" sz="3600" dirty="0"/>
              <a:t> 관련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F12B0-7A5E-40B9-A36A-C8A9968C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14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3600" kern="100" dirty="0">
              <a:latin typeface="맑은 고딕" panose="020B0503020000020004" pitchFamily="50" charset="-127"/>
              <a:ea typeface="나눔고딕OTF Light"/>
              <a:cs typeface="Times New Roman" panose="02020603050405020304" pitchFamily="18" charset="0"/>
            </a:endParaRP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hlinkClick r:id="rId2"/>
              </a:rPr>
              <a:t>[</a:t>
            </a:r>
            <a:r>
              <a:rPr lang="ko-KR" altLang="en-US" sz="1200" dirty="0">
                <a:hlinkClick r:id="rId2"/>
              </a:rPr>
              <a:t>예술 트렌드</a:t>
            </a:r>
            <a:r>
              <a:rPr lang="en-US" altLang="ko-KR" sz="1200" dirty="0">
                <a:hlinkClick r:id="rId2"/>
              </a:rPr>
              <a:t>] </a:t>
            </a:r>
            <a:r>
              <a:rPr lang="ko-KR" altLang="en-US" sz="1200" dirty="0" err="1">
                <a:hlinkClick r:id="rId2"/>
              </a:rPr>
              <a:t>닌볼트</a:t>
            </a:r>
            <a:r>
              <a:rPr lang="ko-KR" altLang="en-US" sz="1200" dirty="0">
                <a:hlinkClick r:id="rId2"/>
              </a:rPr>
              <a:t> 작가</a:t>
            </a:r>
            <a:r>
              <a:rPr lang="en-US" altLang="ko-KR" sz="1200" dirty="0">
                <a:hlinkClick r:id="rId2"/>
              </a:rPr>
              <a:t>, </a:t>
            </a:r>
            <a:r>
              <a:rPr lang="ko-KR" altLang="en-US" sz="1200" dirty="0">
                <a:hlinkClick r:id="rId2"/>
              </a:rPr>
              <a:t>아트 </a:t>
            </a:r>
            <a:r>
              <a:rPr lang="ko-KR" altLang="en-US" sz="1200" dirty="0" err="1">
                <a:hlinkClick r:id="rId2"/>
              </a:rPr>
              <a:t>굿즈로</a:t>
            </a:r>
            <a:r>
              <a:rPr lang="ko-KR" altLang="en-US" sz="1200" dirty="0">
                <a:hlinkClick r:id="rId2"/>
              </a:rPr>
              <a:t> 예술의 접근성을 높이다 </a:t>
            </a:r>
            <a:r>
              <a:rPr lang="en-US" altLang="ko-KR" sz="1200" dirty="0">
                <a:hlinkClick r:id="rId2"/>
              </a:rPr>
              <a:t>&lt; </a:t>
            </a:r>
            <a:r>
              <a:rPr lang="ko-KR" altLang="en-US" sz="1200" dirty="0">
                <a:hlinkClick r:id="rId2"/>
              </a:rPr>
              <a:t>문화</a:t>
            </a:r>
            <a:r>
              <a:rPr lang="en-US" altLang="ko-KR" sz="1200" dirty="0">
                <a:hlinkClick r:id="rId2"/>
              </a:rPr>
              <a:t>/</a:t>
            </a:r>
            <a:r>
              <a:rPr lang="ko-KR" altLang="en-US" sz="1200" dirty="0">
                <a:hlinkClick r:id="rId2"/>
              </a:rPr>
              <a:t>생활 </a:t>
            </a:r>
            <a:r>
              <a:rPr lang="en-US" altLang="ko-KR" sz="1200" dirty="0">
                <a:hlinkClick r:id="rId2"/>
              </a:rPr>
              <a:t>&lt; </a:t>
            </a:r>
            <a:r>
              <a:rPr lang="ko-KR" altLang="en-US" sz="1200" dirty="0">
                <a:hlinkClick r:id="rId2"/>
              </a:rPr>
              <a:t>뉴스 </a:t>
            </a:r>
            <a:r>
              <a:rPr lang="en-US" altLang="ko-KR" sz="1200" dirty="0">
                <a:hlinkClick r:id="rId2"/>
              </a:rPr>
              <a:t>&lt; </a:t>
            </a:r>
            <a:r>
              <a:rPr lang="ko-KR" altLang="en-US" sz="1200" dirty="0">
                <a:hlinkClick r:id="rId2"/>
              </a:rPr>
              <a:t>기사본문 </a:t>
            </a:r>
            <a:r>
              <a:rPr lang="en-US" altLang="ko-KR" sz="1200" dirty="0">
                <a:hlinkClick r:id="rId2"/>
              </a:rPr>
              <a:t>- </a:t>
            </a:r>
            <a:r>
              <a:rPr lang="en-US" altLang="ko-KR" sz="1200" dirty="0" err="1">
                <a:hlinkClick r:id="rId2"/>
              </a:rPr>
              <a:t>KtN</a:t>
            </a:r>
            <a:r>
              <a:rPr lang="en-US" altLang="ko-KR" sz="1200" dirty="0">
                <a:hlinkClick r:id="rId2"/>
              </a:rPr>
              <a:t> (K trendy NEWS)</a:t>
            </a:r>
            <a:endParaRPr lang="en-US" altLang="ko-KR" sz="1200" dirty="0"/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hlinkClick r:id="rId3"/>
              </a:rPr>
              <a:t>[</a:t>
            </a:r>
            <a:r>
              <a:rPr lang="ko-KR" altLang="en-US" sz="1200" dirty="0">
                <a:hlinkClick r:id="rId3"/>
              </a:rPr>
              <a:t>경제 트렌드</a:t>
            </a:r>
            <a:r>
              <a:rPr lang="en-US" altLang="ko-KR" sz="1200" dirty="0">
                <a:hlinkClick r:id="rId3"/>
              </a:rPr>
              <a:t>] </a:t>
            </a:r>
            <a:r>
              <a:rPr lang="ko-KR" altLang="en-US" sz="1200" dirty="0">
                <a:hlinkClick r:id="rId3"/>
              </a:rPr>
              <a:t>아트 </a:t>
            </a:r>
            <a:r>
              <a:rPr lang="ko-KR" altLang="en-US" sz="1200" dirty="0" err="1">
                <a:hlinkClick r:id="rId3"/>
              </a:rPr>
              <a:t>굿즈</a:t>
            </a:r>
            <a:r>
              <a:rPr lang="ko-KR" altLang="en-US" sz="1200" dirty="0">
                <a:hlinkClick r:id="rId3"/>
              </a:rPr>
              <a:t> 자판기</a:t>
            </a:r>
            <a:r>
              <a:rPr lang="en-US" altLang="ko-KR" sz="1200" dirty="0">
                <a:hlinkClick r:id="rId3"/>
              </a:rPr>
              <a:t>, </a:t>
            </a:r>
            <a:r>
              <a:rPr lang="ko-KR" altLang="en-US" sz="1200" dirty="0">
                <a:hlinkClick r:id="rId3"/>
              </a:rPr>
              <a:t>서울아트 페어 화제의 중심에 서다 </a:t>
            </a:r>
            <a:r>
              <a:rPr lang="en-US" altLang="ko-KR" sz="1200" dirty="0">
                <a:hlinkClick r:id="rId3"/>
              </a:rPr>
              <a:t>&lt; </a:t>
            </a:r>
            <a:r>
              <a:rPr lang="ko-KR" altLang="en-US" sz="1200" dirty="0">
                <a:hlinkClick r:id="rId3"/>
              </a:rPr>
              <a:t>경제</a:t>
            </a:r>
            <a:r>
              <a:rPr lang="en-US" altLang="ko-KR" sz="1200" dirty="0">
                <a:hlinkClick r:id="rId3"/>
              </a:rPr>
              <a:t>/</a:t>
            </a:r>
            <a:r>
              <a:rPr lang="ko-KR" altLang="en-US" sz="1200" dirty="0">
                <a:hlinkClick r:id="rId3"/>
              </a:rPr>
              <a:t>산업 </a:t>
            </a:r>
            <a:r>
              <a:rPr lang="en-US" altLang="ko-KR" sz="1200" dirty="0">
                <a:hlinkClick r:id="rId3"/>
              </a:rPr>
              <a:t>&lt; </a:t>
            </a:r>
            <a:r>
              <a:rPr lang="ko-KR" altLang="en-US" sz="1200" dirty="0">
                <a:hlinkClick r:id="rId3"/>
              </a:rPr>
              <a:t>뉴스 </a:t>
            </a:r>
            <a:r>
              <a:rPr lang="en-US" altLang="ko-KR" sz="1200" dirty="0">
                <a:hlinkClick r:id="rId3"/>
              </a:rPr>
              <a:t>&lt; </a:t>
            </a:r>
            <a:r>
              <a:rPr lang="ko-KR" altLang="en-US" sz="1200" dirty="0">
                <a:hlinkClick r:id="rId3"/>
              </a:rPr>
              <a:t>기사본문 </a:t>
            </a:r>
            <a:r>
              <a:rPr lang="en-US" altLang="ko-KR" sz="1200" dirty="0">
                <a:hlinkClick r:id="rId3"/>
              </a:rPr>
              <a:t>- </a:t>
            </a:r>
            <a:r>
              <a:rPr lang="en-US" altLang="ko-KR" sz="1200" dirty="0" err="1">
                <a:hlinkClick r:id="rId3"/>
              </a:rPr>
              <a:t>KtN</a:t>
            </a:r>
            <a:r>
              <a:rPr lang="en-US" altLang="ko-KR" sz="1200" dirty="0">
                <a:hlinkClick r:id="rId3"/>
              </a:rPr>
              <a:t> (K trendy NEWS)</a:t>
            </a:r>
            <a:endParaRPr lang="en-US" altLang="ko-KR" sz="1200" dirty="0"/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 err="1">
                <a:hlinkClick r:id="rId4"/>
              </a:rPr>
              <a:t>아트굿즈</a:t>
            </a:r>
            <a:r>
              <a:rPr lang="ko-KR" altLang="en-US" sz="1200" dirty="0">
                <a:hlinkClick r:id="rId4"/>
              </a:rPr>
              <a:t> 발매트로 집 꾸미기 </a:t>
            </a:r>
            <a:r>
              <a:rPr lang="en-US" altLang="ko-KR" sz="1200" dirty="0">
                <a:hlinkClick r:id="rId4"/>
              </a:rPr>
              <a:t>2</a:t>
            </a:r>
            <a:r>
              <a:rPr lang="ko-KR" altLang="en-US" sz="1200" dirty="0" err="1">
                <a:hlinkClick r:id="rId4"/>
              </a:rPr>
              <a:t>만원대</a:t>
            </a:r>
            <a:r>
              <a:rPr lang="ko-KR" altLang="en-US" sz="1200" dirty="0">
                <a:hlinkClick r:id="rId4"/>
              </a:rPr>
              <a:t> 선물추천 </a:t>
            </a:r>
            <a:r>
              <a:rPr lang="en-US" altLang="ko-KR" sz="1200" dirty="0">
                <a:hlinkClick r:id="rId4"/>
              </a:rPr>
              <a:t>: </a:t>
            </a:r>
            <a:r>
              <a:rPr lang="ko-KR" altLang="en-US" sz="1200" dirty="0">
                <a:hlinkClick r:id="rId4"/>
              </a:rPr>
              <a:t>네이버 블로그</a:t>
            </a:r>
            <a:endParaRPr lang="en-US" altLang="ko-KR" sz="1200" dirty="0"/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 err="1">
                <a:hlinkClick r:id="rId5"/>
              </a:rPr>
              <a:t>롯데뮤지엄</a:t>
            </a:r>
            <a:r>
              <a:rPr lang="en-US" altLang="ko-KR" sz="1200" dirty="0">
                <a:hlinkClick r:id="rId5"/>
              </a:rPr>
              <a:t>, </a:t>
            </a:r>
            <a:r>
              <a:rPr lang="ko-KR" altLang="en-US" sz="1200" dirty="0">
                <a:hlinkClick r:id="rId5"/>
              </a:rPr>
              <a:t>온라인 </a:t>
            </a:r>
            <a:r>
              <a:rPr lang="ko-KR" altLang="en-US" sz="1200" dirty="0" err="1">
                <a:hlinkClick r:id="rId5"/>
              </a:rPr>
              <a:t>아트숍</a:t>
            </a:r>
            <a:r>
              <a:rPr lang="ko-KR" altLang="en-US" sz="1200" dirty="0">
                <a:hlinkClick r:id="rId5"/>
              </a:rPr>
              <a:t> 오픈</a:t>
            </a:r>
            <a:r>
              <a:rPr lang="en-US" altLang="ko-KR" sz="1200" dirty="0">
                <a:hlinkClick r:id="rId5"/>
              </a:rPr>
              <a:t>.."</a:t>
            </a:r>
            <a:r>
              <a:rPr lang="ko-KR" altLang="en-US" sz="1200" dirty="0">
                <a:hlinkClick r:id="rId5"/>
              </a:rPr>
              <a:t>전시 </a:t>
            </a:r>
            <a:r>
              <a:rPr lang="ko-KR" altLang="en-US" sz="1200" dirty="0" err="1">
                <a:hlinkClick r:id="rId5"/>
              </a:rPr>
              <a:t>굿즈</a:t>
            </a:r>
            <a:r>
              <a:rPr lang="ko-KR" altLang="en-US" sz="1200" dirty="0">
                <a:hlinkClick r:id="rId5"/>
              </a:rPr>
              <a:t> 손쉽게 구입</a:t>
            </a:r>
            <a:r>
              <a:rPr lang="en-US" altLang="ko-KR" sz="1200" dirty="0">
                <a:hlinkClick r:id="rId5"/>
              </a:rPr>
              <a:t>" – </a:t>
            </a:r>
            <a:r>
              <a:rPr lang="ko-KR" altLang="en-US" sz="1200" dirty="0" err="1">
                <a:hlinkClick r:id="rId5"/>
              </a:rPr>
              <a:t>파이낸셜뉴스</a:t>
            </a:r>
            <a:endParaRPr lang="en-US" altLang="ko-KR" sz="1200" dirty="0"/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hlinkClick r:id="rId6"/>
              </a:rPr>
              <a:t>[</a:t>
            </a:r>
            <a:r>
              <a:rPr lang="ko-KR" altLang="en-US" sz="1200" dirty="0">
                <a:hlinkClick r:id="rId6"/>
              </a:rPr>
              <a:t>단독</a:t>
            </a:r>
            <a:r>
              <a:rPr lang="en-US" altLang="ko-KR" sz="1200" dirty="0">
                <a:hlinkClick r:id="rId6"/>
              </a:rPr>
              <a:t>] </a:t>
            </a:r>
            <a:r>
              <a:rPr lang="ko-KR" altLang="en-US" sz="1200" dirty="0" err="1">
                <a:hlinkClick r:id="rId6"/>
              </a:rPr>
              <a:t>서울옥션</a:t>
            </a:r>
            <a:r>
              <a:rPr lang="ko-KR" altLang="en-US" sz="1200" dirty="0">
                <a:hlinkClick r:id="rId6"/>
              </a:rPr>
              <a:t> 아트 플랫폼 ‘</a:t>
            </a:r>
            <a:r>
              <a:rPr lang="ko-KR" altLang="en-US" sz="1200" dirty="0" err="1">
                <a:hlinkClick r:id="rId6"/>
              </a:rPr>
              <a:t>프린트베이커리</a:t>
            </a:r>
            <a:r>
              <a:rPr lang="ko-KR" altLang="en-US" sz="1200" dirty="0">
                <a:hlinkClick r:id="rId6"/>
              </a:rPr>
              <a:t>’ </a:t>
            </a:r>
            <a:r>
              <a:rPr lang="en-US" altLang="ko-KR" sz="1200" dirty="0">
                <a:hlinkClick r:id="rId6"/>
              </a:rPr>
              <a:t>100</a:t>
            </a:r>
            <a:r>
              <a:rPr lang="ko-KR" altLang="en-US" sz="1200" dirty="0">
                <a:hlinkClick r:id="rId6"/>
              </a:rPr>
              <a:t>억 투자 유치 </a:t>
            </a:r>
            <a:r>
              <a:rPr lang="en-US" altLang="ko-KR" sz="1200" dirty="0">
                <a:hlinkClick r:id="rId6"/>
              </a:rPr>
              <a:t>– </a:t>
            </a:r>
            <a:r>
              <a:rPr lang="ko-KR" altLang="en-US" sz="1200" dirty="0">
                <a:hlinkClick r:id="rId6"/>
              </a:rPr>
              <a:t>매일경제</a:t>
            </a:r>
            <a:endParaRPr lang="en-US" altLang="ko-KR" sz="1200" dirty="0"/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>
                <a:hlinkClick r:id="rId7"/>
              </a:rPr>
              <a:t>홍콩 </a:t>
            </a:r>
            <a:r>
              <a:rPr lang="ko-KR" altLang="en-US" sz="1200" dirty="0" err="1">
                <a:hlinkClick r:id="rId7"/>
              </a:rPr>
              <a:t>뉴월드</a:t>
            </a:r>
            <a:r>
              <a:rPr lang="ko-KR" altLang="en-US" sz="1200" dirty="0">
                <a:hlinkClick r:id="rId7"/>
              </a:rPr>
              <a:t> 그룹</a:t>
            </a:r>
            <a:r>
              <a:rPr lang="en-US" altLang="ko-KR" sz="1200" dirty="0">
                <a:hlinkClick r:id="rId7"/>
              </a:rPr>
              <a:t>, </a:t>
            </a:r>
            <a:r>
              <a:rPr lang="ko-KR" altLang="en-US" sz="1200" dirty="0">
                <a:hlinkClick r:id="rId7"/>
              </a:rPr>
              <a:t>국내 라이프스타일 플랫폼 </a:t>
            </a:r>
            <a:r>
              <a:rPr lang="en-US" altLang="ko-KR" sz="1200" dirty="0">
                <a:hlinkClick r:id="rId7"/>
              </a:rPr>
              <a:t>'</a:t>
            </a:r>
            <a:r>
              <a:rPr lang="ko-KR" altLang="en-US" sz="1200" dirty="0" err="1">
                <a:hlinkClick r:id="rId7"/>
              </a:rPr>
              <a:t>프린트베이커리</a:t>
            </a:r>
            <a:r>
              <a:rPr lang="en-US" altLang="ko-KR" sz="1200" dirty="0">
                <a:hlinkClick r:id="rId7"/>
              </a:rPr>
              <a:t>' </a:t>
            </a:r>
            <a:r>
              <a:rPr lang="ko-KR" altLang="en-US" sz="1200" dirty="0">
                <a:hlinkClick r:id="rId7"/>
              </a:rPr>
              <a:t>투자 </a:t>
            </a:r>
            <a:r>
              <a:rPr lang="en-US" altLang="ko-KR" sz="1200" dirty="0">
                <a:hlinkClick r:id="rId7"/>
              </a:rPr>
              <a:t>| </a:t>
            </a:r>
            <a:r>
              <a:rPr lang="ko-KR" altLang="en-US" sz="1200" dirty="0" err="1">
                <a:hlinkClick r:id="rId7"/>
              </a:rPr>
              <a:t>아주경제</a:t>
            </a:r>
            <a:endParaRPr lang="en-US" altLang="ko-KR" sz="1200" dirty="0"/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>
                <a:hlinkClick r:id="rId8"/>
              </a:rPr>
              <a:t>신진 작가를 발굴해 세계 무대로</a:t>
            </a:r>
            <a:r>
              <a:rPr lang="en-US" altLang="ko-KR" sz="1200" dirty="0">
                <a:hlinkClick r:id="rId8"/>
              </a:rPr>
              <a:t>, </a:t>
            </a:r>
            <a:r>
              <a:rPr lang="ko-KR" altLang="en-US" sz="1200" dirty="0" err="1">
                <a:hlinkClick r:id="rId8"/>
              </a:rPr>
              <a:t>김소형</a:t>
            </a:r>
            <a:r>
              <a:rPr lang="ko-KR" altLang="en-US" sz="1200" dirty="0">
                <a:hlinkClick r:id="rId8"/>
              </a:rPr>
              <a:t> </a:t>
            </a:r>
            <a:r>
              <a:rPr lang="ko-KR" altLang="en-US" sz="1200" dirty="0" err="1">
                <a:hlinkClick r:id="rId8"/>
              </a:rPr>
              <a:t>프린트베이커리</a:t>
            </a:r>
            <a:r>
              <a:rPr lang="ko-KR" altLang="en-US" sz="1200" dirty="0">
                <a:hlinkClick r:id="rId8"/>
              </a:rPr>
              <a:t> 대표 </a:t>
            </a:r>
            <a:r>
              <a:rPr lang="en-US" altLang="ko-KR" sz="1200" dirty="0">
                <a:hlinkClick r:id="rId8"/>
              </a:rPr>
              <a:t>: </a:t>
            </a:r>
            <a:r>
              <a:rPr lang="ko-KR" altLang="en-US" sz="1200" dirty="0">
                <a:hlinkClick r:id="rId8"/>
              </a:rPr>
              <a:t>네이버 포스트</a:t>
            </a:r>
            <a:endParaRPr lang="en-US" altLang="ko-KR" sz="1200" dirty="0"/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 err="1">
                <a:hlinkClick r:id="rId9"/>
              </a:rPr>
              <a:t>아티쉬</a:t>
            </a:r>
            <a:r>
              <a:rPr lang="ko-KR" altLang="en-US" sz="1200" dirty="0">
                <a:hlinkClick r:id="rId9"/>
              </a:rPr>
              <a:t> 아트가 일상이 되는 순간 </a:t>
            </a:r>
            <a:r>
              <a:rPr lang="en-US" altLang="ko-KR" sz="1200" dirty="0">
                <a:hlinkClick r:id="rId9"/>
              </a:rPr>
              <a:t>-</a:t>
            </a:r>
            <a:r>
              <a:rPr lang="ko-KR" altLang="en-US" sz="1200" dirty="0" err="1">
                <a:hlinkClick r:id="rId9"/>
              </a:rPr>
              <a:t>러그</a:t>
            </a:r>
            <a:r>
              <a:rPr lang="en-US" altLang="ko-KR" sz="1200" dirty="0">
                <a:hlinkClick r:id="rId9"/>
              </a:rPr>
              <a:t>, </a:t>
            </a:r>
            <a:r>
              <a:rPr lang="ko-KR" altLang="en-US" sz="1200" dirty="0" err="1">
                <a:hlinkClick r:id="rId9"/>
              </a:rPr>
              <a:t>디저</a:t>
            </a:r>
            <a:r>
              <a:rPr lang="en-US" altLang="ko-KR" sz="1200" dirty="0">
                <a:hlinkClick r:id="rId9"/>
              </a:rPr>
              <a:t>.. : </a:t>
            </a:r>
            <a:r>
              <a:rPr lang="ko-KR" altLang="en-US" sz="1200" dirty="0" err="1">
                <a:hlinkClick r:id="rId9"/>
              </a:rPr>
              <a:t>네이버블로그</a:t>
            </a:r>
            <a:endParaRPr lang="en-US" altLang="ko-KR" sz="1700" kern="100" dirty="0">
              <a:effectLst/>
              <a:latin typeface="맑은 고딕" panose="020B0503020000020004" pitchFamily="50" charset="-127"/>
              <a:ea typeface="나눔고딕OTF Ligh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94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FD27A6-D868-4D26-AF60-5D033F6CB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92" y="3530324"/>
            <a:ext cx="4590770" cy="284828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3620AB-42B8-48AA-ADDE-05B9C502D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79" y="263229"/>
            <a:ext cx="4249717" cy="32670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BB801B-E5A9-4268-9ADA-EDCE5A117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96" y="331602"/>
            <a:ext cx="4249717" cy="30973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010F99-E536-4086-906F-C5DECFFFD5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3" y="3530324"/>
            <a:ext cx="3893137" cy="28482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FB7EE1-CB81-4E0B-AADB-23A48683D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54" y="3530324"/>
            <a:ext cx="3425692" cy="314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9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613E9-6EB0-42C5-B964-95338043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 err="1"/>
              <a:t>아트구츠</a:t>
            </a:r>
            <a:r>
              <a:rPr lang="ko-KR" altLang="en-US" sz="3600" dirty="0"/>
              <a:t> 플랫폼 기획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891A1-C833-4A48-9A20-7E628053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새로운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아트구츠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상품몰의 필요성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en-US" sz="1800" dirty="0"/>
              <a:t>현재의 대형 </a:t>
            </a:r>
            <a:r>
              <a:rPr lang="ko-KR" altLang="en-US" sz="1800" dirty="0" err="1"/>
              <a:t>아트구츠</a:t>
            </a:r>
            <a:r>
              <a:rPr lang="ko-KR" altLang="en-US" sz="1800" dirty="0"/>
              <a:t> 상품몰은 국내외 유명작가들의 작품에만 국한 되어 있다</a:t>
            </a:r>
            <a:r>
              <a:rPr lang="en-US" altLang="ko-KR" sz="1800" dirty="0"/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700" dirty="0"/>
              <a:t>현재 </a:t>
            </a:r>
            <a:r>
              <a:rPr lang="ko-KR" altLang="en-US" sz="1700" dirty="0" err="1"/>
              <a:t>아티쉬</a:t>
            </a:r>
            <a:r>
              <a:rPr lang="ko-KR" altLang="en-US" sz="1700" dirty="0"/>
              <a:t> 나 </a:t>
            </a:r>
            <a:r>
              <a:rPr lang="ko-KR" altLang="en-US" sz="1700" dirty="0" err="1"/>
              <a:t>프린트베이커리</a:t>
            </a:r>
            <a:r>
              <a:rPr lang="ko-KR" altLang="en-US" sz="1700" dirty="0"/>
              <a:t> 등의 유명 </a:t>
            </a:r>
            <a:r>
              <a:rPr lang="ko-KR" altLang="en-US" sz="1700" dirty="0" err="1"/>
              <a:t>아트구츠</a:t>
            </a:r>
            <a:r>
              <a:rPr lang="ko-KR" altLang="en-US" sz="1700" dirty="0"/>
              <a:t> 상품몰에는 해외 작가와 국내 이름난 대형 작가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/>
              <a:t>   들의 작품 들로만 상품이 유통 되고 있다</a:t>
            </a:r>
            <a:r>
              <a:rPr lang="en-US" altLang="ko-KR" sz="1700" dirty="0"/>
              <a:t>. </a:t>
            </a:r>
          </a:p>
          <a:p>
            <a:r>
              <a:rPr lang="ko-KR" altLang="en-US" sz="1700" dirty="0"/>
              <a:t>일반인에게 작품이 알려져 있는 유명작가의 작품들이 판매율 에서 유리하기 때문일 것이다</a:t>
            </a:r>
            <a:r>
              <a:rPr lang="en-US" altLang="ko-KR" sz="1700" dirty="0"/>
              <a:t>.</a:t>
            </a:r>
          </a:p>
          <a:p>
            <a:endParaRPr lang="en-US" altLang="ko-KR" sz="1800" b="1" kern="100" dirty="0">
              <a:effectLst/>
              <a:latin typeface="나눔고딕OTF Ligh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2"/>
            </a:pPr>
            <a:r>
              <a:rPr lang="ko-KR" altLang="en-US" sz="1800" b="1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국내의 수많은 작가들도 자신의 작품도 </a:t>
            </a:r>
            <a:r>
              <a:rPr lang="ko-KR" altLang="en-US" sz="1800" b="1" kern="100" dirty="0" err="1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구츠</a:t>
            </a:r>
            <a:r>
              <a:rPr lang="ko-KR" altLang="en-US" sz="1800" b="1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 상품으로 상품화 하여 판매 하고 싶은 니즈가 있다</a:t>
            </a:r>
            <a:r>
              <a:rPr lang="en-US" altLang="ko-KR" sz="1800" b="1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600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일반작가들도 자신의 작품으로 </a:t>
            </a:r>
            <a:r>
              <a:rPr lang="ko-KR" altLang="en-US" sz="1600" kern="100" dirty="0" err="1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아트구츠</a:t>
            </a:r>
            <a:r>
              <a:rPr lang="ko-KR" altLang="en-US" sz="1600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 상품을 기획해 판매해 보고자 하는 니즈가 있다</a:t>
            </a:r>
            <a:r>
              <a:rPr lang="en-US" altLang="ko-KR" sz="1800" b="1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600" kern="100" dirty="0" err="1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아트구츠를</a:t>
            </a:r>
            <a:r>
              <a:rPr lang="ko-KR" altLang="en-US" sz="1600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 구입하는 고객들도 유명한 작품으로 된 </a:t>
            </a:r>
            <a:r>
              <a:rPr lang="ko-KR" altLang="en-US" sz="1600" kern="100" dirty="0" err="1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아트구츠</a:t>
            </a:r>
            <a:r>
              <a:rPr lang="ko-KR" altLang="en-US" sz="1600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 만을 선호하기 보다는 색다른 제품에 대한 니즈가 있다</a:t>
            </a:r>
            <a:r>
              <a:rPr lang="en-US" altLang="ko-KR" sz="1600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r>
              <a:rPr lang="ko-KR" altLang="en-US" sz="1600" kern="100" dirty="0">
                <a:solidFill>
                  <a:srgbClr val="FF0000"/>
                </a:solidFill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이들은 유명한 작품보다 좀더 자신의 취향에 맞는 자신만의 </a:t>
            </a:r>
            <a:r>
              <a:rPr lang="ko-KR" altLang="en-US" sz="1600" kern="100" dirty="0">
                <a:solidFill>
                  <a:srgbClr val="FF0000"/>
                </a:solidFill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제품을 구입하길 원한다</a:t>
            </a:r>
            <a:r>
              <a:rPr lang="en-US" altLang="ko-KR" sz="1600" kern="100" dirty="0">
                <a:solidFill>
                  <a:srgbClr val="FF0000"/>
                </a:solidFill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600" kern="100" dirty="0">
              <a:solidFill>
                <a:srgbClr val="FF0000"/>
              </a:solidFill>
              <a:effectLst/>
              <a:latin typeface="나눔고딕OTF Ligh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7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18BFC-7E14-46ED-AD9D-0401BC6B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5. </a:t>
            </a:r>
            <a:r>
              <a:rPr lang="ko-KR" altLang="en-US" sz="3600" dirty="0" err="1"/>
              <a:t>아트구츠</a:t>
            </a:r>
            <a:r>
              <a:rPr lang="ko-KR" altLang="en-US" sz="3600" dirty="0"/>
              <a:t> 플랫폼의 </a:t>
            </a:r>
            <a:r>
              <a:rPr lang="en-US" altLang="ko-KR" sz="3600" dirty="0"/>
              <a:t>4</a:t>
            </a:r>
            <a:r>
              <a:rPr lang="ko-KR" altLang="en-US" sz="3600" dirty="0" err="1"/>
              <a:t>사분면</a:t>
            </a:r>
            <a:r>
              <a:rPr lang="ko-KR" altLang="en-US" sz="3600" dirty="0"/>
              <a:t>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4793309-CEFA-40C6-95B4-D9BDEAAC8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5" y="1573242"/>
            <a:ext cx="5564140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02D920-8307-4898-BF2D-A074EB9F7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96" y="2018244"/>
            <a:ext cx="4985105" cy="32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90BAC-2BA1-413C-8317-6A803AD9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6. </a:t>
            </a:r>
            <a:r>
              <a:rPr lang="ko-KR" altLang="en-US" sz="3600" dirty="0"/>
              <a:t>페르소나 선정 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74D9A8-1876-4268-B1AD-CB457AA8C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1" y="1834014"/>
            <a:ext cx="6026330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265159-F76B-45F5-AACA-6B526E2E7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00" y="873166"/>
            <a:ext cx="5799589" cy="549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7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3413A-7E60-438A-AF54-1DCACA7A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7. </a:t>
            </a:r>
            <a:r>
              <a:rPr lang="ko-KR" altLang="en-US" sz="3600" dirty="0"/>
              <a:t>서비스 시나리오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CB121F-7CBE-45AA-8F19-9667628ED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85" y="1971413"/>
            <a:ext cx="5669215" cy="41384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E0F0B5-170F-4223-9553-22A60B1C9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01" y="1948605"/>
            <a:ext cx="5713714" cy="41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2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621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나눔고딕OTF Light</vt:lpstr>
      <vt:lpstr>맑은 고딕</vt:lpstr>
      <vt:lpstr>Arial</vt:lpstr>
      <vt:lpstr>Office 테마</vt:lpstr>
      <vt:lpstr>서비스 경험디자인 시나리오 개발</vt:lpstr>
      <vt:lpstr>1. 시장분석</vt:lpstr>
      <vt:lpstr>2.아트 굿츠 상품의 등장</vt:lpstr>
      <vt:lpstr>3.아트 굿츠상품 관련 자료</vt:lpstr>
      <vt:lpstr>PowerPoint 프레젠테이션</vt:lpstr>
      <vt:lpstr>4. 아트구츠 플랫폼 기획 배경</vt:lpstr>
      <vt:lpstr>5. 아트구츠 플랫폼의 4사분면 </vt:lpstr>
      <vt:lpstr>6. 페르소나 선정  </vt:lpstr>
      <vt:lpstr>7. 서비스 시나리오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러서치 및 시안 디자인 개발</dc:title>
  <dc:creator>user</dc:creator>
  <cp:lastModifiedBy>user</cp:lastModifiedBy>
  <cp:revision>21</cp:revision>
  <dcterms:created xsi:type="dcterms:W3CDTF">2024-10-23T00:49:30Z</dcterms:created>
  <dcterms:modified xsi:type="dcterms:W3CDTF">2024-10-23T05:40:29Z</dcterms:modified>
</cp:coreProperties>
</file>