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8" r:id="rId8"/>
    <p:sldId id="269" r:id="rId9"/>
    <p:sldId id="262" r:id="rId10"/>
    <p:sldId id="267" r:id="rId11"/>
    <p:sldId id="264" r:id="rId12"/>
    <p:sldId id="265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414" y="96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1AEEC1-14B1-4DF4-ABB7-3B053B21FB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9C2502F-853A-4573-B303-1D21B0F0B1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4DE576-6FCA-431E-8EE2-773CDAFA2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3DD53-1FFB-47FE-8FA0-3CEB54130F98}" type="datetimeFigureOut">
              <a:rPr lang="ko-KR" altLang="en-US" smtClean="0"/>
              <a:t>2024-10-23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830B51-1553-406F-8276-6874BF45E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FB29DC-5B9A-47D7-8D99-4015B1783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C89AF-9B30-4479-82CD-C37BBA9122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942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358493-B046-46F5-97E6-A9682331C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C153132-6A7D-4D0C-B209-0A34808DBE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2F9787-9D6B-4A18-8E78-7FB61CC96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3DD53-1FFB-47FE-8FA0-3CEB54130F98}" type="datetimeFigureOut">
              <a:rPr lang="ko-KR" altLang="en-US" smtClean="0"/>
              <a:t>2024-10-23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CA25DB-E144-401A-A731-D29042A53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F5F383-47DB-4D69-8BA5-39802517E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C89AF-9B30-4479-82CD-C37BBA9122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6086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D88D57A-CFDD-4F86-A423-05A6A6DB3F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3F8EA92-A9A9-4969-9B1E-D7B9608C62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B6C427-1481-4532-8A5C-15BCBAB28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3DD53-1FFB-47FE-8FA0-3CEB54130F98}" type="datetimeFigureOut">
              <a:rPr lang="ko-KR" altLang="en-US" smtClean="0"/>
              <a:t>2024-10-23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77F187-26F6-40B8-B557-3494A40E5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01D9A7-C457-4A80-94E3-53800F112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C89AF-9B30-4479-82CD-C37BBA9122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78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8480C6-D966-4F86-B7CA-58A64B6E9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F8EA78-FDB6-4CC4-B79C-25DF56D062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50F290-DF73-4A57-B3B3-83B049EF9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3DD53-1FFB-47FE-8FA0-3CEB54130F98}" type="datetimeFigureOut">
              <a:rPr lang="ko-KR" altLang="en-US" smtClean="0"/>
              <a:t>2024-10-23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1FA53F-AF24-4037-A81F-515A996C5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014683-17C2-4830-A2B7-FF85AA975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C89AF-9B30-4479-82CD-C37BBA9122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1605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4985EF-8D67-4C95-985E-4ED437FBB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7033238-788E-4141-B344-F33F25A976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A01293-493C-4FF6-A1DB-3C7BB7D25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3DD53-1FFB-47FE-8FA0-3CEB54130F98}" type="datetimeFigureOut">
              <a:rPr lang="ko-KR" altLang="en-US" smtClean="0"/>
              <a:t>2024-10-23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6CA96C-E754-43DB-B947-2914D2A0B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58B2D2-AB10-4C1E-A58F-6563C3A4E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C89AF-9B30-4479-82CD-C37BBA9122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0520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870C7A-E6C8-493D-97DD-D63B0BA37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3E9DC5-7AD3-464A-A15B-ECB799B115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4190D19-070D-4CFE-B762-2AD95E5857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DF3425D-2C35-4C35-85EE-979EBCF4D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3DD53-1FFB-47FE-8FA0-3CEB54130F98}" type="datetimeFigureOut">
              <a:rPr lang="ko-KR" altLang="en-US" smtClean="0"/>
              <a:t>2024-10-23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2025F9B-0073-4ECB-A702-6655E47F4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124A2E4-6232-4CFA-9A19-E1FEC285A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C89AF-9B30-4479-82CD-C37BBA9122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403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753DD7-22BA-48DE-AC40-63A26F496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4E68CFC-B923-439F-9084-CED47F3720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A61C6F6-4CB4-4AAA-86ED-F245D59A93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E6A387F-D654-4113-A198-BBED89B9F0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B26935C-9303-4615-8107-5E58A741E7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645421D-B5E3-46F0-B206-BC6C3B188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3DD53-1FFB-47FE-8FA0-3CEB54130F98}" type="datetimeFigureOut">
              <a:rPr lang="ko-KR" altLang="en-US" smtClean="0"/>
              <a:t>2024-10-23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5430B45-3E7C-4777-9A3D-74EDD8B4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FDB03E1-A82D-4416-A982-205FD45F7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C89AF-9B30-4479-82CD-C37BBA9122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3387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D8E03C-FFFE-46B5-850D-769833428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8F6C203-0DDE-43C6-AF38-C743EB8B6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3DD53-1FFB-47FE-8FA0-3CEB54130F98}" type="datetimeFigureOut">
              <a:rPr lang="ko-KR" altLang="en-US" smtClean="0"/>
              <a:t>2024-10-23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0189CA6-2960-4946-87DA-897154B3B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0B7FC2C-BD64-4148-AB7A-89A0F6AC9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C89AF-9B30-4479-82CD-C37BBA9122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9416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7074427-EA50-422E-91FE-75BAA2C23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3DD53-1FFB-47FE-8FA0-3CEB54130F98}" type="datetimeFigureOut">
              <a:rPr lang="ko-KR" altLang="en-US" smtClean="0"/>
              <a:t>2024-10-23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EA1C0EC-E07E-4A24-971B-C4FCF74DC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F584D55-F3AF-4878-B767-B705E4339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C89AF-9B30-4479-82CD-C37BBA9122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0629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557FAE-7BD8-4878-91C4-C01C0D58D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90126-776F-4953-81E2-4C1F594C3C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CD016A2-8C7A-44EF-8F01-02E9919BB4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667FD75-BC55-4F8F-8C80-F43ABFBCC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3DD53-1FFB-47FE-8FA0-3CEB54130F98}" type="datetimeFigureOut">
              <a:rPr lang="ko-KR" altLang="en-US" smtClean="0"/>
              <a:t>2024-10-23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3EE732C-7249-4DC6-A366-D9CA88C5E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A07D8AE-BCD4-4E19-BE6E-FD3FEDC3A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C89AF-9B30-4479-82CD-C37BBA9122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3252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E129DD-E282-46FD-8C91-058500527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16C19E0-E91E-4452-9A1A-3220441A36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B884201-7251-4E8E-AD1B-6E2F46999A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03CF17E-8058-4CBB-9D0E-456C883F7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3DD53-1FFB-47FE-8FA0-3CEB54130F98}" type="datetimeFigureOut">
              <a:rPr lang="ko-KR" altLang="en-US" smtClean="0"/>
              <a:t>2024-10-23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FF4BD7D-D2E6-4841-BBCA-306163DE3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467525-ED50-478F-BEFC-174A98F3F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C89AF-9B30-4479-82CD-C37BBA9122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5035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DAF77A2-FD12-4FAB-9A36-72A94A74C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9BA1E5-ED43-476A-AAF0-33D7AD6E12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124D87-567A-4738-B538-28BCCD7BB4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3DD53-1FFB-47FE-8FA0-3CEB54130F98}" type="datetimeFigureOut">
              <a:rPr lang="ko-KR" altLang="en-US" smtClean="0"/>
              <a:t>2024-10-23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0C7950-34AB-4718-A1B3-D722A525E0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C4A12A-6F9E-4479-9534-BBF5AA99A8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C89AF-9B30-4479-82CD-C37BBA9122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2544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m.post.naver.com/viewer/postView.nhn?volumeNo=36056883&amp;memberNo=11166748" TargetMode="External"/><Relationship Id="rId3" Type="http://schemas.openxmlformats.org/officeDocument/2006/relationships/hyperlink" Target="https://www.k-trendynews.com/news/articleView.html?idxno=168963" TargetMode="External"/><Relationship Id="rId7" Type="http://schemas.openxmlformats.org/officeDocument/2006/relationships/hyperlink" Target="https://www.ajunews.com/view/20230323113258028" TargetMode="External"/><Relationship Id="rId2" Type="http://schemas.openxmlformats.org/officeDocument/2006/relationships/hyperlink" Target="https://www.k-trendynews.com/news/articleView.html?idxno=168965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mk.co.kr/news/stock/10587753" TargetMode="External"/><Relationship Id="rId5" Type="http://schemas.openxmlformats.org/officeDocument/2006/relationships/hyperlink" Target="https://www.fnnews.com/news/202308230925552902" TargetMode="External"/><Relationship Id="rId10" Type="http://schemas.openxmlformats.org/officeDocument/2006/relationships/hyperlink" Target="http://www.issuemaker.kr/news/articleView.html?idxno=50325" TargetMode="External"/><Relationship Id="rId4" Type="http://schemas.openxmlformats.org/officeDocument/2006/relationships/hyperlink" Target="https://blog.naver.com/flute8248/223535154831" TargetMode="External"/><Relationship Id="rId9" Type="http://schemas.openxmlformats.org/officeDocument/2006/relationships/hyperlink" Target="https://blog.naver.com/moneykim7711/223449860490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DDA516-8747-44A2-9961-B1E72B6400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/>
              <a:t>서비스 경험디자인 시나리오 개발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C0D7B6C-3C6D-4CDF-896E-9A0CB8B563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17106"/>
            <a:ext cx="9144000" cy="1655762"/>
          </a:xfrm>
        </p:spPr>
        <p:txBody>
          <a:bodyPr/>
          <a:lstStyle/>
          <a:p>
            <a:r>
              <a:rPr lang="en-US" altLang="ko-KR" dirty="0"/>
              <a:t>2024.10.23 </a:t>
            </a:r>
            <a:r>
              <a:rPr lang="ko-KR" altLang="en-US" dirty="0"/>
              <a:t>김윤경</a:t>
            </a:r>
          </a:p>
        </p:txBody>
      </p:sp>
    </p:spTree>
    <p:extLst>
      <p:ext uri="{BB962C8B-B14F-4D97-AF65-F5344CB8AC3E}">
        <p14:creationId xmlns:p14="http://schemas.microsoft.com/office/powerpoint/2010/main" val="14161780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1AA0DE-CC25-4F9B-8AA3-4BF11F31A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7. </a:t>
            </a:r>
            <a:r>
              <a:rPr lang="ko-KR" altLang="en-US" sz="3600" dirty="0"/>
              <a:t>아트플랫폼의 사용자 유형 분석</a:t>
            </a:r>
            <a:endParaRPr lang="ko-KR" altLang="en-US" sz="2800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373A3471-47C2-4454-BD02-DDC3A2615C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932" y="1690688"/>
            <a:ext cx="8641360" cy="4916500"/>
          </a:xfrm>
        </p:spPr>
      </p:pic>
    </p:spTree>
    <p:extLst>
      <p:ext uri="{BB962C8B-B14F-4D97-AF65-F5344CB8AC3E}">
        <p14:creationId xmlns:p14="http://schemas.microsoft.com/office/powerpoint/2010/main" val="37952697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190BAC-2BA1-413C-8317-6A803AD94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8. </a:t>
            </a:r>
            <a:r>
              <a:rPr lang="ko-KR" altLang="en-US" sz="3600" dirty="0"/>
              <a:t>페르소나 선정  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274D9A8-1876-4268-B1AD-CB457AA8C4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411" y="1834014"/>
            <a:ext cx="6026330" cy="4351338"/>
          </a:xfr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8265159-F76B-45F5-AACA-6B526E2E76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7000" y="873166"/>
            <a:ext cx="5799589" cy="5493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9786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93413A-7E60-438A-AF54-1DCACA7A1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9. </a:t>
            </a:r>
            <a:r>
              <a:rPr lang="ko-KR" altLang="en-US" sz="3600" dirty="0"/>
              <a:t>서비스 시나리오 </a:t>
            </a:r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B3AC2779-60AA-4382-A113-E8564F7228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459" y="2054385"/>
            <a:ext cx="5606335" cy="4142864"/>
          </a:xfr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4F48D4D-ABAF-47A0-9226-E83AA61F67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4906" y="2164383"/>
            <a:ext cx="5687924" cy="4109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122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D613E9-6EB0-42C5-B964-953380438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1. </a:t>
            </a:r>
            <a:r>
              <a:rPr lang="ko-KR" altLang="en-US" sz="3600" dirty="0"/>
              <a:t>시장분석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B891A1-C833-4A48-9A20-7E628053E5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342900" lvl="0" indent="-342900" algn="l" latinLnBrk="1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시장배경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algn="just" latinLnBrk="1">
              <a:lnSpc>
                <a:spcPct val="107000"/>
              </a:lnSpc>
              <a:spcAft>
                <a:spcPts val="800"/>
              </a:spcAft>
              <a:buFont typeface="+mj-lt"/>
              <a:buAutoNum type="arabicParenR"/>
            </a:pPr>
            <a:r>
              <a:rPr lang="ko-KR" altLang="ko-KR" sz="1800" b="1" kern="100" dirty="0">
                <a:effectLst/>
                <a:latin typeface="맑은 고딕" panose="020B0503020000020004" pitchFamily="50" charset="-127"/>
                <a:ea typeface="나눔고딕OTF Light"/>
                <a:cs typeface="Times New Roman" panose="02020603050405020304" pitchFamily="18" charset="0"/>
              </a:rPr>
              <a:t>국내 미술품 유통시장의 성장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635000" algn="just" latinLnBrk="1">
              <a:lnSpc>
                <a:spcPct val="115000"/>
              </a:lnSpc>
              <a:spcAft>
                <a:spcPts val="1000"/>
              </a:spcAft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나눔고딕OTF Light"/>
                <a:cs typeface="Times New Roman" panose="02020603050405020304" pitchFamily="18" charset="0"/>
              </a:rPr>
              <a:t>국내 미술시장의 규모는 평균적으로 매년 비슷했지만 코로나 이후 급부상했다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나눔고딕OTF Light"/>
                <a:cs typeface="Times New Roman" panose="02020603050405020304" pitchFamily="18" charset="0"/>
              </a:rPr>
              <a:t>.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나눔고딕OTF Light"/>
                <a:cs typeface="Times New Roman" panose="02020603050405020304" pitchFamily="18" charset="0"/>
              </a:rPr>
              <a:t>하지만 코로나가 발생했던 해에는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나눔고딕OTF Light"/>
                <a:cs typeface="Times New Roman" panose="02020603050405020304" pitchFamily="18" charset="0"/>
              </a:rPr>
              <a:t>10%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나눔고딕OTF Light"/>
                <a:cs typeface="Times New Roman" panose="02020603050405020304" pitchFamily="18" charset="0"/>
              </a:rPr>
              <a:t>정도 규모가 줄었지만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나눔고딕OTF Light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나눔고딕OTF Light"/>
                <a:cs typeface="Times New Roman" panose="02020603050405020304" pitchFamily="18" charset="0"/>
              </a:rPr>
              <a:t>다음 해인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나눔고딕OTF Light"/>
                <a:cs typeface="Times New Roman" panose="02020603050405020304" pitchFamily="18" charset="0"/>
              </a:rPr>
              <a:t>2021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나눔고딕OTF Light"/>
                <a:cs typeface="Times New Roman" panose="02020603050405020304" pitchFamily="18" charset="0"/>
              </a:rPr>
              <a:t>년은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나눔고딕OTF Light"/>
                <a:cs typeface="Times New Roman" panose="02020603050405020304" pitchFamily="18" charset="0"/>
              </a:rPr>
              <a:t>100%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나눔고딕OTF Light"/>
                <a:cs typeface="Times New Roman" panose="02020603050405020304" pitchFamily="18" charset="0"/>
              </a:rPr>
              <a:t>이상 성장하여 전례 없는 매출을 기록하였고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나눔고딕OTF Light"/>
                <a:cs typeface="Times New Roman" panose="02020603050405020304" pitchFamily="18" charset="0"/>
              </a:rPr>
              <a:t>2022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나눔고딕OTF Light"/>
                <a:cs typeface="Times New Roman" panose="02020603050405020304" pitchFamily="18" charset="0"/>
              </a:rPr>
              <a:t>년은 국내 시장 최초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나눔고딕OTF Light"/>
                <a:cs typeface="Times New Roman" panose="02020603050405020304" pitchFamily="18" charset="0"/>
              </a:rPr>
              <a:t>1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나눔고딕OTF Light"/>
                <a:cs typeface="Times New Roman" panose="02020603050405020304" pitchFamily="18" charset="0"/>
              </a:rPr>
              <a:t>조가 넘을 거라는 전망을 보고 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나눔고딕OTF Light"/>
                <a:cs typeface="Times New Roman" panose="02020603050405020304" pitchFamily="18" charset="0"/>
              </a:rPr>
              <a:t>. </a:t>
            </a:r>
            <a:r>
              <a:rPr lang="ko-KR" altLang="ko-KR" sz="1800" b="1" kern="100" dirty="0">
                <a:effectLst/>
                <a:latin typeface="맑은 고딕" panose="020B0503020000020004" pitchFamily="50" charset="-127"/>
                <a:ea typeface="나눔고딕OTF Light"/>
                <a:cs typeface="Times New Roman" panose="02020603050405020304" pitchFamily="18" charset="0"/>
              </a:rPr>
              <a:t>국내 미술시장은 글로벌 미술시장 속에 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나눔고딕OTF Light"/>
                <a:cs typeface="Times New Roman" panose="02020603050405020304" pitchFamily="18" charset="0"/>
              </a:rPr>
              <a:t>1%</a:t>
            </a:r>
            <a:r>
              <a:rPr lang="ko-KR" altLang="ko-KR" sz="1800" b="1" kern="100" dirty="0">
                <a:effectLst/>
                <a:latin typeface="맑은 고딕" panose="020B0503020000020004" pitchFamily="50" charset="-127"/>
                <a:ea typeface="나눔고딕OTF Light"/>
                <a:cs typeface="Times New Roman" panose="02020603050405020304" pitchFamily="18" charset="0"/>
              </a:rPr>
              <a:t>도 안 되는 규모를 가지고 있었다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나눔고딕OTF Light"/>
                <a:cs typeface="Times New Roman" panose="02020603050405020304" pitchFamily="18" charset="0"/>
              </a:rPr>
              <a:t>.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나눔고딕OTF Light"/>
                <a:cs typeface="Times New Roman" panose="02020603050405020304" pitchFamily="18" charset="0"/>
              </a:rPr>
              <a:t>코로나이후 글로벌 미술시장 규모는 이전과 동일 수준으로 올라왔지만 국내 시장규모는 폭발적으로 증가함을 보이며 시장이 변화하고 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나눔고딕OTF Light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algn="just" latinLnBrk="1">
              <a:lnSpc>
                <a:spcPct val="107000"/>
              </a:lnSpc>
              <a:spcAft>
                <a:spcPts val="800"/>
              </a:spcAft>
              <a:buFont typeface="+mj-lt"/>
              <a:buAutoNum type="arabicParenR"/>
            </a:pPr>
            <a:r>
              <a:rPr lang="en-US" altLang="ko-KR" sz="1800" b="1" kern="100" dirty="0">
                <a:effectLst/>
                <a:latin typeface="나눔고딕OTF Light"/>
                <a:ea typeface="맑은 고딕" panose="020B0503020000020004" pitchFamily="50" charset="-127"/>
                <a:cs typeface="Times New Roman" panose="02020603050405020304" pitchFamily="18" charset="0"/>
              </a:rPr>
              <a:t>‘MZ</a:t>
            </a:r>
            <a:r>
              <a:rPr lang="ko-KR" altLang="ko-KR" sz="1800" b="1" kern="100" dirty="0">
                <a:effectLst/>
                <a:latin typeface="맑은 고딕" panose="020B0503020000020004" pitchFamily="50" charset="-127"/>
                <a:ea typeface="나눔고딕OTF Light"/>
                <a:cs typeface="Times New Roman" panose="02020603050405020304" pitchFamily="18" charset="0"/>
              </a:rPr>
              <a:t>세대 </a:t>
            </a:r>
            <a:r>
              <a:rPr lang="ko-KR" altLang="ko-KR" sz="1800" b="1" kern="100" dirty="0" err="1">
                <a:effectLst/>
                <a:latin typeface="맑은 고딕" panose="020B0503020000020004" pitchFamily="50" charset="-127"/>
                <a:ea typeface="나눔고딕OTF Light"/>
                <a:cs typeface="Times New Roman" panose="02020603050405020304" pitchFamily="18" charset="0"/>
              </a:rPr>
              <a:t>컬렉터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나눔고딕OTF Light"/>
                <a:cs typeface="Times New Roman" panose="02020603050405020304" pitchFamily="18" charset="0"/>
              </a:rPr>
              <a:t>’</a:t>
            </a:r>
            <a:r>
              <a:rPr lang="ko-KR" altLang="ko-KR" sz="1800" b="1" kern="100" dirty="0">
                <a:effectLst/>
                <a:latin typeface="맑은 고딕" panose="020B0503020000020004" pitchFamily="50" charset="-127"/>
                <a:ea typeface="나눔고딕OTF Light"/>
                <a:cs typeface="Times New Roman" panose="02020603050405020304" pitchFamily="18" charset="0"/>
              </a:rPr>
              <a:t>의 새로운 등장 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586740"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나눔고딕OTF Light"/>
                <a:cs typeface="Times New Roman" panose="02020603050405020304" pitchFamily="18" charset="0"/>
              </a:rPr>
              <a:t>작품을 보고 작품을 구입하는 구매층이 </a:t>
            </a: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나눔고딕OTF Light"/>
                <a:cs typeface="Times New Roman" panose="02020603050405020304" pitchFamily="18" charset="0"/>
              </a:rPr>
              <a:t>젊어졌다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나눔고딕OTF Light"/>
                <a:cs typeface="Times New Roman" panose="02020603050405020304" pitchFamily="18" charset="0"/>
              </a:rPr>
              <a:t>.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나눔고딕OTF Light"/>
                <a:cs typeface="Times New Roman" panose="02020603050405020304" pitchFamily="18" charset="0"/>
              </a:rPr>
              <a:t>지금의 미술시장은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나눔고딕OTF Light"/>
                <a:cs typeface="Times New Roman" panose="02020603050405020304" pitchFamily="18" charset="0"/>
              </a:rPr>
              <a:t>MZ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나눔고딕OTF Light"/>
                <a:cs typeface="Times New Roman" panose="02020603050405020304" pitchFamily="18" charset="0"/>
              </a:rPr>
              <a:t>세대의 참여로 새로운 시장이 개척되고 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나눔고딕OTF Light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586740"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나눔고딕OTF Light"/>
                <a:cs typeface="Times New Roman" panose="02020603050405020304" pitchFamily="18" charset="0"/>
              </a:rPr>
              <a:t>컬렉터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나눔고딕OTF Light"/>
                <a:cs typeface="Times New Roman" panose="02020603050405020304" pitchFamily="18" charset="0"/>
              </a:rPr>
              <a:t> 층은 대부분 기존과 마찬가지로 부유층이다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나눔고딕OTF Light"/>
                <a:cs typeface="Times New Roman" panose="02020603050405020304" pitchFamily="18" charset="0"/>
              </a:rPr>
              <a:t>. IT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나눔고딕OTF Light"/>
                <a:cs typeface="Times New Roman" panose="02020603050405020304" pitchFamily="18" charset="0"/>
              </a:rPr>
              <a:t>와 </a:t>
            </a: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나눔고딕OTF Light"/>
                <a:cs typeface="Times New Roman" panose="02020603050405020304" pitchFamily="18" charset="0"/>
              </a:rPr>
              <a:t>스타트업으로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나눔고딕OTF Light"/>
                <a:cs typeface="Times New Roman" panose="02020603050405020304" pitchFamily="18" charset="0"/>
              </a:rPr>
              <a:t> 비교적 젊은 나이에 돈을 번 신흥부유층 그 다음으론 변호사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나눔고딕OTF Light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나눔고딕OTF Light"/>
                <a:cs typeface="Times New Roman" panose="02020603050405020304" pitchFamily="18" charset="0"/>
              </a:rPr>
              <a:t>의사 같은 전문직종사자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나눔고딕OTF Light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나눔고딕OTF Light"/>
                <a:cs typeface="Times New Roman" panose="02020603050405020304" pitchFamily="18" charset="0"/>
              </a:rPr>
              <a:t>주식투자를 포함한 금융업 종사자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나눔고딕OTF Light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나눔고딕OTF Light"/>
                <a:cs typeface="Times New Roman" panose="02020603050405020304" pitchFamily="18" charset="0"/>
              </a:rPr>
              <a:t>연예인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나눔고딕OTF Light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나눔고딕OTF Light"/>
                <a:cs typeface="Times New Roman" panose="02020603050405020304" pitchFamily="18" charset="0"/>
              </a:rPr>
              <a:t>부동산 투자수익이나 부동산임대업자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나눔고딕OTF Light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나눔고딕OTF Light"/>
                <a:cs typeface="Times New Roman" panose="02020603050405020304" pitchFamily="18" charset="0"/>
              </a:rPr>
              <a:t>인플루언서의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나눔고딕OTF Light"/>
                <a:cs typeface="Times New Roman" panose="02020603050405020304" pitchFamily="18" charset="0"/>
              </a:rPr>
              <a:t> 순이다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나눔고딕OTF Light"/>
                <a:cs typeface="Times New Roman" panose="02020603050405020304" pitchFamily="18" charset="0"/>
              </a:rPr>
              <a:t>.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나눔고딕OTF Light"/>
                <a:cs typeface="Times New Roman" panose="02020603050405020304" pitchFamily="18" charset="0"/>
              </a:rPr>
              <a:t>새로운 가치수단으로써 미술품을 선택하면서 가격이 비교적 낮은 판화 시장이 가장 큰 성장세를 보였다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나눔고딕OTF Light"/>
                <a:cs typeface="Times New Roman" panose="02020603050405020304" pitchFamily="18" charset="0"/>
              </a:rPr>
              <a:t>.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나눔고딕OTF Light"/>
                <a:cs typeface="Times New Roman" panose="02020603050405020304" pitchFamily="18" charset="0"/>
              </a:rPr>
              <a:t>이는 소액을 투자할 수 있는 </a:t>
            </a: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나눔고딕OTF Light"/>
                <a:cs typeface="Times New Roman" panose="02020603050405020304" pitchFamily="18" charset="0"/>
              </a:rPr>
              <a:t>컬렉터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나눔고딕OTF Light"/>
                <a:cs typeface="Times New Roman" panose="02020603050405020304" pitchFamily="18" charset="0"/>
              </a:rPr>
              <a:t> 들이 증가했기 때문이다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나눔고딕OTF Light"/>
                <a:cs typeface="Times New Roman" panose="02020603050405020304" pitchFamily="18" charset="0"/>
              </a:rPr>
              <a:t>.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나눔고딕OTF Light"/>
                <a:cs typeface="Times New Roman" panose="02020603050405020304" pitchFamily="18" charset="0"/>
              </a:rPr>
              <a:t>또한 기존의 미술시장 참여에는 미술 투자를 목적으로 전문가의 조언을 얻었거나 기관의 영향을 많이 받았다면 최근은 온라인 커뮤니티나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나눔고딕OTF Light"/>
                <a:cs typeface="Times New Roman" panose="02020603050405020304" pitchFamily="18" charset="0"/>
              </a:rPr>
              <a:t>SNS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나눔고딕OTF Light"/>
                <a:cs typeface="Times New Roman" panose="02020603050405020304" pitchFamily="18" charset="0"/>
              </a:rPr>
              <a:t>를 통해 참여하게 되었다는 점이 가장 중요한 부분이다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나눔고딕OTF Light"/>
                <a:cs typeface="Times New Roman" panose="02020603050405020304" pitchFamily="18" charset="0"/>
              </a:rPr>
              <a:t>.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나눔고딕OTF Light"/>
                <a:cs typeface="Times New Roman" panose="02020603050405020304" pitchFamily="18" charset="0"/>
              </a:rPr>
              <a:t>이처럼 미술품을 구입하는 채널은 오프라인에서 빠르게 온라인으로 이동하고 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나눔고딕OTF Light"/>
                <a:cs typeface="Times New Roman" panose="02020603050405020304" pitchFamily="18" charset="0"/>
              </a:rPr>
              <a:t>.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나눔고딕OTF Light"/>
                <a:cs typeface="Times New Roman" panose="02020603050405020304" pitchFamily="18" charset="0"/>
              </a:rPr>
              <a:t>앞으로 이런 추세는 점점 더 가속화될 것이다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나눔고딕OTF Light"/>
                <a:cs typeface="Times New Roman" panose="02020603050405020304" pitchFamily="18" charset="0"/>
              </a:rPr>
              <a:t>. 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2969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BA8819-4EAC-4AD6-A1F8-513E77391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2.</a:t>
            </a:r>
            <a:r>
              <a:rPr lang="ko-KR" altLang="en-US" sz="3600" dirty="0"/>
              <a:t>아트 </a:t>
            </a:r>
            <a:r>
              <a:rPr lang="ko-KR" altLang="en-US" sz="3600" dirty="0" err="1"/>
              <a:t>굿츠</a:t>
            </a:r>
            <a:r>
              <a:rPr lang="ko-KR" altLang="en-US" sz="3600" dirty="0"/>
              <a:t> 상품의 등장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28FA1A-8AFE-480F-9876-42172B4ECE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0" indent="-342900" algn="just" latinLnBrk="1">
              <a:lnSpc>
                <a:spcPct val="107000"/>
              </a:lnSpc>
              <a:spcAft>
                <a:spcPts val="800"/>
              </a:spcAft>
              <a:buFont typeface="+mj-lt"/>
              <a:buAutoNum type="arabicParenR"/>
            </a:pPr>
            <a:r>
              <a:rPr lang="en-US" altLang="ko-KR" sz="1600" b="1" kern="100" dirty="0">
                <a:effectLst/>
                <a:latin typeface="나눔고딕OTF Light"/>
                <a:ea typeface="맑은 고딕" panose="020B0503020000020004" pitchFamily="50" charset="-127"/>
                <a:cs typeface="Times New Roman" panose="02020603050405020304" pitchFamily="18" charset="0"/>
              </a:rPr>
              <a:t>Art </a:t>
            </a:r>
            <a:r>
              <a:rPr lang="ko-KR" altLang="ko-KR" sz="1600" b="1" kern="100" dirty="0">
                <a:effectLst/>
                <a:latin typeface="맑은 고딕" panose="020B0503020000020004" pitchFamily="50" charset="-127"/>
                <a:ea typeface="나눔고딕OTF Light"/>
                <a:cs typeface="Times New Roman" panose="02020603050405020304" pitchFamily="18" charset="0"/>
              </a:rPr>
              <a:t>와 </a:t>
            </a:r>
            <a:r>
              <a:rPr lang="en-US" altLang="ko-KR" sz="1600" b="1" kern="100" dirty="0">
                <a:latin typeface="맑은 고딕" panose="020B0503020000020004" pitchFamily="50" charset="-127"/>
                <a:ea typeface="나눔고딕OTF Light"/>
                <a:cs typeface="Times New Roman" panose="02020603050405020304" pitchFamily="18" charset="0"/>
              </a:rPr>
              <a:t>L</a:t>
            </a:r>
            <a:r>
              <a:rPr lang="en-US" altLang="ko-KR" sz="1600" b="1" kern="100" dirty="0">
                <a:effectLst/>
                <a:latin typeface="맑은 고딕" panose="020B0503020000020004" pitchFamily="50" charset="-127"/>
                <a:ea typeface="나눔고딕OTF Light"/>
                <a:cs typeface="Times New Roman" panose="02020603050405020304" pitchFamily="18" charset="0"/>
              </a:rPr>
              <a:t>ife </a:t>
            </a:r>
            <a:r>
              <a:rPr lang="ko-KR" altLang="ko-KR" sz="1600" b="1" kern="100" dirty="0">
                <a:effectLst/>
                <a:latin typeface="맑은 고딕" panose="020B0503020000020004" pitchFamily="50" charset="-127"/>
                <a:ea typeface="나눔고딕OTF Light"/>
                <a:cs typeface="Times New Roman" panose="02020603050405020304" pitchFamily="18" charset="0"/>
              </a:rPr>
              <a:t>가 합쳐진 </a:t>
            </a:r>
            <a:r>
              <a:rPr lang="ko-KR" altLang="en-US" sz="1600" b="1" kern="100" dirty="0" err="1">
                <a:effectLst/>
                <a:latin typeface="맑은 고딕" panose="020B0503020000020004" pitchFamily="50" charset="-127"/>
                <a:ea typeface="나눔고딕OTF Light"/>
                <a:cs typeface="Times New Roman" panose="02020603050405020304" pitchFamily="18" charset="0"/>
              </a:rPr>
              <a:t>아트구츠</a:t>
            </a:r>
            <a:r>
              <a:rPr lang="ko-KR" altLang="en-US" sz="1600" b="1" kern="100" dirty="0">
                <a:effectLst/>
                <a:latin typeface="맑은 고딕" panose="020B0503020000020004" pitchFamily="50" charset="-127"/>
                <a:ea typeface="나눔고딕OTF Light"/>
                <a:cs typeface="Times New Roman" panose="02020603050405020304" pitchFamily="18" charset="0"/>
              </a:rPr>
              <a:t> 상품</a:t>
            </a:r>
            <a:r>
              <a:rPr lang="ko-KR" altLang="ko-KR" sz="1600" b="1" kern="100" dirty="0">
                <a:effectLst/>
                <a:latin typeface="맑은 고딕" panose="020B0503020000020004" pitchFamily="50" charset="-127"/>
                <a:ea typeface="나눔고딕OTF Light"/>
                <a:cs typeface="Times New Roman" panose="02020603050405020304" pitchFamily="18" charset="0"/>
              </a:rPr>
              <a:t>의 등장</a:t>
            </a:r>
            <a:endParaRPr lang="ko-KR" altLang="ko-KR" sz="16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586740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kern="100" dirty="0">
                <a:effectLst/>
                <a:latin typeface="나눔고딕OTF Light"/>
                <a:ea typeface="맑은 고딕" panose="020B0503020000020004" pitchFamily="50" charset="-127"/>
                <a:cs typeface="Times New Roman" panose="02020603050405020304" pitchFamily="18" charset="0"/>
              </a:rPr>
              <a:t>MZ</a:t>
            </a:r>
            <a:r>
              <a:rPr lang="ko-KR" altLang="ko-KR" sz="1600" kern="100" dirty="0">
                <a:effectLst/>
                <a:latin typeface="맑은 고딕" panose="020B0503020000020004" pitchFamily="50" charset="-127"/>
                <a:ea typeface="나눔고딕OTF Light"/>
                <a:cs typeface="Times New Roman" panose="02020603050405020304" pitchFamily="18" charset="0"/>
              </a:rPr>
              <a:t>세대</a:t>
            </a:r>
            <a:r>
              <a:rPr lang="en-US" altLang="ko-KR" sz="1600" kern="100" dirty="0">
                <a:effectLst/>
                <a:latin typeface="맑은 고딕" panose="020B0503020000020004" pitchFamily="50" charset="-127"/>
                <a:ea typeface="나눔고딕OTF Light"/>
                <a:cs typeface="Times New Roman" panose="02020603050405020304" pitchFamily="18" charset="0"/>
              </a:rPr>
              <a:t> (30</a:t>
            </a:r>
            <a:r>
              <a:rPr lang="ko-KR" altLang="en-US" sz="1600" kern="100" dirty="0">
                <a:effectLst/>
                <a:latin typeface="맑은 고딕" panose="020B0503020000020004" pitchFamily="50" charset="-127"/>
                <a:ea typeface="나눔고딕OTF Light"/>
                <a:cs typeface="Times New Roman" panose="02020603050405020304" pitchFamily="18" charset="0"/>
              </a:rPr>
              <a:t>대 중반부터 </a:t>
            </a:r>
            <a:r>
              <a:rPr lang="en-US" altLang="ko-KR" sz="1600" kern="100" dirty="0">
                <a:effectLst/>
                <a:latin typeface="맑은 고딕" panose="020B0503020000020004" pitchFamily="50" charset="-127"/>
                <a:ea typeface="나눔고딕OTF Light"/>
                <a:cs typeface="Times New Roman" panose="02020603050405020304" pitchFamily="18" charset="0"/>
              </a:rPr>
              <a:t>40</a:t>
            </a:r>
            <a:r>
              <a:rPr lang="ko-KR" altLang="en-US" sz="1600" kern="100" dirty="0" err="1">
                <a:effectLst/>
                <a:latin typeface="맑은 고딕" panose="020B0503020000020004" pitchFamily="50" charset="-127"/>
                <a:ea typeface="나눔고딕OTF Light"/>
                <a:cs typeface="Times New Roman" panose="02020603050405020304" pitchFamily="18" charset="0"/>
              </a:rPr>
              <a:t>대초반</a:t>
            </a:r>
            <a:r>
              <a:rPr lang="en-US" altLang="ko-KR" sz="1600" kern="100" dirty="0">
                <a:effectLst/>
                <a:latin typeface="맑은 고딕" panose="020B0503020000020004" pitchFamily="50" charset="-127"/>
                <a:ea typeface="나눔고딕OTF Light"/>
                <a:cs typeface="Times New Roman" panose="02020603050405020304" pitchFamily="18" charset="0"/>
              </a:rPr>
              <a:t>)</a:t>
            </a:r>
            <a:r>
              <a:rPr lang="ko-KR" altLang="en-US" sz="1600" kern="100" dirty="0">
                <a:effectLst/>
                <a:latin typeface="맑은 고딕" panose="020B0503020000020004" pitchFamily="50" charset="-127"/>
                <a:ea typeface="나눔고딕OTF Light"/>
                <a:cs typeface="Times New Roman" panose="02020603050405020304" pitchFamily="18" charset="0"/>
              </a:rPr>
              <a:t> 에게</a:t>
            </a:r>
            <a:r>
              <a:rPr lang="ko-KR" altLang="ko-KR" sz="1600" kern="100" dirty="0">
                <a:effectLst/>
                <a:latin typeface="맑은 고딕" panose="020B0503020000020004" pitchFamily="50" charset="-127"/>
                <a:ea typeface="나눔고딕OTF Light"/>
                <a:cs typeface="Times New Roman" panose="02020603050405020304" pitchFamily="18" charset="0"/>
              </a:rPr>
              <a:t> 예술은 자신만의 개성이며 표현하고자 하는 자유를 존중한다</a:t>
            </a:r>
            <a:r>
              <a:rPr lang="en-US" altLang="ko-KR" sz="1600" kern="100" dirty="0">
                <a:effectLst/>
                <a:latin typeface="맑은 고딕" panose="020B0503020000020004" pitchFamily="50" charset="-127"/>
                <a:ea typeface="나눔고딕OTF Light"/>
                <a:cs typeface="Times New Roman" panose="02020603050405020304" pitchFamily="18" charset="0"/>
              </a:rPr>
              <a:t>. </a:t>
            </a:r>
          </a:p>
          <a:p>
            <a:pPr marL="586740"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sz="1600" kern="100" dirty="0">
                <a:latin typeface="맑은 고딕" panose="020B0503020000020004" pitchFamily="50" charset="-127"/>
                <a:ea typeface="나눔고딕OTF Light"/>
                <a:cs typeface="Times New Roman" panose="02020603050405020304" pitchFamily="18" charset="0"/>
              </a:rPr>
              <a:t>구매력 있는 </a:t>
            </a:r>
            <a:r>
              <a:rPr lang="en-US" altLang="ko-KR" sz="1600" kern="100" dirty="0">
                <a:latin typeface="맑은 고딕" panose="020B0503020000020004" pitchFamily="50" charset="-127"/>
                <a:ea typeface="나눔고딕OTF Light"/>
                <a:cs typeface="Times New Roman" panose="02020603050405020304" pitchFamily="18" charset="0"/>
              </a:rPr>
              <a:t>40</a:t>
            </a:r>
            <a:r>
              <a:rPr lang="ko-KR" altLang="en-US" sz="1600" kern="100" dirty="0">
                <a:latin typeface="맑은 고딕" panose="020B0503020000020004" pitchFamily="50" charset="-127"/>
                <a:ea typeface="나눔고딕OTF Light"/>
                <a:cs typeface="Times New Roman" panose="02020603050405020304" pitchFamily="18" charset="0"/>
              </a:rPr>
              <a:t>대 중반 부터 </a:t>
            </a:r>
            <a:r>
              <a:rPr lang="en-US" altLang="ko-KR" sz="1600" kern="100" dirty="0">
                <a:latin typeface="맑은 고딕" panose="020B0503020000020004" pitchFamily="50" charset="-127"/>
                <a:ea typeface="나눔고딕OTF Light"/>
                <a:cs typeface="Times New Roman" panose="02020603050405020304" pitchFamily="18" charset="0"/>
              </a:rPr>
              <a:t>50</a:t>
            </a:r>
            <a:r>
              <a:rPr lang="ko-KR" altLang="en-US" sz="1600" kern="100" dirty="0">
                <a:latin typeface="맑은 고딕" panose="020B0503020000020004" pitchFamily="50" charset="-127"/>
                <a:ea typeface="나눔고딕OTF Light"/>
                <a:cs typeface="Times New Roman" panose="02020603050405020304" pitchFamily="18" charset="0"/>
              </a:rPr>
              <a:t>대의 싱글족들이 늘어나면서 자식이나 결혼을 유지하는데 드는 비용이 자신만을 위한 소비로 이동하고 있다</a:t>
            </a:r>
            <a:r>
              <a:rPr lang="en-US" altLang="ko-KR" sz="1600" kern="100" dirty="0">
                <a:latin typeface="맑은 고딕" panose="020B0503020000020004" pitchFamily="50" charset="-127"/>
                <a:ea typeface="나눔고딕OTF Light"/>
                <a:cs typeface="Times New Roman" panose="02020603050405020304" pitchFamily="18" charset="0"/>
              </a:rPr>
              <a:t>. </a:t>
            </a:r>
            <a:r>
              <a:rPr lang="ko-KR" altLang="en-US" sz="1600" kern="100" dirty="0">
                <a:latin typeface="맑은 고딕" panose="020B0503020000020004" pitchFamily="50" charset="-127"/>
                <a:ea typeface="나눔고딕OTF Light"/>
                <a:cs typeface="Times New Roman" panose="02020603050405020304" pitchFamily="18" charset="0"/>
              </a:rPr>
              <a:t>이들은 자신만의 가치 있는 물건을 구입하고 남들과 차별화 하길 원한다 이러한 소비 심리는 한정판 제품의 </a:t>
            </a:r>
            <a:r>
              <a:rPr lang="ko-KR" altLang="en-US" sz="1600" kern="100" dirty="0" err="1">
                <a:latin typeface="맑은 고딕" panose="020B0503020000020004" pitchFamily="50" charset="-127"/>
                <a:ea typeface="나눔고딕OTF Light"/>
                <a:cs typeface="Times New Roman" panose="02020603050405020304" pitchFamily="18" charset="0"/>
              </a:rPr>
              <a:t>완판으로</a:t>
            </a:r>
            <a:r>
              <a:rPr lang="ko-KR" altLang="en-US" sz="1600" kern="100" dirty="0">
                <a:latin typeface="맑은 고딕" panose="020B0503020000020004" pitchFamily="50" charset="-127"/>
                <a:ea typeface="나눔고딕OTF Light"/>
                <a:cs typeface="Times New Roman" panose="02020603050405020304" pitchFamily="18" charset="0"/>
              </a:rPr>
              <a:t> </a:t>
            </a:r>
            <a:r>
              <a:rPr lang="ko-KR" altLang="en-US" sz="1600" kern="100" dirty="0" err="1">
                <a:latin typeface="맑은 고딕" panose="020B0503020000020004" pitchFamily="50" charset="-127"/>
                <a:ea typeface="나눔고딕OTF Light"/>
                <a:cs typeface="Times New Roman" panose="02020603050405020304" pitchFamily="18" charset="0"/>
              </a:rPr>
              <a:t>디자이어</a:t>
            </a:r>
            <a:r>
              <a:rPr lang="ko-KR" altLang="en-US" sz="1600" kern="100" dirty="0">
                <a:latin typeface="맑은 고딕" panose="020B0503020000020004" pitchFamily="50" charset="-127"/>
                <a:ea typeface="나눔고딕OTF Light"/>
                <a:cs typeface="Times New Roman" panose="02020603050405020304" pitchFamily="18" charset="0"/>
              </a:rPr>
              <a:t> </a:t>
            </a:r>
            <a:r>
              <a:rPr lang="ko-KR" altLang="en-US" sz="1600" kern="100" dirty="0" err="1">
                <a:latin typeface="맑은 고딕" panose="020B0503020000020004" pitchFamily="50" charset="-127"/>
                <a:ea typeface="나눔고딕OTF Light"/>
                <a:cs typeface="Times New Roman" panose="02020603050405020304" pitchFamily="18" charset="0"/>
              </a:rPr>
              <a:t>콜라보</a:t>
            </a:r>
            <a:r>
              <a:rPr lang="ko-KR" altLang="en-US" sz="1600" kern="100" dirty="0">
                <a:latin typeface="맑은 고딕" panose="020B0503020000020004" pitchFamily="50" charset="-127"/>
                <a:ea typeface="나눔고딕OTF Light"/>
                <a:cs typeface="Times New Roman" panose="02020603050405020304" pitchFamily="18" charset="0"/>
              </a:rPr>
              <a:t> 제품의 성공으로 이어지고 있다</a:t>
            </a:r>
            <a:r>
              <a:rPr lang="en-US" altLang="ko-KR" sz="1600" kern="100" dirty="0">
                <a:latin typeface="맑은 고딕" panose="020B0503020000020004" pitchFamily="50" charset="-127"/>
                <a:ea typeface="나눔고딕OTF Light"/>
                <a:cs typeface="Times New Roman" panose="02020603050405020304" pitchFamily="18" charset="0"/>
              </a:rPr>
              <a:t>.</a:t>
            </a:r>
          </a:p>
          <a:p>
            <a:pPr marL="586740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kern="100" dirty="0">
                <a:latin typeface="맑은 고딕" panose="020B0503020000020004" pitchFamily="50" charset="-127"/>
                <a:ea typeface="나눔고딕OTF Light"/>
                <a:cs typeface="Times New Roman" panose="02020603050405020304" pitchFamily="18" charset="0"/>
              </a:rPr>
              <a:t>SNS</a:t>
            </a:r>
            <a:r>
              <a:rPr lang="ko-KR" altLang="en-US" sz="1600" kern="100" dirty="0">
                <a:latin typeface="맑은 고딕" panose="020B0503020000020004" pitchFamily="50" charset="-127"/>
                <a:ea typeface="나눔고딕OTF Light"/>
                <a:cs typeface="Times New Roman" panose="02020603050405020304" pitchFamily="18" charset="0"/>
              </a:rPr>
              <a:t>에서 이들의 남들과는</a:t>
            </a:r>
            <a:r>
              <a:rPr lang="en-US" altLang="ko-KR" sz="1600" kern="100" dirty="0">
                <a:latin typeface="맑은 고딕" panose="020B0503020000020004" pitchFamily="50" charset="-127"/>
                <a:ea typeface="나눔고딕OTF Light"/>
                <a:cs typeface="Times New Roman" panose="02020603050405020304" pitchFamily="18" charset="0"/>
              </a:rPr>
              <a:t> </a:t>
            </a:r>
            <a:r>
              <a:rPr lang="ko-KR" altLang="en-US" sz="1600" kern="100" dirty="0">
                <a:latin typeface="맑은 고딕" panose="020B0503020000020004" pitchFamily="50" charset="-127"/>
                <a:ea typeface="나눔고딕OTF Light"/>
                <a:cs typeface="Times New Roman" panose="02020603050405020304" pitchFamily="18" charset="0"/>
              </a:rPr>
              <a:t>차별화 된 자신의 집이나 개인적인 공간을 노출하기를 즐긴다</a:t>
            </a:r>
            <a:r>
              <a:rPr lang="en-US" altLang="ko-KR" sz="1600" kern="100" dirty="0">
                <a:latin typeface="맑은 고딕" panose="020B0503020000020004" pitchFamily="50" charset="-127"/>
                <a:ea typeface="나눔고딕OTF Light"/>
                <a:cs typeface="Times New Roman" panose="02020603050405020304" pitchFamily="18" charset="0"/>
              </a:rPr>
              <a:t>. </a:t>
            </a:r>
            <a:r>
              <a:rPr lang="ko-KR" altLang="en-US" sz="1600" kern="100" dirty="0">
                <a:latin typeface="맑은 고딕" panose="020B0503020000020004" pitchFamily="50" charset="-127"/>
                <a:ea typeface="나눔고딕OTF Light"/>
                <a:cs typeface="Times New Roman" panose="02020603050405020304" pitchFamily="18" charset="0"/>
              </a:rPr>
              <a:t>옷이나 음식 장신구에서도 이들의 니즈는 시장에 반영되어 브랜드들은 디자이너나 유명 작가와의 콜라보를 통해 차별화 전략으로 구매력 있는 이들의 소비심리를 반영하고 있다</a:t>
            </a:r>
            <a:r>
              <a:rPr lang="en-US" altLang="ko-KR" sz="1600" kern="100" dirty="0">
                <a:latin typeface="맑은 고딕" panose="020B0503020000020004" pitchFamily="50" charset="-127"/>
                <a:ea typeface="나눔고딕OTF Light"/>
                <a:cs typeface="Times New Roman" panose="02020603050405020304" pitchFamily="18" charset="0"/>
              </a:rPr>
              <a:t>.</a:t>
            </a:r>
          </a:p>
          <a:p>
            <a:pPr marL="586740"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sz="1600" kern="100" dirty="0" err="1">
                <a:latin typeface="맑은 고딕" panose="020B0503020000020004" pitchFamily="50" charset="-127"/>
                <a:ea typeface="나눔고딕OTF Light"/>
                <a:cs typeface="Times New Roman" panose="02020603050405020304" pitchFamily="18" charset="0"/>
              </a:rPr>
              <a:t>프린트베이커리</a:t>
            </a:r>
            <a:r>
              <a:rPr lang="ko-KR" altLang="en-US" sz="1600" kern="100" dirty="0">
                <a:latin typeface="맑은 고딕" panose="020B0503020000020004" pitchFamily="50" charset="-127"/>
                <a:ea typeface="나눔고딕OTF Light"/>
                <a:cs typeface="Times New Roman" panose="02020603050405020304" pitchFamily="18" charset="0"/>
              </a:rPr>
              <a:t> 와 </a:t>
            </a:r>
            <a:r>
              <a:rPr lang="ko-KR" altLang="en-US" sz="1600" kern="100" dirty="0" err="1">
                <a:latin typeface="맑은 고딕" panose="020B0503020000020004" pitchFamily="50" charset="-127"/>
                <a:ea typeface="나눔고딕OTF Light"/>
                <a:cs typeface="Times New Roman" panose="02020603050405020304" pitchFamily="18" charset="0"/>
              </a:rPr>
              <a:t>아티쉬는</a:t>
            </a:r>
            <a:r>
              <a:rPr lang="ko-KR" altLang="en-US" sz="1600" kern="100" dirty="0">
                <a:latin typeface="맑은 고딕" panose="020B0503020000020004" pitchFamily="50" charset="-127"/>
                <a:ea typeface="나눔고딕OTF Light"/>
                <a:cs typeface="Times New Roman" panose="02020603050405020304" pitchFamily="18" charset="0"/>
              </a:rPr>
              <a:t> 국내</a:t>
            </a:r>
            <a:r>
              <a:rPr lang="en-US" altLang="ko-KR" sz="1600" kern="100" dirty="0">
                <a:latin typeface="맑은 고딕" panose="020B0503020000020004" pitchFamily="50" charset="-127"/>
                <a:ea typeface="나눔고딕OTF Light"/>
                <a:cs typeface="Times New Roman" panose="02020603050405020304" pitchFamily="18" charset="0"/>
              </a:rPr>
              <a:t>,</a:t>
            </a:r>
            <a:r>
              <a:rPr lang="ko-KR" altLang="en-US" sz="1600" kern="100" dirty="0">
                <a:latin typeface="맑은 고딕" panose="020B0503020000020004" pitchFamily="50" charset="-127"/>
                <a:ea typeface="나눔고딕OTF Light"/>
                <a:cs typeface="Times New Roman" panose="02020603050405020304" pitchFamily="18" charset="0"/>
              </a:rPr>
              <a:t>외 아트작가의 저작권을 기반으로 </a:t>
            </a:r>
            <a:r>
              <a:rPr lang="ko-KR" altLang="en-US" sz="1600" kern="100" dirty="0" err="1">
                <a:latin typeface="맑은 고딕" panose="020B0503020000020004" pitchFamily="50" charset="-127"/>
                <a:ea typeface="나눔고딕OTF Light"/>
                <a:cs typeface="Times New Roman" panose="02020603050405020304" pitchFamily="18" charset="0"/>
              </a:rPr>
              <a:t>아트구츠</a:t>
            </a:r>
            <a:r>
              <a:rPr lang="ko-KR" altLang="en-US" sz="1600" kern="100" dirty="0">
                <a:latin typeface="맑은 고딕" panose="020B0503020000020004" pitchFamily="50" charset="-127"/>
                <a:ea typeface="나눔고딕OTF Light"/>
                <a:cs typeface="Times New Roman" panose="02020603050405020304" pitchFamily="18" charset="0"/>
              </a:rPr>
              <a:t> 제품을 생산하여 판매하는 쇼핑몰이다</a:t>
            </a:r>
            <a:r>
              <a:rPr lang="en-US" altLang="ko-KR" sz="1600" kern="100" dirty="0">
                <a:latin typeface="맑은 고딕" panose="020B0503020000020004" pitchFamily="50" charset="-127"/>
                <a:ea typeface="나눔고딕OTF Light"/>
                <a:cs typeface="Times New Roman" panose="02020603050405020304" pitchFamily="18" charset="0"/>
              </a:rPr>
              <a:t>. </a:t>
            </a:r>
            <a:r>
              <a:rPr lang="ko-KR" altLang="en-US" sz="1600" kern="100" dirty="0">
                <a:latin typeface="맑은 고딕" panose="020B0503020000020004" pitchFamily="50" charset="-127"/>
                <a:ea typeface="나눔고딕OTF Light"/>
                <a:cs typeface="Times New Roman" panose="02020603050405020304" pitchFamily="18" charset="0"/>
              </a:rPr>
              <a:t>매출액이 </a:t>
            </a:r>
            <a:r>
              <a:rPr lang="ko-KR" altLang="en-US" sz="1600" kern="100" dirty="0" err="1">
                <a:latin typeface="맑은 고딕" panose="020B0503020000020004" pitchFamily="50" charset="-127"/>
                <a:ea typeface="나눔고딕OTF Light"/>
                <a:cs typeface="Times New Roman" panose="02020603050405020304" pitchFamily="18" charset="0"/>
              </a:rPr>
              <a:t>몇백억원</a:t>
            </a:r>
            <a:r>
              <a:rPr lang="ko-KR" altLang="en-US" sz="1600" kern="100" dirty="0">
                <a:latin typeface="맑은 고딕" panose="020B0503020000020004" pitchFamily="50" charset="-127"/>
                <a:ea typeface="나눔고딕OTF Light"/>
                <a:cs typeface="Times New Roman" panose="02020603050405020304" pitchFamily="18" charset="0"/>
              </a:rPr>
              <a:t> 대에 이르자 투자자이 앞다투어 대규모 투자를 이어 가고 있다</a:t>
            </a:r>
            <a:r>
              <a:rPr lang="en-US" altLang="ko-KR" sz="1600" kern="100" dirty="0">
                <a:latin typeface="맑은 고딕" panose="020B0503020000020004" pitchFamily="50" charset="-127"/>
                <a:ea typeface="나눔고딕OTF Light"/>
                <a:cs typeface="Times New Roman" panose="02020603050405020304" pitchFamily="18" charset="0"/>
              </a:rPr>
              <a:t>.</a:t>
            </a:r>
            <a:r>
              <a:rPr lang="ko-KR" altLang="en-US" sz="1600" kern="100" dirty="0">
                <a:latin typeface="맑은 고딕" panose="020B0503020000020004" pitchFamily="50" charset="-127"/>
                <a:ea typeface="나눔고딕OTF Light"/>
                <a:cs typeface="Times New Roman" panose="02020603050405020304" pitchFamily="18" charset="0"/>
              </a:rPr>
              <a:t> </a:t>
            </a:r>
            <a:endParaRPr lang="en-US" altLang="ko-KR" sz="1600" kern="100" dirty="0">
              <a:latin typeface="맑은 고딕" panose="020B0503020000020004" pitchFamily="50" charset="-127"/>
              <a:ea typeface="나눔고딕OTF Light"/>
              <a:cs typeface="Times New Roman" panose="02020603050405020304" pitchFamily="18" charset="0"/>
            </a:endParaRPr>
          </a:p>
          <a:p>
            <a:pPr marL="586740"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sz="1600" kern="100" dirty="0">
              <a:latin typeface="맑은 고딕" panose="020B0503020000020004" pitchFamily="50" charset="-127"/>
              <a:ea typeface="나눔고딕OTF Ligh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3081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F73594-FC14-4627-B5C8-3A11BB010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3.</a:t>
            </a:r>
            <a:r>
              <a:rPr lang="ko-KR" altLang="en-US" sz="3600" dirty="0"/>
              <a:t>아트 </a:t>
            </a:r>
            <a:r>
              <a:rPr lang="ko-KR" altLang="en-US" sz="3600" dirty="0" err="1"/>
              <a:t>굿츠상품</a:t>
            </a:r>
            <a:r>
              <a:rPr lang="ko-KR" altLang="en-US" sz="3600" dirty="0"/>
              <a:t> 관련 자료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3F12B0-7A5E-40B9-A36A-C8A9968CE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58140" indent="0" algn="just" latinLnBrk="1">
              <a:lnSpc>
                <a:spcPct val="107000"/>
              </a:lnSpc>
              <a:spcAft>
                <a:spcPts val="800"/>
              </a:spcAft>
              <a:buNone/>
            </a:pPr>
            <a:endParaRPr lang="en-US" altLang="ko-KR" sz="3600" kern="100" dirty="0">
              <a:latin typeface="맑은 고딕" panose="020B0503020000020004" pitchFamily="50" charset="-127"/>
              <a:ea typeface="나눔고딕OTF Light"/>
              <a:cs typeface="Times New Roman" panose="02020603050405020304" pitchFamily="18" charset="0"/>
            </a:endParaRPr>
          </a:p>
          <a:p>
            <a:pPr marL="586740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dirty="0">
                <a:hlinkClick r:id="rId2"/>
              </a:rPr>
              <a:t>[</a:t>
            </a:r>
            <a:r>
              <a:rPr lang="ko-KR" altLang="en-US" sz="1200" dirty="0">
                <a:hlinkClick r:id="rId2"/>
              </a:rPr>
              <a:t>예술 트렌드</a:t>
            </a:r>
            <a:r>
              <a:rPr lang="en-US" altLang="ko-KR" sz="1200" dirty="0">
                <a:hlinkClick r:id="rId2"/>
              </a:rPr>
              <a:t>] </a:t>
            </a:r>
            <a:r>
              <a:rPr lang="ko-KR" altLang="en-US" sz="1200" dirty="0" err="1">
                <a:hlinkClick r:id="rId2"/>
              </a:rPr>
              <a:t>닌볼트</a:t>
            </a:r>
            <a:r>
              <a:rPr lang="ko-KR" altLang="en-US" sz="1200" dirty="0">
                <a:hlinkClick r:id="rId2"/>
              </a:rPr>
              <a:t> 작가</a:t>
            </a:r>
            <a:r>
              <a:rPr lang="en-US" altLang="ko-KR" sz="1200" dirty="0">
                <a:hlinkClick r:id="rId2"/>
              </a:rPr>
              <a:t>, </a:t>
            </a:r>
            <a:r>
              <a:rPr lang="ko-KR" altLang="en-US" sz="1200" dirty="0">
                <a:hlinkClick r:id="rId2"/>
              </a:rPr>
              <a:t>아트 </a:t>
            </a:r>
            <a:r>
              <a:rPr lang="ko-KR" altLang="en-US" sz="1200" dirty="0" err="1">
                <a:hlinkClick r:id="rId2"/>
              </a:rPr>
              <a:t>굿즈로</a:t>
            </a:r>
            <a:r>
              <a:rPr lang="ko-KR" altLang="en-US" sz="1200" dirty="0">
                <a:hlinkClick r:id="rId2"/>
              </a:rPr>
              <a:t> 예술의 접근성을 높이다 </a:t>
            </a:r>
            <a:r>
              <a:rPr lang="en-US" altLang="ko-KR" sz="1200" dirty="0">
                <a:hlinkClick r:id="rId2"/>
              </a:rPr>
              <a:t>&lt; </a:t>
            </a:r>
            <a:r>
              <a:rPr lang="ko-KR" altLang="en-US" sz="1200" dirty="0">
                <a:hlinkClick r:id="rId2"/>
              </a:rPr>
              <a:t>문화</a:t>
            </a:r>
            <a:r>
              <a:rPr lang="en-US" altLang="ko-KR" sz="1200" dirty="0">
                <a:hlinkClick r:id="rId2"/>
              </a:rPr>
              <a:t>/</a:t>
            </a:r>
            <a:r>
              <a:rPr lang="ko-KR" altLang="en-US" sz="1200" dirty="0">
                <a:hlinkClick r:id="rId2"/>
              </a:rPr>
              <a:t>생활 </a:t>
            </a:r>
            <a:r>
              <a:rPr lang="en-US" altLang="ko-KR" sz="1200" dirty="0">
                <a:hlinkClick r:id="rId2"/>
              </a:rPr>
              <a:t>&lt; </a:t>
            </a:r>
            <a:r>
              <a:rPr lang="ko-KR" altLang="en-US" sz="1200" dirty="0">
                <a:hlinkClick r:id="rId2"/>
              </a:rPr>
              <a:t>뉴스 </a:t>
            </a:r>
            <a:r>
              <a:rPr lang="en-US" altLang="ko-KR" sz="1200" dirty="0">
                <a:hlinkClick r:id="rId2"/>
              </a:rPr>
              <a:t>&lt; </a:t>
            </a:r>
            <a:r>
              <a:rPr lang="ko-KR" altLang="en-US" sz="1200" dirty="0">
                <a:hlinkClick r:id="rId2"/>
              </a:rPr>
              <a:t>기사본문 </a:t>
            </a:r>
            <a:r>
              <a:rPr lang="en-US" altLang="ko-KR" sz="1200" dirty="0">
                <a:hlinkClick r:id="rId2"/>
              </a:rPr>
              <a:t>- </a:t>
            </a:r>
            <a:r>
              <a:rPr lang="en-US" altLang="ko-KR" sz="1200" dirty="0" err="1">
                <a:hlinkClick r:id="rId2"/>
              </a:rPr>
              <a:t>KtN</a:t>
            </a:r>
            <a:r>
              <a:rPr lang="en-US" altLang="ko-KR" sz="1200" dirty="0">
                <a:hlinkClick r:id="rId2"/>
              </a:rPr>
              <a:t> (K trendy NEWS)</a:t>
            </a:r>
            <a:endParaRPr lang="en-US" altLang="ko-KR" sz="1200" dirty="0"/>
          </a:p>
          <a:p>
            <a:pPr marL="586740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dirty="0">
                <a:hlinkClick r:id="rId3"/>
              </a:rPr>
              <a:t>[</a:t>
            </a:r>
            <a:r>
              <a:rPr lang="ko-KR" altLang="en-US" sz="1200" dirty="0">
                <a:hlinkClick r:id="rId3"/>
              </a:rPr>
              <a:t>경제 트렌드</a:t>
            </a:r>
            <a:r>
              <a:rPr lang="en-US" altLang="ko-KR" sz="1200" dirty="0">
                <a:hlinkClick r:id="rId3"/>
              </a:rPr>
              <a:t>] </a:t>
            </a:r>
            <a:r>
              <a:rPr lang="ko-KR" altLang="en-US" sz="1200" dirty="0">
                <a:hlinkClick r:id="rId3"/>
              </a:rPr>
              <a:t>아트 </a:t>
            </a:r>
            <a:r>
              <a:rPr lang="ko-KR" altLang="en-US" sz="1200" dirty="0" err="1">
                <a:hlinkClick r:id="rId3"/>
              </a:rPr>
              <a:t>굿즈</a:t>
            </a:r>
            <a:r>
              <a:rPr lang="ko-KR" altLang="en-US" sz="1200" dirty="0">
                <a:hlinkClick r:id="rId3"/>
              </a:rPr>
              <a:t> 자판기</a:t>
            </a:r>
            <a:r>
              <a:rPr lang="en-US" altLang="ko-KR" sz="1200" dirty="0">
                <a:hlinkClick r:id="rId3"/>
              </a:rPr>
              <a:t>, </a:t>
            </a:r>
            <a:r>
              <a:rPr lang="ko-KR" altLang="en-US" sz="1200" dirty="0">
                <a:hlinkClick r:id="rId3"/>
              </a:rPr>
              <a:t>서울아트 페어 화제의 중심에 서다 </a:t>
            </a:r>
            <a:r>
              <a:rPr lang="en-US" altLang="ko-KR" sz="1200" dirty="0">
                <a:hlinkClick r:id="rId3"/>
              </a:rPr>
              <a:t>&lt; </a:t>
            </a:r>
            <a:r>
              <a:rPr lang="ko-KR" altLang="en-US" sz="1200" dirty="0">
                <a:hlinkClick r:id="rId3"/>
              </a:rPr>
              <a:t>경제</a:t>
            </a:r>
            <a:r>
              <a:rPr lang="en-US" altLang="ko-KR" sz="1200" dirty="0">
                <a:hlinkClick r:id="rId3"/>
              </a:rPr>
              <a:t>/</a:t>
            </a:r>
            <a:r>
              <a:rPr lang="ko-KR" altLang="en-US" sz="1200" dirty="0">
                <a:hlinkClick r:id="rId3"/>
              </a:rPr>
              <a:t>산업 </a:t>
            </a:r>
            <a:r>
              <a:rPr lang="en-US" altLang="ko-KR" sz="1200" dirty="0">
                <a:hlinkClick r:id="rId3"/>
              </a:rPr>
              <a:t>&lt; </a:t>
            </a:r>
            <a:r>
              <a:rPr lang="ko-KR" altLang="en-US" sz="1200" dirty="0">
                <a:hlinkClick r:id="rId3"/>
              </a:rPr>
              <a:t>뉴스 </a:t>
            </a:r>
            <a:r>
              <a:rPr lang="en-US" altLang="ko-KR" sz="1200" dirty="0">
                <a:hlinkClick r:id="rId3"/>
              </a:rPr>
              <a:t>&lt; </a:t>
            </a:r>
            <a:r>
              <a:rPr lang="ko-KR" altLang="en-US" sz="1200" dirty="0">
                <a:hlinkClick r:id="rId3"/>
              </a:rPr>
              <a:t>기사본문 </a:t>
            </a:r>
            <a:r>
              <a:rPr lang="en-US" altLang="ko-KR" sz="1200" dirty="0">
                <a:hlinkClick r:id="rId3"/>
              </a:rPr>
              <a:t>- </a:t>
            </a:r>
            <a:r>
              <a:rPr lang="en-US" altLang="ko-KR" sz="1200" dirty="0" err="1">
                <a:hlinkClick r:id="rId3"/>
              </a:rPr>
              <a:t>KtN</a:t>
            </a:r>
            <a:r>
              <a:rPr lang="en-US" altLang="ko-KR" sz="1200" dirty="0">
                <a:hlinkClick r:id="rId3"/>
              </a:rPr>
              <a:t> (K trendy NEWS)</a:t>
            </a:r>
            <a:endParaRPr lang="en-US" altLang="ko-KR" sz="1200" dirty="0"/>
          </a:p>
          <a:p>
            <a:pPr marL="586740"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sz="1200" dirty="0" err="1">
                <a:hlinkClick r:id="rId4"/>
              </a:rPr>
              <a:t>아트굿즈</a:t>
            </a:r>
            <a:r>
              <a:rPr lang="ko-KR" altLang="en-US" sz="1200" dirty="0">
                <a:hlinkClick r:id="rId4"/>
              </a:rPr>
              <a:t> 발매트로 집 꾸미기 </a:t>
            </a:r>
            <a:r>
              <a:rPr lang="en-US" altLang="ko-KR" sz="1200" dirty="0">
                <a:hlinkClick r:id="rId4"/>
              </a:rPr>
              <a:t>2</a:t>
            </a:r>
            <a:r>
              <a:rPr lang="ko-KR" altLang="en-US" sz="1200" dirty="0" err="1">
                <a:hlinkClick r:id="rId4"/>
              </a:rPr>
              <a:t>만원대</a:t>
            </a:r>
            <a:r>
              <a:rPr lang="ko-KR" altLang="en-US" sz="1200" dirty="0">
                <a:hlinkClick r:id="rId4"/>
              </a:rPr>
              <a:t> 선물추천 </a:t>
            </a:r>
            <a:r>
              <a:rPr lang="en-US" altLang="ko-KR" sz="1200" dirty="0">
                <a:hlinkClick r:id="rId4"/>
              </a:rPr>
              <a:t>: </a:t>
            </a:r>
            <a:r>
              <a:rPr lang="ko-KR" altLang="en-US" sz="1200" dirty="0">
                <a:hlinkClick r:id="rId4"/>
              </a:rPr>
              <a:t>네이버 블로그</a:t>
            </a:r>
            <a:endParaRPr lang="en-US" altLang="ko-KR" sz="1200" dirty="0"/>
          </a:p>
          <a:p>
            <a:pPr marL="586740"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sz="1200" dirty="0" err="1">
                <a:hlinkClick r:id="rId5"/>
              </a:rPr>
              <a:t>롯데뮤지엄</a:t>
            </a:r>
            <a:r>
              <a:rPr lang="en-US" altLang="ko-KR" sz="1200" dirty="0">
                <a:hlinkClick r:id="rId5"/>
              </a:rPr>
              <a:t>, </a:t>
            </a:r>
            <a:r>
              <a:rPr lang="ko-KR" altLang="en-US" sz="1200" dirty="0">
                <a:hlinkClick r:id="rId5"/>
              </a:rPr>
              <a:t>온라인 </a:t>
            </a:r>
            <a:r>
              <a:rPr lang="ko-KR" altLang="en-US" sz="1200" dirty="0" err="1">
                <a:hlinkClick r:id="rId5"/>
              </a:rPr>
              <a:t>아트숍</a:t>
            </a:r>
            <a:r>
              <a:rPr lang="ko-KR" altLang="en-US" sz="1200" dirty="0">
                <a:hlinkClick r:id="rId5"/>
              </a:rPr>
              <a:t> 오픈</a:t>
            </a:r>
            <a:r>
              <a:rPr lang="en-US" altLang="ko-KR" sz="1200" dirty="0">
                <a:hlinkClick r:id="rId5"/>
              </a:rPr>
              <a:t>.."</a:t>
            </a:r>
            <a:r>
              <a:rPr lang="ko-KR" altLang="en-US" sz="1200" dirty="0">
                <a:hlinkClick r:id="rId5"/>
              </a:rPr>
              <a:t>전시 </a:t>
            </a:r>
            <a:r>
              <a:rPr lang="ko-KR" altLang="en-US" sz="1200" dirty="0" err="1">
                <a:hlinkClick r:id="rId5"/>
              </a:rPr>
              <a:t>굿즈</a:t>
            </a:r>
            <a:r>
              <a:rPr lang="ko-KR" altLang="en-US" sz="1200" dirty="0">
                <a:hlinkClick r:id="rId5"/>
              </a:rPr>
              <a:t> 손쉽게 구입</a:t>
            </a:r>
            <a:r>
              <a:rPr lang="en-US" altLang="ko-KR" sz="1200" dirty="0">
                <a:hlinkClick r:id="rId5"/>
              </a:rPr>
              <a:t>" – </a:t>
            </a:r>
            <a:r>
              <a:rPr lang="ko-KR" altLang="en-US" sz="1200" dirty="0" err="1">
                <a:hlinkClick r:id="rId5"/>
              </a:rPr>
              <a:t>파이낸셜뉴스</a:t>
            </a:r>
            <a:endParaRPr lang="en-US" altLang="ko-KR" sz="1200" dirty="0"/>
          </a:p>
          <a:p>
            <a:pPr marL="586740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dirty="0">
                <a:hlinkClick r:id="rId6"/>
              </a:rPr>
              <a:t>[</a:t>
            </a:r>
            <a:r>
              <a:rPr lang="ko-KR" altLang="en-US" sz="1200" dirty="0">
                <a:hlinkClick r:id="rId6"/>
              </a:rPr>
              <a:t>단독</a:t>
            </a:r>
            <a:r>
              <a:rPr lang="en-US" altLang="ko-KR" sz="1200" dirty="0">
                <a:hlinkClick r:id="rId6"/>
              </a:rPr>
              <a:t>] </a:t>
            </a:r>
            <a:r>
              <a:rPr lang="ko-KR" altLang="en-US" sz="1200" dirty="0" err="1">
                <a:hlinkClick r:id="rId6"/>
              </a:rPr>
              <a:t>서울옥션</a:t>
            </a:r>
            <a:r>
              <a:rPr lang="ko-KR" altLang="en-US" sz="1200" dirty="0">
                <a:hlinkClick r:id="rId6"/>
              </a:rPr>
              <a:t> 아트 플랫폼 ‘</a:t>
            </a:r>
            <a:r>
              <a:rPr lang="ko-KR" altLang="en-US" sz="1200" dirty="0" err="1">
                <a:hlinkClick r:id="rId6"/>
              </a:rPr>
              <a:t>프린트베이커리</a:t>
            </a:r>
            <a:r>
              <a:rPr lang="ko-KR" altLang="en-US" sz="1200" dirty="0">
                <a:hlinkClick r:id="rId6"/>
              </a:rPr>
              <a:t>’ </a:t>
            </a:r>
            <a:r>
              <a:rPr lang="en-US" altLang="ko-KR" sz="1200" dirty="0">
                <a:hlinkClick r:id="rId6"/>
              </a:rPr>
              <a:t>100</a:t>
            </a:r>
            <a:r>
              <a:rPr lang="ko-KR" altLang="en-US" sz="1200" dirty="0">
                <a:hlinkClick r:id="rId6"/>
              </a:rPr>
              <a:t>억 투자 유치 </a:t>
            </a:r>
            <a:r>
              <a:rPr lang="en-US" altLang="ko-KR" sz="1200" dirty="0">
                <a:hlinkClick r:id="rId6"/>
              </a:rPr>
              <a:t>– </a:t>
            </a:r>
            <a:r>
              <a:rPr lang="ko-KR" altLang="en-US" sz="1200" dirty="0">
                <a:hlinkClick r:id="rId6"/>
              </a:rPr>
              <a:t>매일경제</a:t>
            </a:r>
            <a:endParaRPr lang="en-US" altLang="ko-KR" sz="1200" dirty="0"/>
          </a:p>
          <a:p>
            <a:pPr marL="586740"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sz="1200" dirty="0">
                <a:hlinkClick r:id="rId7"/>
              </a:rPr>
              <a:t>홍콩 </a:t>
            </a:r>
            <a:r>
              <a:rPr lang="ko-KR" altLang="en-US" sz="1200" dirty="0" err="1">
                <a:hlinkClick r:id="rId7"/>
              </a:rPr>
              <a:t>뉴월드</a:t>
            </a:r>
            <a:r>
              <a:rPr lang="ko-KR" altLang="en-US" sz="1200" dirty="0">
                <a:hlinkClick r:id="rId7"/>
              </a:rPr>
              <a:t> 그룹</a:t>
            </a:r>
            <a:r>
              <a:rPr lang="en-US" altLang="ko-KR" sz="1200" dirty="0">
                <a:hlinkClick r:id="rId7"/>
              </a:rPr>
              <a:t>, </a:t>
            </a:r>
            <a:r>
              <a:rPr lang="ko-KR" altLang="en-US" sz="1200" dirty="0">
                <a:hlinkClick r:id="rId7"/>
              </a:rPr>
              <a:t>국내 라이프스타일 플랫폼 </a:t>
            </a:r>
            <a:r>
              <a:rPr lang="en-US" altLang="ko-KR" sz="1200" dirty="0">
                <a:hlinkClick r:id="rId7"/>
              </a:rPr>
              <a:t>'</a:t>
            </a:r>
            <a:r>
              <a:rPr lang="ko-KR" altLang="en-US" sz="1200" dirty="0" err="1">
                <a:hlinkClick r:id="rId7"/>
              </a:rPr>
              <a:t>프린트베이커리</a:t>
            </a:r>
            <a:r>
              <a:rPr lang="en-US" altLang="ko-KR" sz="1200" dirty="0">
                <a:hlinkClick r:id="rId7"/>
              </a:rPr>
              <a:t>' </a:t>
            </a:r>
            <a:r>
              <a:rPr lang="ko-KR" altLang="en-US" sz="1200" dirty="0">
                <a:hlinkClick r:id="rId7"/>
              </a:rPr>
              <a:t>투자 </a:t>
            </a:r>
            <a:r>
              <a:rPr lang="en-US" altLang="ko-KR" sz="1200" dirty="0">
                <a:hlinkClick r:id="rId7"/>
              </a:rPr>
              <a:t>| </a:t>
            </a:r>
            <a:r>
              <a:rPr lang="ko-KR" altLang="en-US" sz="1200" dirty="0" err="1">
                <a:hlinkClick r:id="rId7"/>
              </a:rPr>
              <a:t>아주경제</a:t>
            </a:r>
            <a:endParaRPr lang="en-US" altLang="ko-KR" sz="1200" dirty="0"/>
          </a:p>
          <a:p>
            <a:pPr marL="586740"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sz="1200" dirty="0">
                <a:hlinkClick r:id="rId8"/>
              </a:rPr>
              <a:t>신진 작가를 발굴해 세계 무대로</a:t>
            </a:r>
            <a:r>
              <a:rPr lang="en-US" altLang="ko-KR" sz="1200" dirty="0">
                <a:hlinkClick r:id="rId8"/>
              </a:rPr>
              <a:t>, </a:t>
            </a:r>
            <a:r>
              <a:rPr lang="ko-KR" altLang="en-US" sz="1200" dirty="0" err="1">
                <a:hlinkClick r:id="rId8"/>
              </a:rPr>
              <a:t>김소형</a:t>
            </a:r>
            <a:r>
              <a:rPr lang="ko-KR" altLang="en-US" sz="1200" dirty="0">
                <a:hlinkClick r:id="rId8"/>
              </a:rPr>
              <a:t> </a:t>
            </a:r>
            <a:r>
              <a:rPr lang="ko-KR" altLang="en-US" sz="1200" dirty="0" err="1">
                <a:hlinkClick r:id="rId8"/>
              </a:rPr>
              <a:t>프린트베이커리</a:t>
            </a:r>
            <a:r>
              <a:rPr lang="ko-KR" altLang="en-US" sz="1200" dirty="0">
                <a:hlinkClick r:id="rId8"/>
              </a:rPr>
              <a:t> 대표 </a:t>
            </a:r>
            <a:r>
              <a:rPr lang="en-US" altLang="ko-KR" sz="1200" dirty="0">
                <a:hlinkClick r:id="rId8"/>
              </a:rPr>
              <a:t>: </a:t>
            </a:r>
            <a:r>
              <a:rPr lang="ko-KR" altLang="en-US" sz="1200" dirty="0">
                <a:hlinkClick r:id="rId8"/>
              </a:rPr>
              <a:t>네이버 포스트</a:t>
            </a:r>
            <a:endParaRPr lang="en-US" altLang="ko-KR" sz="1200" dirty="0"/>
          </a:p>
          <a:p>
            <a:pPr marL="586740"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sz="1200" dirty="0" err="1">
                <a:hlinkClick r:id="rId9"/>
              </a:rPr>
              <a:t>아티쉬</a:t>
            </a:r>
            <a:r>
              <a:rPr lang="ko-KR" altLang="en-US" sz="1200" dirty="0">
                <a:hlinkClick r:id="rId9"/>
              </a:rPr>
              <a:t> 아트가 일상이 되는 순간 </a:t>
            </a:r>
            <a:r>
              <a:rPr lang="en-US" altLang="ko-KR" sz="1200" dirty="0">
                <a:hlinkClick r:id="rId9"/>
              </a:rPr>
              <a:t>-</a:t>
            </a:r>
            <a:r>
              <a:rPr lang="ko-KR" altLang="en-US" sz="1200" dirty="0" err="1">
                <a:hlinkClick r:id="rId9"/>
              </a:rPr>
              <a:t>러그</a:t>
            </a:r>
            <a:r>
              <a:rPr lang="en-US" altLang="ko-KR" sz="1200" dirty="0">
                <a:hlinkClick r:id="rId9"/>
              </a:rPr>
              <a:t>, </a:t>
            </a:r>
            <a:r>
              <a:rPr lang="ko-KR" altLang="en-US" sz="1200" dirty="0" err="1">
                <a:hlinkClick r:id="rId9"/>
              </a:rPr>
              <a:t>디저</a:t>
            </a:r>
            <a:r>
              <a:rPr lang="en-US" altLang="ko-KR" sz="1200" dirty="0">
                <a:hlinkClick r:id="rId9"/>
              </a:rPr>
              <a:t>.. : </a:t>
            </a:r>
            <a:r>
              <a:rPr lang="ko-KR" altLang="en-US" sz="1200" dirty="0" err="1">
                <a:hlinkClick r:id="rId9"/>
              </a:rPr>
              <a:t>네이버블로그</a:t>
            </a:r>
            <a:endParaRPr lang="en-US" altLang="ko-KR" sz="1200" dirty="0"/>
          </a:p>
          <a:p>
            <a:pPr marL="586740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dirty="0">
                <a:hlinkClick r:id="rId10"/>
              </a:rPr>
              <a:t>http://www.issuemaker.kr/news/articleView.html?idxno=50325</a:t>
            </a:r>
            <a:endParaRPr lang="en-US" altLang="ko-KR" sz="1200" dirty="0"/>
          </a:p>
          <a:p>
            <a:pPr marL="586740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dirty="0"/>
              <a:t>https://www.imaeil.com/page/view/2024040714450588470</a:t>
            </a:r>
          </a:p>
        </p:txBody>
      </p:sp>
    </p:spTree>
    <p:extLst>
      <p:ext uri="{BB962C8B-B14F-4D97-AF65-F5344CB8AC3E}">
        <p14:creationId xmlns:p14="http://schemas.microsoft.com/office/powerpoint/2010/main" val="1731945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4FFD27A6-D868-4D26-AF60-5D033F6CB6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2892" y="3530324"/>
            <a:ext cx="4590770" cy="2848288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E3620AB-42B8-48AA-ADDE-05B9C502D3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5879" y="263229"/>
            <a:ext cx="4249717" cy="326709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8BB801B-E5A9-4268-9ADA-EDCE5A1175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996" y="331602"/>
            <a:ext cx="4249717" cy="309739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E010F99-E536-4086-906F-C5DECFFFD58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393" y="3530324"/>
            <a:ext cx="3893137" cy="284828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9FB7EE1-CB81-4E0B-AADB-23A48683D64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3154" y="3530324"/>
            <a:ext cx="3425692" cy="3144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695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D613E9-6EB0-42C5-B964-953380438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4. </a:t>
            </a:r>
            <a:r>
              <a:rPr lang="ko-KR" altLang="en-US" sz="3600" dirty="0" err="1"/>
              <a:t>아트구츠</a:t>
            </a:r>
            <a:r>
              <a:rPr lang="ko-KR" altLang="en-US" sz="3600" dirty="0"/>
              <a:t> 플랫폼 기획 배경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B891A1-C833-4A48-9A20-7E628053E5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0" indent="-342900" algn="l" latinLnBrk="1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새로운 </a:t>
            </a:r>
            <a:r>
              <a:rPr lang="ko-KR" altLang="en-US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아트구츠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상품몰의 필요성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algn="just" latinLnBrk="1">
              <a:lnSpc>
                <a:spcPct val="107000"/>
              </a:lnSpc>
              <a:spcAft>
                <a:spcPts val="800"/>
              </a:spcAft>
              <a:buFont typeface="+mj-lt"/>
              <a:buAutoNum type="arabicParenR"/>
            </a:pPr>
            <a:r>
              <a:rPr lang="ko-KR" altLang="en-US" sz="1800" dirty="0"/>
              <a:t>현재의 대형 </a:t>
            </a:r>
            <a:r>
              <a:rPr lang="ko-KR" altLang="en-US" sz="1800" dirty="0" err="1"/>
              <a:t>아트구츠</a:t>
            </a:r>
            <a:r>
              <a:rPr lang="ko-KR" altLang="en-US" sz="1800" dirty="0"/>
              <a:t> 상품몰은 국내외 유명작가들의 작품에만 국한 되어 있다</a:t>
            </a:r>
            <a:r>
              <a:rPr lang="en-US" altLang="ko-KR" sz="1800" dirty="0"/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r>
              <a:rPr lang="ko-KR" altLang="en-US" sz="1700" dirty="0"/>
              <a:t>현재 </a:t>
            </a:r>
            <a:r>
              <a:rPr lang="ko-KR" altLang="en-US" sz="1700" dirty="0" err="1"/>
              <a:t>아티쉬</a:t>
            </a:r>
            <a:r>
              <a:rPr lang="ko-KR" altLang="en-US" sz="1700" dirty="0"/>
              <a:t> 나 </a:t>
            </a:r>
            <a:r>
              <a:rPr lang="ko-KR" altLang="en-US" sz="1700" dirty="0" err="1"/>
              <a:t>프린트베이커리</a:t>
            </a:r>
            <a:r>
              <a:rPr lang="ko-KR" altLang="en-US" sz="1700" dirty="0"/>
              <a:t> 등의 유명 </a:t>
            </a:r>
            <a:r>
              <a:rPr lang="ko-KR" altLang="en-US" sz="1700" dirty="0" err="1"/>
              <a:t>아트구츠</a:t>
            </a:r>
            <a:r>
              <a:rPr lang="ko-KR" altLang="en-US" sz="1700" dirty="0"/>
              <a:t> 상품몰에는 해외 작가와 국내 이름난 대형 작가</a:t>
            </a:r>
            <a:endParaRPr lang="en-US" altLang="ko-KR" sz="1700" dirty="0"/>
          </a:p>
          <a:p>
            <a:pPr marL="0" indent="0">
              <a:buNone/>
            </a:pPr>
            <a:r>
              <a:rPr lang="ko-KR" altLang="en-US" sz="1700" dirty="0"/>
              <a:t>   들의 작품 들로만 상품이 유통 되고 있다</a:t>
            </a:r>
            <a:r>
              <a:rPr lang="en-US" altLang="ko-KR" sz="1700" dirty="0"/>
              <a:t>. </a:t>
            </a:r>
          </a:p>
          <a:p>
            <a:r>
              <a:rPr lang="ko-KR" altLang="en-US" sz="1700" dirty="0"/>
              <a:t>일반인에게 작품이 알려져 있는 유명작가의 작품들이 판매율 에서 유리하기 때문일 것이다</a:t>
            </a:r>
            <a:r>
              <a:rPr lang="en-US" altLang="ko-KR" sz="1700" dirty="0"/>
              <a:t>.</a:t>
            </a:r>
          </a:p>
          <a:p>
            <a:endParaRPr lang="en-US" altLang="ko-KR" sz="1800" b="1" kern="100" dirty="0">
              <a:effectLst/>
              <a:latin typeface="나눔고딕OTF Light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indent="-342900">
              <a:buAutoNum type="arabicParenR" startAt="2"/>
            </a:pPr>
            <a:r>
              <a:rPr lang="ko-KR" altLang="en-US" sz="1800" b="1" kern="100" dirty="0">
                <a:effectLst/>
                <a:latin typeface="나눔고딕OTF Light"/>
                <a:ea typeface="맑은 고딕" panose="020B0503020000020004" pitchFamily="50" charset="-127"/>
                <a:cs typeface="Times New Roman" panose="02020603050405020304" pitchFamily="18" charset="0"/>
              </a:rPr>
              <a:t>국내의 수많은 작가들도 자신의 작품도 </a:t>
            </a:r>
            <a:r>
              <a:rPr lang="ko-KR" altLang="en-US" sz="1800" b="1" kern="100" dirty="0" err="1">
                <a:effectLst/>
                <a:latin typeface="나눔고딕OTF Light"/>
                <a:ea typeface="맑은 고딕" panose="020B0503020000020004" pitchFamily="50" charset="-127"/>
                <a:cs typeface="Times New Roman" panose="02020603050405020304" pitchFamily="18" charset="0"/>
              </a:rPr>
              <a:t>구츠</a:t>
            </a:r>
            <a:r>
              <a:rPr lang="ko-KR" altLang="en-US" sz="1800" b="1" kern="100" dirty="0">
                <a:effectLst/>
                <a:latin typeface="나눔고딕OTF Light"/>
                <a:ea typeface="맑은 고딕" panose="020B0503020000020004" pitchFamily="50" charset="-127"/>
                <a:cs typeface="Times New Roman" panose="02020603050405020304" pitchFamily="18" charset="0"/>
              </a:rPr>
              <a:t> 상품으로 상품화 하여 판매 하고 싶은 니즈가 있다</a:t>
            </a:r>
            <a:r>
              <a:rPr lang="en-US" altLang="ko-KR" sz="1800" b="1" kern="100" dirty="0">
                <a:effectLst/>
                <a:latin typeface="나눔고딕OTF Light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r>
              <a:rPr lang="ko-KR" altLang="en-US" sz="1600" kern="100" dirty="0">
                <a:effectLst/>
                <a:latin typeface="나눔고딕OTF Light"/>
                <a:ea typeface="맑은 고딕" panose="020B0503020000020004" pitchFamily="50" charset="-127"/>
                <a:cs typeface="Times New Roman" panose="02020603050405020304" pitchFamily="18" charset="0"/>
              </a:rPr>
              <a:t>일반작가들도 자신의 작품으로 </a:t>
            </a:r>
            <a:r>
              <a:rPr lang="ko-KR" altLang="en-US" sz="1600" kern="100" dirty="0" err="1">
                <a:effectLst/>
                <a:latin typeface="나눔고딕OTF Light"/>
                <a:ea typeface="맑은 고딕" panose="020B0503020000020004" pitchFamily="50" charset="-127"/>
                <a:cs typeface="Times New Roman" panose="02020603050405020304" pitchFamily="18" charset="0"/>
              </a:rPr>
              <a:t>아트구츠</a:t>
            </a:r>
            <a:r>
              <a:rPr lang="ko-KR" altLang="en-US" sz="1600" kern="100" dirty="0">
                <a:effectLst/>
                <a:latin typeface="나눔고딕OTF Light"/>
                <a:ea typeface="맑은 고딕" panose="020B0503020000020004" pitchFamily="50" charset="-127"/>
                <a:cs typeface="Times New Roman" panose="02020603050405020304" pitchFamily="18" charset="0"/>
              </a:rPr>
              <a:t> 상품을 기획해 판매해 보고자 하는 니즈가 있다</a:t>
            </a:r>
            <a:r>
              <a:rPr lang="en-US" altLang="ko-KR" sz="1800" b="1" kern="100" dirty="0">
                <a:effectLst/>
                <a:latin typeface="나눔고딕OTF Light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r>
              <a:rPr lang="ko-KR" altLang="en-US" sz="1600" kern="100" dirty="0" err="1">
                <a:effectLst/>
                <a:latin typeface="나눔고딕OTF Light"/>
                <a:ea typeface="맑은 고딕" panose="020B0503020000020004" pitchFamily="50" charset="-127"/>
                <a:cs typeface="Times New Roman" panose="02020603050405020304" pitchFamily="18" charset="0"/>
              </a:rPr>
              <a:t>아트구츠를</a:t>
            </a:r>
            <a:r>
              <a:rPr lang="ko-KR" altLang="en-US" sz="1600" kern="100" dirty="0">
                <a:effectLst/>
                <a:latin typeface="나눔고딕OTF Light"/>
                <a:ea typeface="맑은 고딕" panose="020B0503020000020004" pitchFamily="50" charset="-127"/>
                <a:cs typeface="Times New Roman" panose="02020603050405020304" pitchFamily="18" charset="0"/>
              </a:rPr>
              <a:t> 구입하는 고객들도 유명한 작품으로 된 </a:t>
            </a:r>
            <a:r>
              <a:rPr lang="ko-KR" altLang="en-US" sz="1600" kern="100" dirty="0" err="1">
                <a:effectLst/>
                <a:latin typeface="나눔고딕OTF Light"/>
                <a:ea typeface="맑은 고딕" panose="020B0503020000020004" pitchFamily="50" charset="-127"/>
                <a:cs typeface="Times New Roman" panose="02020603050405020304" pitchFamily="18" charset="0"/>
              </a:rPr>
              <a:t>아트구츠</a:t>
            </a:r>
            <a:r>
              <a:rPr lang="ko-KR" altLang="en-US" sz="1600" kern="100" dirty="0">
                <a:effectLst/>
                <a:latin typeface="나눔고딕OTF Light"/>
                <a:ea typeface="맑은 고딕" panose="020B0503020000020004" pitchFamily="50" charset="-127"/>
                <a:cs typeface="Times New Roman" panose="02020603050405020304" pitchFamily="18" charset="0"/>
              </a:rPr>
              <a:t> 만을 선호하기 보다는 색다른 제품에 대한 니즈가 있다</a:t>
            </a:r>
            <a:r>
              <a:rPr lang="en-US" altLang="ko-KR" sz="1600" kern="100" dirty="0">
                <a:effectLst/>
                <a:latin typeface="나눔고딕OTF Light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</a:p>
          <a:p>
            <a:r>
              <a:rPr lang="ko-KR" altLang="en-US" sz="1600" kern="100" dirty="0">
                <a:solidFill>
                  <a:srgbClr val="FF0000"/>
                </a:solidFill>
                <a:effectLst/>
                <a:latin typeface="나눔고딕OTF Light"/>
                <a:ea typeface="맑은 고딕" panose="020B0503020000020004" pitchFamily="50" charset="-127"/>
                <a:cs typeface="Times New Roman" panose="02020603050405020304" pitchFamily="18" charset="0"/>
              </a:rPr>
              <a:t>이들은 유명한 작품보다 좀더 자신의 취향에 맞는 자신만의 </a:t>
            </a:r>
            <a:r>
              <a:rPr lang="ko-KR" altLang="en-US" sz="1600" kern="100" dirty="0">
                <a:solidFill>
                  <a:srgbClr val="FF0000"/>
                </a:solidFill>
                <a:latin typeface="나눔고딕OTF Light"/>
                <a:ea typeface="맑은 고딕" panose="020B0503020000020004" pitchFamily="50" charset="-127"/>
                <a:cs typeface="Times New Roman" panose="02020603050405020304" pitchFamily="18" charset="0"/>
              </a:rPr>
              <a:t>제품을 구입하길 원한다</a:t>
            </a:r>
            <a:r>
              <a:rPr lang="en-US" altLang="ko-KR" sz="1600" kern="100" dirty="0">
                <a:solidFill>
                  <a:srgbClr val="FF0000"/>
                </a:solidFill>
                <a:latin typeface="나눔고딕OTF Light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en-US" altLang="ko-KR" sz="1600" kern="100" dirty="0">
              <a:solidFill>
                <a:srgbClr val="FF0000"/>
              </a:solidFill>
              <a:effectLst/>
              <a:latin typeface="나눔고딕OTF Light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4570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36F19D-F960-4E3E-8609-B33BDBD30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5. </a:t>
            </a:r>
            <a:r>
              <a:rPr lang="ko-KR" altLang="en-US" sz="3600" b="0" i="0" dirty="0" err="1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아트슈머</a:t>
            </a:r>
            <a:r>
              <a:rPr lang="en-US" altLang="ko-KR" sz="3600" b="0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(</a:t>
            </a:r>
            <a:r>
              <a:rPr lang="en-US" altLang="ko-KR" sz="3600" b="0" i="0" dirty="0" err="1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Art+Consumer</a:t>
            </a:r>
            <a:r>
              <a:rPr lang="en-US" altLang="ko-KR" sz="3600" b="0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)' </a:t>
            </a:r>
            <a:r>
              <a:rPr lang="ko-KR" altLang="en-US" sz="3600" dirty="0"/>
              <a:t>등장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8E5AEC-B1C9-4D11-928B-002627699A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600" b="0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1) </a:t>
            </a:r>
            <a:r>
              <a:rPr lang="ko-KR" altLang="en-US" sz="1600" b="0" i="0" dirty="0" err="1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아트슈머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(</a:t>
            </a:r>
            <a:r>
              <a:rPr lang="en-US" altLang="ko-KR" sz="1600" b="0" i="0" dirty="0" err="1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Art+Consumer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)’</a:t>
            </a:r>
            <a:endParaRPr lang="en-US" altLang="ko-KR" sz="1600" dirty="0">
              <a:solidFill>
                <a:srgbClr val="000000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 marL="0" indent="0">
              <a:buNone/>
            </a:pPr>
            <a:r>
              <a:rPr lang="ko-KR" altLang="en-US" sz="1600" b="0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    이들은 문화적 만족감도 얻으면서 물건을 소비하려는 경향이 짙은 소비자를 말한다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.</a:t>
            </a:r>
          </a:p>
          <a:p>
            <a:pPr marL="0" indent="0">
              <a:buNone/>
            </a:pPr>
            <a:endParaRPr lang="en-US" altLang="ko-KR" sz="1600" b="0" i="0" dirty="0">
              <a:solidFill>
                <a:srgbClr val="000000"/>
              </a:solidFill>
              <a:effectLst/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 marL="0" indent="0">
              <a:buNone/>
            </a:pPr>
            <a:r>
              <a:rPr lang="ko-KR" altLang="en-US" sz="1200" b="0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◆미술관이 백화점에</a:t>
            </a:r>
            <a:endParaRPr lang="en-US" altLang="ko-KR" sz="1200" b="0" i="0" dirty="0">
              <a:solidFill>
                <a:srgbClr val="000000"/>
              </a:solidFill>
              <a:effectLst/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 algn="just" latinLnBrk="0"/>
            <a:r>
              <a:rPr lang="ko-KR" altLang="en-US" sz="1200" b="0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유명 아티스트들과 협업이 실질적인 </a:t>
            </a:r>
            <a:r>
              <a:rPr lang="ko-KR" altLang="en-US" sz="1200" b="0" i="0" dirty="0" err="1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집객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 효과로 나타나면서 백화점은 공격적으로 아트마케팅에 나서고 있다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.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현대백화점은 봄을 맞아 전국 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16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개 전 점포에서 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'</a:t>
            </a:r>
            <a:r>
              <a:rPr lang="ko-KR" altLang="en-US" sz="1200" b="0" i="0" dirty="0" err="1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어웨이큰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 더 시즌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'(Awaken the Season)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을 주제로 다양한 전시 행사를 진행한다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.</a:t>
            </a:r>
          </a:p>
          <a:p>
            <a:pPr algn="just" latinLnBrk="0"/>
            <a:r>
              <a:rPr lang="ko-KR" altLang="en-US" sz="1200" b="0" i="0" dirty="0" err="1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더현대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 대구는 지난 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2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일 세계적인 설치 작가인 루크 </a:t>
            </a:r>
            <a:r>
              <a:rPr lang="ko-KR" altLang="en-US" sz="1200" b="0" i="0" dirty="0" err="1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제람의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 공공 예술 작품 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'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달의 박물관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'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을 백화점 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1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층에 설치했다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.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지난 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12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월부터 약 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3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개월간 같은 자리에 있던 제프 </a:t>
            </a:r>
            <a:r>
              <a:rPr lang="ko-KR" altLang="en-US" sz="1200" b="0" i="0" dirty="0" err="1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쿤스의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'</a:t>
            </a:r>
            <a:r>
              <a:rPr lang="ko-KR" altLang="en-US" sz="1200" b="0" i="0" dirty="0" err="1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게이징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 볼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'(Gazing Ball)'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의 후속 전시다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.</a:t>
            </a:r>
          </a:p>
          <a:p>
            <a:pPr algn="just" latinLnBrk="0"/>
            <a:r>
              <a:rPr lang="en-US" altLang="ko-KR" sz="1200" b="0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1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층과 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2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층 사이에 거대하게 자리한 이 달은 실제 달의 모습을 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50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만분의 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1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로 축소해 구현한 지름 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6m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크기의 초대형 설치작품이다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.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달 프로젝트는 영국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중국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호주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인도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프랑스 등 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30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개국에서 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300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회 이상 다양한 방식으로 전시돼 왔다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.</a:t>
            </a:r>
          </a:p>
          <a:p>
            <a:pPr algn="just" latinLnBrk="0"/>
            <a:r>
              <a:rPr lang="ko-KR" altLang="en-US" sz="1200" b="0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현대백화점 대구점은 앞서 전체 리뉴얼을 단행한 후 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2022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년 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12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월 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'</a:t>
            </a:r>
            <a:r>
              <a:rPr lang="ko-KR" altLang="en-US" sz="1200" b="0" i="0" dirty="0" err="1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더현대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 대구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'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로 새로 태어나면서 백화점 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1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층 정중앙에 위치해 있던 매장 공간을 모두 드러내고 미술 작품 설치 공간을 조성했다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.</a:t>
            </a:r>
          </a:p>
          <a:p>
            <a:pPr algn="just" latinLnBrk="0"/>
            <a:r>
              <a:rPr lang="ko-KR" altLang="en-US" sz="1200" b="0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당시 현대백화점 관계자는 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"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한 층 전체를 문화예술 공간으로 구현한 건 </a:t>
            </a:r>
            <a:r>
              <a:rPr lang="ko-KR" altLang="en-US" sz="1200" b="0" i="0" dirty="0" err="1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더현대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 대구가 국내 백화점 업계에서 처음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"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이라며 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"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특히 유동인구가 가장 많은 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1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층 중앙 공간을 미술 작품 설치에 쓴 건 연간 </a:t>
            </a:r>
            <a:r>
              <a:rPr lang="ko-KR" altLang="en-US" sz="1200" b="0" i="0" dirty="0" err="1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수십억원의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 매출을 포기하는 파격적인 시도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"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라고 설명했다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81825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9CAC26-9DDE-430A-ABE1-47FB4B804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5-1. </a:t>
            </a:r>
            <a:r>
              <a:rPr lang="ko-KR" altLang="en-US" sz="3600" b="0" i="0" dirty="0" err="1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아트슈머</a:t>
            </a:r>
            <a:r>
              <a:rPr lang="en-US" altLang="ko-KR" sz="3600" b="0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(</a:t>
            </a:r>
            <a:r>
              <a:rPr lang="en-US" altLang="ko-KR" sz="3600" b="0" i="0" dirty="0" err="1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Art+Consumer</a:t>
            </a:r>
            <a:r>
              <a:rPr lang="en-US" altLang="ko-KR" sz="3600" b="0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)' </a:t>
            </a:r>
            <a:r>
              <a:rPr lang="ko-KR" altLang="en-US" sz="3600" dirty="0"/>
              <a:t>등장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2AF6DC-5795-466E-8160-3CE5EEAE09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85016"/>
            <a:ext cx="10515600" cy="4351338"/>
          </a:xfrm>
        </p:spPr>
        <p:txBody>
          <a:bodyPr/>
          <a:lstStyle/>
          <a:p>
            <a:pPr marL="0" indent="0" algn="just" latinLnBrk="0">
              <a:buNone/>
            </a:pPr>
            <a:r>
              <a:rPr lang="ko-KR" altLang="en-US" sz="1200" b="0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◆명품 대신 예술 작품 놓는다</a:t>
            </a:r>
            <a:endParaRPr lang="en-US" altLang="ko-KR" sz="1200" b="0" i="0" dirty="0">
              <a:solidFill>
                <a:srgbClr val="000000"/>
              </a:solidFill>
              <a:effectLst/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 marL="0" indent="0" algn="just" latinLnBrk="0">
              <a:buNone/>
            </a:pPr>
            <a:r>
              <a:rPr lang="ko-KR" altLang="en-US" sz="1200" b="0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신세계갤러리도 </a:t>
            </a:r>
            <a:r>
              <a:rPr lang="ko-KR" altLang="en-US" sz="1200" b="0" i="0" dirty="0" err="1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마가레텐회에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(</a:t>
            </a:r>
            <a:r>
              <a:rPr lang="en-US" altLang="ko-KR" sz="1200" b="0" i="0" dirty="0" err="1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Margaretenhöhe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)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공방의 설립 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100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주년을 기념하며 오는 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21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일까지 대구 신세계백화점 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8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층 신세계갤러리에서 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'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쓰임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: 100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년 공방               </a:t>
            </a:r>
            <a:r>
              <a:rPr lang="ko-KR" altLang="en-US" sz="1200" b="0" i="0" dirty="0" err="1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마가레텐회에와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 이영재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'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전시회를 개최한다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.</a:t>
            </a:r>
          </a:p>
          <a:p>
            <a:pPr marL="0" indent="0" algn="just" latinLnBrk="0">
              <a:buNone/>
            </a:pPr>
            <a:r>
              <a:rPr lang="ko-KR" altLang="en-US" sz="1200" b="0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신세계 </a:t>
            </a:r>
            <a:r>
              <a:rPr lang="ko-KR" altLang="en-US" sz="1200" b="0" i="0" dirty="0" err="1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강남점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 역시 아트마케팅 강화를 위해 리뉴얼을 단행해 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3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층 명품 매장을 국내외 예술 작품으로 가득 채웠다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.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국내외 유명 작가 작품을 상설 전시하는 것을 넘어 업계 최초로 직접 판매까지 나섰다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.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신세계 소속 </a:t>
            </a:r>
            <a:r>
              <a:rPr lang="ko-KR" altLang="en-US" sz="1200" b="0" i="0" dirty="0" err="1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큐레이터가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 상주하며 고객들에게 작품을 소개하고 구매까지 도움을 주는 식이다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.</a:t>
            </a:r>
          </a:p>
          <a:p>
            <a:pPr marL="0" indent="0" algn="just" latinLnBrk="0">
              <a:buNone/>
            </a:pPr>
            <a:endParaRPr lang="en-US" altLang="ko-KR" sz="1200" dirty="0">
              <a:solidFill>
                <a:srgbClr val="000000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 marL="0" indent="0" algn="just" latinLnBrk="0">
              <a:buNone/>
            </a:pPr>
            <a:r>
              <a:rPr lang="ko-KR" altLang="en-US" sz="1200" b="0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◆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'</a:t>
            </a:r>
            <a:r>
              <a:rPr lang="ko-KR" altLang="en-US" sz="1200" b="0" i="0" dirty="0" err="1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영앤리치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' MZ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세대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…</a:t>
            </a:r>
            <a:r>
              <a:rPr lang="ko-KR" altLang="en-US" sz="1200" b="0" i="0" dirty="0" err="1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디깅소비와도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 밀접</a:t>
            </a:r>
            <a:endParaRPr lang="en-US" altLang="ko-KR" sz="1200" dirty="0">
              <a:solidFill>
                <a:srgbClr val="000000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 algn="just" latinLnBrk="0"/>
            <a:r>
              <a:rPr lang="ko-KR" altLang="en-US" sz="1200" b="0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미술에 대한 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MZ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세대의 관심은 세대를 통틀어 가장 높다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.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국립현대미술관에 따르면 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2023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년 상반기 방문객 가운데 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2030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세대의 비중은 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63%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에 이른다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.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코로나 </a:t>
            </a:r>
            <a:r>
              <a:rPr lang="ko-KR" altLang="en-US" sz="1200" b="0" i="0" dirty="0" err="1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팬데믹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 이전인 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2019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년과 비교하면 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16%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포인트 뛰었다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.</a:t>
            </a:r>
          </a:p>
          <a:p>
            <a:pPr algn="just" latinLnBrk="0"/>
            <a:r>
              <a:rPr lang="ko-KR" altLang="en-US" sz="1200" b="0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보는 것으로 끝나는 것이 아니다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. </a:t>
            </a:r>
            <a:r>
              <a:rPr lang="ko-KR" altLang="en-US" sz="1200" b="0" i="0" dirty="0" err="1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구매로까지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 이어지는 예술계의 큰손이 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MZ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세대다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.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고물가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고금리 시대에 주식 등 기존 자산 증식 방식에 </a:t>
            </a:r>
            <a:r>
              <a:rPr lang="ko-KR" altLang="en-US" sz="1200" b="0" i="0" dirty="0" err="1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빨간불이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 켜지자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또 다른 재테크 수단으로 미술품을 염두에 두고 있기 때문이라는 진단이다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.</a:t>
            </a:r>
          </a:p>
          <a:p>
            <a:pPr algn="just" latinLnBrk="0"/>
            <a:r>
              <a:rPr lang="ko-KR" altLang="en-US" sz="1200" b="0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문화체육관광부와 예술경영지원센터가 분석한 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'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한국 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MZ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세대 미술품 구매자 연구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'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에 따르면 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MZ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세대 전체 구매자는 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2022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년 기준 최근 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3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년 동안 평균 약 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7.5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점이었다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.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구매 총액이 높은 상위 구매자는 약 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20.8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점을 구매했다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.</a:t>
            </a:r>
          </a:p>
          <a:p>
            <a:pPr algn="just" latinLnBrk="0"/>
            <a:r>
              <a:rPr lang="ko-KR" altLang="en-US" sz="1200" b="0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백화점 업계 관계자는 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"</a:t>
            </a:r>
            <a:r>
              <a:rPr lang="ko-KR" altLang="en-US" sz="1200" b="0" i="0" dirty="0" err="1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아트슈머는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 자신의 취미를 더 깊이 파고드는 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'</a:t>
            </a:r>
            <a:r>
              <a:rPr lang="ko-KR" altLang="en-US" sz="1200" b="0" i="0" dirty="0" err="1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디깅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 소비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'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와도 연관돼서 이런 소비 트렌드와 밀접한 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MZ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세대 </a:t>
            </a:r>
            <a:r>
              <a:rPr lang="ko-KR" altLang="en-US" sz="1200" b="0" i="0" dirty="0" err="1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영앤리치를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 중심으로 </a:t>
            </a:r>
            <a:r>
              <a:rPr lang="ko-KR" altLang="en-US" sz="1200" b="0" i="0" dirty="0" err="1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아트슈머가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 확산되고 있다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"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고 분석했다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.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이어 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"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백화점이라는 공간을 활용해 풍부한 문화 경험을 제공하고 예술 작품을 체험할 수 있도록 재구성해 체험을 중시하는 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MZ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세대를 겨냥하는 데 집중할 것으로 보인다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"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고 덧붙였다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.</a:t>
            </a:r>
          </a:p>
          <a:p>
            <a:pPr algn="just" latinLnBrk="0"/>
            <a:r>
              <a:rPr lang="en-US" altLang="ko-KR" sz="1200" b="0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※</a:t>
            </a:r>
            <a:r>
              <a:rPr lang="ko-KR" altLang="en-US" sz="1200" b="0" i="0" dirty="0" err="1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디깅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(Digging)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소비 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=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본인이 선호하는 품목이나 영역에 깊게 파고들어 제품을 소비하는 것을 의미한다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.</a:t>
            </a:r>
          </a:p>
          <a:p>
            <a:pPr marL="0" indent="0" algn="just" latinLnBrk="0">
              <a:buNone/>
            </a:pPr>
            <a:endParaRPr lang="en-US" altLang="ko-KR" sz="1200" b="0" i="0" dirty="0">
              <a:solidFill>
                <a:srgbClr val="000000"/>
              </a:solidFill>
              <a:effectLst/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 marL="0" indent="0" algn="just" latinLnBrk="0">
              <a:buNone/>
            </a:pPr>
            <a:endParaRPr lang="en-US" altLang="ko-KR" sz="1200" dirty="0">
              <a:solidFill>
                <a:srgbClr val="000000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 marL="0" indent="0" algn="just" latinLnBrk="0">
              <a:buNone/>
            </a:pPr>
            <a:endParaRPr lang="en-US" altLang="ko-KR" sz="1200" b="0" i="0" dirty="0">
              <a:solidFill>
                <a:srgbClr val="000000"/>
              </a:solidFill>
              <a:effectLst/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78410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818BFC-7E14-46ED-AD9D-0401BC6BC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6. </a:t>
            </a:r>
            <a:r>
              <a:rPr lang="ko-KR" altLang="en-US" sz="3600" dirty="0" err="1"/>
              <a:t>아트구츠</a:t>
            </a:r>
            <a:r>
              <a:rPr lang="ko-KR" altLang="en-US" sz="3600" dirty="0"/>
              <a:t> 플랫폼의 </a:t>
            </a:r>
            <a:r>
              <a:rPr lang="en-US" altLang="ko-KR" sz="3600" dirty="0"/>
              <a:t>4</a:t>
            </a:r>
            <a:r>
              <a:rPr lang="ko-KR" altLang="en-US" sz="3600" dirty="0" err="1"/>
              <a:t>사분면</a:t>
            </a:r>
            <a:r>
              <a:rPr lang="ko-KR" altLang="en-US" sz="3600" dirty="0"/>
              <a:t> 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A4793309-CEFA-40C6-95B4-D9BDEAAC8E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345" y="1573242"/>
            <a:ext cx="5564140" cy="4351338"/>
          </a:xfr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A02D920-8307-4898-BF2D-A074EB9F71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9996" y="2018244"/>
            <a:ext cx="4985105" cy="3291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574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</TotalTime>
  <Words>1181</Words>
  <Application>Microsoft Office PowerPoint</Application>
  <PresentationFormat>와이드스크린</PresentationFormat>
  <Paragraphs>65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Noto Sans KR</vt:lpstr>
      <vt:lpstr>나눔고딕OTF Light</vt:lpstr>
      <vt:lpstr>맑은 고딕</vt:lpstr>
      <vt:lpstr>Arial</vt:lpstr>
      <vt:lpstr>Office 테마</vt:lpstr>
      <vt:lpstr>서비스 경험디자인 시나리오 개발</vt:lpstr>
      <vt:lpstr>1. 시장분석</vt:lpstr>
      <vt:lpstr>2.아트 굿츠 상품의 등장</vt:lpstr>
      <vt:lpstr>3.아트 굿츠상품 관련 자료</vt:lpstr>
      <vt:lpstr>PowerPoint 프레젠테이션</vt:lpstr>
      <vt:lpstr>4. 아트구츠 플랫폼 기획 배경</vt:lpstr>
      <vt:lpstr>5. 아트슈머(Art+Consumer)' 등장</vt:lpstr>
      <vt:lpstr>5-1. 아트슈머(Art+Consumer)' 등장</vt:lpstr>
      <vt:lpstr>6. 아트구츠 플랫폼의 4사분면 </vt:lpstr>
      <vt:lpstr>7. 아트플랫폼의 사용자 유형 분석</vt:lpstr>
      <vt:lpstr>8. 페르소나 선정  </vt:lpstr>
      <vt:lpstr>9. 서비스 시나리오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디자인 러서치 및 시안 디자인 개발</dc:title>
  <dc:creator>user</dc:creator>
  <cp:lastModifiedBy>user</cp:lastModifiedBy>
  <cp:revision>29</cp:revision>
  <dcterms:created xsi:type="dcterms:W3CDTF">2024-10-23T00:49:30Z</dcterms:created>
  <dcterms:modified xsi:type="dcterms:W3CDTF">2024-10-23T08:51:18Z</dcterms:modified>
</cp:coreProperties>
</file>