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9" r:id="rId3"/>
    <p:sldId id="316" r:id="rId4"/>
    <p:sldId id="297" r:id="rId5"/>
    <p:sldId id="300" r:id="rId6"/>
    <p:sldId id="268" r:id="rId7"/>
    <p:sldId id="299" r:id="rId8"/>
    <p:sldId id="270" r:id="rId9"/>
    <p:sldId id="298" r:id="rId10"/>
    <p:sldId id="319" r:id="rId11"/>
    <p:sldId id="301" r:id="rId12"/>
    <p:sldId id="302" r:id="rId13"/>
    <p:sldId id="303" r:id="rId14"/>
    <p:sldId id="320" r:id="rId15"/>
    <p:sldId id="304" r:id="rId16"/>
    <p:sldId id="305" r:id="rId17"/>
    <p:sldId id="306" r:id="rId18"/>
    <p:sldId id="317" r:id="rId19"/>
    <p:sldId id="308" r:id="rId20"/>
    <p:sldId id="307" r:id="rId21"/>
    <p:sldId id="309" r:id="rId22"/>
    <p:sldId id="318" r:id="rId23"/>
    <p:sldId id="310" r:id="rId24"/>
    <p:sldId id="311" r:id="rId25"/>
    <p:sldId id="312" r:id="rId26"/>
    <p:sldId id="313" r:id="rId27"/>
    <p:sldId id="314"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eek" userId="59d2d97f-b60b-4528-9c32-e681741dbf40" providerId="ADAL" clId="{AF012638-F318-4BFD-AC33-4A591698F171}"/>
  </pc:docChgLst>
  <pc:docChgLst>
    <pc:chgData name="Shameek Bhattacharjee" userId="59d2d97f-b60b-4528-9c32-e681741dbf40" providerId="ADAL" clId="{115DE6F1-1205-40BA-A060-EFFA946292AE}"/>
  </pc:docChgLst>
  <pc:docChgLst>
    <pc:chgData name="Shameek Bhattacharjee" userId="59d2d97f-b60b-4528-9c32-e681741dbf40" providerId="ADAL" clId="{4881C88E-D03D-402F-B56D-2E8F88423AD5}"/>
  </pc:docChgLst>
  <pc:docChgLst>
    <pc:chgData name="Shameek Bhattacharjee" userId="59d2d97f-b60b-4528-9c32-e681741dbf40" providerId="ADAL" clId="{0B1D79AF-3632-45D0-85E3-BD82EC63331C}"/>
    <pc:docChg chg="custSel modSld">
      <pc:chgData name="Shameek Bhattacharjee" userId="59d2d97f-b60b-4528-9c32-e681741dbf40" providerId="ADAL" clId="{0B1D79AF-3632-45D0-85E3-BD82EC63331C}" dt="2023-01-31T16:36:54.575" v="417" actId="20577"/>
      <pc:docMkLst>
        <pc:docMk/>
      </pc:docMkLst>
      <pc:sldChg chg="modSp">
        <pc:chgData name="Shameek Bhattacharjee" userId="59d2d97f-b60b-4528-9c32-e681741dbf40" providerId="ADAL" clId="{0B1D79AF-3632-45D0-85E3-BD82EC63331C}" dt="2023-01-31T16:35:29.252" v="339" actId="20577"/>
        <pc:sldMkLst>
          <pc:docMk/>
          <pc:sldMk cId="3891704915" sldId="256"/>
        </pc:sldMkLst>
        <pc:spChg chg="mod">
          <ac:chgData name="Shameek Bhattacharjee" userId="59d2d97f-b60b-4528-9c32-e681741dbf40" providerId="ADAL" clId="{0B1D79AF-3632-45D0-85E3-BD82EC63331C}" dt="2023-01-31T16:32:41.579" v="73" actId="20577"/>
          <ac:spMkLst>
            <pc:docMk/>
            <pc:sldMk cId="3891704915" sldId="256"/>
            <ac:spMk id="2" creationId="{D207A8ED-A124-8795-7AD1-467DF0B30F7A}"/>
          </ac:spMkLst>
        </pc:spChg>
        <pc:spChg chg="mod">
          <ac:chgData name="Shameek Bhattacharjee" userId="59d2d97f-b60b-4528-9c32-e681741dbf40" providerId="ADAL" clId="{0B1D79AF-3632-45D0-85E3-BD82EC63331C}" dt="2023-01-31T16:35:29.252" v="339" actId="20577"/>
          <ac:spMkLst>
            <pc:docMk/>
            <pc:sldMk cId="3891704915" sldId="256"/>
            <ac:spMk id="3" creationId="{28CE2AC8-4357-AF41-B904-EE2249366C29}"/>
          </ac:spMkLst>
        </pc:spChg>
      </pc:sldChg>
      <pc:sldChg chg="modSp">
        <pc:chgData name="Shameek Bhattacharjee" userId="59d2d97f-b60b-4528-9c32-e681741dbf40" providerId="ADAL" clId="{0B1D79AF-3632-45D0-85E3-BD82EC63331C}" dt="2023-01-31T16:36:42.839" v="412" actId="14100"/>
        <pc:sldMkLst>
          <pc:docMk/>
          <pc:sldMk cId="311237588" sldId="270"/>
        </pc:sldMkLst>
        <pc:spChg chg="mod">
          <ac:chgData name="Shameek Bhattacharjee" userId="59d2d97f-b60b-4528-9c32-e681741dbf40" providerId="ADAL" clId="{0B1D79AF-3632-45D0-85E3-BD82EC63331C}" dt="2023-01-31T16:36:42.839" v="412" actId="14100"/>
          <ac:spMkLst>
            <pc:docMk/>
            <pc:sldMk cId="311237588" sldId="270"/>
            <ac:spMk id="2" creationId="{00000000-0000-0000-0000-000000000000}"/>
          </ac:spMkLst>
        </pc:spChg>
      </pc:sldChg>
      <pc:sldChg chg="modSp">
        <pc:chgData name="Shameek Bhattacharjee" userId="59d2d97f-b60b-4528-9c32-e681741dbf40" providerId="ADAL" clId="{0B1D79AF-3632-45D0-85E3-BD82EC63331C}" dt="2023-01-31T16:36:14.660" v="388" actId="20577"/>
        <pc:sldMkLst>
          <pc:docMk/>
          <pc:sldMk cId="1557350" sldId="300"/>
        </pc:sldMkLst>
        <pc:spChg chg="mod">
          <ac:chgData name="Shameek Bhattacharjee" userId="59d2d97f-b60b-4528-9c32-e681741dbf40" providerId="ADAL" clId="{0B1D79AF-3632-45D0-85E3-BD82EC63331C}" dt="2023-01-31T16:36:14.660" v="388" actId="20577"/>
          <ac:spMkLst>
            <pc:docMk/>
            <pc:sldMk cId="1557350" sldId="300"/>
            <ac:spMk id="2" creationId="{6F9C4930-FFB7-4C6E-A984-10CE5B6CCA63}"/>
          </ac:spMkLst>
        </pc:spChg>
      </pc:sldChg>
      <pc:sldChg chg="modSp">
        <pc:chgData name="Shameek Bhattacharjee" userId="59d2d97f-b60b-4528-9c32-e681741dbf40" providerId="ADAL" clId="{0B1D79AF-3632-45D0-85E3-BD82EC63331C}" dt="2023-01-31T16:36:54.575" v="417" actId="20577"/>
        <pc:sldMkLst>
          <pc:docMk/>
          <pc:sldMk cId="696050941" sldId="319"/>
        </pc:sldMkLst>
        <pc:spChg chg="mod">
          <ac:chgData name="Shameek Bhattacharjee" userId="59d2d97f-b60b-4528-9c32-e681741dbf40" providerId="ADAL" clId="{0B1D79AF-3632-45D0-85E3-BD82EC63331C}" dt="2023-01-31T16:36:54.575" v="417" actId="20577"/>
          <ac:spMkLst>
            <pc:docMk/>
            <pc:sldMk cId="696050941" sldId="319"/>
            <ac:spMk id="2" creationId="{A07163B4-2C39-4E50-8EF5-B80D3899A6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A9F6A-2AA5-48A3-B279-CF386146272E}"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902DE-6CEE-4ED0-984C-27C188F30CE9}" type="slidenum">
              <a:rPr lang="en-US" smtClean="0"/>
              <a:t>‹#›</a:t>
            </a:fld>
            <a:endParaRPr lang="en-US"/>
          </a:p>
        </p:txBody>
      </p:sp>
    </p:spTree>
    <p:extLst>
      <p:ext uri="{BB962C8B-B14F-4D97-AF65-F5344CB8AC3E}">
        <p14:creationId xmlns:p14="http://schemas.microsoft.com/office/powerpoint/2010/main" val="206083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meters analogous to the CPS sensors which are known to be prone to cyber and physical exploits that lead to data falsification attacks. This will result in wrong billing, wrong pricing signals, and remote disconnect decisions in demand response systems that depend on the AMI data. Naturally, like an CPS sensing control loop, you need anomaly based attack detection.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37203E-0452-4EF3-AFFB-CF0C83577D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08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Learning of the threshold bounds of invariants/stateless residuals key to anomaly-based attack detection accuracy </a:t>
            </a:r>
          </a:p>
          <a:p>
            <a:endParaRPr lang="en-US" dirty="0"/>
          </a:p>
        </p:txBody>
      </p:sp>
      <p:sp>
        <p:nvSpPr>
          <p:cNvPr id="4" name="Slide Number Placeholder 3"/>
          <p:cNvSpPr>
            <a:spLocks noGrp="1"/>
          </p:cNvSpPr>
          <p:nvPr>
            <p:ph type="sldNum" sz="quarter" idx="5"/>
          </p:nvPr>
        </p:nvSpPr>
        <p:spPr/>
        <p:txBody>
          <a:bodyPr/>
          <a:lstStyle/>
          <a:p>
            <a:fld id="{D67902DE-6CEE-4ED0-984C-27C188F30CE9}" type="slidenum">
              <a:rPr lang="en-US" smtClean="0"/>
              <a:t>3</a:t>
            </a:fld>
            <a:endParaRPr lang="en-US"/>
          </a:p>
        </p:txBody>
      </p:sp>
    </p:spTree>
    <p:extLst>
      <p:ext uri="{BB962C8B-B14F-4D97-AF65-F5344CB8AC3E}">
        <p14:creationId xmlns:p14="http://schemas.microsoft.com/office/powerpoint/2010/main" val="182209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it is on</a:t>
            </a:r>
            <a:r>
              <a:rPr lang="en-US" baseline="0" dirty="0"/>
              <a:t> a logarithmic or power transformed scale</a:t>
            </a:r>
            <a:endParaRPr lang="en-US" dirty="0"/>
          </a:p>
        </p:txBody>
      </p:sp>
      <p:sp>
        <p:nvSpPr>
          <p:cNvPr id="4" name="Slide Number Placeholder 3"/>
          <p:cNvSpPr>
            <a:spLocks noGrp="1"/>
          </p:cNvSpPr>
          <p:nvPr>
            <p:ph type="sldNum" sz="quarter" idx="10"/>
          </p:nvPr>
        </p:nvSpPr>
        <p:spPr/>
        <p:txBody>
          <a:bodyPr/>
          <a:lstStyle/>
          <a:p>
            <a:fld id="{FE37203E-0452-4EF3-AFFB-CF0C83577DE7}" type="slidenum">
              <a:rPr lang="en-US" smtClean="0"/>
              <a:t>6</a:t>
            </a:fld>
            <a:endParaRPr lang="en-US" dirty="0"/>
          </a:p>
        </p:txBody>
      </p:sp>
    </p:spTree>
    <p:extLst>
      <p:ext uri="{BB962C8B-B14F-4D97-AF65-F5344CB8AC3E}">
        <p14:creationId xmlns:p14="http://schemas.microsoft.com/office/powerpoint/2010/main" val="293219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e.(standard deviation of the ratio sample)…. So e is the hyperparameter that you need to learn from a cross validation set.</a:t>
            </a:r>
          </a:p>
        </p:txBody>
      </p:sp>
      <p:sp>
        <p:nvSpPr>
          <p:cNvPr id="4" name="Slide Number Placeholder 3"/>
          <p:cNvSpPr>
            <a:spLocks noGrp="1"/>
          </p:cNvSpPr>
          <p:nvPr>
            <p:ph type="sldNum" sz="quarter" idx="10"/>
          </p:nvPr>
        </p:nvSpPr>
        <p:spPr/>
        <p:txBody>
          <a:bodyPr/>
          <a:lstStyle/>
          <a:p>
            <a:fld id="{4B1EFE47-76BE-4210-8727-9259D32A7823}" type="slidenum">
              <a:rPr lang="en-US" smtClean="0"/>
              <a:t>7</a:t>
            </a:fld>
            <a:endParaRPr lang="en-US"/>
          </a:p>
        </p:txBody>
      </p:sp>
    </p:spTree>
    <p:extLst>
      <p:ext uri="{BB962C8B-B14F-4D97-AF65-F5344CB8AC3E}">
        <p14:creationId xmlns:p14="http://schemas.microsoft.com/office/powerpoint/2010/main" val="252579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B1EFE47-76BE-4210-8727-9259D32A7823}" type="slidenum">
              <a:rPr lang="en-US" smtClean="0"/>
              <a:t>8</a:t>
            </a:fld>
            <a:endParaRPr lang="en-US"/>
          </a:p>
        </p:txBody>
      </p:sp>
    </p:spTree>
    <p:extLst>
      <p:ext uri="{BB962C8B-B14F-4D97-AF65-F5344CB8AC3E}">
        <p14:creationId xmlns:p14="http://schemas.microsoft.com/office/powerpoint/2010/main" val="2688402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9882-102F-684B-9598-ED99E064D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1FD11B-9C7D-8031-0404-29834AD5B8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FACEA3-E327-F35C-7449-FA5FB8A86F66}"/>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5" name="Footer Placeholder 4">
            <a:extLst>
              <a:ext uri="{FF2B5EF4-FFF2-40B4-BE49-F238E27FC236}">
                <a16:creationId xmlns:a16="http://schemas.microsoft.com/office/drawing/2014/main" id="{E5559C7E-3427-44E6-3666-401982B2C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F5C18-F3CA-BB43-5251-E1D6F820FD8A}"/>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361739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D2A4-96A3-4342-6B78-C764D9A3F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87BCF0-0984-D9C0-05EB-256D29FF6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9FF8F-4D1C-5F44-5E8B-25D902F684C0}"/>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5" name="Footer Placeholder 4">
            <a:extLst>
              <a:ext uri="{FF2B5EF4-FFF2-40B4-BE49-F238E27FC236}">
                <a16:creationId xmlns:a16="http://schemas.microsoft.com/office/drawing/2014/main" id="{2A1B6089-20A2-0E91-18B5-F23ECF707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F806D-B092-2657-E72E-7D7F35106F21}"/>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137712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FC3C0-55E0-213D-2B49-F6D9E34E4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6E73E7-A9F3-849D-74B1-FE38E1567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EAB5-9486-6937-1FBF-73431AA9C1AF}"/>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5" name="Footer Placeholder 4">
            <a:extLst>
              <a:ext uri="{FF2B5EF4-FFF2-40B4-BE49-F238E27FC236}">
                <a16:creationId xmlns:a16="http://schemas.microsoft.com/office/drawing/2014/main" id="{B509A65B-7896-2CEA-6015-B48C09225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37858-BC65-AC11-7F62-B4898D95E73C}"/>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360490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5C9F-4485-CC2C-EFAF-2CE312A2F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02FDA-8A8E-F905-DDF7-884F7C20E0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2F660-BAC6-BCD6-2744-490A467822D1}"/>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5" name="Footer Placeholder 4">
            <a:extLst>
              <a:ext uri="{FF2B5EF4-FFF2-40B4-BE49-F238E27FC236}">
                <a16:creationId xmlns:a16="http://schemas.microsoft.com/office/drawing/2014/main" id="{1A2EE557-F040-AF62-459E-B3686BFBC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616FA-BFDE-000B-A569-67B773E3EDB1}"/>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62482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D42-E80E-723B-1F86-F38215ED5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664948-4365-1532-E9E4-88A48D45D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2A75C-1A6D-BCB9-E822-EE993DD3E667}"/>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5" name="Footer Placeholder 4">
            <a:extLst>
              <a:ext uri="{FF2B5EF4-FFF2-40B4-BE49-F238E27FC236}">
                <a16:creationId xmlns:a16="http://schemas.microsoft.com/office/drawing/2014/main" id="{8FE0E06E-FADC-AE39-C5A8-780C40127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86FA3-361A-720B-64C2-8C7A2D7B2426}"/>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40052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4A3A-19E5-6556-2D33-0974447BC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F412D-01B1-6079-F1BC-8FF4F91C63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C07A3-5A1A-8BFD-AE95-5CC8BE2AB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E7E0B3-2FAB-6DC2-95E1-D8DD6E9F22E0}"/>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6" name="Footer Placeholder 5">
            <a:extLst>
              <a:ext uri="{FF2B5EF4-FFF2-40B4-BE49-F238E27FC236}">
                <a16:creationId xmlns:a16="http://schemas.microsoft.com/office/drawing/2014/main" id="{D5FA9C26-03DE-5A13-ED6B-A7FB56E15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77652-59DB-A0FF-D0DA-000AD75AEFAD}"/>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426351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C655-E4E5-F435-46B1-5F2E9F742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989B31-8BB6-2DCC-C347-8EC976798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C4F8EE-4CDD-45BD-2DFD-6F3910A38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003EF7-CACA-56FA-78E3-0C57946E2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B440B-2026-11BE-9DD7-7F521FDAE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E86CC-0D1E-DA7F-72A6-D611D555CE45}"/>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8" name="Footer Placeholder 7">
            <a:extLst>
              <a:ext uri="{FF2B5EF4-FFF2-40B4-BE49-F238E27FC236}">
                <a16:creationId xmlns:a16="http://schemas.microsoft.com/office/drawing/2014/main" id="{49D6DBCA-EF53-E9B4-7324-C9D01B61A1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34EA4F-4787-28F8-A2F1-EFDB93F917AE}"/>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205602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1421-AD0D-D281-54DF-3D0C7E422A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5D42DE-622C-A25C-39C5-B4E922AA380B}"/>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4" name="Footer Placeholder 3">
            <a:extLst>
              <a:ext uri="{FF2B5EF4-FFF2-40B4-BE49-F238E27FC236}">
                <a16:creationId xmlns:a16="http://schemas.microsoft.com/office/drawing/2014/main" id="{2CB6C533-4E06-6582-F12E-81F012D3D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6574A-8EB4-4C36-1940-7C3A123F33EB}"/>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334287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7A84AD-A4F6-30A5-62C4-7633AFDCF677}"/>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3" name="Footer Placeholder 2">
            <a:extLst>
              <a:ext uri="{FF2B5EF4-FFF2-40B4-BE49-F238E27FC236}">
                <a16:creationId xmlns:a16="http://schemas.microsoft.com/office/drawing/2014/main" id="{0FF48E27-ED6E-C90E-6F6A-07DAE6DE2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3F9EA8-5DE8-088D-E965-1E9EA2CFF526}"/>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208643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8712-47D5-B707-C01C-CB0DF2C1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EA0CA-602B-D71F-BACD-7B85641CF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BF0E4-D970-0C9B-93FB-387637626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7B613-1052-CA74-5287-D22C418BB906}"/>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6" name="Footer Placeholder 5">
            <a:extLst>
              <a:ext uri="{FF2B5EF4-FFF2-40B4-BE49-F238E27FC236}">
                <a16:creationId xmlns:a16="http://schemas.microsoft.com/office/drawing/2014/main" id="{3555EB0F-2B28-0390-0BCA-0A2A32B0E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07853-E92D-1FEB-3CEF-B7472C48086A}"/>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366501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262F-15D0-E2A2-E0F1-BF7438F32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B3F61F-BAAA-9CD5-97F8-F323EC113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33963-0C31-DB21-4AD0-FC7EAD1FF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29DB9-7F4B-73F0-24B9-12DFDFF90107}"/>
              </a:ext>
            </a:extLst>
          </p:cNvPr>
          <p:cNvSpPr>
            <a:spLocks noGrp="1"/>
          </p:cNvSpPr>
          <p:nvPr>
            <p:ph type="dt" sz="half" idx="10"/>
          </p:nvPr>
        </p:nvSpPr>
        <p:spPr/>
        <p:txBody>
          <a:bodyPr/>
          <a:lstStyle/>
          <a:p>
            <a:fld id="{D8A11176-28EB-4BBC-800E-CBE7F70B92F9}" type="datetimeFigureOut">
              <a:rPr lang="en-US" smtClean="0"/>
              <a:t>1/31/2023</a:t>
            </a:fld>
            <a:endParaRPr lang="en-US"/>
          </a:p>
        </p:txBody>
      </p:sp>
      <p:sp>
        <p:nvSpPr>
          <p:cNvPr id="6" name="Footer Placeholder 5">
            <a:extLst>
              <a:ext uri="{FF2B5EF4-FFF2-40B4-BE49-F238E27FC236}">
                <a16:creationId xmlns:a16="http://schemas.microsoft.com/office/drawing/2014/main" id="{1540F443-7557-B360-03FF-6E5ABA6FB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10BAE-36D2-BD96-C029-8C18B523A909}"/>
              </a:ext>
            </a:extLst>
          </p:cNvPr>
          <p:cNvSpPr>
            <a:spLocks noGrp="1"/>
          </p:cNvSpPr>
          <p:nvPr>
            <p:ph type="sldNum" sz="quarter" idx="12"/>
          </p:nvPr>
        </p:nvSpPr>
        <p:spPr/>
        <p:txBody>
          <a:bodyPr/>
          <a:lstStyle/>
          <a:p>
            <a:fld id="{442294BE-1FFF-49FD-9912-99D059F4ADA9}" type="slidenum">
              <a:rPr lang="en-US" smtClean="0"/>
              <a:t>‹#›</a:t>
            </a:fld>
            <a:endParaRPr lang="en-US"/>
          </a:p>
        </p:txBody>
      </p:sp>
    </p:spTree>
    <p:extLst>
      <p:ext uri="{BB962C8B-B14F-4D97-AF65-F5344CB8AC3E}">
        <p14:creationId xmlns:p14="http://schemas.microsoft.com/office/powerpoint/2010/main" val="106560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C078B-496D-79E2-0BD9-AF1EF607A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0FCF3-A2B0-8FE6-EC5A-C94A9F1FB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115B-934E-61C1-4CFD-52EAF8B45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11176-28EB-4BBC-800E-CBE7F70B92F9}" type="datetimeFigureOut">
              <a:rPr lang="en-US" smtClean="0"/>
              <a:t>1/31/2023</a:t>
            </a:fld>
            <a:endParaRPr lang="en-US"/>
          </a:p>
        </p:txBody>
      </p:sp>
      <p:sp>
        <p:nvSpPr>
          <p:cNvPr id="5" name="Footer Placeholder 4">
            <a:extLst>
              <a:ext uri="{FF2B5EF4-FFF2-40B4-BE49-F238E27FC236}">
                <a16:creationId xmlns:a16="http://schemas.microsoft.com/office/drawing/2014/main" id="{FA66005A-BAE0-C56C-61B0-8AE82C874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74245-7E78-10F6-5B7E-7B921A3AE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294BE-1FFF-49FD-9912-99D059F4ADA9}" type="slidenum">
              <a:rPr lang="en-US" smtClean="0"/>
              <a:t>‹#›</a:t>
            </a:fld>
            <a:endParaRPr lang="en-US"/>
          </a:p>
        </p:txBody>
      </p:sp>
    </p:spTree>
    <p:extLst>
      <p:ext uri="{BB962C8B-B14F-4D97-AF65-F5344CB8AC3E}">
        <p14:creationId xmlns:p14="http://schemas.microsoft.com/office/powerpoint/2010/main" val="157824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5.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37.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2.emf"/><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43.emf"/></Relationships>
</file>

<file path=ppt/slides/_rels/slide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47.emf"/></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8" Type="http://schemas.openxmlformats.org/officeDocument/2006/relationships/image" Target="../media/image520.png"/><Relationship Id="rId3" Type="http://schemas.openxmlformats.org/officeDocument/2006/relationships/image" Target="../media/image490.png"/><Relationship Id="rId17" Type="http://schemas.openxmlformats.org/officeDocument/2006/relationships/image" Target="../media/image540.png"/><Relationship Id="rId2" Type="http://schemas.openxmlformats.org/officeDocument/2006/relationships/notesSlide" Target="../notesSlides/notesSlide4.xml"/><Relationship Id="rId16" Type="http://schemas.openxmlformats.org/officeDocument/2006/relationships/image" Target="../media/image530.png"/><Relationship Id="rId20" Type="http://schemas.openxmlformats.org/officeDocument/2006/relationships/image" Target="../media/image570.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59.png"/><Relationship Id="rId15" Type="http://schemas.openxmlformats.org/officeDocument/2006/relationships/image" Target="../media/image12.png"/><Relationship Id="rId19" Type="http://schemas.openxmlformats.org/officeDocument/2006/relationships/image" Target="../media/image13.png"/><Relationship Id="rId4" Type="http://schemas.openxmlformats.org/officeDocument/2006/relationships/image" Target="../media/image58.png"/><Relationship Id="rId14" Type="http://schemas.openxmlformats.org/officeDocument/2006/relationships/image" Target="../media/image50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3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A8ED-A124-8795-7AD1-467DF0B30F7A}"/>
              </a:ext>
            </a:extLst>
          </p:cNvPr>
          <p:cNvSpPr>
            <a:spLocks noGrp="1"/>
          </p:cNvSpPr>
          <p:nvPr>
            <p:ph type="ctrTitle"/>
          </p:nvPr>
        </p:nvSpPr>
        <p:spPr>
          <a:xfrm>
            <a:off x="1524000" y="634092"/>
            <a:ext cx="9144000" cy="2387600"/>
          </a:xfrm>
        </p:spPr>
        <p:txBody>
          <a:bodyPr>
            <a:normAutofit fontScale="90000"/>
          </a:bodyPr>
          <a:lstStyle/>
          <a:p>
            <a:r>
              <a:rPr lang="en-US" b="1" dirty="0">
                <a:solidFill>
                  <a:schemeClr val="accent1"/>
                </a:solidFill>
              </a:rPr>
              <a:t>Case Study on M-estimation for Mitigating Data Poisoning Attacks</a:t>
            </a:r>
          </a:p>
        </p:txBody>
      </p:sp>
      <p:sp>
        <p:nvSpPr>
          <p:cNvPr id="3" name="Subtitle 2">
            <a:extLst>
              <a:ext uri="{FF2B5EF4-FFF2-40B4-BE49-F238E27FC236}">
                <a16:creationId xmlns:a16="http://schemas.microsoft.com/office/drawing/2014/main" id="{28CE2AC8-4357-AF41-B904-EE2249366C29}"/>
              </a:ext>
            </a:extLst>
          </p:cNvPr>
          <p:cNvSpPr>
            <a:spLocks noGrp="1"/>
          </p:cNvSpPr>
          <p:nvPr>
            <p:ph type="subTitle" idx="1"/>
          </p:nvPr>
        </p:nvSpPr>
        <p:spPr>
          <a:xfrm>
            <a:off x="1524000" y="3602037"/>
            <a:ext cx="10043604" cy="2387600"/>
          </a:xfrm>
        </p:spPr>
        <p:txBody>
          <a:bodyPr>
            <a:normAutofit fontScale="77500" lnSpcReduction="20000"/>
          </a:bodyPr>
          <a:lstStyle/>
          <a:p>
            <a:r>
              <a:rPr lang="en-US" dirty="0"/>
              <a:t>Shameek Bhattacharjee</a:t>
            </a:r>
          </a:p>
          <a:p>
            <a:r>
              <a:rPr lang="en-US" dirty="0"/>
              <a:t>Western Michigan University</a:t>
            </a:r>
          </a:p>
          <a:p>
            <a:r>
              <a:rPr lang="en-US" dirty="0"/>
              <a:t>This material is a deliverable of NSF OAC – 2017289 and SATC 2030611</a:t>
            </a:r>
          </a:p>
          <a:p>
            <a:endParaRPr lang="en-US" dirty="0"/>
          </a:p>
          <a:p>
            <a:endParaRPr lang="en-US" dirty="0"/>
          </a:p>
          <a:p>
            <a:r>
              <a:rPr lang="en-US" dirty="0"/>
              <a:t>The study appeared as a paper in ACM CPSS 2022 and was result of a class project with students</a:t>
            </a:r>
          </a:p>
          <a:p>
            <a:r>
              <a:rPr lang="en-US" dirty="0"/>
              <a:t>Mohammad </a:t>
            </a:r>
            <a:r>
              <a:rPr lang="en-US" dirty="0" err="1"/>
              <a:t>Jaminur</a:t>
            </a:r>
            <a:r>
              <a:rPr lang="en-US" dirty="0"/>
              <a:t> Islam and Sahar </a:t>
            </a:r>
            <a:r>
              <a:rPr lang="en-US" dirty="0" err="1"/>
              <a:t>Abedzadeh</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89170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63B4-2C39-4E50-8EF5-B80D3899A63F}"/>
              </a:ext>
            </a:extLst>
          </p:cNvPr>
          <p:cNvSpPr>
            <a:spLocks noGrp="1"/>
          </p:cNvSpPr>
          <p:nvPr>
            <p:ph type="title"/>
          </p:nvPr>
        </p:nvSpPr>
        <p:spPr>
          <a:xfrm>
            <a:off x="3102005" y="2353724"/>
            <a:ext cx="5145350" cy="922138"/>
          </a:xfrm>
        </p:spPr>
        <p:txBody>
          <a:bodyPr/>
          <a:lstStyle/>
          <a:p>
            <a:r>
              <a:rPr lang="en-US" dirty="0">
                <a:solidFill>
                  <a:srgbClr val="C00000"/>
                </a:solidFill>
              </a:rPr>
              <a:t>Discussing the Attacks</a:t>
            </a:r>
          </a:p>
        </p:txBody>
      </p:sp>
    </p:spTree>
    <p:extLst>
      <p:ext uri="{BB962C8B-B14F-4D97-AF65-F5344CB8AC3E}">
        <p14:creationId xmlns:p14="http://schemas.microsoft.com/office/powerpoint/2010/main" val="69605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202A-3617-403C-A067-F947351D6C7F}"/>
              </a:ext>
            </a:extLst>
          </p:cNvPr>
          <p:cNvSpPr>
            <a:spLocks noGrp="1"/>
          </p:cNvSpPr>
          <p:nvPr>
            <p:ph type="title"/>
          </p:nvPr>
        </p:nvSpPr>
        <p:spPr>
          <a:xfrm>
            <a:off x="650618" y="0"/>
            <a:ext cx="10515600" cy="895504"/>
          </a:xfrm>
        </p:spPr>
        <p:txBody>
          <a:bodyPr/>
          <a:lstStyle/>
          <a:p>
            <a:r>
              <a:rPr lang="en-US" b="1" dirty="0">
                <a:solidFill>
                  <a:srgbClr val="C00000"/>
                </a:solidFill>
              </a:rPr>
              <a:t>Data Poisoning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7B6C92-7347-4BEB-B8AE-B17F891FB2F4}"/>
                  </a:ext>
                </a:extLst>
              </p:cNvPr>
              <p:cNvSpPr>
                <a:spLocks noGrp="1"/>
              </p:cNvSpPr>
              <p:nvPr>
                <p:ph idx="1"/>
              </p:nvPr>
            </p:nvSpPr>
            <p:spPr>
              <a:xfrm>
                <a:off x="755416" y="775751"/>
                <a:ext cx="10410801" cy="2905479"/>
              </a:xfrm>
              <a:ln w="19050">
                <a:solidFill>
                  <a:schemeClr val="accent5"/>
                </a:solidFill>
                <a:prstDash val="sysDash"/>
              </a:ln>
            </p:spPr>
            <p:txBody>
              <a:bodyPr>
                <a:normAutofit fontScale="77500" lnSpcReduction="20000"/>
              </a:bodyPr>
              <a:lstStyle/>
              <a:p>
                <a:pPr marL="0" indent="0">
                  <a:buNone/>
                </a:pPr>
                <a:r>
                  <a:rPr lang="en-US" b="1" u="sng" dirty="0">
                    <a:solidFill>
                      <a:srgbClr val="00B050"/>
                    </a:solidFill>
                    <a:latin typeface="Cambria Math" panose="02040503050406030204" pitchFamily="18" charset="0"/>
                  </a:rPr>
                  <a:t>Intuition behind Poisoning Attacks</a:t>
                </a:r>
              </a:p>
              <a:p>
                <a:pPr marL="0" indent="0">
                  <a:buNone/>
                </a:pPr>
                <a:endParaRPr lang="en-US" b="1" i="1" dirty="0">
                  <a:solidFill>
                    <a:srgbClr val="00B050"/>
                  </a:solidFill>
                  <a:latin typeface="Cambria Math" panose="02040503050406030204" pitchFamily="18" charset="0"/>
                </a:endParaRPr>
              </a:p>
              <a:p>
                <a:pPr marL="0" indent="0">
                  <a:buNone/>
                </a:pPr>
                <a:r>
                  <a:rPr lang="en-US" b="1" dirty="0"/>
                  <a:t>If</a:t>
                </a:r>
                <a:r>
                  <a:rPr lang="en-US" b="1" dirty="0">
                    <a:solidFill>
                      <a:srgbClr val="0070C0"/>
                    </a:solidFill>
                  </a:rPr>
                  <a:t> </a:t>
                </a:r>
                <a14:m>
                  <m:oMath xmlns:m="http://schemas.openxmlformats.org/officeDocument/2006/math">
                    <m:sSup>
                      <m:sSupPr>
                        <m:ctrlPr>
                          <a:rPr lang="en-US" b="1" i="1" smtClean="0">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r>
                  <a:rPr lang="en-US" dirty="0"/>
                  <a:t>  and </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smtClean="0">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r>
                  <a:rPr lang="en-US" dirty="0"/>
                  <a:t> perturbed during training</a:t>
                </a:r>
              </a:p>
              <a:p>
                <a:pPr marL="0" indent="0">
                  <a:buNone/>
                </a:pPr>
                <a:r>
                  <a:rPr lang="en-US" dirty="0">
                    <a:sym typeface="Wingdings" panose="05000000000000000000" pitchFamily="2" charset="2"/>
                  </a:rPr>
                  <a:t>          </a:t>
                </a:r>
                <a:r>
                  <a:rPr lang="en-US" dirty="0"/>
                  <a:t> wrong inputs to the regression  </a:t>
                </a:r>
                <a:r>
                  <a:rPr lang="en-US" dirty="0">
                    <a:sym typeface="Wingdings" panose="05000000000000000000" pitchFamily="2" charset="2"/>
                  </a:rPr>
                  <a:t> wrong optimal model output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ea typeface="Cambria Math" panose="02040503050406030204" pitchFamily="18" charset="0"/>
                          </a:rPr>
                          <m:t>𝝉</m:t>
                        </m:r>
                      </m:e>
                      <m:sub>
                        <m:r>
                          <a:rPr lang="en-US" b="1" i="1">
                            <a:solidFill>
                              <a:srgbClr val="0070C0"/>
                            </a:solidFill>
                            <a:latin typeface="Cambria Math" panose="02040503050406030204" pitchFamily="18" charset="0"/>
                          </a:rPr>
                          <m:t>𝒎𝒂𝒙</m:t>
                        </m:r>
                        <m:r>
                          <a:rPr lang="en-US" b="1" i="1">
                            <a:solidFill>
                              <a:srgbClr val="0070C0"/>
                            </a:solidFill>
                            <a:latin typeface="Cambria Math" panose="02040503050406030204" pitchFamily="18" charset="0"/>
                          </a:rPr>
                          <m:t> </m:t>
                        </m:r>
                      </m:sub>
                    </m:sSub>
                  </m:oMath>
                </a14:m>
                <a:r>
                  <a:rPr lang="en-US" dirty="0">
                    <a:sym typeface="Wingdings" panose="05000000000000000000" pitchFamily="2" charset="2"/>
                  </a:rPr>
                  <a:t> and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ea typeface="Cambria Math" panose="02040503050406030204" pitchFamily="18" charset="0"/>
                          </a:rPr>
                          <m:t>𝝉</m:t>
                        </m:r>
                      </m:e>
                      <m:sub>
                        <m:r>
                          <a:rPr lang="en-US" b="1" i="1">
                            <a:solidFill>
                              <a:srgbClr val="0070C0"/>
                            </a:solidFill>
                            <a:latin typeface="Cambria Math" panose="02040503050406030204" pitchFamily="18" charset="0"/>
                          </a:rPr>
                          <m:t>𝒎</m:t>
                        </m:r>
                        <m:r>
                          <a:rPr lang="en-US" b="1" i="1" smtClean="0">
                            <a:solidFill>
                              <a:srgbClr val="0070C0"/>
                            </a:solidFill>
                            <a:latin typeface="Cambria Math" panose="02040503050406030204" pitchFamily="18" charset="0"/>
                          </a:rPr>
                          <m:t>𝒊𝒏</m:t>
                        </m:r>
                        <m:r>
                          <a:rPr lang="en-US" b="1" i="1">
                            <a:solidFill>
                              <a:srgbClr val="0070C0"/>
                            </a:solidFill>
                            <a:latin typeface="Cambria Math" panose="02040503050406030204" pitchFamily="18" charset="0"/>
                          </a:rPr>
                          <m:t> </m:t>
                        </m:r>
                      </m:sub>
                    </m:sSub>
                  </m:oMath>
                </a14:m>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Wrong model output  wrong thresholds learnt during training </a:t>
                </a:r>
              </a:p>
              <a:p>
                <a:pPr marL="0" indent="0">
                  <a:buNone/>
                </a:pPr>
                <a:r>
                  <a:rPr lang="en-US" dirty="0">
                    <a:solidFill>
                      <a:srgbClr val="FF0000"/>
                    </a:solidFill>
                    <a:sym typeface="Wingdings" panose="05000000000000000000" pitchFamily="2" charset="2"/>
                  </a:rPr>
                  <a:t>Adversary’s Goal: </a:t>
                </a:r>
              </a:p>
              <a:p>
                <a:pPr marL="0" indent="0">
                  <a:buNone/>
                </a:pPr>
                <a:r>
                  <a:rPr lang="en-US" dirty="0">
                    <a:solidFill>
                      <a:srgbClr val="FF0000"/>
                    </a:solidFill>
                    <a:sym typeface="Wingdings" panose="05000000000000000000" pitchFamily="2" charset="2"/>
                  </a:rPr>
                  <a:t>threshold widen outwards’ </a:t>
                </a:r>
                <a:r>
                  <a:rPr lang="en-US" dirty="0">
                    <a:sym typeface="Wingdings" panose="05000000000000000000" pitchFamily="2" charset="2"/>
                  </a:rPr>
                  <a:t> impact of undetected attacks will increase during testing</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D7B6C92-7347-4BEB-B8AE-B17F891FB2F4}"/>
                  </a:ext>
                </a:extLst>
              </p:cNvPr>
              <p:cNvSpPr>
                <a:spLocks noGrp="1" noRot="1" noChangeAspect="1" noMove="1" noResize="1" noEditPoints="1" noAdjustHandles="1" noChangeArrowheads="1" noChangeShapeType="1" noTextEdit="1"/>
              </p:cNvSpPr>
              <p:nvPr>
                <p:ph idx="1"/>
              </p:nvPr>
            </p:nvSpPr>
            <p:spPr>
              <a:xfrm>
                <a:off x="755416" y="775751"/>
                <a:ext cx="10410801" cy="2905479"/>
              </a:xfrm>
              <a:blipFill>
                <a:blip r:embed="rId2"/>
                <a:stretch>
                  <a:fillRect l="-701" t="-4375" b="-2708"/>
                </a:stretch>
              </a:blipFill>
              <a:ln w="19050">
                <a:solidFill>
                  <a:schemeClr val="accent5"/>
                </a:solidFill>
                <a:prstDash val="sysDash"/>
              </a:ln>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3765730B-8E15-4D4B-849F-9E74D228D9E4}"/>
              </a:ext>
            </a:extLst>
          </p:cNvPr>
          <p:cNvGrpSpPr/>
          <p:nvPr/>
        </p:nvGrpSpPr>
        <p:grpSpPr>
          <a:xfrm>
            <a:off x="3819509" y="3864498"/>
            <a:ext cx="7711719" cy="2855367"/>
            <a:chOff x="4825241" y="1477913"/>
            <a:chExt cx="7711719" cy="2855367"/>
          </a:xfrm>
        </p:grpSpPr>
        <p:grpSp>
          <p:nvGrpSpPr>
            <p:cNvPr id="24" name="Group 23">
              <a:extLst>
                <a:ext uri="{FF2B5EF4-FFF2-40B4-BE49-F238E27FC236}">
                  <a16:creationId xmlns:a16="http://schemas.microsoft.com/office/drawing/2014/main" id="{BD3F5F6E-331E-496F-8BEF-D38E8BB2CAF3}"/>
                </a:ext>
              </a:extLst>
            </p:cNvPr>
            <p:cNvGrpSpPr/>
            <p:nvPr/>
          </p:nvGrpSpPr>
          <p:grpSpPr>
            <a:xfrm>
              <a:off x="4825241" y="1808539"/>
              <a:ext cx="1717964" cy="1463420"/>
              <a:chOff x="4940995" y="1474894"/>
              <a:chExt cx="1717964" cy="1463420"/>
            </a:xfrm>
          </p:grpSpPr>
          <p:grpSp>
            <p:nvGrpSpPr>
              <p:cNvPr id="19" name="Group 18">
                <a:extLst>
                  <a:ext uri="{FF2B5EF4-FFF2-40B4-BE49-F238E27FC236}">
                    <a16:creationId xmlns:a16="http://schemas.microsoft.com/office/drawing/2014/main" id="{AFC74724-D03D-493C-B2D4-CECA321B8053}"/>
                  </a:ext>
                </a:extLst>
              </p:cNvPr>
              <p:cNvGrpSpPr/>
              <p:nvPr/>
            </p:nvGrpSpPr>
            <p:grpSpPr>
              <a:xfrm>
                <a:off x="5511240" y="1474894"/>
                <a:ext cx="1147719" cy="1463420"/>
                <a:chOff x="5349322" y="1456348"/>
                <a:chExt cx="1147719" cy="1463420"/>
              </a:xfrm>
            </p:grpSpPr>
            <p:cxnSp>
              <p:nvCxnSpPr>
                <p:cNvPr id="7" name="Straight Arrow Connector 6">
                  <a:extLst>
                    <a:ext uri="{FF2B5EF4-FFF2-40B4-BE49-F238E27FC236}">
                      <a16:creationId xmlns:a16="http://schemas.microsoft.com/office/drawing/2014/main" id="{C3258EA9-BD9E-4A72-93CD-9762EFE3AF26}"/>
                    </a:ext>
                  </a:extLst>
                </p:cNvPr>
                <p:cNvCxnSpPr>
                  <a:cxnSpLocks/>
                </p:cNvCxnSpPr>
                <p:nvPr/>
              </p:nvCxnSpPr>
              <p:spPr>
                <a:xfrm>
                  <a:off x="5349322" y="1456348"/>
                  <a:ext cx="1102681"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CEC8219-80BF-49F1-BC8F-10C5941D2471}"/>
                    </a:ext>
                  </a:extLst>
                </p:cNvPr>
                <p:cNvCxnSpPr>
                  <a:cxnSpLocks/>
                </p:cNvCxnSpPr>
                <p:nvPr/>
              </p:nvCxnSpPr>
              <p:spPr>
                <a:xfrm>
                  <a:off x="5364768" y="2919768"/>
                  <a:ext cx="1132273"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C165EE-052B-44D6-A69E-81E1C8E21550}"/>
                    </a:ext>
                  </a:extLst>
                </p:cNvPr>
                <p:cNvCxnSpPr>
                  <a:cxnSpLocks/>
                </p:cNvCxnSpPr>
                <p:nvPr/>
              </p:nvCxnSpPr>
              <p:spPr>
                <a:xfrm>
                  <a:off x="5349322" y="1456348"/>
                  <a:ext cx="12032" cy="1463420"/>
                </a:xfrm>
                <a:prstGeom prst="line">
                  <a:avLst/>
                </a:prstGeom>
                <a:ln w="44450"/>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3B3FAB61-1BB9-43EB-905A-BC50121BBB30}"/>
                  </a:ext>
                </a:extLst>
              </p:cNvPr>
              <p:cNvCxnSpPr>
                <a:cxnSpLocks/>
              </p:cNvCxnSpPr>
              <p:nvPr/>
            </p:nvCxnSpPr>
            <p:spPr>
              <a:xfrm flipH="1">
                <a:off x="4940995" y="2276981"/>
                <a:ext cx="570245" cy="0"/>
              </a:xfrm>
              <a:prstGeom prst="line">
                <a:avLst/>
              </a:prstGeom>
              <a:ln w="444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0AAC3E7-8B99-4DE7-9144-9AF65FF33B71}"/>
                    </a:ext>
                  </a:extLst>
                </p:cNvPr>
                <p:cNvSpPr txBox="1"/>
                <p:nvPr/>
              </p:nvSpPr>
              <p:spPr>
                <a:xfrm>
                  <a:off x="6479176" y="1477913"/>
                  <a:ext cx="6048906" cy="1508105"/>
                </a:xfrm>
                <a:prstGeom prst="rect">
                  <a:avLst/>
                </a:prstGeom>
                <a:noFill/>
                <a:ln>
                  <a:solidFill>
                    <a:srgbClr val="FF0000"/>
                  </a:solidFill>
                  <a:prstDash val="dash"/>
                </a:ln>
              </p:spPr>
              <p:txBody>
                <a:bodyPr wrap="square" rtlCol="0">
                  <a:spAutoFit/>
                </a:bodyPr>
                <a:lstStyle/>
                <a:p>
                  <a:r>
                    <a:rPr lang="en-US" sz="2000" b="1" dirty="0"/>
                    <a:t>Fast Gradient Absolute Value FGAV               (White Box)</a:t>
                  </a:r>
                </a:p>
                <a:p>
                  <a:r>
                    <a:rPr lang="en-US" u="sng" dirty="0">
                      <a:solidFill>
                        <a:srgbClr val="C00000"/>
                      </a:solidFill>
                    </a:rPr>
                    <a:t>Strong Assumptions</a:t>
                  </a:r>
                </a:p>
                <a:p>
                  <a:r>
                    <a:rPr lang="en-US" dirty="0"/>
                    <a:t>Adversary infiltrates the database storing </a:t>
                  </a:r>
                  <a14:m>
                    <m:oMath xmlns:m="http://schemas.openxmlformats.org/officeDocument/2006/math">
                      <m:r>
                        <a:rPr lang="en-US" i="1" dirty="0" smtClean="0">
                          <a:latin typeface="Cambria Math" panose="02040503050406030204" pitchFamily="18" charset="0"/>
                        </a:rPr>
                        <m:t>𝑅𝑈𝐶</m:t>
                      </m:r>
                      <m:r>
                        <a:rPr lang="en-US" i="1" dirty="0" smtClean="0">
                          <a:latin typeface="Cambria Math" panose="02040503050406030204" pitchFamily="18" charset="0"/>
                        </a:rPr>
                        <m:t>(</m:t>
                      </m:r>
                      <m:r>
                        <a:rPr lang="en-US" i="1" dirty="0" smtClean="0">
                          <a:latin typeface="Cambria Math" panose="02040503050406030204" pitchFamily="18" charset="0"/>
                        </a:rPr>
                        <m:t>𝑇</m:t>
                      </m:r>
                      <m:r>
                        <a:rPr lang="en-US" i="1" dirty="0" smtClean="0">
                          <a:latin typeface="Cambria Math" panose="02040503050406030204" pitchFamily="18" charset="0"/>
                        </a:rPr>
                        <m:t>)</m:t>
                      </m:r>
                    </m:oMath>
                  </a14:m>
                  <a:endParaRPr lang="en-US" dirty="0"/>
                </a:p>
                <a:p>
                  <a:r>
                    <a:rPr lang="en-US" dirty="0"/>
                    <a:t>Adversary knows regression is used to learn threshold</a:t>
                  </a:r>
                </a:p>
                <a:p>
                  <a:r>
                    <a:rPr lang="en-US" dirty="0"/>
                    <a:t>Adversary changes the stored RUC(T) before learning begins</a:t>
                  </a:r>
                </a:p>
              </p:txBody>
            </p:sp>
          </mc:Choice>
          <mc:Fallback xmlns="">
            <p:sp>
              <p:nvSpPr>
                <p:cNvPr id="22" name="TextBox 21">
                  <a:extLst>
                    <a:ext uri="{FF2B5EF4-FFF2-40B4-BE49-F238E27FC236}">
                      <a16:creationId xmlns:a16="http://schemas.microsoft.com/office/drawing/2014/main" id="{C0AAC3E7-8B99-4DE7-9144-9AF65FF33B71}"/>
                    </a:ext>
                  </a:extLst>
                </p:cNvPr>
                <p:cNvSpPr txBox="1">
                  <a:spLocks noRot="1" noChangeAspect="1" noMove="1" noResize="1" noEditPoints="1" noAdjustHandles="1" noChangeArrowheads="1" noChangeShapeType="1" noTextEdit="1"/>
                </p:cNvSpPr>
                <p:nvPr/>
              </p:nvSpPr>
              <p:spPr>
                <a:xfrm>
                  <a:off x="6479176" y="1477913"/>
                  <a:ext cx="6048906" cy="1508105"/>
                </a:xfrm>
                <a:prstGeom prst="rect">
                  <a:avLst/>
                </a:prstGeom>
                <a:blipFill>
                  <a:blip r:embed="rId3"/>
                  <a:stretch>
                    <a:fillRect l="-1006" t="-2008" b="-5221"/>
                  </a:stretch>
                </a:blipFill>
                <a:ln>
                  <a:solidFill>
                    <a:srgbClr val="FF0000"/>
                  </a:solidFill>
                  <a:prstDash val="dash"/>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0A4300D4-1536-4C22-9DFD-7F54BCEDCA0D}"/>
                </a:ext>
              </a:extLst>
            </p:cNvPr>
            <p:cNvSpPr txBox="1"/>
            <p:nvPr/>
          </p:nvSpPr>
          <p:spPr>
            <a:xfrm>
              <a:off x="6524801" y="3102174"/>
              <a:ext cx="6012159" cy="1231106"/>
            </a:xfrm>
            <a:prstGeom prst="rect">
              <a:avLst/>
            </a:prstGeom>
            <a:noFill/>
            <a:ln w="12700">
              <a:solidFill>
                <a:srgbClr val="FF0000"/>
              </a:solidFill>
              <a:prstDash val="dash"/>
            </a:ln>
          </p:spPr>
          <p:txBody>
            <a:bodyPr wrap="none" rtlCol="0">
              <a:spAutoFit/>
            </a:bodyPr>
            <a:lstStyle/>
            <a:p>
              <a:r>
                <a:rPr lang="en-US" sz="2000" b="1" dirty="0"/>
                <a:t>Random Smart Meter Level Poisoning (RSL) (Black Box)</a:t>
              </a:r>
            </a:p>
            <a:p>
              <a:r>
                <a:rPr lang="en-US" u="sng" dirty="0">
                  <a:solidFill>
                    <a:srgbClr val="C00000"/>
                  </a:solidFill>
                </a:rPr>
                <a:t>Less Strong Assumptions</a:t>
              </a:r>
            </a:p>
            <a:p>
              <a:r>
                <a:rPr lang="en-US" dirty="0"/>
                <a:t>Adversary controls a small subset of compromised sensors</a:t>
              </a:r>
            </a:p>
            <a:p>
              <a:r>
                <a:rPr lang="en-US" dirty="0"/>
                <a:t>Falsifies data during training from that subset </a:t>
              </a:r>
            </a:p>
          </p:txBody>
        </p:sp>
      </p:grpSp>
      <p:sp>
        <p:nvSpPr>
          <p:cNvPr id="27" name="TextBox 26">
            <a:extLst>
              <a:ext uri="{FF2B5EF4-FFF2-40B4-BE49-F238E27FC236}">
                <a16:creationId xmlns:a16="http://schemas.microsoft.com/office/drawing/2014/main" id="{FFA787A5-475C-48D1-9AEF-16D0D591CB0A}"/>
              </a:ext>
            </a:extLst>
          </p:cNvPr>
          <p:cNvSpPr txBox="1"/>
          <p:nvPr/>
        </p:nvSpPr>
        <p:spPr>
          <a:xfrm>
            <a:off x="316153" y="4731512"/>
            <a:ext cx="3579763" cy="461665"/>
          </a:xfrm>
          <a:prstGeom prst="rect">
            <a:avLst/>
          </a:prstGeom>
          <a:noFill/>
        </p:spPr>
        <p:txBody>
          <a:bodyPr wrap="none" rtlCol="0">
            <a:spAutoFit/>
          </a:bodyPr>
          <a:lstStyle/>
          <a:p>
            <a:r>
              <a:rPr lang="en-US" sz="2400" b="1" dirty="0"/>
              <a:t> Two Attacks Implemented</a:t>
            </a:r>
          </a:p>
        </p:txBody>
      </p:sp>
    </p:spTree>
    <p:extLst>
      <p:ext uri="{BB962C8B-B14F-4D97-AF65-F5344CB8AC3E}">
        <p14:creationId xmlns:p14="http://schemas.microsoft.com/office/powerpoint/2010/main" val="61027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29F6-4700-4E81-92B7-E493FEE269E9}"/>
              </a:ext>
            </a:extLst>
          </p:cNvPr>
          <p:cNvSpPr>
            <a:spLocks noGrp="1"/>
          </p:cNvSpPr>
          <p:nvPr>
            <p:ph type="title"/>
          </p:nvPr>
        </p:nvSpPr>
        <p:spPr>
          <a:xfrm>
            <a:off x="561109" y="60036"/>
            <a:ext cx="10515600" cy="706293"/>
          </a:xfrm>
        </p:spPr>
        <p:txBody>
          <a:bodyPr/>
          <a:lstStyle/>
          <a:p>
            <a:r>
              <a:rPr lang="en-US" b="1" dirty="0">
                <a:solidFill>
                  <a:srgbClr val="C00000"/>
                </a:solidFill>
              </a:rPr>
              <a:t>Fast Gradient Absolute Value (FGAV)</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C5112D-BB5F-409B-9CDF-7F609DA8C8CA}"/>
                  </a:ext>
                </a:extLst>
              </p:cNvPr>
              <p:cNvSpPr txBox="1"/>
              <p:nvPr/>
            </p:nvSpPr>
            <p:spPr>
              <a:xfrm>
                <a:off x="254171" y="997375"/>
                <a:ext cx="9213102" cy="5632311"/>
              </a:xfrm>
              <a:prstGeom prst="rect">
                <a:avLst/>
              </a:prstGeom>
              <a:noFill/>
            </p:spPr>
            <p:txBody>
              <a:bodyPr wrap="square" rtlCol="0">
                <a:spAutoFit/>
              </a:bodyPr>
              <a:lstStyle/>
              <a:p>
                <a:r>
                  <a:rPr lang="en-US" dirty="0"/>
                  <a:t>Adversary intrudes the database storing </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r>
                  <a:rPr lang="en-US" dirty="0"/>
                  <a:t> and </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endParaRPr lang="en-US" dirty="0"/>
              </a:p>
              <a:p>
                <a:endParaRPr lang="en-US" dirty="0"/>
              </a:p>
              <a:p>
                <a:r>
                  <a:rPr lang="en-US" b="1" dirty="0">
                    <a:solidFill>
                      <a:srgbClr val="0070C0"/>
                    </a:solidFill>
                  </a:rPr>
                  <a:t>Essence of Fast Gradient Value: </a:t>
                </a:r>
              </a:p>
              <a:p>
                <a:r>
                  <a:rPr lang="en-US" dirty="0"/>
                  <a:t>	“Find those points which change the loss function </a:t>
                </a:r>
                <a:r>
                  <a:rPr lang="en-US" i="1" dirty="0"/>
                  <a:t>the most ” </a:t>
                </a:r>
                <a:r>
                  <a:rPr lang="en-US" dirty="0">
                    <a:sym typeface="Wingdings" panose="05000000000000000000" pitchFamily="2" charset="2"/>
                  </a:rPr>
                  <a:t></a:t>
                </a:r>
              </a:p>
              <a:p>
                <a:endParaRPr lang="en-US" dirty="0">
                  <a:sym typeface="Wingdings" panose="05000000000000000000" pitchFamily="2" charset="2"/>
                </a:endParaRPr>
              </a:p>
              <a:p>
                <a:endParaRPr lang="en-US" dirty="0">
                  <a:sym typeface="Wingdings" panose="05000000000000000000" pitchFamily="2" charset="2"/>
                </a:endParaRPr>
              </a:p>
              <a:p>
                <a:r>
                  <a:rPr lang="en-US" b="1" dirty="0">
                    <a:solidFill>
                      <a:srgbClr val="0070C0"/>
                    </a:solidFill>
                    <a:sym typeface="Wingdings" panose="05000000000000000000" pitchFamily="2" charset="2"/>
                  </a:rPr>
                  <a:t>Restrictions</a:t>
                </a:r>
                <a:r>
                  <a:rPr lang="en-US" dirty="0">
                    <a:solidFill>
                      <a:srgbClr val="0070C0"/>
                    </a:solidFill>
                    <a:sym typeface="Wingdings" panose="05000000000000000000" pitchFamily="2" charset="2"/>
                  </a:rPr>
                  <a:t> </a:t>
                </a:r>
              </a:p>
              <a:p>
                <a:pPr marL="742950" lvl="1" indent="-285750">
                  <a:buFont typeface="Wingdings" panose="05000000000000000000" pitchFamily="2" charset="2"/>
                  <a:buChar char="Ø"/>
                </a:pPr>
                <a:r>
                  <a:rPr lang="en-US" dirty="0">
                    <a:sym typeface="Wingdings" panose="05000000000000000000" pitchFamily="2" charset="2"/>
                  </a:rPr>
                  <a:t>   adversary perturbation per point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𝜀</m:t>
                    </m:r>
                    <m:r>
                      <a:rPr lang="en-US" b="0" i="1" smtClean="0">
                        <a:latin typeface="Cambria Math" panose="02040503050406030204" pitchFamily="18" charset="0"/>
                        <a:ea typeface="Cambria Math" panose="02040503050406030204" pitchFamily="18" charset="0"/>
                        <a:sym typeface="Wingdings" panose="05000000000000000000" pitchFamily="2" charset="2"/>
                      </a:rPr>
                      <m:t>= </m:t>
                    </m:r>
                    <m:sSub>
                      <m:sSub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ea typeface="Cambria Math" panose="02040503050406030204" pitchFamily="18" charset="0"/>
                            <a:sym typeface="Wingdings" panose="05000000000000000000" pitchFamily="2" charset="2"/>
                          </a:rPr>
                          <m:t>𝜀</m:t>
                        </m:r>
                      </m:e>
                      <m:sub>
                        <m:r>
                          <a:rPr lang="en-US" b="0" i="1" smtClean="0">
                            <a:latin typeface="Cambria Math" panose="02040503050406030204" pitchFamily="18" charset="0"/>
                            <a:ea typeface="Cambria Math" panose="02040503050406030204" pitchFamily="18" charset="0"/>
                            <a:sym typeface="Wingdings" panose="05000000000000000000" pitchFamily="2" charset="2"/>
                          </a:rPr>
                          <m:t>𝑚𝑎𝑥</m:t>
                        </m:r>
                      </m:sub>
                    </m:sSub>
                    <m:r>
                      <a:rPr lang="en-US" b="0" i="0" smtClean="0">
                        <a:latin typeface="Cambria Math" panose="02040503050406030204" pitchFamily="18" charset="0"/>
                        <a:ea typeface="Cambria Math" panose="02040503050406030204" pitchFamily="18" charset="0"/>
                        <a:sym typeface="Wingdings" panose="05000000000000000000" pitchFamily="2" charset="2"/>
                      </a:rPr>
                      <m:t>  </m:t>
                    </m:r>
                  </m:oMath>
                </a14:m>
                <a:r>
                  <a:rPr lang="en-US" dirty="0">
                    <a:sym typeface="Wingdings" panose="05000000000000000000" pitchFamily="2" charset="2"/>
                  </a:rPr>
                  <a:t> (avoids obvious suspicion)</a:t>
                </a:r>
              </a:p>
              <a:p>
                <a:endParaRPr lang="en-US" dirty="0">
                  <a:sym typeface="Wingdings" panose="05000000000000000000" pitchFamily="2" charset="2"/>
                </a:endParaRPr>
              </a:p>
              <a:p>
                <a:pPr marL="742950" lvl="1" indent="-285750">
                  <a:buFont typeface="Wingdings" panose="05000000000000000000" pitchFamily="2" charset="2"/>
                  <a:buChar char="Ø"/>
                </a:pPr>
                <a:r>
                  <a:rPr lang="en-US" dirty="0">
                    <a:sym typeface="Wingdings" panose="05000000000000000000" pitchFamily="2" charset="2"/>
                  </a:rPr>
                  <a:t>  adversary knows a fraction of the total points </a:t>
                </a:r>
                <a14:m>
                  <m:oMath xmlns:m="http://schemas.openxmlformats.org/officeDocument/2006/math">
                    <m:r>
                      <a:rPr lang="en-US" i="1">
                        <a:latin typeface="Cambria Math" panose="02040503050406030204" pitchFamily="18" charset="0"/>
                        <a:ea typeface="Cambria Math" panose="02040503050406030204" pitchFamily="18" charset="0"/>
                        <a:sym typeface="Wingdings" panose="05000000000000000000" pitchFamily="2" charset="2"/>
                      </a:rPr>
                      <m:t> </m:t>
                    </m:r>
                    <m:sSub>
                      <m:sSubPr>
                        <m:ctrlPr>
                          <a:rPr lang="en-US" i="1">
                            <a:latin typeface="Cambria Math" panose="02040503050406030204" pitchFamily="18" charset="0"/>
                            <a:ea typeface="Cambria Math" panose="02040503050406030204" pitchFamily="18" charset="0"/>
                            <a:sym typeface="Wingdings" panose="05000000000000000000" pitchFamily="2" charset="2"/>
                          </a:rPr>
                        </m:ctrlPr>
                      </m:sSubPr>
                      <m:e>
                        <m:r>
                          <a:rPr lang="en-US" i="1" smtClean="0">
                            <a:latin typeface="Cambria Math" panose="02040503050406030204" pitchFamily="18" charset="0"/>
                            <a:ea typeface="Cambria Math" panose="02040503050406030204" pitchFamily="18" charset="0"/>
                            <a:sym typeface="Wingdings" panose="05000000000000000000" pitchFamily="2" charset="2"/>
                          </a:rPr>
                          <m:t>𝜌</m:t>
                        </m:r>
                      </m:e>
                      <m:sub>
                        <m:r>
                          <a:rPr lang="en-US" i="1">
                            <a:latin typeface="Cambria Math" panose="02040503050406030204" pitchFamily="18" charset="0"/>
                            <a:ea typeface="Cambria Math" panose="02040503050406030204" pitchFamily="18" charset="0"/>
                            <a:sym typeface="Wingdings" panose="05000000000000000000" pitchFamily="2" charset="2"/>
                          </a:rPr>
                          <m:t>𝑚𝑎𝑥</m:t>
                        </m:r>
                      </m:sub>
                    </m:sSub>
                  </m:oMath>
                </a14:m>
                <a:r>
                  <a:rPr lang="en-US" dirty="0">
                    <a:sym typeface="Wingdings" panose="05000000000000000000" pitchFamily="2" charset="2"/>
                  </a:rPr>
                  <a:t>  (emulates different time stages of database infiltration or when points are stored in multiple databases)</a:t>
                </a:r>
              </a:p>
              <a:p>
                <a:endParaRPr lang="en-US" dirty="0">
                  <a:sym typeface="Wingdings" panose="05000000000000000000" pitchFamily="2" charset="2"/>
                </a:endParaRPr>
              </a:p>
              <a:p>
                <a:endParaRPr lang="en-US" dirty="0">
                  <a:sym typeface="Wingdings" panose="05000000000000000000" pitchFamily="2" charset="2"/>
                </a:endParaRPr>
              </a:p>
              <a:p>
                <a:r>
                  <a:rPr lang="en-US" b="1" dirty="0">
                    <a:solidFill>
                      <a:srgbClr val="0070C0"/>
                    </a:solidFill>
                    <a:sym typeface="Wingdings" panose="05000000000000000000" pitchFamily="2" charset="2"/>
                  </a:rPr>
                  <a:t>Main Idea: </a:t>
                </a:r>
                <a:r>
                  <a:rPr lang="en-US" dirty="0">
                    <a:sym typeface="Wingdings" panose="05000000000000000000" pitchFamily="2" charset="2"/>
                  </a:rPr>
                  <a:t>Sort points according to their gradient value</a:t>
                </a:r>
              </a:p>
              <a:p>
                <a:r>
                  <a:rPr lang="en-US" dirty="0">
                    <a:sym typeface="Wingdings" panose="05000000000000000000" pitchFamily="2" charset="2"/>
                  </a:rPr>
                  <a:t>                    Start with perturbing the points in decreasing order of gradient value</a:t>
                </a:r>
              </a:p>
              <a:p>
                <a:r>
                  <a:rPr lang="en-US" dirty="0">
                    <a:sym typeface="Wingdings" panose="05000000000000000000" pitchFamily="2" charset="2"/>
                  </a:rPr>
                  <a:t>                    Continue until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Wingdings" panose="05000000000000000000" pitchFamily="2" charset="2"/>
                          </a:rPr>
                        </m:ctrlPr>
                      </m:sSubPr>
                      <m:e>
                        <m:r>
                          <a:rPr lang="en-US" i="1">
                            <a:latin typeface="Cambria Math" panose="02040503050406030204" pitchFamily="18" charset="0"/>
                            <a:ea typeface="Cambria Math" panose="02040503050406030204" pitchFamily="18" charset="0"/>
                            <a:sym typeface="Wingdings" panose="05000000000000000000" pitchFamily="2" charset="2"/>
                          </a:rPr>
                          <m:t>𝜌</m:t>
                        </m:r>
                      </m:e>
                      <m:sub>
                        <m:r>
                          <a:rPr lang="en-US" i="1">
                            <a:latin typeface="Cambria Math" panose="02040503050406030204" pitchFamily="18" charset="0"/>
                            <a:ea typeface="Cambria Math" panose="02040503050406030204" pitchFamily="18" charset="0"/>
                            <a:sym typeface="Wingdings" panose="05000000000000000000" pitchFamily="2" charset="2"/>
                          </a:rPr>
                          <m:t>𝑚𝑎𝑥</m:t>
                        </m:r>
                      </m:sub>
                    </m:sSub>
                  </m:oMath>
                </a14:m>
                <a:r>
                  <a:rPr lang="en-US" dirty="0">
                    <a:sym typeface="Wingdings" panose="05000000000000000000" pitchFamily="2" charset="2"/>
                  </a:rPr>
                  <a:t> is reached</a:t>
                </a:r>
              </a:p>
              <a:p>
                <a:endParaRPr lang="en-US" dirty="0">
                  <a:sym typeface="Wingdings" panose="05000000000000000000" pitchFamily="2" charset="2"/>
                </a:endParaRPr>
              </a:p>
              <a:p>
                <a:r>
                  <a:rPr lang="en-US" b="1" dirty="0">
                    <a:solidFill>
                      <a:srgbClr val="0070C0"/>
                    </a:solidFill>
                    <a:sym typeface="Wingdings" panose="05000000000000000000" pitchFamily="2" charset="2"/>
                  </a:rPr>
                  <a:t>Criticism: </a:t>
                </a:r>
                <a:r>
                  <a:rPr lang="en-US" dirty="0">
                    <a:sym typeface="Wingdings" panose="05000000000000000000" pitchFamily="2" charset="2"/>
                  </a:rPr>
                  <a:t>No guarantees of optimality and not exhaustive. Greedy attack.</a:t>
                </a:r>
              </a:p>
              <a:p>
                <a:r>
                  <a:rPr lang="en-US" b="1" dirty="0">
                    <a:solidFill>
                      <a:srgbClr val="0070C0"/>
                    </a:solidFill>
                    <a:sym typeface="Wingdings" panose="05000000000000000000" pitchFamily="2" charset="2"/>
                  </a:rPr>
                  <a:t>Experimental Parameters: </a:t>
                </a:r>
                <a:r>
                  <a:rPr lang="en-US" dirty="0">
                    <a:sym typeface="Wingdings" panose="05000000000000000000" pitchFamily="2" charset="2"/>
                  </a:rPr>
                  <a:t>Evaluate how impact depends on changing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Wingdings" panose="05000000000000000000" pitchFamily="2" charset="2"/>
                          </a:rPr>
                        </m:ctrlPr>
                      </m:sSubPr>
                      <m:e>
                        <m:r>
                          <a:rPr lang="en-US" b="0" i="1">
                            <a:latin typeface="Cambria Math" panose="02040503050406030204" pitchFamily="18" charset="0"/>
                            <a:ea typeface="Cambria Math" panose="02040503050406030204" pitchFamily="18" charset="0"/>
                            <a:sym typeface="Wingdings" panose="05000000000000000000" pitchFamily="2" charset="2"/>
                          </a:rPr>
                          <m:t>𝜀</m:t>
                        </m:r>
                      </m:e>
                      <m:sub>
                        <m:r>
                          <a:rPr lang="en-US" b="0" i="1">
                            <a:latin typeface="Cambria Math" panose="02040503050406030204" pitchFamily="18" charset="0"/>
                            <a:ea typeface="Cambria Math" panose="02040503050406030204" pitchFamily="18" charset="0"/>
                            <a:sym typeface="Wingdings" panose="05000000000000000000" pitchFamily="2" charset="2"/>
                          </a:rPr>
                          <m:t>𝑚𝑎𝑥</m:t>
                        </m:r>
                      </m:sub>
                    </m:sSub>
                  </m:oMath>
                </a14:m>
                <a:r>
                  <a:rPr lang="en-US" dirty="0">
                    <a:sym typeface="Wingdings" panose="05000000000000000000" pitchFamily="2" charset="2"/>
                  </a:rPr>
                  <a:t> and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Wingdings" panose="05000000000000000000" pitchFamily="2" charset="2"/>
                          </a:rPr>
                        </m:ctrlPr>
                      </m:sSubPr>
                      <m:e>
                        <m:r>
                          <a:rPr lang="en-US" b="0" i="1">
                            <a:latin typeface="Cambria Math" panose="02040503050406030204" pitchFamily="18" charset="0"/>
                            <a:ea typeface="Cambria Math" panose="02040503050406030204" pitchFamily="18" charset="0"/>
                            <a:sym typeface="Wingdings" panose="05000000000000000000" pitchFamily="2" charset="2"/>
                          </a:rPr>
                          <m:t>𝜌</m:t>
                        </m:r>
                      </m:e>
                      <m:sub>
                        <m:r>
                          <a:rPr lang="en-US" b="0" i="1">
                            <a:latin typeface="Cambria Math" panose="02040503050406030204" pitchFamily="18" charset="0"/>
                            <a:ea typeface="Cambria Math" panose="02040503050406030204" pitchFamily="18" charset="0"/>
                            <a:sym typeface="Wingdings" panose="05000000000000000000" pitchFamily="2" charset="2"/>
                          </a:rPr>
                          <m:t>𝑚𝑎𝑥</m:t>
                        </m:r>
                      </m:sub>
                    </m:sSub>
                  </m:oMath>
                </a14:m>
                <a:endParaRPr lang="en-US" dirty="0">
                  <a:sym typeface="Wingdings" panose="05000000000000000000" pitchFamily="2" charset="2"/>
                </a:endParaRPr>
              </a:p>
              <a:p>
                <a:endParaRPr lang="en-US" dirty="0"/>
              </a:p>
            </p:txBody>
          </p:sp>
        </mc:Choice>
        <mc:Fallback xmlns="">
          <p:sp>
            <p:nvSpPr>
              <p:cNvPr id="4" name="TextBox 3">
                <a:extLst>
                  <a:ext uri="{FF2B5EF4-FFF2-40B4-BE49-F238E27FC236}">
                    <a16:creationId xmlns:a16="http://schemas.microsoft.com/office/drawing/2014/main" id="{40C5112D-BB5F-409B-9CDF-7F609DA8C8CA}"/>
                  </a:ext>
                </a:extLst>
              </p:cNvPr>
              <p:cNvSpPr txBox="1">
                <a:spLocks noRot="1" noChangeAspect="1" noMove="1" noResize="1" noEditPoints="1" noAdjustHandles="1" noChangeArrowheads="1" noChangeShapeType="1" noTextEdit="1"/>
              </p:cNvSpPr>
              <p:nvPr/>
            </p:nvSpPr>
            <p:spPr>
              <a:xfrm>
                <a:off x="254171" y="997375"/>
                <a:ext cx="9213102" cy="5632311"/>
              </a:xfrm>
              <a:prstGeom prst="rect">
                <a:avLst/>
              </a:prstGeom>
              <a:blipFill>
                <a:blip r:embed="rId2"/>
                <a:stretch>
                  <a:fillRect l="-596" t="-64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B2A346-F7E5-48C4-A0DF-FE957CFDAC6B}"/>
              </a:ext>
            </a:extLst>
          </p:cNvPr>
          <p:cNvPicPr>
            <a:picLocks noChangeAspect="1"/>
          </p:cNvPicPr>
          <p:nvPr/>
        </p:nvPicPr>
        <p:blipFill>
          <a:blip r:embed="rId3"/>
          <a:stretch>
            <a:fillRect/>
          </a:stretch>
        </p:blipFill>
        <p:spPr>
          <a:xfrm>
            <a:off x="8453581" y="4046682"/>
            <a:ext cx="3484247" cy="2667000"/>
          </a:xfrm>
          <a:prstGeom prst="rect">
            <a:avLst/>
          </a:prstGeom>
        </p:spPr>
      </p:pic>
      <p:sp>
        <p:nvSpPr>
          <p:cNvPr id="6" name="TextBox 5">
            <a:extLst>
              <a:ext uri="{FF2B5EF4-FFF2-40B4-BE49-F238E27FC236}">
                <a16:creationId xmlns:a16="http://schemas.microsoft.com/office/drawing/2014/main" id="{FE03D7C7-41AB-41E1-9F5D-580960DF8871}"/>
              </a:ext>
            </a:extLst>
          </p:cNvPr>
          <p:cNvSpPr txBox="1"/>
          <p:nvPr/>
        </p:nvSpPr>
        <p:spPr>
          <a:xfrm>
            <a:off x="86383" y="6520965"/>
            <a:ext cx="7921544" cy="276999"/>
          </a:xfrm>
          <a:prstGeom prst="rect">
            <a:avLst/>
          </a:prstGeom>
          <a:noFill/>
        </p:spPr>
        <p:txBody>
          <a:bodyPr wrap="square" rtlCol="0">
            <a:spAutoFit/>
          </a:bodyPr>
          <a:lstStyle/>
          <a:p>
            <a:r>
              <a:rPr lang="en-US" sz="1200" i="1" dirty="0"/>
              <a:t>I. Goodfellow, et. al., “Explaining and harnessing adversarial examples", </a:t>
            </a:r>
            <a:r>
              <a:rPr lang="en-US" sz="1200" i="1" dirty="0">
                <a:solidFill>
                  <a:srgbClr val="C00000"/>
                </a:solidFill>
              </a:rPr>
              <a:t>ICLR</a:t>
            </a:r>
            <a:r>
              <a:rPr lang="en-US" sz="1200" i="1" dirty="0"/>
              <a:t>, 2015, and similar works of </a:t>
            </a:r>
            <a:r>
              <a:rPr lang="en-US" sz="1200" i="1" dirty="0" err="1"/>
              <a:t>Tramer</a:t>
            </a:r>
            <a:r>
              <a:rPr lang="en-US" sz="1200" i="1" dirty="0"/>
              <a:t> ICLR, 2018.</a:t>
            </a:r>
          </a:p>
        </p:txBody>
      </p:sp>
      <p:pic>
        <p:nvPicPr>
          <p:cNvPr id="7" name="Picture 6">
            <a:extLst>
              <a:ext uri="{FF2B5EF4-FFF2-40B4-BE49-F238E27FC236}">
                <a16:creationId xmlns:a16="http://schemas.microsoft.com/office/drawing/2014/main" id="{32462CCF-BDDB-4C73-A82D-C58C587D8101}"/>
              </a:ext>
            </a:extLst>
          </p:cNvPr>
          <p:cNvPicPr>
            <a:picLocks noChangeAspect="1"/>
          </p:cNvPicPr>
          <p:nvPr/>
        </p:nvPicPr>
        <p:blipFill>
          <a:blip r:embed="rId4"/>
          <a:stretch>
            <a:fillRect/>
          </a:stretch>
        </p:blipFill>
        <p:spPr>
          <a:xfrm>
            <a:off x="7169727" y="1477817"/>
            <a:ext cx="1778964" cy="809205"/>
          </a:xfrm>
          <a:prstGeom prst="rect">
            <a:avLst/>
          </a:prstGeom>
        </p:spPr>
      </p:pic>
      <p:cxnSp>
        <p:nvCxnSpPr>
          <p:cNvPr id="9" name="Straight Arrow Connector 8">
            <a:extLst>
              <a:ext uri="{FF2B5EF4-FFF2-40B4-BE49-F238E27FC236}">
                <a16:creationId xmlns:a16="http://schemas.microsoft.com/office/drawing/2014/main" id="{904A6681-9A31-4E88-918F-ED7B54ECCF92}"/>
              </a:ext>
            </a:extLst>
          </p:cNvPr>
          <p:cNvCxnSpPr>
            <a:cxnSpLocks/>
          </p:cNvCxnSpPr>
          <p:nvPr/>
        </p:nvCxnSpPr>
        <p:spPr>
          <a:xfrm flipV="1">
            <a:off x="8007927" y="997375"/>
            <a:ext cx="445655" cy="71601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48E676F-324E-4408-9B34-BA9A25CB2FF8}"/>
              </a:ext>
            </a:extLst>
          </p:cNvPr>
          <p:cNvSpPr txBox="1"/>
          <p:nvPr/>
        </p:nvSpPr>
        <p:spPr>
          <a:xfrm>
            <a:off x="8502415" y="558686"/>
            <a:ext cx="2574294" cy="646331"/>
          </a:xfrm>
          <a:prstGeom prst="rect">
            <a:avLst/>
          </a:prstGeom>
          <a:noFill/>
        </p:spPr>
        <p:txBody>
          <a:bodyPr wrap="none" rtlCol="0">
            <a:spAutoFit/>
          </a:bodyPr>
          <a:lstStyle/>
          <a:p>
            <a:r>
              <a:rPr lang="en-US" dirty="0"/>
              <a:t>Gradient of Loss Function</a:t>
            </a:r>
          </a:p>
          <a:p>
            <a:r>
              <a:rPr lang="en-US" dirty="0" err="1"/>
              <a:t>w.r.t.</a:t>
            </a:r>
            <a:r>
              <a:rPr lang="en-US" dirty="0"/>
              <a:t> the training input </a:t>
            </a:r>
          </a:p>
        </p:txBody>
      </p:sp>
    </p:spTree>
    <p:extLst>
      <p:ext uri="{BB962C8B-B14F-4D97-AF65-F5344CB8AC3E}">
        <p14:creationId xmlns:p14="http://schemas.microsoft.com/office/powerpoint/2010/main" val="211151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9B26-6956-4348-A7F0-336CBD334E6C}"/>
              </a:ext>
            </a:extLst>
          </p:cNvPr>
          <p:cNvSpPr>
            <a:spLocks noGrp="1"/>
          </p:cNvSpPr>
          <p:nvPr>
            <p:ph type="title"/>
          </p:nvPr>
        </p:nvSpPr>
        <p:spPr>
          <a:xfrm>
            <a:off x="431802" y="-201033"/>
            <a:ext cx="10515600" cy="1020330"/>
          </a:xfrm>
        </p:spPr>
        <p:txBody>
          <a:bodyPr>
            <a:normAutofit/>
          </a:bodyPr>
          <a:lstStyle/>
          <a:p>
            <a:r>
              <a:rPr lang="en-US" sz="3600" b="1" dirty="0">
                <a:solidFill>
                  <a:srgbClr val="C00000"/>
                </a:solidFill>
              </a:rPr>
              <a:t>Random Smart Meter Level Poisoning (RSL) </a:t>
            </a:r>
          </a:p>
        </p:txBody>
      </p:sp>
      <p:pic>
        <p:nvPicPr>
          <p:cNvPr id="4" name="Picture 3">
            <a:extLst>
              <a:ext uri="{FF2B5EF4-FFF2-40B4-BE49-F238E27FC236}">
                <a16:creationId xmlns:a16="http://schemas.microsoft.com/office/drawing/2014/main" id="{1CF6ECD1-FC96-47C4-AC6A-6A818CC43516}"/>
              </a:ext>
            </a:extLst>
          </p:cNvPr>
          <p:cNvPicPr>
            <a:picLocks noChangeAspect="1"/>
          </p:cNvPicPr>
          <p:nvPr/>
        </p:nvPicPr>
        <p:blipFill>
          <a:blip r:embed="rId2"/>
          <a:stretch>
            <a:fillRect/>
          </a:stretch>
        </p:blipFill>
        <p:spPr>
          <a:xfrm>
            <a:off x="0" y="3894571"/>
            <a:ext cx="4545444" cy="2963429"/>
          </a:xfrm>
          <a:prstGeom prst="rect">
            <a:avLst/>
          </a:prstGeom>
        </p:spPr>
      </p:pic>
      <p:pic>
        <p:nvPicPr>
          <p:cNvPr id="5" name="Picture 4">
            <a:extLst>
              <a:ext uri="{FF2B5EF4-FFF2-40B4-BE49-F238E27FC236}">
                <a16:creationId xmlns:a16="http://schemas.microsoft.com/office/drawing/2014/main" id="{F2EDB5F3-18C9-4C3F-8B1A-A764EF383F2A}"/>
              </a:ext>
            </a:extLst>
          </p:cNvPr>
          <p:cNvPicPr>
            <a:picLocks noChangeAspect="1"/>
          </p:cNvPicPr>
          <p:nvPr/>
        </p:nvPicPr>
        <p:blipFill>
          <a:blip r:embed="rId3"/>
          <a:stretch>
            <a:fillRect/>
          </a:stretch>
        </p:blipFill>
        <p:spPr>
          <a:xfrm>
            <a:off x="6285813" y="575259"/>
            <a:ext cx="5494392" cy="4125048"/>
          </a:xfrm>
          <a:prstGeom prst="rect">
            <a:avLst/>
          </a:prstGeom>
          <a:ln w="28575">
            <a:solidFill>
              <a:schemeClr val="tx1"/>
            </a:solidFill>
          </a:ln>
        </p:spPr>
      </p:pic>
      <p:cxnSp>
        <p:nvCxnSpPr>
          <p:cNvPr id="7" name="Straight Arrow Connector 6">
            <a:extLst>
              <a:ext uri="{FF2B5EF4-FFF2-40B4-BE49-F238E27FC236}">
                <a16:creationId xmlns:a16="http://schemas.microsoft.com/office/drawing/2014/main" id="{7DBC3D4A-3DE5-412A-9883-D44F39392047}"/>
              </a:ext>
            </a:extLst>
          </p:cNvPr>
          <p:cNvCxnSpPr>
            <a:cxnSpLocks/>
          </p:cNvCxnSpPr>
          <p:nvPr/>
        </p:nvCxnSpPr>
        <p:spPr>
          <a:xfrm flipV="1">
            <a:off x="2166115" y="3829157"/>
            <a:ext cx="1034621" cy="131477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3FDBD77-6671-48B0-8A96-DF76D21653DA}"/>
                  </a:ext>
                </a:extLst>
              </p:cNvPr>
              <p:cNvSpPr txBox="1"/>
              <p:nvPr/>
            </p:nvSpPr>
            <p:spPr>
              <a:xfrm>
                <a:off x="591218" y="2233848"/>
                <a:ext cx="3758823" cy="1569660"/>
              </a:xfrm>
              <a:prstGeom prst="rect">
                <a:avLst/>
              </a:prstGeom>
              <a:noFill/>
              <a:ln w="15875">
                <a:solidFill>
                  <a:schemeClr val="tx1"/>
                </a:solidFill>
                <a:prstDash val="sysDash"/>
              </a:ln>
            </p:spPr>
            <p:txBody>
              <a:bodyPr wrap="square" rtlCol="0">
                <a:spAutoFit/>
              </a:bodyPr>
              <a:lstStyle/>
              <a:p>
                <a:pPr marL="285750" indent="-285750">
                  <a:buFont typeface="Wingdings" panose="05000000000000000000" pitchFamily="2" charset="2"/>
                  <a:buChar char="Ø"/>
                </a:pPr>
                <a:r>
                  <a:rPr lang="en-US" b="1" dirty="0"/>
                  <a:t>A deductive attack during training </a:t>
                </a:r>
              </a:p>
              <a:p>
                <a:pPr marL="285750" indent="-285750">
                  <a:buFont typeface="Wingdings" panose="05000000000000000000" pitchFamily="2" charset="2"/>
                  <a:buChar char="Ø"/>
                </a:pPr>
                <a14:m>
                  <m:oMath xmlns:m="http://schemas.openxmlformats.org/officeDocument/2006/math">
                    <m:sSup>
                      <m:sSupPr>
                        <m:ctrlPr>
                          <a:rPr lang="en-US" b="1" i="1">
                            <a:solidFill>
                              <a:srgbClr val="0070C0"/>
                            </a:solidFill>
                            <a:latin typeface="Cambria Math" panose="02040503050406030204" pitchFamily="18" charset="0"/>
                          </a:rPr>
                        </m:ctrlPr>
                      </m:sSupPr>
                      <m:e>
                        <m:r>
                          <a:rPr lang="en-US" b="1" i="1" smtClean="0">
                            <a:solidFill>
                              <a:srgbClr val="0070C0"/>
                            </a:solidFill>
                            <a:latin typeface="Cambria Math" panose="02040503050406030204" pitchFamily="18" charset="0"/>
                          </a:rPr>
                          <m:t> </m:t>
                        </m:r>
                        <m:r>
                          <a:rPr lang="en-US" b="1" i="1">
                            <a:solidFill>
                              <a:srgbClr val="0070C0"/>
                            </a:solidFill>
                            <a:latin typeface="Cambria Math" panose="02040503050406030204" pitchFamily="18" charset="0"/>
                          </a:rPr>
                          <m:t>𝑹𝑼𝑪</m:t>
                        </m:r>
                      </m:e>
                      <m:sup>
                        <m:r>
                          <a:rPr lang="en-US" b="1" i="1" smtClean="0">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r>
                  <a:rPr lang="en-US" b="1" dirty="0"/>
                  <a:t> gets biased</a:t>
                </a:r>
              </a:p>
              <a:p>
                <a:pPr marL="342900" indent="-342900">
                  <a:buFont typeface="Wingdings" panose="05000000000000000000" pitchFamily="2" charset="2"/>
                  <a:buChar char="Ø"/>
                </a:pPr>
                <a14:m>
                  <m:oMath xmlns:m="http://schemas.openxmlformats.org/officeDocument/2006/math">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𝒔</m:t>
                        </m:r>
                      </m:e>
                      <m:sub>
                        <m:r>
                          <a:rPr lang="en-US" sz="2400" b="1" i="1" smtClean="0">
                            <a:solidFill>
                              <a:srgbClr val="0070C0"/>
                            </a:solidFill>
                            <a:latin typeface="Cambria Math" panose="02040503050406030204" pitchFamily="18" charset="0"/>
                          </a:rPr>
                          <m:t>𝒓</m:t>
                        </m:r>
                      </m:sub>
                    </m:sSub>
                  </m:oMath>
                </a14:m>
                <a:r>
                  <a:rPr lang="en-US" sz="2400" b="1" dirty="0">
                    <a:solidFill>
                      <a:srgbClr val="0070C0"/>
                    </a:solidFill>
                  </a:rPr>
                  <a:t> </a:t>
                </a:r>
                <a:r>
                  <a:rPr lang="en-US" b="1" dirty="0"/>
                  <a:t>increases</a:t>
                </a:r>
              </a:p>
              <a:p>
                <a:pPr marL="285750" indent="-285750">
                  <a:buFont typeface="Wingdings" panose="05000000000000000000" pitchFamily="2" charset="2"/>
                  <a:buChar char="Ø"/>
                </a:pPr>
                <a:r>
                  <a:rPr lang="en-US" b="1" i="1" dirty="0"/>
                  <a:t>Increases</a:t>
                </a:r>
                <a:r>
                  <a:rPr lang="en-US" b="1" dirty="0"/>
                  <a:t> absolute values of both </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smtClean="0">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r>
                  <a:rPr lang="en-US" b="1" dirty="0"/>
                  <a:t> and </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r>
                  <a:rPr lang="en-US" b="1" dirty="0"/>
                  <a:t>  </a:t>
                </a:r>
              </a:p>
            </p:txBody>
          </p:sp>
        </mc:Choice>
        <mc:Fallback xmlns="">
          <p:sp>
            <p:nvSpPr>
              <p:cNvPr id="11" name="TextBox 10">
                <a:extLst>
                  <a:ext uri="{FF2B5EF4-FFF2-40B4-BE49-F238E27FC236}">
                    <a16:creationId xmlns:a16="http://schemas.microsoft.com/office/drawing/2014/main" id="{C3FDBD77-6671-48B0-8A96-DF76D21653DA}"/>
                  </a:ext>
                </a:extLst>
              </p:cNvPr>
              <p:cNvSpPr txBox="1">
                <a:spLocks noRot="1" noChangeAspect="1" noMove="1" noResize="1" noEditPoints="1" noAdjustHandles="1" noChangeArrowheads="1" noChangeShapeType="1" noTextEdit="1"/>
              </p:cNvSpPr>
              <p:nvPr/>
            </p:nvSpPr>
            <p:spPr>
              <a:xfrm>
                <a:off x="591218" y="2233848"/>
                <a:ext cx="3758823" cy="1569660"/>
              </a:xfrm>
              <a:prstGeom prst="rect">
                <a:avLst/>
              </a:prstGeom>
              <a:blipFill>
                <a:blip r:embed="rId4"/>
                <a:stretch>
                  <a:fillRect l="-2097" t="-1533" b="-4215"/>
                </a:stretch>
              </a:blipFill>
              <a:ln w="15875">
                <a:solidFill>
                  <a:schemeClr val="tx1"/>
                </a:solidFill>
                <a:prstDash val="sysDash"/>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DA1A1664-0EC7-4504-91BB-22DB0DEBBCF7}"/>
              </a:ext>
            </a:extLst>
          </p:cNvPr>
          <p:cNvCxnSpPr>
            <a:cxnSpLocks/>
          </p:cNvCxnSpPr>
          <p:nvPr/>
        </p:nvCxnSpPr>
        <p:spPr>
          <a:xfrm>
            <a:off x="4350041" y="3641437"/>
            <a:ext cx="1935772"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41B787-26D4-47DA-9B40-0F04FE925D3B}"/>
              </a:ext>
            </a:extLst>
          </p:cNvPr>
          <p:cNvSpPr txBox="1"/>
          <p:nvPr/>
        </p:nvSpPr>
        <p:spPr>
          <a:xfrm>
            <a:off x="4721687" y="3803508"/>
            <a:ext cx="1438214" cy="923330"/>
          </a:xfrm>
          <a:prstGeom prst="rect">
            <a:avLst/>
          </a:prstGeom>
          <a:noFill/>
        </p:spPr>
        <p:txBody>
          <a:bodyPr wrap="none" rtlCol="0">
            <a:spAutoFit/>
          </a:bodyPr>
          <a:lstStyle/>
          <a:p>
            <a:r>
              <a:rPr lang="en-US" dirty="0"/>
              <a:t>Biased inputs</a:t>
            </a:r>
          </a:p>
          <a:p>
            <a:r>
              <a:rPr lang="en-US" dirty="0"/>
              <a:t>to regression</a:t>
            </a:r>
          </a:p>
          <a:p>
            <a:r>
              <a:rPr lang="en-US" dirty="0"/>
              <a:t>  learning </a:t>
            </a:r>
          </a:p>
        </p:txBody>
      </p:sp>
      <p:cxnSp>
        <p:nvCxnSpPr>
          <p:cNvPr id="19" name="Straight Arrow Connector 18">
            <a:extLst>
              <a:ext uri="{FF2B5EF4-FFF2-40B4-BE49-F238E27FC236}">
                <a16:creationId xmlns:a16="http://schemas.microsoft.com/office/drawing/2014/main" id="{1732718C-1905-4573-99D4-FCFE1CA4C961}"/>
              </a:ext>
            </a:extLst>
          </p:cNvPr>
          <p:cNvCxnSpPr>
            <a:cxnSpLocks/>
          </p:cNvCxnSpPr>
          <p:nvPr/>
        </p:nvCxnSpPr>
        <p:spPr>
          <a:xfrm>
            <a:off x="9080344" y="4691071"/>
            <a:ext cx="0" cy="68822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F44F9FD-392F-4F21-BCBF-C1A1EB469BF0}"/>
              </a:ext>
            </a:extLst>
          </p:cNvPr>
          <p:cNvSpPr txBox="1"/>
          <p:nvPr/>
        </p:nvSpPr>
        <p:spPr>
          <a:xfrm>
            <a:off x="6247169" y="5408370"/>
            <a:ext cx="5533027" cy="1323439"/>
          </a:xfrm>
          <a:prstGeom prst="rect">
            <a:avLst/>
          </a:prstGeom>
          <a:noFill/>
          <a:ln w="22225">
            <a:solidFill>
              <a:srgbClr val="FF0000"/>
            </a:solidFill>
            <a:prstDash val="sysDash"/>
          </a:ln>
        </p:spPr>
        <p:txBody>
          <a:bodyPr wrap="square" rtlCol="0">
            <a:spAutoFit/>
          </a:bodyPr>
          <a:lstStyle/>
          <a:p>
            <a:pPr marL="342900" indent="-342900">
              <a:buFont typeface="Wingdings" panose="05000000000000000000" pitchFamily="2" charset="2"/>
              <a:buChar char="§"/>
            </a:pPr>
            <a:r>
              <a:rPr lang="en-US" sz="2000" dirty="0"/>
              <a:t>A wider threshold than actual threshold </a:t>
            </a:r>
          </a:p>
          <a:p>
            <a:r>
              <a:rPr lang="en-US" sz="2000" dirty="0"/>
              <a:t>Causes Undetected Attacks During Testing</a:t>
            </a:r>
          </a:p>
          <a:p>
            <a:pPr marL="342900" indent="-342900">
              <a:buFont typeface="Wingdings" panose="05000000000000000000" pitchFamily="2" charset="2"/>
              <a:buChar char="§"/>
            </a:pPr>
            <a:r>
              <a:rPr lang="en-US" sz="2000" dirty="0"/>
              <a:t>Adversary does not require model knowledge </a:t>
            </a:r>
          </a:p>
          <a:p>
            <a:pPr marL="342900" indent="-342900">
              <a:buFont typeface="Wingdings" panose="05000000000000000000" pitchFamily="2" charset="2"/>
              <a:buChar char="§"/>
            </a:pPr>
            <a:r>
              <a:rPr lang="en-US" sz="2000" dirty="0"/>
              <a:t>Adversary does not require database access </a:t>
            </a:r>
          </a:p>
        </p:txBody>
      </p:sp>
      <p:sp>
        <p:nvSpPr>
          <p:cNvPr id="24" name="TextBox 23">
            <a:extLst>
              <a:ext uri="{FF2B5EF4-FFF2-40B4-BE49-F238E27FC236}">
                <a16:creationId xmlns:a16="http://schemas.microsoft.com/office/drawing/2014/main" id="{4588D2F3-0644-4D62-AE8C-30C38A1C5A79}"/>
              </a:ext>
            </a:extLst>
          </p:cNvPr>
          <p:cNvSpPr txBox="1"/>
          <p:nvPr/>
        </p:nvSpPr>
        <p:spPr>
          <a:xfrm>
            <a:off x="591218" y="605790"/>
            <a:ext cx="4220829" cy="1477328"/>
          </a:xfrm>
          <a:prstGeom prst="rect">
            <a:avLst/>
          </a:prstGeom>
          <a:noFill/>
          <a:ln w="15875">
            <a:solidFill>
              <a:schemeClr val="tx1"/>
            </a:solidFill>
            <a:prstDash val="sysDash"/>
          </a:ln>
        </p:spPr>
        <p:txBody>
          <a:bodyPr wrap="square" rtlCol="0">
            <a:spAutoFit/>
          </a:bodyPr>
          <a:lstStyle/>
          <a:p>
            <a:r>
              <a:rPr lang="en-US" b="1" u="sng" dirty="0"/>
              <a:t>Exploit</a:t>
            </a:r>
            <a:r>
              <a:rPr lang="en-US" u="sng" dirty="0"/>
              <a:t>:</a:t>
            </a:r>
            <a:r>
              <a:rPr lang="en-US" dirty="0"/>
              <a:t>  Adversary compromises a subset of smart meters during training</a:t>
            </a:r>
          </a:p>
          <a:p>
            <a:endParaRPr lang="en-US" dirty="0"/>
          </a:p>
          <a:p>
            <a:r>
              <a:rPr lang="en-US" dirty="0"/>
              <a:t>Random Data Falsification of a certain attack type (e.g. deductive shown below)</a:t>
            </a:r>
          </a:p>
        </p:txBody>
      </p:sp>
    </p:spTree>
    <p:extLst>
      <p:ext uri="{BB962C8B-B14F-4D97-AF65-F5344CB8AC3E}">
        <p14:creationId xmlns:p14="http://schemas.microsoft.com/office/powerpoint/2010/main" val="291573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0350-EBF6-45B5-A94F-C0F4FAA33868}"/>
              </a:ext>
            </a:extLst>
          </p:cNvPr>
          <p:cNvSpPr>
            <a:spLocks noGrp="1"/>
          </p:cNvSpPr>
          <p:nvPr>
            <p:ph type="title"/>
          </p:nvPr>
        </p:nvSpPr>
        <p:spPr>
          <a:xfrm>
            <a:off x="1317594" y="2460255"/>
            <a:ext cx="10515600" cy="1325563"/>
          </a:xfrm>
        </p:spPr>
        <p:txBody>
          <a:bodyPr/>
          <a:lstStyle/>
          <a:p>
            <a:r>
              <a:rPr lang="en-US" dirty="0">
                <a:solidFill>
                  <a:srgbClr val="C00000"/>
                </a:solidFill>
              </a:rPr>
              <a:t>         Defense and Mitigation</a:t>
            </a:r>
          </a:p>
        </p:txBody>
      </p:sp>
    </p:spTree>
    <p:extLst>
      <p:ext uri="{BB962C8B-B14F-4D97-AF65-F5344CB8AC3E}">
        <p14:creationId xmlns:p14="http://schemas.microsoft.com/office/powerpoint/2010/main" val="373747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FF63-F7B8-47D8-93A4-7DF044E26D87}"/>
              </a:ext>
            </a:extLst>
          </p:cNvPr>
          <p:cNvSpPr>
            <a:spLocks noGrp="1"/>
          </p:cNvSpPr>
          <p:nvPr>
            <p:ph type="title"/>
          </p:nvPr>
        </p:nvSpPr>
        <p:spPr>
          <a:xfrm>
            <a:off x="838200" y="271264"/>
            <a:ext cx="10515600" cy="807893"/>
          </a:xfrm>
        </p:spPr>
        <p:txBody>
          <a:bodyPr/>
          <a:lstStyle/>
          <a:p>
            <a:r>
              <a:rPr lang="en-US" b="1" dirty="0">
                <a:solidFill>
                  <a:srgbClr val="C00000"/>
                </a:solidFill>
              </a:rPr>
              <a:t>Mitigation Framework Against Poisoning</a:t>
            </a:r>
          </a:p>
        </p:txBody>
      </p:sp>
      <p:cxnSp>
        <p:nvCxnSpPr>
          <p:cNvPr id="5" name="Straight Arrow Connector 4">
            <a:extLst>
              <a:ext uri="{FF2B5EF4-FFF2-40B4-BE49-F238E27FC236}">
                <a16:creationId xmlns:a16="http://schemas.microsoft.com/office/drawing/2014/main" id="{C138DC6D-C67A-4CD1-BFD2-67E78EDB3BB3}"/>
              </a:ext>
            </a:extLst>
          </p:cNvPr>
          <p:cNvCxnSpPr>
            <a:cxnSpLocks/>
          </p:cNvCxnSpPr>
          <p:nvPr/>
        </p:nvCxnSpPr>
        <p:spPr>
          <a:xfrm flipH="1">
            <a:off x="2559193" y="1404393"/>
            <a:ext cx="2548516" cy="1459634"/>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B253C70-D114-4E12-B2A5-3DD72041A701}"/>
              </a:ext>
            </a:extLst>
          </p:cNvPr>
          <p:cNvSpPr txBox="1"/>
          <p:nvPr/>
        </p:nvSpPr>
        <p:spPr>
          <a:xfrm>
            <a:off x="239584" y="2984853"/>
            <a:ext cx="3433732" cy="3416320"/>
          </a:xfrm>
          <a:prstGeom prst="rect">
            <a:avLst/>
          </a:prstGeom>
          <a:solidFill>
            <a:schemeClr val="accent2">
              <a:lumMod val="20000"/>
              <a:lumOff val="80000"/>
            </a:schemeClr>
          </a:solidFill>
          <a:ln w="28575">
            <a:solidFill>
              <a:srgbClr val="002060"/>
            </a:solidFill>
            <a:prstDash val="dash"/>
          </a:ln>
        </p:spPr>
        <p:txBody>
          <a:bodyPr wrap="square" rtlCol="0">
            <a:spAutoFit/>
          </a:bodyPr>
          <a:lstStyle/>
          <a:p>
            <a:r>
              <a:rPr lang="en-US" b="1" dirty="0"/>
              <a:t>Q1: How does </a:t>
            </a:r>
            <a:r>
              <a:rPr lang="en-US" b="1" u="sng" dirty="0"/>
              <a:t>Regression Type </a:t>
            </a:r>
          </a:p>
          <a:p>
            <a:r>
              <a:rPr lang="en-US" b="1" dirty="0"/>
              <a:t>Affect Anomaly Detection Performance?</a:t>
            </a:r>
          </a:p>
          <a:p>
            <a:endParaRPr lang="en-US" dirty="0"/>
          </a:p>
          <a:p>
            <a:endParaRPr lang="en-US" dirty="0"/>
          </a:p>
          <a:p>
            <a:r>
              <a:rPr lang="en-US" b="1" dirty="0"/>
              <a:t>Simple Regression </a:t>
            </a:r>
          </a:p>
          <a:p>
            <a:r>
              <a:rPr lang="en-US" dirty="0"/>
              <a:t>    (Unweighted Errors) </a:t>
            </a:r>
          </a:p>
          <a:p>
            <a:r>
              <a:rPr lang="en-US" dirty="0"/>
              <a:t> </a:t>
            </a:r>
          </a:p>
          <a:p>
            <a:endParaRPr lang="en-US" dirty="0"/>
          </a:p>
          <a:p>
            <a:r>
              <a:rPr lang="en-US" b="1" dirty="0"/>
              <a:t>Quantile Regression  </a:t>
            </a:r>
            <a:r>
              <a:rPr lang="en-US" dirty="0"/>
              <a:t>(</a:t>
            </a:r>
            <a:r>
              <a:rPr lang="en-US" dirty="0">
                <a:solidFill>
                  <a:srgbClr val="C00000"/>
                </a:solidFill>
              </a:rPr>
              <a:t>proposed</a:t>
            </a:r>
            <a:r>
              <a:rPr lang="en-US" dirty="0"/>
              <a:t>) (Weighted Errors dependent on Sign)</a:t>
            </a:r>
          </a:p>
        </p:txBody>
      </p:sp>
      <p:cxnSp>
        <p:nvCxnSpPr>
          <p:cNvPr id="9" name="Straight Arrow Connector 8">
            <a:extLst>
              <a:ext uri="{FF2B5EF4-FFF2-40B4-BE49-F238E27FC236}">
                <a16:creationId xmlns:a16="http://schemas.microsoft.com/office/drawing/2014/main" id="{81511321-2A95-4C47-B5E8-DBD4E21846D7}"/>
              </a:ext>
            </a:extLst>
          </p:cNvPr>
          <p:cNvCxnSpPr>
            <a:cxnSpLocks/>
          </p:cNvCxnSpPr>
          <p:nvPr/>
        </p:nvCxnSpPr>
        <p:spPr>
          <a:xfrm>
            <a:off x="6958882" y="1404393"/>
            <a:ext cx="3149600" cy="1459634"/>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880BDCB-EC91-4E07-82D9-3F2A9FD1B3EC}"/>
              </a:ext>
            </a:extLst>
          </p:cNvPr>
          <p:cNvSpPr txBox="1"/>
          <p:nvPr/>
        </p:nvSpPr>
        <p:spPr>
          <a:xfrm>
            <a:off x="3861532" y="3003326"/>
            <a:ext cx="4020120" cy="3416320"/>
          </a:xfrm>
          <a:prstGeom prst="rect">
            <a:avLst/>
          </a:prstGeom>
          <a:solidFill>
            <a:schemeClr val="accent6">
              <a:lumMod val="20000"/>
              <a:lumOff val="80000"/>
            </a:schemeClr>
          </a:solidFill>
          <a:ln w="31750">
            <a:solidFill>
              <a:srgbClr val="002060"/>
            </a:solidFill>
            <a:prstDash val="dash"/>
          </a:ln>
        </p:spPr>
        <p:txBody>
          <a:bodyPr wrap="square" rtlCol="0">
            <a:spAutoFit/>
          </a:bodyPr>
          <a:lstStyle/>
          <a:p>
            <a:r>
              <a:rPr lang="en-US" b="1" dirty="0"/>
              <a:t>Q2: How does </a:t>
            </a:r>
            <a:r>
              <a:rPr lang="en-US" b="1" u="sng" dirty="0"/>
              <a:t>Loss Function Choice </a:t>
            </a:r>
          </a:p>
          <a:p>
            <a:r>
              <a:rPr lang="en-US" b="1" dirty="0"/>
              <a:t>Affect Anomaly Detection Performance?</a:t>
            </a:r>
          </a:p>
          <a:p>
            <a:endParaRPr lang="en-US" dirty="0"/>
          </a:p>
          <a:p>
            <a:r>
              <a:rPr lang="en-US" dirty="0"/>
              <a:t>L2 (mean of squared errors) </a:t>
            </a:r>
          </a:p>
          <a:p>
            <a:endParaRPr lang="en-US" dirty="0"/>
          </a:p>
          <a:p>
            <a:r>
              <a:rPr lang="en-US" dirty="0"/>
              <a:t>L1 (mean of absolute errors)</a:t>
            </a:r>
          </a:p>
          <a:p>
            <a:endParaRPr lang="en-US" dirty="0"/>
          </a:p>
          <a:p>
            <a:r>
              <a:rPr lang="en-US" dirty="0"/>
              <a:t>M-estimators (mean of special error functions)</a:t>
            </a:r>
          </a:p>
          <a:p>
            <a:pPr marL="1657350" lvl="3" indent="-285750">
              <a:buFont typeface="Wingdings" panose="05000000000000000000" pitchFamily="2" charset="2"/>
              <a:buChar char="Ø"/>
            </a:pPr>
            <a:r>
              <a:rPr lang="en-US" dirty="0"/>
              <a:t>Huber Loss (</a:t>
            </a:r>
            <a:r>
              <a:rPr lang="en-US" dirty="0">
                <a:solidFill>
                  <a:srgbClr val="C00000"/>
                </a:solidFill>
              </a:rPr>
              <a:t>proposed</a:t>
            </a:r>
            <a:r>
              <a:rPr lang="en-US" dirty="0"/>
              <a:t>)</a:t>
            </a:r>
          </a:p>
          <a:p>
            <a:pPr marL="1657350" lvl="3" indent="-285750">
              <a:buFont typeface="Wingdings" panose="05000000000000000000" pitchFamily="2" charset="2"/>
              <a:buChar char="Ø"/>
            </a:pPr>
            <a:r>
              <a:rPr lang="en-US" dirty="0"/>
              <a:t>Cauchy-Lorentz Loss (</a:t>
            </a:r>
            <a:r>
              <a:rPr lang="en-US" dirty="0">
                <a:solidFill>
                  <a:srgbClr val="C00000"/>
                </a:solidFill>
              </a:rPr>
              <a:t>proposed</a:t>
            </a:r>
            <a:r>
              <a:rPr lang="en-US" dirty="0"/>
              <a:t>)                               </a:t>
            </a:r>
          </a:p>
        </p:txBody>
      </p:sp>
      <p:cxnSp>
        <p:nvCxnSpPr>
          <p:cNvPr id="15" name="Straight Arrow Connector 14">
            <a:extLst>
              <a:ext uri="{FF2B5EF4-FFF2-40B4-BE49-F238E27FC236}">
                <a16:creationId xmlns:a16="http://schemas.microsoft.com/office/drawing/2014/main" id="{D7678466-C108-4EB0-BDD9-B7D645E89347}"/>
              </a:ext>
            </a:extLst>
          </p:cNvPr>
          <p:cNvCxnSpPr>
            <a:cxnSpLocks/>
          </p:cNvCxnSpPr>
          <p:nvPr/>
        </p:nvCxnSpPr>
        <p:spPr>
          <a:xfrm>
            <a:off x="5985163" y="1404393"/>
            <a:ext cx="0" cy="1542761"/>
          </a:xfrm>
          <a:prstGeom prst="straightConnector1">
            <a:avLst/>
          </a:prstGeom>
          <a:ln w="730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EE14A7-5BDF-4218-BA9B-E01321FBD329}"/>
              </a:ext>
            </a:extLst>
          </p:cNvPr>
          <p:cNvSpPr txBox="1"/>
          <p:nvPr/>
        </p:nvSpPr>
        <p:spPr>
          <a:xfrm>
            <a:off x="8098422" y="3022217"/>
            <a:ext cx="4020120" cy="3416320"/>
          </a:xfrm>
          <a:prstGeom prst="rect">
            <a:avLst/>
          </a:prstGeom>
          <a:solidFill>
            <a:schemeClr val="accent4">
              <a:lumMod val="40000"/>
              <a:lumOff val="60000"/>
            </a:schemeClr>
          </a:solidFill>
          <a:ln w="28575">
            <a:solidFill>
              <a:srgbClr val="002060"/>
            </a:solidFill>
            <a:prstDash val="dash"/>
          </a:ln>
        </p:spPr>
        <p:txBody>
          <a:bodyPr wrap="square" rtlCol="0">
            <a:spAutoFit/>
          </a:bodyPr>
          <a:lstStyle/>
          <a:p>
            <a:r>
              <a:rPr lang="en-US" b="1" dirty="0"/>
              <a:t>Q3: How to </a:t>
            </a:r>
            <a:r>
              <a:rPr lang="en-US" b="1" dirty="0">
                <a:solidFill>
                  <a:srgbClr val="C00000"/>
                </a:solidFill>
              </a:rPr>
              <a:t>Combine Q1 and Q2</a:t>
            </a:r>
          </a:p>
          <a:p>
            <a:r>
              <a:rPr lang="en-US" b="1" dirty="0">
                <a:solidFill>
                  <a:srgbClr val="C00000"/>
                </a:solidFill>
              </a:rPr>
              <a:t>Into one framework</a:t>
            </a:r>
          </a:p>
          <a:p>
            <a:endParaRPr lang="en-US" b="1" dirty="0"/>
          </a:p>
          <a:p>
            <a:r>
              <a:rPr lang="en-US" dirty="0"/>
              <a:t>Form threshold learning algorithms</a:t>
            </a:r>
          </a:p>
          <a:p>
            <a:r>
              <a:rPr lang="en-US" dirty="0"/>
              <a:t>resilient to different poisoning attacks </a:t>
            </a:r>
          </a:p>
          <a:p>
            <a:endParaRPr lang="en-US" b="1" dirty="0"/>
          </a:p>
          <a:p>
            <a:r>
              <a:rPr lang="en-US" b="1" dirty="0"/>
              <a:t>Resilient </a:t>
            </a:r>
            <a:r>
              <a:rPr lang="en-US" b="1" dirty="0">
                <a:sym typeface="Wingdings" panose="05000000000000000000" pitchFamily="2" charset="2"/>
              </a:rPr>
              <a:t>means </a:t>
            </a:r>
            <a:endParaRPr lang="en-US" b="1" dirty="0"/>
          </a:p>
          <a:p>
            <a:r>
              <a:rPr lang="en-US" dirty="0"/>
              <a:t>Less Impact of Undetected Attacks in the</a:t>
            </a:r>
          </a:p>
          <a:p>
            <a:r>
              <a:rPr lang="en-US" dirty="0"/>
              <a:t>Presence of attacks </a:t>
            </a:r>
          </a:p>
          <a:p>
            <a:endParaRPr lang="en-US" dirty="0"/>
          </a:p>
          <a:p>
            <a:r>
              <a:rPr lang="en-US" dirty="0"/>
              <a:t>Low false alarm in the absence of data </a:t>
            </a:r>
          </a:p>
          <a:p>
            <a:r>
              <a:rPr lang="en-US" dirty="0"/>
              <a:t>Poisoning and any attack </a:t>
            </a:r>
          </a:p>
        </p:txBody>
      </p:sp>
    </p:spTree>
    <p:extLst>
      <p:ext uri="{BB962C8B-B14F-4D97-AF65-F5344CB8AC3E}">
        <p14:creationId xmlns:p14="http://schemas.microsoft.com/office/powerpoint/2010/main" val="104132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085F-EE1F-4E12-BD4E-92624CF58266}"/>
              </a:ext>
            </a:extLst>
          </p:cNvPr>
          <p:cNvSpPr>
            <a:spLocks noGrp="1"/>
          </p:cNvSpPr>
          <p:nvPr>
            <p:ph type="title"/>
          </p:nvPr>
        </p:nvSpPr>
        <p:spPr>
          <a:xfrm>
            <a:off x="192539" y="83525"/>
            <a:ext cx="10515600" cy="687820"/>
          </a:xfrm>
        </p:spPr>
        <p:txBody>
          <a:bodyPr>
            <a:normAutofit fontScale="90000"/>
          </a:bodyPr>
          <a:lstStyle/>
          <a:p>
            <a:r>
              <a:rPr lang="en-US" b="1" dirty="0">
                <a:solidFill>
                  <a:srgbClr val="C00000"/>
                </a:solidFill>
              </a:rPr>
              <a:t>M-estimators </a:t>
            </a:r>
            <a:r>
              <a:rPr lang="en-US" b="1" dirty="0">
                <a:solidFill>
                  <a:srgbClr val="C00000"/>
                </a:solidFill>
                <a:sym typeface="Wingdings" panose="05000000000000000000" pitchFamily="2" charset="2"/>
              </a:rPr>
              <a:t> Robust Loss Functions</a:t>
            </a:r>
            <a:endParaRPr lang="en-US" b="1" dirty="0">
              <a:solidFill>
                <a:srgbClr val="C00000"/>
              </a:solidFill>
            </a:endParaRPr>
          </a:p>
        </p:txBody>
      </p:sp>
      <p:grpSp>
        <p:nvGrpSpPr>
          <p:cNvPr id="10" name="Group 9">
            <a:extLst>
              <a:ext uri="{FF2B5EF4-FFF2-40B4-BE49-F238E27FC236}">
                <a16:creationId xmlns:a16="http://schemas.microsoft.com/office/drawing/2014/main" id="{49089C7C-15D5-448A-9433-2A700B55B903}"/>
              </a:ext>
            </a:extLst>
          </p:cNvPr>
          <p:cNvGrpSpPr/>
          <p:nvPr/>
        </p:nvGrpSpPr>
        <p:grpSpPr>
          <a:xfrm>
            <a:off x="192539" y="771345"/>
            <a:ext cx="4572000" cy="1364903"/>
            <a:chOff x="89504" y="1483128"/>
            <a:chExt cx="4572000" cy="1364903"/>
          </a:xfrm>
        </p:grpSpPr>
        <p:pic>
          <p:nvPicPr>
            <p:cNvPr id="4" name="Picture 3">
              <a:extLst>
                <a:ext uri="{FF2B5EF4-FFF2-40B4-BE49-F238E27FC236}">
                  <a16:creationId xmlns:a16="http://schemas.microsoft.com/office/drawing/2014/main" id="{6B684375-A572-465B-A60A-00A6AC373CA6}"/>
                </a:ext>
              </a:extLst>
            </p:cNvPr>
            <p:cNvPicPr>
              <a:picLocks noChangeAspect="1"/>
            </p:cNvPicPr>
            <p:nvPr/>
          </p:nvPicPr>
          <p:blipFill>
            <a:blip r:embed="rId2"/>
            <a:stretch>
              <a:fillRect/>
            </a:stretch>
          </p:blipFill>
          <p:spPr>
            <a:xfrm>
              <a:off x="89504" y="1483128"/>
              <a:ext cx="4572000" cy="1364903"/>
            </a:xfrm>
            <a:prstGeom prst="rect">
              <a:avLst/>
            </a:prstGeom>
            <a:ln w="25400">
              <a:solidFill>
                <a:srgbClr val="002060"/>
              </a:solidFill>
              <a:prstDash val="sysDash"/>
            </a:ln>
          </p:spPr>
        </p:pic>
        <p:sp>
          <p:nvSpPr>
            <p:cNvPr id="5" name="TextBox 4">
              <a:extLst>
                <a:ext uri="{FF2B5EF4-FFF2-40B4-BE49-F238E27FC236}">
                  <a16:creationId xmlns:a16="http://schemas.microsoft.com/office/drawing/2014/main" id="{B78BA5B3-38CC-4C3D-B029-0E28EA375B6C}"/>
                </a:ext>
              </a:extLst>
            </p:cNvPr>
            <p:cNvSpPr txBox="1"/>
            <p:nvPr/>
          </p:nvSpPr>
          <p:spPr>
            <a:xfrm>
              <a:off x="89504" y="1483706"/>
              <a:ext cx="1584088" cy="461665"/>
            </a:xfrm>
            <a:prstGeom prst="rect">
              <a:avLst/>
            </a:prstGeom>
            <a:noFill/>
          </p:spPr>
          <p:txBody>
            <a:bodyPr wrap="none" rtlCol="0">
              <a:spAutoFit/>
            </a:bodyPr>
            <a:lstStyle/>
            <a:p>
              <a:r>
                <a:rPr lang="en-US" sz="2400" b="1" dirty="0">
                  <a:solidFill>
                    <a:srgbClr val="C00000"/>
                  </a:solidFill>
                </a:rPr>
                <a:t>Huber Loss</a:t>
              </a:r>
            </a:p>
          </p:txBody>
        </p:sp>
      </p:grpSp>
      <p:grpSp>
        <p:nvGrpSpPr>
          <p:cNvPr id="9" name="Group 8">
            <a:extLst>
              <a:ext uri="{FF2B5EF4-FFF2-40B4-BE49-F238E27FC236}">
                <a16:creationId xmlns:a16="http://schemas.microsoft.com/office/drawing/2014/main" id="{AF95C87E-D42F-4E67-9494-A42D1EB0C2E1}"/>
              </a:ext>
            </a:extLst>
          </p:cNvPr>
          <p:cNvGrpSpPr/>
          <p:nvPr/>
        </p:nvGrpSpPr>
        <p:grpSpPr>
          <a:xfrm>
            <a:off x="8112337" y="748309"/>
            <a:ext cx="4012129" cy="1428199"/>
            <a:chOff x="4972073" y="1412102"/>
            <a:chExt cx="4012129" cy="1428199"/>
          </a:xfrm>
        </p:grpSpPr>
        <p:pic>
          <p:nvPicPr>
            <p:cNvPr id="6" name="Picture 5">
              <a:extLst>
                <a:ext uri="{FF2B5EF4-FFF2-40B4-BE49-F238E27FC236}">
                  <a16:creationId xmlns:a16="http://schemas.microsoft.com/office/drawing/2014/main" id="{85FE4054-F60C-4C67-9121-7FB8E49FF72F}"/>
                </a:ext>
              </a:extLst>
            </p:cNvPr>
            <p:cNvPicPr>
              <a:picLocks noChangeAspect="1"/>
            </p:cNvPicPr>
            <p:nvPr/>
          </p:nvPicPr>
          <p:blipFill>
            <a:blip r:embed="rId3"/>
            <a:stretch>
              <a:fillRect/>
            </a:stretch>
          </p:blipFill>
          <p:spPr>
            <a:xfrm>
              <a:off x="4972073" y="1475398"/>
              <a:ext cx="4012129" cy="1364903"/>
            </a:xfrm>
            <a:prstGeom prst="rect">
              <a:avLst/>
            </a:prstGeom>
            <a:ln w="28575">
              <a:solidFill>
                <a:srgbClr val="002060"/>
              </a:solidFill>
              <a:prstDash val="dash"/>
            </a:ln>
          </p:spPr>
        </p:pic>
        <p:sp>
          <p:nvSpPr>
            <p:cNvPr id="7" name="TextBox 6">
              <a:extLst>
                <a:ext uri="{FF2B5EF4-FFF2-40B4-BE49-F238E27FC236}">
                  <a16:creationId xmlns:a16="http://schemas.microsoft.com/office/drawing/2014/main" id="{FA85CAD3-68C7-4F16-95E0-6B5DDFD03BC6}"/>
                </a:ext>
              </a:extLst>
            </p:cNvPr>
            <p:cNvSpPr txBox="1"/>
            <p:nvPr/>
          </p:nvSpPr>
          <p:spPr>
            <a:xfrm>
              <a:off x="4972073" y="1412102"/>
              <a:ext cx="2726324" cy="461665"/>
            </a:xfrm>
            <a:prstGeom prst="rect">
              <a:avLst/>
            </a:prstGeom>
            <a:noFill/>
          </p:spPr>
          <p:txBody>
            <a:bodyPr wrap="none" rtlCol="0">
              <a:spAutoFit/>
            </a:bodyPr>
            <a:lstStyle/>
            <a:p>
              <a:r>
                <a:rPr lang="en-US" sz="2400" b="1" dirty="0">
                  <a:solidFill>
                    <a:srgbClr val="C00000"/>
                  </a:solidFill>
                </a:rPr>
                <a:t>Cauchy Lorentz Loss</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1E3550C-547B-4329-89D7-E9F08D304A9F}"/>
                  </a:ext>
                </a:extLst>
              </p:cNvPr>
              <p:cNvSpPr txBox="1"/>
              <p:nvPr/>
            </p:nvSpPr>
            <p:spPr>
              <a:xfrm>
                <a:off x="4481771" y="2223242"/>
                <a:ext cx="3840026" cy="923330"/>
              </a:xfrm>
              <a:prstGeom prst="rect">
                <a:avLst/>
              </a:prstGeom>
              <a:noFill/>
              <a:ln>
                <a:solidFill>
                  <a:schemeClr val="accent5">
                    <a:lumMod val="75000"/>
                  </a:schemeClr>
                </a:solidFill>
              </a:ln>
              <a:effectLst>
                <a:glow rad="101600">
                  <a:schemeClr val="accent2">
                    <a:satMod val="175000"/>
                    <a:alpha val="40000"/>
                  </a:schemeClr>
                </a:glow>
              </a:effectLst>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error on the </a:t>
                </a:r>
                <a:r>
                  <a:rPr lang="en-US" dirty="0" err="1"/>
                  <a:t>i-th</a:t>
                </a:r>
                <a:r>
                  <a:rPr lang="en-US" dirty="0"/>
                  <a:t> data input</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h</m:t>
                        </m:r>
                      </m:sub>
                    </m:sSub>
                    <m:r>
                      <a:rPr lang="en-US">
                        <a:latin typeface="Cambria Math" panose="02040503050406030204" pitchFamily="18" charset="0"/>
                        <a:ea typeface="Cambria Math" panose="02040503050406030204" pitchFamily="18" charset="0"/>
                      </a:rPr>
                      <m:t>= </m:t>
                    </m:r>
                  </m:oMath>
                </a14:m>
                <a:r>
                  <a:rPr lang="en-US" dirty="0"/>
                  <a:t> scaling hyperparameter of </a:t>
                </a:r>
                <a:r>
                  <a:rPr lang="en-US" dirty="0" err="1"/>
                  <a:t>huber</a:t>
                </a:r>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𝑐</m:t>
                        </m:r>
                      </m:sub>
                    </m:sSub>
                  </m:oMath>
                </a14:m>
                <a:r>
                  <a:rPr lang="en-US" dirty="0"/>
                  <a:t> = scaling hyperparameter of </a:t>
                </a:r>
                <a:r>
                  <a:rPr lang="en-US" dirty="0" err="1"/>
                  <a:t>cauchy</a:t>
                </a:r>
                <a:endParaRPr lang="en-US" dirty="0"/>
              </a:p>
            </p:txBody>
          </p:sp>
        </mc:Choice>
        <mc:Fallback xmlns="">
          <p:sp>
            <p:nvSpPr>
              <p:cNvPr id="8" name="TextBox 7">
                <a:extLst>
                  <a:ext uri="{FF2B5EF4-FFF2-40B4-BE49-F238E27FC236}">
                    <a16:creationId xmlns:a16="http://schemas.microsoft.com/office/drawing/2014/main" id="{B1E3550C-547B-4329-89D7-E9F08D304A9F}"/>
                  </a:ext>
                </a:extLst>
              </p:cNvPr>
              <p:cNvSpPr txBox="1">
                <a:spLocks noRot="1" noChangeAspect="1" noMove="1" noResize="1" noEditPoints="1" noAdjustHandles="1" noChangeArrowheads="1" noChangeShapeType="1" noTextEdit="1"/>
              </p:cNvSpPr>
              <p:nvPr/>
            </p:nvSpPr>
            <p:spPr>
              <a:xfrm>
                <a:off x="4481771" y="2223242"/>
                <a:ext cx="3840026" cy="923330"/>
              </a:xfrm>
              <a:prstGeom prst="rect">
                <a:avLst/>
              </a:prstGeom>
              <a:blipFill>
                <a:blip r:embed="rId4"/>
                <a:stretch>
                  <a:fillRect/>
                </a:stretch>
              </a:blipFill>
              <a:ln>
                <a:solidFill>
                  <a:schemeClr val="accent5">
                    <a:lumMod val="75000"/>
                  </a:schemeClr>
                </a:solidFill>
              </a:ln>
              <a:effectLst>
                <a:glow rad="101600">
                  <a:schemeClr val="accent2">
                    <a:satMod val="175000"/>
                    <a:alpha val="40000"/>
                  </a:schemeClr>
                </a:glow>
              </a:effectLst>
            </p:spPr>
            <p:txBody>
              <a:bodyPr/>
              <a:lstStyle/>
              <a:p>
                <a:r>
                  <a:rPr lang="en-US">
                    <a:noFill/>
                  </a:rPr>
                  <a:t> </a:t>
                </a:r>
              </a:p>
            </p:txBody>
          </p:sp>
        </mc:Fallback>
      </mc:AlternateContent>
      <p:pic>
        <p:nvPicPr>
          <p:cNvPr id="11" name="Picture 10">
            <a:extLst>
              <a:ext uri="{FF2B5EF4-FFF2-40B4-BE49-F238E27FC236}">
                <a16:creationId xmlns:a16="http://schemas.microsoft.com/office/drawing/2014/main" id="{A8BB0DA4-8162-4EF4-A6E3-3183CD2A31CE}"/>
              </a:ext>
            </a:extLst>
          </p:cNvPr>
          <p:cNvPicPr>
            <a:picLocks noChangeAspect="1"/>
          </p:cNvPicPr>
          <p:nvPr/>
        </p:nvPicPr>
        <p:blipFill>
          <a:blip r:embed="rId5"/>
          <a:stretch>
            <a:fillRect/>
          </a:stretch>
        </p:blipFill>
        <p:spPr>
          <a:xfrm>
            <a:off x="0" y="3618865"/>
            <a:ext cx="4175275" cy="3202006"/>
          </a:xfrm>
          <a:prstGeom prst="rect">
            <a:avLst/>
          </a:prstGeom>
        </p:spPr>
      </p:pic>
      <p:pic>
        <p:nvPicPr>
          <p:cNvPr id="12" name="Picture 11">
            <a:extLst>
              <a:ext uri="{FF2B5EF4-FFF2-40B4-BE49-F238E27FC236}">
                <a16:creationId xmlns:a16="http://schemas.microsoft.com/office/drawing/2014/main" id="{5B7EE23E-1BBA-4D87-B0B3-8149077918CC}"/>
              </a:ext>
            </a:extLst>
          </p:cNvPr>
          <p:cNvPicPr>
            <a:picLocks noChangeAspect="1"/>
          </p:cNvPicPr>
          <p:nvPr/>
        </p:nvPicPr>
        <p:blipFill>
          <a:blip r:embed="rId6"/>
          <a:stretch>
            <a:fillRect/>
          </a:stretch>
        </p:blipFill>
        <p:spPr>
          <a:xfrm>
            <a:off x="8112337" y="3558519"/>
            <a:ext cx="4012130" cy="3215956"/>
          </a:xfrm>
          <a:prstGeom prst="rect">
            <a:avLst/>
          </a:prstGeom>
        </p:spPr>
      </p:pic>
      <p:pic>
        <p:nvPicPr>
          <p:cNvPr id="13" name="Picture 12">
            <a:extLst>
              <a:ext uri="{FF2B5EF4-FFF2-40B4-BE49-F238E27FC236}">
                <a16:creationId xmlns:a16="http://schemas.microsoft.com/office/drawing/2014/main" id="{6F717947-8ACC-4350-BD9E-B737F12EAE9A}"/>
              </a:ext>
            </a:extLst>
          </p:cNvPr>
          <p:cNvPicPr>
            <a:picLocks noChangeAspect="1"/>
          </p:cNvPicPr>
          <p:nvPr/>
        </p:nvPicPr>
        <p:blipFill>
          <a:blip r:embed="rId7"/>
          <a:stretch>
            <a:fillRect/>
          </a:stretch>
        </p:blipFill>
        <p:spPr>
          <a:xfrm>
            <a:off x="4981407" y="3976048"/>
            <a:ext cx="2229186" cy="923330"/>
          </a:xfrm>
          <a:prstGeom prst="rect">
            <a:avLst/>
          </a:prstGeom>
          <a:ln w="25400">
            <a:solidFill>
              <a:srgbClr val="002060"/>
            </a:solidFill>
            <a:prstDash val="dash"/>
          </a:ln>
        </p:spPr>
      </p:pic>
      <p:sp>
        <p:nvSpPr>
          <p:cNvPr id="14" name="TextBox 13">
            <a:extLst>
              <a:ext uri="{FF2B5EF4-FFF2-40B4-BE49-F238E27FC236}">
                <a16:creationId xmlns:a16="http://schemas.microsoft.com/office/drawing/2014/main" id="{877BEC56-716A-4138-AE2B-E6424B0273FA}"/>
              </a:ext>
            </a:extLst>
          </p:cNvPr>
          <p:cNvSpPr txBox="1"/>
          <p:nvPr/>
        </p:nvSpPr>
        <p:spPr>
          <a:xfrm>
            <a:off x="4815108" y="4977552"/>
            <a:ext cx="3341620" cy="1569660"/>
          </a:xfrm>
          <a:prstGeom prst="rect">
            <a:avLst/>
          </a:prstGeom>
          <a:noFill/>
        </p:spPr>
        <p:txBody>
          <a:bodyPr wrap="none" rtlCol="0">
            <a:spAutoFit/>
          </a:bodyPr>
          <a:lstStyle/>
          <a:p>
            <a:r>
              <a:rPr lang="en-US" sz="2400" b="1" dirty="0">
                <a:solidFill>
                  <a:srgbClr val="C00000"/>
                </a:solidFill>
              </a:rPr>
              <a:t>Influence Function</a:t>
            </a:r>
          </a:p>
          <a:p>
            <a:r>
              <a:rPr lang="en-US" sz="2400" dirty="0">
                <a:solidFill>
                  <a:srgbClr val="C00000"/>
                </a:solidFill>
              </a:rPr>
              <a:t>Gives rate of change </a:t>
            </a:r>
          </a:p>
          <a:p>
            <a:r>
              <a:rPr lang="en-US" sz="2400" dirty="0">
                <a:solidFill>
                  <a:srgbClr val="C00000"/>
                </a:solidFill>
              </a:rPr>
              <a:t>in an estimator given a</a:t>
            </a:r>
          </a:p>
          <a:p>
            <a:r>
              <a:rPr lang="en-US" sz="2400" dirty="0">
                <a:solidFill>
                  <a:srgbClr val="C00000"/>
                </a:solidFill>
              </a:rPr>
              <a:t>Small change in the input</a:t>
            </a:r>
          </a:p>
        </p:txBody>
      </p:sp>
      <p:sp>
        <p:nvSpPr>
          <p:cNvPr id="15" name="Arrow: Up 14">
            <a:extLst>
              <a:ext uri="{FF2B5EF4-FFF2-40B4-BE49-F238E27FC236}">
                <a16:creationId xmlns:a16="http://schemas.microsoft.com/office/drawing/2014/main" id="{2F19A739-BDE5-4CB3-A812-45BB3CB83561}"/>
              </a:ext>
            </a:extLst>
          </p:cNvPr>
          <p:cNvSpPr/>
          <p:nvPr/>
        </p:nvSpPr>
        <p:spPr>
          <a:xfrm rot="16200000">
            <a:off x="4239455" y="4764389"/>
            <a:ext cx="484632" cy="8042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a:extLst>
              <a:ext uri="{FF2B5EF4-FFF2-40B4-BE49-F238E27FC236}">
                <a16:creationId xmlns:a16="http://schemas.microsoft.com/office/drawing/2014/main" id="{02B6F808-F7C0-4F95-AA20-CD235CD42DA5}"/>
              </a:ext>
            </a:extLst>
          </p:cNvPr>
          <p:cNvSpPr/>
          <p:nvPr/>
        </p:nvSpPr>
        <p:spPr>
          <a:xfrm rot="5400000">
            <a:off x="7505302" y="4730664"/>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7201720-7865-4617-A52C-AE8B0C20F7DD}"/>
              </a:ext>
            </a:extLst>
          </p:cNvPr>
          <p:cNvSpPr txBox="1"/>
          <p:nvPr/>
        </p:nvSpPr>
        <p:spPr>
          <a:xfrm>
            <a:off x="73161" y="3718873"/>
            <a:ext cx="1571925" cy="1200329"/>
          </a:xfrm>
          <a:prstGeom prst="rect">
            <a:avLst/>
          </a:prstGeom>
          <a:noFill/>
          <a:ln>
            <a:solidFill>
              <a:schemeClr val="accent5">
                <a:lumMod val="75000"/>
              </a:schemeClr>
            </a:solidFill>
          </a:ln>
          <a:effectLst>
            <a:glow rad="101600">
              <a:schemeClr val="accent2">
                <a:satMod val="175000"/>
                <a:alpha val="40000"/>
              </a:schemeClr>
            </a:glow>
          </a:effectLst>
        </p:spPr>
        <p:txBody>
          <a:bodyPr wrap="square" rtlCol="0">
            <a:spAutoFit/>
          </a:bodyPr>
          <a:lstStyle/>
          <a:p>
            <a:r>
              <a:rPr lang="en-US" dirty="0"/>
              <a:t>Cauchy and Huber IF </a:t>
            </a:r>
          </a:p>
          <a:p>
            <a:r>
              <a:rPr lang="en-US" dirty="0"/>
              <a:t>grows slower than L2</a:t>
            </a:r>
          </a:p>
        </p:txBody>
      </p:sp>
      <p:sp>
        <p:nvSpPr>
          <p:cNvPr id="18" name="TextBox 17">
            <a:extLst>
              <a:ext uri="{FF2B5EF4-FFF2-40B4-BE49-F238E27FC236}">
                <a16:creationId xmlns:a16="http://schemas.microsoft.com/office/drawing/2014/main" id="{F5BEB90F-5625-4523-9D77-5C862B181DF4}"/>
              </a:ext>
            </a:extLst>
          </p:cNvPr>
          <p:cNvSpPr txBox="1"/>
          <p:nvPr/>
        </p:nvSpPr>
        <p:spPr>
          <a:xfrm>
            <a:off x="8255509" y="3698175"/>
            <a:ext cx="1571925" cy="923330"/>
          </a:xfrm>
          <a:prstGeom prst="rect">
            <a:avLst/>
          </a:prstGeom>
          <a:noFill/>
          <a:ln>
            <a:solidFill>
              <a:schemeClr val="accent5">
                <a:lumMod val="75000"/>
              </a:schemeClr>
            </a:solidFill>
          </a:ln>
          <a:effectLst>
            <a:glow rad="101600">
              <a:schemeClr val="accent2">
                <a:satMod val="175000"/>
                <a:alpha val="40000"/>
              </a:schemeClr>
            </a:glow>
          </a:effectLst>
        </p:spPr>
        <p:txBody>
          <a:bodyPr wrap="square" rtlCol="0">
            <a:spAutoFit/>
          </a:bodyPr>
          <a:lstStyle/>
          <a:p>
            <a:r>
              <a:rPr lang="en-US" dirty="0"/>
              <a:t>Cauchy IF grows slower than Huber </a:t>
            </a:r>
          </a:p>
        </p:txBody>
      </p:sp>
    </p:spTree>
    <p:extLst>
      <p:ext uri="{BB962C8B-B14F-4D97-AF65-F5344CB8AC3E}">
        <p14:creationId xmlns:p14="http://schemas.microsoft.com/office/powerpoint/2010/main" val="210860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7D65-46F5-4464-A9C8-7FE8C92E16D4}"/>
              </a:ext>
            </a:extLst>
          </p:cNvPr>
          <p:cNvSpPr>
            <a:spLocks noGrp="1"/>
          </p:cNvSpPr>
          <p:nvPr>
            <p:ph type="title"/>
          </p:nvPr>
        </p:nvSpPr>
        <p:spPr>
          <a:xfrm>
            <a:off x="533400" y="165063"/>
            <a:ext cx="10515600" cy="872548"/>
          </a:xfrm>
        </p:spPr>
        <p:txBody>
          <a:bodyPr/>
          <a:lstStyle/>
          <a:p>
            <a:r>
              <a:rPr lang="en-US" dirty="0">
                <a:solidFill>
                  <a:srgbClr val="C00000"/>
                </a:solidFill>
              </a:rPr>
              <a:t>One of the combined Algorithms</a:t>
            </a:r>
          </a:p>
        </p:txBody>
      </p:sp>
      <p:pic>
        <p:nvPicPr>
          <p:cNvPr id="4" name="Picture 3">
            <a:extLst>
              <a:ext uri="{FF2B5EF4-FFF2-40B4-BE49-F238E27FC236}">
                <a16:creationId xmlns:a16="http://schemas.microsoft.com/office/drawing/2014/main" id="{9FCD9F8A-5F5E-43B1-B4AE-B5EAAE5E1709}"/>
              </a:ext>
            </a:extLst>
          </p:cNvPr>
          <p:cNvPicPr>
            <a:picLocks noChangeAspect="1"/>
          </p:cNvPicPr>
          <p:nvPr/>
        </p:nvPicPr>
        <p:blipFill>
          <a:blip r:embed="rId2"/>
          <a:stretch>
            <a:fillRect/>
          </a:stretch>
        </p:blipFill>
        <p:spPr>
          <a:xfrm>
            <a:off x="1394684" y="1797050"/>
            <a:ext cx="6049818" cy="4141932"/>
          </a:xfrm>
          <a:prstGeom prst="rect">
            <a:avLst/>
          </a:prstGeom>
        </p:spPr>
      </p:pic>
      <p:cxnSp>
        <p:nvCxnSpPr>
          <p:cNvPr id="6" name="Straight Arrow Connector 5">
            <a:extLst>
              <a:ext uri="{FF2B5EF4-FFF2-40B4-BE49-F238E27FC236}">
                <a16:creationId xmlns:a16="http://schemas.microsoft.com/office/drawing/2014/main" id="{35CCB6AF-4886-497E-BA8A-3062F06168E8}"/>
              </a:ext>
            </a:extLst>
          </p:cNvPr>
          <p:cNvCxnSpPr>
            <a:cxnSpLocks/>
          </p:cNvCxnSpPr>
          <p:nvPr/>
        </p:nvCxnSpPr>
        <p:spPr>
          <a:xfrm flipV="1">
            <a:off x="4121669" y="2608697"/>
            <a:ext cx="1450224" cy="48029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88B73C6-1FF0-4FA3-878E-97979F94EDA0}"/>
                  </a:ext>
                </a:extLst>
              </p:cNvPr>
              <p:cNvSpPr txBox="1"/>
              <p:nvPr/>
            </p:nvSpPr>
            <p:spPr>
              <a:xfrm>
                <a:off x="5571893" y="2466222"/>
                <a:ext cx="391203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𝑐</m:t>
                        </m:r>
                      </m:sub>
                    </m:sSub>
                  </m:oMath>
                </a14:m>
                <a:r>
                  <a:rPr lang="en-US" dirty="0"/>
                  <a:t> = different weight for negative errors</a:t>
                </a:r>
              </a:p>
            </p:txBody>
          </p:sp>
        </mc:Choice>
        <mc:Fallback xmlns="">
          <p:sp>
            <p:nvSpPr>
              <p:cNvPr id="10" name="TextBox 9">
                <a:extLst>
                  <a:ext uri="{FF2B5EF4-FFF2-40B4-BE49-F238E27FC236}">
                    <a16:creationId xmlns:a16="http://schemas.microsoft.com/office/drawing/2014/main" id="{B88B73C6-1FF0-4FA3-878E-97979F94EDA0}"/>
                  </a:ext>
                </a:extLst>
              </p:cNvPr>
              <p:cNvSpPr txBox="1">
                <a:spLocks noRot="1" noChangeAspect="1" noMove="1" noResize="1" noEditPoints="1" noAdjustHandles="1" noChangeArrowheads="1" noChangeShapeType="1" noTextEdit="1"/>
              </p:cNvSpPr>
              <p:nvPr/>
            </p:nvSpPr>
            <p:spPr>
              <a:xfrm>
                <a:off x="5571893" y="2466222"/>
                <a:ext cx="3912033" cy="369332"/>
              </a:xfrm>
              <a:prstGeom prst="rect">
                <a:avLst/>
              </a:prstGeom>
              <a:blipFill>
                <a:blip r:embed="rId3"/>
                <a:stretch>
                  <a:fillRect t="-10000" r="-467" b="-26667"/>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23E023F7-0839-48DC-9CCF-B6BB296170E7}"/>
              </a:ext>
            </a:extLst>
          </p:cNvPr>
          <p:cNvCxnSpPr>
            <a:cxnSpLocks/>
          </p:cNvCxnSpPr>
          <p:nvPr/>
        </p:nvCxnSpPr>
        <p:spPr>
          <a:xfrm>
            <a:off x="4192786" y="4135868"/>
            <a:ext cx="1722583" cy="17346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1F357C-55AD-42FA-B5E8-25CFED9D8F67}"/>
                  </a:ext>
                </a:extLst>
              </p:cNvPr>
              <p:cNvSpPr txBox="1"/>
              <p:nvPr/>
            </p:nvSpPr>
            <p:spPr>
              <a:xfrm>
                <a:off x="5866714" y="4146309"/>
                <a:ext cx="4159344" cy="689163"/>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𝑝</m:t>
                        </m:r>
                      </m:sub>
                    </m:sSub>
                  </m:oMath>
                </a14:m>
                <a:r>
                  <a:rPr lang="en-US" dirty="0"/>
                  <a:t> = different weight for positive errors</a:t>
                </a:r>
              </a:p>
              <a:p>
                <a:r>
                  <a:rPr lang="en-US" dirty="0"/>
                  <a:t>Such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𝑝</m:t>
                        </m:r>
                      </m:sub>
                    </m:sSub>
                    <m:r>
                      <a:rPr lang="en-US" b="0" i="0"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𝑐</m:t>
                        </m:r>
                      </m:sub>
                    </m:sSub>
                  </m:oMath>
                </a14:m>
                <a:r>
                  <a:rPr lang="en-US" dirty="0"/>
                  <a:t>  reduces false alarms </a:t>
                </a:r>
              </a:p>
            </p:txBody>
          </p:sp>
        </mc:Choice>
        <mc:Fallback xmlns="">
          <p:sp>
            <p:nvSpPr>
              <p:cNvPr id="12" name="TextBox 11">
                <a:extLst>
                  <a:ext uri="{FF2B5EF4-FFF2-40B4-BE49-F238E27FC236}">
                    <a16:creationId xmlns:a16="http://schemas.microsoft.com/office/drawing/2014/main" id="{461F357C-55AD-42FA-B5E8-25CFED9D8F67}"/>
                  </a:ext>
                </a:extLst>
              </p:cNvPr>
              <p:cNvSpPr txBox="1">
                <a:spLocks noRot="1" noChangeAspect="1" noMove="1" noResize="1" noEditPoints="1" noAdjustHandles="1" noChangeArrowheads="1" noChangeShapeType="1" noTextEdit="1"/>
              </p:cNvSpPr>
              <p:nvPr/>
            </p:nvSpPr>
            <p:spPr>
              <a:xfrm>
                <a:off x="5866714" y="4146309"/>
                <a:ext cx="4159344" cy="689163"/>
              </a:xfrm>
              <a:prstGeom prst="rect">
                <a:avLst/>
              </a:prstGeom>
              <a:blipFill>
                <a:blip r:embed="rId4"/>
                <a:stretch>
                  <a:fillRect l="-1171" t="-3540" r="-146" b="-1061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2149FC6-2E6C-40EE-9D66-CA7F54114DDF}"/>
              </a:ext>
            </a:extLst>
          </p:cNvPr>
          <p:cNvCxnSpPr>
            <a:cxnSpLocks/>
          </p:cNvCxnSpPr>
          <p:nvPr/>
        </p:nvCxnSpPr>
        <p:spPr>
          <a:xfrm flipV="1">
            <a:off x="4285673" y="3215410"/>
            <a:ext cx="1625600" cy="24251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511765-6556-4AC0-8AF9-6C0AC74BE03C}"/>
                  </a:ext>
                </a:extLst>
              </p:cNvPr>
              <p:cNvSpPr txBox="1"/>
              <p:nvPr/>
            </p:nvSpPr>
            <p:spPr>
              <a:xfrm>
                <a:off x="5896897" y="3030743"/>
                <a:ext cx="3524939" cy="369332"/>
              </a:xfrm>
              <a:prstGeom prst="rect">
                <a:avLst/>
              </a:prstGeom>
              <a:noFill/>
            </p:spPr>
            <p:txBody>
              <a:bodyPr wrap="none"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 </m:t>
                    </m:r>
                  </m:oMath>
                </a14:m>
                <a:r>
                  <a:rPr lang="en-US" dirty="0"/>
                  <a:t>= corresponding weighted error </a:t>
                </a:r>
              </a:p>
            </p:txBody>
          </p:sp>
        </mc:Choice>
        <mc:Fallback xmlns="">
          <p:sp>
            <p:nvSpPr>
              <p:cNvPr id="14" name="TextBox 13">
                <a:extLst>
                  <a:ext uri="{FF2B5EF4-FFF2-40B4-BE49-F238E27FC236}">
                    <a16:creationId xmlns:a16="http://schemas.microsoft.com/office/drawing/2014/main" id="{F3511765-6556-4AC0-8AF9-6C0AC74BE03C}"/>
                  </a:ext>
                </a:extLst>
              </p:cNvPr>
              <p:cNvSpPr txBox="1">
                <a:spLocks noRot="1" noChangeAspect="1" noMove="1" noResize="1" noEditPoints="1" noAdjustHandles="1" noChangeArrowheads="1" noChangeShapeType="1" noTextEdit="1"/>
              </p:cNvSpPr>
              <p:nvPr/>
            </p:nvSpPr>
            <p:spPr>
              <a:xfrm>
                <a:off x="5896897" y="3030743"/>
                <a:ext cx="3524939" cy="369332"/>
              </a:xfrm>
              <a:prstGeom prst="rect">
                <a:avLst/>
              </a:prstGeom>
              <a:blipFill>
                <a:blip r:embed="rId5"/>
                <a:stretch>
                  <a:fillRect t="-8197" r="-345" b="-2459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C6BC848C-BADD-4562-8972-AD2947E1B0D8}"/>
              </a:ext>
            </a:extLst>
          </p:cNvPr>
          <p:cNvCxnSpPr>
            <a:cxnSpLocks/>
          </p:cNvCxnSpPr>
          <p:nvPr/>
        </p:nvCxnSpPr>
        <p:spPr>
          <a:xfrm flipH="1">
            <a:off x="1304973" y="3499971"/>
            <a:ext cx="829780" cy="26373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4A1EC7-DAEC-4FCF-A924-2C5E9BEBC9A6}"/>
              </a:ext>
            </a:extLst>
          </p:cNvPr>
          <p:cNvSpPr txBox="1"/>
          <p:nvPr/>
        </p:nvSpPr>
        <p:spPr>
          <a:xfrm>
            <a:off x="0" y="3803353"/>
            <a:ext cx="2011897" cy="646331"/>
          </a:xfrm>
          <a:prstGeom prst="rect">
            <a:avLst/>
          </a:prstGeom>
          <a:noFill/>
        </p:spPr>
        <p:txBody>
          <a:bodyPr wrap="none" rtlCol="0">
            <a:spAutoFit/>
          </a:bodyPr>
          <a:lstStyle/>
          <a:p>
            <a:r>
              <a:rPr lang="en-US" dirty="0">
                <a:solidFill>
                  <a:schemeClr val="accent6">
                    <a:lumMod val="75000"/>
                  </a:schemeClr>
                </a:solidFill>
              </a:rPr>
              <a:t>Loss Function value</a:t>
            </a:r>
          </a:p>
          <a:p>
            <a:r>
              <a:rPr lang="en-US" dirty="0">
                <a:solidFill>
                  <a:schemeClr val="accent6">
                    <a:lumMod val="75000"/>
                  </a:schemeClr>
                </a:solidFill>
              </a:rPr>
              <a:t> by Cauchy Loss</a:t>
            </a:r>
          </a:p>
        </p:txBody>
      </p:sp>
      <p:cxnSp>
        <p:nvCxnSpPr>
          <p:cNvPr id="25" name="Straight Arrow Connector 24">
            <a:extLst>
              <a:ext uri="{FF2B5EF4-FFF2-40B4-BE49-F238E27FC236}">
                <a16:creationId xmlns:a16="http://schemas.microsoft.com/office/drawing/2014/main" id="{D61B6CE2-5308-4CDD-8512-B0A10B3FD7B5}"/>
              </a:ext>
            </a:extLst>
          </p:cNvPr>
          <p:cNvCxnSpPr>
            <a:cxnSpLocks/>
          </p:cNvCxnSpPr>
          <p:nvPr/>
        </p:nvCxnSpPr>
        <p:spPr>
          <a:xfrm flipH="1" flipV="1">
            <a:off x="1432789" y="4449684"/>
            <a:ext cx="701964" cy="15453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CC9F0FF-E5FD-48E7-B7F2-96B2004946FA}"/>
              </a:ext>
            </a:extLst>
          </p:cNvPr>
          <p:cNvCxnSpPr>
            <a:cxnSpLocks/>
          </p:cNvCxnSpPr>
          <p:nvPr/>
        </p:nvCxnSpPr>
        <p:spPr>
          <a:xfrm flipH="1">
            <a:off x="1163782" y="5466630"/>
            <a:ext cx="529930" cy="43411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0BB631-ABBB-4127-B91B-ED1702462EF6}"/>
              </a:ext>
            </a:extLst>
          </p:cNvPr>
          <p:cNvSpPr txBox="1"/>
          <p:nvPr/>
        </p:nvSpPr>
        <p:spPr>
          <a:xfrm>
            <a:off x="23628" y="5841340"/>
            <a:ext cx="2562689" cy="369332"/>
          </a:xfrm>
          <a:prstGeom prst="rect">
            <a:avLst/>
          </a:prstGeom>
          <a:noFill/>
        </p:spPr>
        <p:txBody>
          <a:bodyPr wrap="none" rtlCol="0">
            <a:spAutoFit/>
          </a:bodyPr>
          <a:lstStyle/>
          <a:p>
            <a:r>
              <a:rPr lang="en-US" dirty="0">
                <a:solidFill>
                  <a:schemeClr val="accent6">
                    <a:lumMod val="75000"/>
                  </a:schemeClr>
                </a:solidFill>
              </a:rPr>
              <a:t>Optimal Upper Threshold</a:t>
            </a:r>
          </a:p>
        </p:txBody>
      </p:sp>
      <p:sp>
        <p:nvSpPr>
          <p:cNvPr id="33" name="TextBox 32">
            <a:extLst>
              <a:ext uri="{FF2B5EF4-FFF2-40B4-BE49-F238E27FC236}">
                <a16:creationId xmlns:a16="http://schemas.microsoft.com/office/drawing/2014/main" id="{80647CBA-A270-49FA-81AD-C2E0A450D78B}"/>
              </a:ext>
            </a:extLst>
          </p:cNvPr>
          <p:cNvSpPr txBox="1"/>
          <p:nvPr/>
        </p:nvSpPr>
        <p:spPr>
          <a:xfrm>
            <a:off x="7946386" y="1289762"/>
            <a:ext cx="4159344" cy="646331"/>
          </a:xfrm>
          <a:prstGeom prst="rect">
            <a:avLst/>
          </a:prstGeom>
          <a:noFill/>
          <a:ln>
            <a:solidFill>
              <a:schemeClr val="accent5">
                <a:lumMod val="75000"/>
              </a:schemeClr>
            </a:solidFill>
          </a:ln>
          <a:effectLst>
            <a:glow rad="101600">
              <a:schemeClr val="accent2">
                <a:satMod val="175000"/>
                <a:alpha val="40000"/>
              </a:schemeClr>
            </a:glow>
          </a:effectLst>
        </p:spPr>
        <p:txBody>
          <a:bodyPr wrap="square" rtlCol="0">
            <a:spAutoFit/>
          </a:bodyPr>
          <a:lstStyle/>
          <a:p>
            <a:r>
              <a:rPr lang="en-US" dirty="0"/>
              <a:t>Regression Type: Quantile Weighted (QW)</a:t>
            </a:r>
          </a:p>
          <a:p>
            <a:r>
              <a:rPr lang="en-US" dirty="0"/>
              <a:t>Loss Function Type:  Cauchy Loss  </a:t>
            </a:r>
          </a:p>
        </p:txBody>
      </p:sp>
      <p:sp>
        <p:nvSpPr>
          <p:cNvPr id="34" name="TextBox 33">
            <a:extLst>
              <a:ext uri="{FF2B5EF4-FFF2-40B4-BE49-F238E27FC236}">
                <a16:creationId xmlns:a16="http://schemas.microsoft.com/office/drawing/2014/main" id="{147A2572-8F91-4FCD-AF1B-3F3C0F40D7CE}"/>
              </a:ext>
            </a:extLst>
          </p:cNvPr>
          <p:cNvSpPr txBox="1"/>
          <p:nvPr/>
        </p:nvSpPr>
        <p:spPr>
          <a:xfrm>
            <a:off x="7946386" y="5287342"/>
            <a:ext cx="3640927" cy="1477328"/>
          </a:xfrm>
          <a:prstGeom prst="rect">
            <a:avLst/>
          </a:prstGeom>
          <a:noFill/>
          <a:ln>
            <a:solidFill>
              <a:schemeClr val="accent5">
                <a:lumMod val="75000"/>
              </a:schemeClr>
            </a:solidFill>
          </a:ln>
          <a:effectLst>
            <a:glow rad="101600">
              <a:schemeClr val="accent2">
                <a:satMod val="175000"/>
                <a:alpha val="40000"/>
              </a:schemeClr>
            </a:glow>
          </a:effectLst>
        </p:spPr>
        <p:txBody>
          <a:bodyPr wrap="square" rtlCol="0">
            <a:spAutoFit/>
          </a:bodyPr>
          <a:lstStyle/>
          <a:p>
            <a:r>
              <a:rPr lang="en-US" b="1" dirty="0"/>
              <a:t>Total Four Algorithms Proposed</a:t>
            </a:r>
          </a:p>
          <a:p>
            <a:r>
              <a:rPr lang="en-US" dirty="0"/>
              <a:t>	QW-CAUCHY</a:t>
            </a:r>
          </a:p>
          <a:p>
            <a:r>
              <a:rPr lang="en-US" dirty="0"/>
              <a:t>	QW-Huber </a:t>
            </a:r>
          </a:p>
          <a:p>
            <a:r>
              <a:rPr lang="en-US" dirty="0"/>
              <a:t>	NW-CAUCHY </a:t>
            </a:r>
          </a:p>
          <a:p>
            <a:r>
              <a:rPr lang="en-US" dirty="0"/>
              <a:t>	NW-Huber</a:t>
            </a:r>
          </a:p>
        </p:txBody>
      </p:sp>
    </p:spTree>
    <p:extLst>
      <p:ext uri="{BB962C8B-B14F-4D97-AF65-F5344CB8AC3E}">
        <p14:creationId xmlns:p14="http://schemas.microsoft.com/office/powerpoint/2010/main" val="289382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9989-5B84-4D58-9897-5C963B39E5F9}"/>
              </a:ext>
            </a:extLst>
          </p:cNvPr>
          <p:cNvSpPr>
            <a:spLocks noGrp="1"/>
          </p:cNvSpPr>
          <p:nvPr>
            <p:ph type="title"/>
          </p:nvPr>
        </p:nvSpPr>
        <p:spPr>
          <a:xfrm>
            <a:off x="423030" y="89139"/>
            <a:ext cx="10515600" cy="753460"/>
          </a:xfrm>
        </p:spPr>
        <p:txBody>
          <a:bodyPr/>
          <a:lstStyle/>
          <a:p>
            <a:r>
              <a:rPr lang="en-US" dirty="0">
                <a:solidFill>
                  <a:srgbClr val="C00000"/>
                </a:solidFill>
              </a:rPr>
              <a:t>Other Mitigations Proposed</a:t>
            </a:r>
          </a:p>
        </p:txBody>
      </p:sp>
      <p:pic>
        <p:nvPicPr>
          <p:cNvPr id="4" name="Picture 3">
            <a:extLst>
              <a:ext uri="{FF2B5EF4-FFF2-40B4-BE49-F238E27FC236}">
                <a16:creationId xmlns:a16="http://schemas.microsoft.com/office/drawing/2014/main" id="{CAA48805-654C-46F1-8366-9D1DE2E908FE}"/>
              </a:ext>
            </a:extLst>
          </p:cNvPr>
          <p:cNvPicPr>
            <a:picLocks noChangeAspect="1"/>
          </p:cNvPicPr>
          <p:nvPr/>
        </p:nvPicPr>
        <p:blipFill>
          <a:blip r:embed="rId2"/>
          <a:stretch>
            <a:fillRect/>
          </a:stretch>
        </p:blipFill>
        <p:spPr>
          <a:xfrm>
            <a:off x="299918" y="1259556"/>
            <a:ext cx="4663876" cy="433888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DF5FE73-1AA1-4BF7-A0FD-C7CC95F3CC2F}"/>
                  </a:ext>
                </a:extLst>
              </p:cNvPr>
              <p:cNvSpPr txBox="1"/>
              <p:nvPr/>
            </p:nvSpPr>
            <p:spPr>
              <a:xfrm>
                <a:off x="4456966" y="2736515"/>
                <a:ext cx="2005978" cy="1200329"/>
              </a:xfrm>
              <a:prstGeom prst="rect">
                <a:avLst/>
              </a:prstGeom>
              <a:noFill/>
            </p:spPr>
            <p:txBody>
              <a:bodyPr wrap="square" rtlCol="0">
                <a:spAutoFit/>
              </a:bodyPr>
              <a:lstStyle/>
              <a:p>
                <a:r>
                  <a:rPr lang="en-US" dirty="0">
                    <a:solidFill>
                      <a:srgbClr val="00B050"/>
                    </a:solidFill>
                  </a:rPr>
                  <a:t>Loss Function value</a:t>
                </a:r>
              </a:p>
              <a:p>
                <a:r>
                  <a:rPr lang="en-US" dirty="0">
                    <a:solidFill>
                      <a:srgbClr val="00B050"/>
                    </a:solidFill>
                  </a:rPr>
                  <a:t> by Huber Loss </a:t>
                </a:r>
              </a:p>
              <a:p>
                <a:r>
                  <a:rPr lang="en-US" dirty="0">
                    <a:solidFill>
                      <a:srgbClr val="00B050"/>
                    </a:solidFill>
                  </a:rPr>
                  <a:t>With weighted </a:t>
                </a:r>
              </a:p>
              <a:p>
                <a:r>
                  <a:rPr lang="en-US" dirty="0">
                    <a:solidFill>
                      <a:srgbClr val="00B050"/>
                    </a:solidFill>
                  </a:rPr>
                  <a:t>Error </a:t>
                </a:r>
                <a14:m>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𝑆</m:t>
                        </m:r>
                      </m:e>
                      <m:sup>
                        <m:r>
                          <a:rPr lang="en-US" b="0" i="1" smtClean="0">
                            <a:solidFill>
                              <a:srgbClr val="00B050"/>
                            </a:solidFill>
                            <a:latin typeface="Cambria Math" panose="02040503050406030204" pitchFamily="18" charset="0"/>
                          </a:rPr>
                          <m:t>+</m:t>
                        </m:r>
                      </m:sup>
                    </m:sSup>
                  </m:oMath>
                </a14:m>
                <a:endParaRPr lang="en-US" dirty="0">
                  <a:solidFill>
                    <a:srgbClr val="00B050"/>
                  </a:solidFill>
                </a:endParaRPr>
              </a:p>
            </p:txBody>
          </p:sp>
        </mc:Choice>
        <mc:Fallback xmlns="">
          <p:sp>
            <p:nvSpPr>
              <p:cNvPr id="5" name="TextBox 4">
                <a:extLst>
                  <a:ext uri="{FF2B5EF4-FFF2-40B4-BE49-F238E27FC236}">
                    <a16:creationId xmlns:a16="http://schemas.microsoft.com/office/drawing/2014/main" id="{8DF5FE73-1AA1-4BF7-A0FD-C7CC95F3CC2F}"/>
                  </a:ext>
                </a:extLst>
              </p:cNvPr>
              <p:cNvSpPr txBox="1">
                <a:spLocks noRot="1" noChangeAspect="1" noMove="1" noResize="1" noEditPoints="1" noAdjustHandles="1" noChangeArrowheads="1" noChangeShapeType="1" noTextEdit="1"/>
              </p:cNvSpPr>
              <p:nvPr/>
            </p:nvSpPr>
            <p:spPr>
              <a:xfrm>
                <a:off x="4456966" y="2736515"/>
                <a:ext cx="2005978" cy="1200329"/>
              </a:xfrm>
              <a:prstGeom prst="rect">
                <a:avLst/>
              </a:prstGeom>
              <a:blipFill>
                <a:blip r:embed="rId3"/>
                <a:stretch>
                  <a:fillRect l="-2432" t="-3046" r="-2128" b="-7107"/>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4B52E60-6BC5-437C-BCBD-EF2B80393642}"/>
              </a:ext>
            </a:extLst>
          </p:cNvPr>
          <p:cNvCxnSpPr>
            <a:cxnSpLocks/>
          </p:cNvCxnSpPr>
          <p:nvPr/>
        </p:nvCxnSpPr>
        <p:spPr>
          <a:xfrm>
            <a:off x="2219417" y="2817763"/>
            <a:ext cx="2237548" cy="7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B1BC6D-7E95-49AE-81C5-063884A4D01D}"/>
              </a:ext>
            </a:extLst>
          </p:cNvPr>
          <p:cNvCxnSpPr>
            <a:cxnSpLocks/>
          </p:cNvCxnSpPr>
          <p:nvPr/>
        </p:nvCxnSpPr>
        <p:spPr>
          <a:xfrm>
            <a:off x="2631856" y="3199088"/>
            <a:ext cx="1825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A381127-D702-48E8-B88B-E140760B1D94}"/>
              </a:ext>
            </a:extLst>
          </p:cNvPr>
          <p:cNvPicPr>
            <a:picLocks noChangeAspect="1"/>
          </p:cNvPicPr>
          <p:nvPr/>
        </p:nvPicPr>
        <p:blipFill>
          <a:blip r:embed="rId4"/>
          <a:stretch>
            <a:fillRect/>
          </a:stretch>
        </p:blipFill>
        <p:spPr>
          <a:xfrm>
            <a:off x="6583681" y="722376"/>
            <a:ext cx="5608320" cy="3528197"/>
          </a:xfrm>
          <a:prstGeom prst="rect">
            <a:avLst/>
          </a:prstGeom>
        </p:spPr>
      </p:pic>
      <p:cxnSp>
        <p:nvCxnSpPr>
          <p:cNvPr id="23" name="Straight Arrow Connector 22">
            <a:extLst>
              <a:ext uri="{FF2B5EF4-FFF2-40B4-BE49-F238E27FC236}">
                <a16:creationId xmlns:a16="http://schemas.microsoft.com/office/drawing/2014/main" id="{8CCC8C70-057D-45BC-9803-92042A0E6F55}"/>
              </a:ext>
            </a:extLst>
          </p:cNvPr>
          <p:cNvCxnSpPr>
            <a:cxnSpLocks/>
          </p:cNvCxnSpPr>
          <p:nvPr/>
        </p:nvCxnSpPr>
        <p:spPr>
          <a:xfrm>
            <a:off x="2631856" y="2355190"/>
            <a:ext cx="1825109" cy="111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277D785-AC24-4B50-A287-B5D03FFEC178}"/>
                  </a:ext>
                </a:extLst>
              </p:cNvPr>
              <p:cNvSpPr txBox="1"/>
              <p:nvPr/>
            </p:nvSpPr>
            <p:spPr>
              <a:xfrm>
                <a:off x="4456965" y="2245531"/>
                <a:ext cx="1987788" cy="369332"/>
              </a:xfrm>
              <a:prstGeom prst="rect">
                <a:avLst/>
              </a:prstGeom>
              <a:noFill/>
            </p:spPr>
            <p:txBody>
              <a:bodyPr wrap="none" rtlCol="0">
                <a:spAutoFit/>
              </a:bodyPr>
              <a:lstStyle/>
              <a:p>
                <a:r>
                  <a:rPr lang="en-US" dirty="0">
                    <a:solidFill>
                      <a:srgbClr val="00B050"/>
                    </a:solidFill>
                  </a:rPr>
                  <a:t>Weighted error </a:t>
                </a:r>
                <a14:m>
                  <m:oMath xmlns:m="http://schemas.openxmlformats.org/officeDocument/2006/math">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𝑆</m:t>
                        </m:r>
                      </m:e>
                      <m:sup>
                        <m:r>
                          <a:rPr lang="en-US" i="1">
                            <a:solidFill>
                              <a:srgbClr val="00B050"/>
                            </a:solidFill>
                            <a:latin typeface="Cambria Math" panose="02040503050406030204" pitchFamily="18" charset="0"/>
                          </a:rPr>
                          <m:t>+</m:t>
                        </m:r>
                      </m:sup>
                    </m:sSup>
                  </m:oMath>
                </a14:m>
                <a:r>
                  <a:rPr lang="en-US" dirty="0">
                    <a:solidFill>
                      <a:srgbClr val="00B050"/>
                    </a:solidFill>
                  </a:rPr>
                  <a:t> </a:t>
                </a:r>
              </a:p>
            </p:txBody>
          </p:sp>
        </mc:Choice>
        <mc:Fallback xmlns="">
          <p:sp>
            <p:nvSpPr>
              <p:cNvPr id="25" name="TextBox 24">
                <a:extLst>
                  <a:ext uri="{FF2B5EF4-FFF2-40B4-BE49-F238E27FC236}">
                    <a16:creationId xmlns:a16="http://schemas.microsoft.com/office/drawing/2014/main" id="{D277D785-AC24-4B50-A287-B5D03FFEC178}"/>
                  </a:ext>
                </a:extLst>
              </p:cNvPr>
              <p:cNvSpPr txBox="1">
                <a:spLocks noRot="1" noChangeAspect="1" noMove="1" noResize="1" noEditPoints="1" noAdjustHandles="1" noChangeArrowheads="1" noChangeShapeType="1" noTextEdit="1"/>
              </p:cNvSpPr>
              <p:nvPr/>
            </p:nvSpPr>
            <p:spPr>
              <a:xfrm>
                <a:off x="4456965" y="2245531"/>
                <a:ext cx="1987788" cy="369332"/>
              </a:xfrm>
              <a:prstGeom prst="rect">
                <a:avLst/>
              </a:prstGeom>
              <a:blipFill>
                <a:blip r:embed="rId5"/>
                <a:stretch>
                  <a:fillRect l="-2454" t="-8197" b="-24590"/>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12254E-9F90-4A95-8045-9D711302AA80}"/>
              </a:ext>
            </a:extLst>
          </p:cNvPr>
          <p:cNvSpPr txBox="1"/>
          <p:nvPr/>
        </p:nvSpPr>
        <p:spPr>
          <a:xfrm>
            <a:off x="9272089" y="2005393"/>
            <a:ext cx="2825423" cy="646331"/>
          </a:xfrm>
          <a:prstGeom prst="rect">
            <a:avLst/>
          </a:prstGeom>
          <a:noFill/>
        </p:spPr>
        <p:txBody>
          <a:bodyPr wrap="square" rtlCol="0">
            <a:spAutoFit/>
          </a:bodyPr>
          <a:lstStyle/>
          <a:p>
            <a:r>
              <a:rPr lang="en-US" dirty="0">
                <a:solidFill>
                  <a:srgbClr val="00B050"/>
                </a:solidFill>
              </a:rPr>
              <a:t>Non-quantile</a:t>
            </a:r>
          </a:p>
          <a:p>
            <a:r>
              <a:rPr lang="en-US" dirty="0">
                <a:solidFill>
                  <a:srgbClr val="00B050"/>
                </a:solidFill>
              </a:rPr>
              <a:t>Regression with Cauchy Loss</a:t>
            </a:r>
          </a:p>
        </p:txBody>
      </p:sp>
      <p:pic>
        <p:nvPicPr>
          <p:cNvPr id="6" name="Picture 5">
            <a:extLst>
              <a:ext uri="{FF2B5EF4-FFF2-40B4-BE49-F238E27FC236}">
                <a16:creationId xmlns:a16="http://schemas.microsoft.com/office/drawing/2014/main" id="{732C14E8-27B7-4CF6-B867-94C7D063B901}"/>
              </a:ext>
            </a:extLst>
          </p:cNvPr>
          <p:cNvPicPr>
            <a:picLocks noChangeAspect="1"/>
          </p:cNvPicPr>
          <p:nvPr/>
        </p:nvPicPr>
        <p:blipFill>
          <a:blip r:embed="rId6"/>
          <a:stretch>
            <a:fillRect/>
          </a:stretch>
        </p:blipFill>
        <p:spPr>
          <a:xfrm>
            <a:off x="6665791" y="4050793"/>
            <a:ext cx="4706204" cy="2578608"/>
          </a:xfrm>
          <a:prstGeom prst="rect">
            <a:avLst/>
          </a:prstGeom>
        </p:spPr>
      </p:pic>
      <p:sp>
        <p:nvSpPr>
          <p:cNvPr id="14" name="TextBox 13">
            <a:extLst>
              <a:ext uri="{FF2B5EF4-FFF2-40B4-BE49-F238E27FC236}">
                <a16:creationId xmlns:a16="http://schemas.microsoft.com/office/drawing/2014/main" id="{C334F8BA-C7BF-4C45-AAF6-58FC0A68C93B}"/>
              </a:ext>
            </a:extLst>
          </p:cNvPr>
          <p:cNvSpPr txBox="1"/>
          <p:nvPr/>
        </p:nvSpPr>
        <p:spPr>
          <a:xfrm>
            <a:off x="9272088" y="5326476"/>
            <a:ext cx="2825423" cy="646331"/>
          </a:xfrm>
          <a:prstGeom prst="rect">
            <a:avLst/>
          </a:prstGeom>
          <a:noFill/>
        </p:spPr>
        <p:txBody>
          <a:bodyPr wrap="square" rtlCol="0">
            <a:spAutoFit/>
          </a:bodyPr>
          <a:lstStyle/>
          <a:p>
            <a:r>
              <a:rPr lang="en-US" dirty="0">
                <a:solidFill>
                  <a:srgbClr val="00B050"/>
                </a:solidFill>
              </a:rPr>
              <a:t>Non-quantile</a:t>
            </a:r>
          </a:p>
          <a:p>
            <a:r>
              <a:rPr lang="en-US" dirty="0">
                <a:solidFill>
                  <a:srgbClr val="00B050"/>
                </a:solidFill>
              </a:rPr>
              <a:t>Regression with Huber Loss</a:t>
            </a:r>
          </a:p>
        </p:txBody>
      </p:sp>
    </p:spTree>
    <p:extLst>
      <p:ext uri="{BB962C8B-B14F-4D97-AF65-F5344CB8AC3E}">
        <p14:creationId xmlns:p14="http://schemas.microsoft.com/office/powerpoint/2010/main" val="81760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FD9D-C8E7-4BD9-9F34-B981CC028FEC}"/>
              </a:ext>
            </a:extLst>
          </p:cNvPr>
          <p:cNvSpPr>
            <a:spLocks noGrp="1"/>
          </p:cNvSpPr>
          <p:nvPr>
            <p:ph type="title"/>
          </p:nvPr>
        </p:nvSpPr>
        <p:spPr>
          <a:xfrm>
            <a:off x="441037" y="90738"/>
            <a:ext cx="10515600" cy="909493"/>
          </a:xfrm>
        </p:spPr>
        <p:txBody>
          <a:bodyPr/>
          <a:lstStyle/>
          <a:p>
            <a:r>
              <a:rPr lang="en-US" b="1" dirty="0">
                <a:solidFill>
                  <a:srgbClr val="C00000"/>
                </a:solidFill>
              </a:rPr>
              <a:t>Metrics</a:t>
            </a:r>
            <a:r>
              <a:rPr lang="en-US" b="1" dirty="0"/>
              <a:t> </a:t>
            </a:r>
          </a:p>
        </p:txBody>
      </p:sp>
      <p:pic>
        <p:nvPicPr>
          <p:cNvPr id="5" name="Picture 4">
            <a:extLst>
              <a:ext uri="{FF2B5EF4-FFF2-40B4-BE49-F238E27FC236}">
                <a16:creationId xmlns:a16="http://schemas.microsoft.com/office/drawing/2014/main" id="{35F95EB9-8ECE-4EA8-B146-2A02B58A0E9B}"/>
              </a:ext>
            </a:extLst>
          </p:cNvPr>
          <p:cNvPicPr>
            <a:picLocks noChangeAspect="1"/>
          </p:cNvPicPr>
          <p:nvPr/>
        </p:nvPicPr>
        <p:blipFill>
          <a:blip r:embed="rId2"/>
          <a:stretch>
            <a:fillRect/>
          </a:stretch>
        </p:blipFill>
        <p:spPr>
          <a:xfrm>
            <a:off x="1087581" y="1070985"/>
            <a:ext cx="3048000" cy="683058"/>
          </a:xfrm>
          <a:prstGeom prst="rect">
            <a:avLst/>
          </a:prstGeom>
        </p:spPr>
      </p:pic>
      <p:cxnSp>
        <p:nvCxnSpPr>
          <p:cNvPr id="7" name="Straight Arrow Connector 6">
            <a:extLst>
              <a:ext uri="{FF2B5EF4-FFF2-40B4-BE49-F238E27FC236}">
                <a16:creationId xmlns:a16="http://schemas.microsoft.com/office/drawing/2014/main" id="{585CF8A5-226A-4897-A828-EFFDB4DFD328}"/>
              </a:ext>
            </a:extLst>
          </p:cNvPr>
          <p:cNvCxnSpPr>
            <a:cxnSpLocks/>
          </p:cNvCxnSpPr>
          <p:nvPr/>
        </p:nvCxnSpPr>
        <p:spPr>
          <a:xfrm flipH="1">
            <a:off x="1533237" y="1616363"/>
            <a:ext cx="508000" cy="655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616B676-9B1D-4BDF-BD36-F3E59486495E}"/>
              </a:ext>
            </a:extLst>
          </p:cNvPr>
          <p:cNvSpPr txBox="1"/>
          <p:nvPr/>
        </p:nvSpPr>
        <p:spPr>
          <a:xfrm>
            <a:off x="329294" y="2257031"/>
            <a:ext cx="3500895" cy="369332"/>
          </a:xfrm>
          <a:prstGeom prst="rect">
            <a:avLst/>
          </a:prstGeom>
          <a:noFill/>
        </p:spPr>
        <p:txBody>
          <a:bodyPr wrap="none" rtlCol="0">
            <a:spAutoFit/>
          </a:bodyPr>
          <a:lstStyle/>
          <a:p>
            <a:r>
              <a:rPr lang="en-US" b="1" dirty="0"/>
              <a:t>Data falsification margin in test set</a:t>
            </a:r>
          </a:p>
        </p:txBody>
      </p:sp>
      <p:cxnSp>
        <p:nvCxnSpPr>
          <p:cNvPr id="10" name="Straight Arrow Connector 9">
            <a:extLst>
              <a:ext uri="{FF2B5EF4-FFF2-40B4-BE49-F238E27FC236}">
                <a16:creationId xmlns:a16="http://schemas.microsoft.com/office/drawing/2014/main" id="{20F6CB5C-085A-4611-B724-BECEFA71D915}"/>
              </a:ext>
            </a:extLst>
          </p:cNvPr>
          <p:cNvCxnSpPr>
            <a:cxnSpLocks/>
          </p:cNvCxnSpPr>
          <p:nvPr/>
        </p:nvCxnSpPr>
        <p:spPr>
          <a:xfrm flipV="1">
            <a:off x="2611581" y="488272"/>
            <a:ext cx="448913" cy="7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7E22CEB-46C0-4A26-A357-FE946106942B}"/>
              </a:ext>
            </a:extLst>
          </p:cNvPr>
          <p:cNvSpPr txBox="1"/>
          <p:nvPr/>
        </p:nvSpPr>
        <p:spPr>
          <a:xfrm>
            <a:off x="2620884" y="182191"/>
            <a:ext cx="3700018" cy="369332"/>
          </a:xfrm>
          <a:prstGeom prst="rect">
            <a:avLst/>
          </a:prstGeom>
          <a:noFill/>
        </p:spPr>
        <p:txBody>
          <a:bodyPr wrap="square" rtlCol="0">
            <a:spAutoFit/>
          </a:bodyPr>
          <a:lstStyle/>
          <a:p>
            <a:r>
              <a:rPr lang="en-US" b="1" dirty="0"/>
              <a:t># of Compromised Meters In test set </a:t>
            </a:r>
          </a:p>
        </p:txBody>
      </p:sp>
      <p:cxnSp>
        <p:nvCxnSpPr>
          <p:cNvPr id="14" name="Straight Arrow Connector 13">
            <a:extLst>
              <a:ext uri="{FF2B5EF4-FFF2-40B4-BE49-F238E27FC236}">
                <a16:creationId xmlns:a16="http://schemas.microsoft.com/office/drawing/2014/main" id="{89B4ADC2-9EA5-4AEB-994B-C980B8D7AC7B}"/>
              </a:ext>
            </a:extLst>
          </p:cNvPr>
          <p:cNvCxnSpPr>
            <a:cxnSpLocks/>
          </p:cNvCxnSpPr>
          <p:nvPr/>
        </p:nvCxnSpPr>
        <p:spPr>
          <a:xfrm>
            <a:off x="3015009" y="1598571"/>
            <a:ext cx="909290" cy="604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4031C9B-FD80-4A86-B8F7-78C1EB87434D}"/>
              </a:ext>
            </a:extLst>
          </p:cNvPr>
          <p:cNvCxnSpPr>
            <a:cxnSpLocks/>
          </p:cNvCxnSpPr>
          <p:nvPr/>
        </p:nvCxnSpPr>
        <p:spPr>
          <a:xfrm flipV="1">
            <a:off x="3361537" y="917078"/>
            <a:ext cx="742626" cy="272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32E2861-7B79-4713-A2BA-713EB13E7FA0}"/>
              </a:ext>
            </a:extLst>
          </p:cNvPr>
          <p:cNvSpPr txBox="1"/>
          <p:nvPr/>
        </p:nvSpPr>
        <p:spPr>
          <a:xfrm>
            <a:off x="4117152" y="741205"/>
            <a:ext cx="2529988" cy="369332"/>
          </a:xfrm>
          <a:prstGeom prst="rect">
            <a:avLst/>
          </a:prstGeom>
          <a:noFill/>
        </p:spPr>
        <p:txBody>
          <a:bodyPr wrap="none" rtlCol="0">
            <a:spAutoFit/>
          </a:bodyPr>
          <a:lstStyle/>
          <a:p>
            <a:r>
              <a:rPr lang="en-US" b="1" dirty="0"/>
              <a:t>Electricity Price Per </a:t>
            </a:r>
            <a:r>
              <a:rPr lang="en-US" b="1" dirty="0" err="1"/>
              <a:t>KWh</a:t>
            </a:r>
            <a:endParaRPr lang="en-US" b="1" dirty="0"/>
          </a:p>
        </p:txBody>
      </p:sp>
      <p:sp>
        <p:nvSpPr>
          <p:cNvPr id="27" name="TextBox 26">
            <a:extLst>
              <a:ext uri="{FF2B5EF4-FFF2-40B4-BE49-F238E27FC236}">
                <a16:creationId xmlns:a16="http://schemas.microsoft.com/office/drawing/2014/main" id="{5A42CEB3-54E0-4D69-833E-1EEFB8F65D10}"/>
              </a:ext>
            </a:extLst>
          </p:cNvPr>
          <p:cNvSpPr txBox="1"/>
          <p:nvPr/>
        </p:nvSpPr>
        <p:spPr>
          <a:xfrm>
            <a:off x="3920834" y="1949253"/>
            <a:ext cx="2183290" cy="369332"/>
          </a:xfrm>
          <a:prstGeom prst="rect">
            <a:avLst/>
          </a:prstGeom>
          <a:noFill/>
        </p:spPr>
        <p:txBody>
          <a:bodyPr wrap="none" rtlCol="0">
            <a:spAutoFit/>
          </a:bodyPr>
          <a:lstStyle/>
          <a:p>
            <a:r>
              <a:rPr lang="en-US" b="1" dirty="0"/>
              <a:t># of readings per day</a:t>
            </a:r>
          </a:p>
        </p:txBody>
      </p:sp>
      <p:sp>
        <p:nvSpPr>
          <p:cNvPr id="28" name="Arrow: Down 27">
            <a:extLst>
              <a:ext uri="{FF2B5EF4-FFF2-40B4-BE49-F238E27FC236}">
                <a16:creationId xmlns:a16="http://schemas.microsoft.com/office/drawing/2014/main" id="{34E389FB-3B1F-44A9-BF9B-1180300A9B2C}"/>
              </a:ext>
            </a:extLst>
          </p:cNvPr>
          <p:cNvSpPr/>
          <p:nvPr/>
        </p:nvSpPr>
        <p:spPr>
          <a:xfrm rot="16200000">
            <a:off x="6214571" y="918903"/>
            <a:ext cx="484632" cy="1095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DEDE1579-81DB-49EC-BDE7-C6B9361C06F6}"/>
              </a:ext>
            </a:extLst>
          </p:cNvPr>
          <p:cNvPicPr>
            <a:picLocks noChangeAspect="1"/>
          </p:cNvPicPr>
          <p:nvPr/>
        </p:nvPicPr>
        <p:blipFill>
          <a:blip r:embed="rId3"/>
          <a:stretch>
            <a:fillRect/>
          </a:stretch>
        </p:blipFill>
        <p:spPr>
          <a:xfrm>
            <a:off x="8056421" y="1153048"/>
            <a:ext cx="2438400" cy="581656"/>
          </a:xfrm>
          <a:prstGeom prst="rect">
            <a:avLst/>
          </a:prstGeom>
        </p:spPr>
      </p:pic>
      <p:sp>
        <p:nvSpPr>
          <p:cNvPr id="30" name="TextBox 29">
            <a:extLst>
              <a:ext uri="{FF2B5EF4-FFF2-40B4-BE49-F238E27FC236}">
                <a16:creationId xmlns:a16="http://schemas.microsoft.com/office/drawing/2014/main" id="{038716B6-13C9-4F6F-B420-2BB558804CBF}"/>
              </a:ext>
            </a:extLst>
          </p:cNvPr>
          <p:cNvSpPr txBox="1"/>
          <p:nvPr/>
        </p:nvSpPr>
        <p:spPr>
          <a:xfrm>
            <a:off x="7447943" y="828555"/>
            <a:ext cx="2909777" cy="1200329"/>
          </a:xfrm>
          <a:prstGeom prst="rect">
            <a:avLst/>
          </a:prstGeom>
          <a:noFill/>
          <a:ln w="28575">
            <a:solidFill>
              <a:schemeClr val="tx1"/>
            </a:solidFill>
            <a:prstDash val="sysDash"/>
          </a:ln>
        </p:spPr>
        <p:txBody>
          <a:bodyPr wrap="square" rtlCol="0">
            <a:spAutoFit/>
          </a:bodyPr>
          <a:lstStyle/>
          <a:p>
            <a:r>
              <a:rPr lang="en-US" b="1" dirty="0">
                <a:solidFill>
                  <a:srgbClr val="C00000"/>
                </a:solidFill>
              </a:rPr>
              <a:t>Impact of Undetected Attack</a:t>
            </a:r>
          </a:p>
          <a:p>
            <a:endParaRPr lang="en-US" b="1" dirty="0">
              <a:solidFill>
                <a:srgbClr val="C00000"/>
              </a:solidFill>
            </a:endParaRPr>
          </a:p>
          <a:p>
            <a:endParaRPr lang="en-US" b="1" dirty="0">
              <a:solidFill>
                <a:srgbClr val="C00000"/>
              </a:solidFill>
            </a:endParaRPr>
          </a:p>
          <a:p>
            <a:endParaRPr lang="en-US" b="1" dirty="0">
              <a:solidFill>
                <a:srgbClr val="C00000"/>
              </a:solidFill>
            </a:endParaRPr>
          </a:p>
        </p:txBody>
      </p:sp>
      <p:cxnSp>
        <p:nvCxnSpPr>
          <p:cNvPr id="31" name="Straight Arrow Connector 30">
            <a:extLst>
              <a:ext uri="{FF2B5EF4-FFF2-40B4-BE49-F238E27FC236}">
                <a16:creationId xmlns:a16="http://schemas.microsoft.com/office/drawing/2014/main" id="{CE7895F5-CB5B-4E71-9E21-37AFBD3F729C}"/>
              </a:ext>
            </a:extLst>
          </p:cNvPr>
          <p:cNvCxnSpPr>
            <a:cxnSpLocks/>
          </p:cNvCxnSpPr>
          <p:nvPr/>
        </p:nvCxnSpPr>
        <p:spPr>
          <a:xfrm>
            <a:off x="10166930" y="1651545"/>
            <a:ext cx="491833" cy="4696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0D98D98-9ECA-4D2E-9666-C241FE869B97}"/>
              </a:ext>
            </a:extLst>
          </p:cNvPr>
          <p:cNvSpPr txBox="1"/>
          <p:nvPr/>
        </p:nvSpPr>
        <p:spPr>
          <a:xfrm>
            <a:off x="10222705" y="2064993"/>
            <a:ext cx="1640001" cy="646331"/>
          </a:xfrm>
          <a:prstGeom prst="rect">
            <a:avLst/>
          </a:prstGeom>
          <a:noFill/>
        </p:spPr>
        <p:txBody>
          <a:bodyPr wrap="none" rtlCol="0">
            <a:spAutoFit/>
          </a:bodyPr>
          <a:lstStyle/>
          <a:p>
            <a:r>
              <a:rPr lang="en-US" dirty="0"/>
              <a:t># of days attack</a:t>
            </a:r>
          </a:p>
          <a:p>
            <a:r>
              <a:rPr lang="en-US" dirty="0"/>
              <a:t>Was launched</a:t>
            </a:r>
          </a:p>
        </p:txBody>
      </p:sp>
      <p:sp>
        <p:nvSpPr>
          <p:cNvPr id="38" name="TextBox 37">
            <a:extLst>
              <a:ext uri="{FF2B5EF4-FFF2-40B4-BE49-F238E27FC236}">
                <a16:creationId xmlns:a16="http://schemas.microsoft.com/office/drawing/2014/main" id="{3E7B7496-4373-4BEF-905B-C9B02859FCBD}"/>
              </a:ext>
            </a:extLst>
          </p:cNvPr>
          <p:cNvSpPr txBox="1"/>
          <p:nvPr/>
        </p:nvSpPr>
        <p:spPr>
          <a:xfrm>
            <a:off x="7312928" y="3134763"/>
            <a:ext cx="2909777" cy="2031325"/>
          </a:xfrm>
          <a:prstGeom prst="rect">
            <a:avLst/>
          </a:prstGeom>
          <a:noFill/>
          <a:ln w="28575">
            <a:solidFill>
              <a:schemeClr val="tx1"/>
            </a:solidFill>
            <a:prstDash val="sysDash"/>
          </a:ln>
        </p:spPr>
        <p:txBody>
          <a:bodyPr wrap="square" rtlCol="0">
            <a:spAutoFit/>
          </a:bodyPr>
          <a:lstStyle/>
          <a:p>
            <a:r>
              <a:rPr lang="en-US" b="1" dirty="0">
                <a:solidFill>
                  <a:srgbClr val="C00000"/>
                </a:solidFill>
              </a:rPr>
              <a:t>Expected Time Between False Alarms </a:t>
            </a: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p:txBody>
      </p:sp>
      <p:pic>
        <p:nvPicPr>
          <p:cNvPr id="40" name="Picture 39">
            <a:extLst>
              <a:ext uri="{FF2B5EF4-FFF2-40B4-BE49-F238E27FC236}">
                <a16:creationId xmlns:a16="http://schemas.microsoft.com/office/drawing/2014/main" id="{DD9E2B90-9967-4705-91FB-C8DE5401FF4A}"/>
              </a:ext>
            </a:extLst>
          </p:cNvPr>
          <p:cNvPicPr>
            <a:picLocks noChangeAspect="1"/>
          </p:cNvPicPr>
          <p:nvPr/>
        </p:nvPicPr>
        <p:blipFill>
          <a:blip r:embed="rId4"/>
          <a:stretch>
            <a:fillRect/>
          </a:stretch>
        </p:blipFill>
        <p:spPr>
          <a:xfrm>
            <a:off x="8056421" y="3828503"/>
            <a:ext cx="2095500" cy="965056"/>
          </a:xfrm>
          <a:prstGeom prst="rect">
            <a:avLst/>
          </a:prstGeom>
        </p:spPr>
      </p:pic>
      <p:cxnSp>
        <p:nvCxnSpPr>
          <p:cNvPr id="41" name="Straight Arrow Connector 40">
            <a:extLst>
              <a:ext uri="{FF2B5EF4-FFF2-40B4-BE49-F238E27FC236}">
                <a16:creationId xmlns:a16="http://schemas.microsoft.com/office/drawing/2014/main" id="{0490BFC5-819F-40D3-B0BB-3DA6602C00E0}"/>
              </a:ext>
            </a:extLst>
          </p:cNvPr>
          <p:cNvCxnSpPr>
            <a:cxnSpLocks/>
          </p:cNvCxnSpPr>
          <p:nvPr/>
        </p:nvCxnSpPr>
        <p:spPr>
          <a:xfrm flipV="1">
            <a:off x="9582519" y="3828503"/>
            <a:ext cx="912302" cy="1185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6BE73D9-8E27-4679-A0C6-4B1D124EE2F9}"/>
              </a:ext>
            </a:extLst>
          </p:cNvPr>
          <p:cNvSpPr txBox="1"/>
          <p:nvPr/>
        </p:nvSpPr>
        <p:spPr>
          <a:xfrm>
            <a:off x="10412846" y="3366838"/>
            <a:ext cx="1799536" cy="923330"/>
          </a:xfrm>
          <a:prstGeom prst="rect">
            <a:avLst/>
          </a:prstGeom>
          <a:noFill/>
        </p:spPr>
        <p:txBody>
          <a:bodyPr wrap="square" rtlCol="0">
            <a:spAutoFit/>
          </a:bodyPr>
          <a:lstStyle/>
          <a:p>
            <a:r>
              <a:rPr lang="en-US" dirty="0"/>
              <a:t>Time Between Any</a:t>
            </a:r>
          </a:p>
          <a:p>
            <a:r>
              <a:rPr lang="en-US" dirty="0"/>
              <a:t>Two False Alarms</a:t>
            </a:r>
          </a:p>
        </p:txBody>
      </p:sp>
      <p:cxnSp>
        <p:nvCxnSpPr>
          <p:cNvPr id="49" name="Straight Arrow Connector 48">
            <a:extLst>
              <a:ext uri="{FF2B5EF4-FFF2-40B4-BE49-F238E27FC236}">
                <a16:creationId xmlns:a16="http://schemas.microsoft.com/office/drawing/2014/main" id="{2DCC63A9-B103-484E-BA60-31F770624535}"/>
              </a:ext>
            </a:extLst>
          </p:cNvPr>
          <p:cNvCxnSpPr>
            <a:cxnSpLocks/>
            <a:endCxn id="52" idx="1"/>
          </p:cNvCxnSpPr>
          <p:nvPr/>
        </p:nvCxnSpPr>
        <p:spPr>
          <a:xfrm>
            <a:off x="9656265" y="4762418"/>
            <a:ext cx="779295" cy="3826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34E1396-FC9A-4CDC-AFAA-4A5350E60132}"/>
              </a:ext>
            </a:extLst>
          </p:cNvPr>
          <p:cNvSpPr txBox="1"/>
          <p:nvPr/>
        </p:nvSpPr>
        <p:spPr>
          <a:xfrm>
            <a:off x="10435560" y="4821858"/>
            <a:ext cx="1799536" cy="646331"/>
          </a:xfrm>
          <a:prstGeom prst="rect">
            <a:avLst/>
          </a:prstGeom>
          <a:noFill/>
        </p:spPr>
        <p:txBody>
          <a:bodyPr wrap="square" rtlCol="0">
            <a:spAutoFit/>
          </a:bodyPr>
          <a:lstStyle/>
          <a:p>
            <a:r>
              <a:rPr lang="en-US" dirty="0"/>
              <a:t># of false alarm</a:t>
            </a:r>
          </a:p>
          <a:p>
            <a:r>
              <a:rPr lang="en-US" dirty="0"/>
              <a:t>pairs</a:t>
            </a:r>
          </a:p>
        </p:txBody>
      </p:sp>
    </p:spTree>
    <p:extLst>
      <p:ext uri="{BB962C8B-B14F-4D97-AF65-F5344CB8AC3E}">
        <p14:creationId xmlns:p14="http://schemas.microsoft.com/office/powerpoint/2010/main" val="341404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93" y="217598"/>
            <a:ext cx="11379409" cy="521091"/>
          </a:xfrm>
        </p:spPr>
        <p:txBody>
          <a:bodyPr>
            <a:noAutofit/>
          </a:bodyPr>
          <a:lstStyle/>
          <a:p>
            <a:r>
              <a:rPr lang="en-US" sz="3600" b="1" dirty="0">
                <a:solidFill>
                  <a:srgbClr val="C00000"/>
                </a:solidFill>
                <a:cs typeface="Times New Roman" panose="02020603050405020304" pitchFamily="18" charset="0"/>
              </a:rPr>
              <a:t>      CPS Proof of Concept -  Advanced Metering Infrastructure</a:t>
            </a:r>
          </a:p>
        </p:txBody>
      </p:sp>
      <p:pic>
        <p:nvPicPr>
          <p:cNvPr id="3" name="Content Placeholder 3">
            <a:extLst>
              <a:ext uri="{FF2B5EF4-FFF2-40B4-BE49-F238E27FC236}">
                <a16:creationId xmlns:a16="http://schemas.microsoft.com/office/drawing/2014/main" id="{40290BAE-6AED-438D-9410-A50CE00E4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161660"/>
            <a:ext cx="7312449" cy="5105400"/>
          </a:xfrm>
          <a:prstGeom prst="rect">
            <a:avLst/>
          </a:prstGeom>
        </p:spPr>
      </p:pic>
      <p:grpSp>
        <p:nvGrpSpPr>
          <p:cNvPr id="4" name="Group 3">
            <a:extLst>
              <a:ext uri="{FF2B5EF4-FFF2-40B4-BE49-F238E27FC236}">
                <a16:creationId xmlns:a16="http://schemas.microsoft.com/office/drawing/2014/main" id="{0D08AF4F-E27A-4263-A6C4-31B236108996}"/>
              </a:ext>
            </a:extLst>
          </p:cNvPr>
          <p:cNvGrpSpPr/>
          <p:nvPr/>
        </p:nvGrpSpPr>
        <p:grpSpPr>
          <a:xfrm>
            <a:off x="1994452" y="1644232"/>
            <a:ext cx="4330149" cy="4985169"/>
            <a:chOff x="723790" y="2562698"/>
            <a:chExt cx="4785775" cy="4080217"/>
          </a:xfrm>
        </p:grpSpPr>
        <p:cxnSp>
          <p:nvCxnSpPr>
            <p:cNvPr id="5" name="Straight Arrow Connector 4">
              <a:extLst>
                <a:ext uri="{FF2B5EF4-FFF2-40B4-BE49-F238E27FC236}">
                  <a16:creationId xmlns:a16="http://schemas.microsoft.com/office/drawing/2014/main" id="{6ED3410D-D006-459B-83B8-9B12F6A2A1C9}"/>
                </a:ext>
              </a:extLst>
            </p:cNvPr>
            <p:cNvCxnSpPr/>
            <p:nvPr/>
          </p:nvCxnSpPr>
          <p:spPr>
            <a:xfrm>
              <a:off x="723790" y="2562698"/>
              <a:ext cx="14645" cy="4080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3BB27C2-B6EA-4B1A-BDEF-E49381770CCF}"/>
                </a:ext>
              </a:extLst>
            </p:cNvPr>
            <p:cNvCxnSpPr>
              <a:cxnSpLocks/>
            </p:cNvCxnSpPr>
            <p:nvPr/>
          </p:nvCxnSpPr>
          <p:spPr>
            <a:xfrm flipV="1">
              <a:off x="723790" y="2562700"/>
              <a:ext cx="699506" cy="1"/>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D41F65F-6C48-4A1C-AA5A-EED0220A8520}"/>
                </a:ext>
              </a:extLst>
            </p:cNvPr>
            <p:cNvCxnSpPr/>
            <p:nvPr/>
          </p:nvCxnSpPr>
          <p:spPr>
            <a:xfrm>
              <a:off x="723790" y="5908454"/>
              <a:ext cx="8632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30020CF-96C5-4B58-90B3-D9E1E87DCC98}"/>
                </a:ext>
              </a:extLst>
            </p:cNvPr>
            <p:cNvCxnSpPr>
              <a:cxnSpLocks/>
            </p:cNvCxnSpPr>
            <p:nvPr/>
          </p:nvCxnSpPr>
          <p:spPr>
            <a:xfrm>
              <a:off x="723790" y="6633554"/>
              <a:ext cx="4785775" cy="46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E706E7-49F4-4185-9BB8-4647C3320D56}"/>
                </a:ext>
              </a:extLst>
            </p:cNvPr>
            <p:cNvCxnSpPr>
              <a:cxnSpLocks/>
            </p:cNvCxnSpPr>
            <p:nvPr/>
          </p:nvCxnSpPr>
          <p:spPr>
            <a:xfrm flipV="1">
              <a:off x="5509565" y="5970589"/>
              <a:ext cx="0" cy="672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DA3A6179-9F1C-42BA-9489-8A5772059D24}"/>
              </a:ext>
            </a:extLst>
          </p:cNvPr>
          <p:cNvSpPr txBox="1"/>
          <p:nvPr/>
        </p:nvSpPr>
        <p:spPr>
          <a:xfrm rot="16200000">
            <a:off x="-117701" y="3608686"/>
            <a:ext cx="36608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Times New Roman" panose="02020603050405020304" pitchFamily="18" charset="0"/>
              </a:rPr>
              <a:t>Demand Response / Pricing Signals</a:t>
            </a:r>
          </a:p>
        </p:txBody>
      </p:sp>
      <p:grpSp>
        <p:nvGrpSpPr>
          <p:cNvPr id="14" name="Group 13"/>
          <p:cNvGrpSpPr/>
          <p:nvPr/>
        </p:nvGrpSpPr>
        <p:grpSpPr>
          <a:xfrm>
            <a:off x="2412665" y="3367292"/>
            <a:ext cx="2692735" cy="2362200"/>
            <a:chOff x="888665" y="3367291"/>
            <a:chExt cx="2692735" cy="2362200"/>
          </a:xfrm>
        </p:grpSpPr>
        <p:cxnSp>
          <p:nvCxnSpPr>
            <p:cNvPr id="22" name="Curved Connector 21"/>
            <p:cNvCxnSpPr/>
            <p:nvPr/>
          </p:nvCxnSpPr>
          <p:spPr>
            <a:xfrm rot="16200000" flipH="1">
              <a:off x="1333760" y="4158487"/>
              <a:ext cx="712912" cy="58196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888665" y="3367291"/>
              <a:ext cx="2692735" cy="2362200"/>
              <a:chOff x="888665" y="3367291"/>
              <a:chExt cx="2692735" cy="2362200"/>
            </a:xfrm>
          </p:grpSpPr>
          <p:cxnSp>
            <p:nvCxnSpPr>
              <p:cNvPr id="23" name="Curved Connector 22"/>
              <p:cNvCxnSpPr>
                <a:cxnSpLocks/>
              </p:cNvCxnSpPr>
              <p:nvPr/>
            </p:nvCxnSpPr>
            <p:spPr>
              <a:xfrm flipV="1">
                <a:off x="1707472" y="3733800"/>
                <a:ext cx="1873928" cy="20788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665" y="3367291"/>
                <a:ext cx="1001478" cy="852123"/>
              </a:xfrm>
              <a:prstGeom prst="rect">
                <a:avLst/>
              </a:prstGeom>
            </p:spPr>
          </p:pic>
          <p:grpSp>
            <p:nvGrpSpPr>
              <p:cNvPr id="17" name="Group 16"/>
              <p:cNvGrpSpPr/>
              <p:nvPr/>
            </p:nvGrpSpPr>
            <p:grpSpPr>
              <a:xfrm>
                <a:off x="1103361" y="4151305"/>
                <a:ext cx="1411238" cy="1578186"/>
                <a:chOff x="2297967" y="2991800"/>
                <a:chExt cx="2116335" cy="2551741"/>
              </a:xfrm>
            </p:grpSpPr>
            <p:cxnSp>
              <p:nvCxnSpPr>
                <p:cNvPr id="18" name="Curved Connector 17"/>
                <p:cNvCxnSpPr/>
                <p:nvPr/>
              </p:nvCxnSpPr>
              <p:spPr>
                <a:xfrm>
                  <a:off x="3045216" y="2991800"/>
                  <a:ext cx="1369086" cy="90628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16200000" flipH="1">
                  <a:off x="1337497" y="3952270"/>
                  <a:ext cx="2551741" cy="6308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rot="3754976">
                <a:off x="597915" y="4891684"/>
                <a:ext cx="1025017" cy="400110"/>
              </a:xfrm>
              <a:prstGeom prst="rect">
                <a:avLst/>
              </a:prstGeom>
              <a:noFill/>
              <a:ln w="3175">
                <a:noFill/>
              </a:ln>
              <a:effectLst>
                <a:glow rad="101600">
                  <a:schemeClr val="accent2">
                    <a:satMod val="175000"/>
                    <a:alpha val="40000"/>
                  </a:scheme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Cyber</a:t>
                </a:r>
              </a:p>
            </p:txBody>
          </p:sp>
          <p:sp>
            <p:nvSpPr>
              <p:cNvPr id="30" name="TextBox 29"/>
              <p:cNvSpPr txBox="1"/>
              <p:nvPr/>
            </p:nvSpPr>
            <p:spPr>
              <a:xfrm rot="3754976">
                <a:off x="994292" y="4657389"/>
                <a:ext cx="1209532" cy="400110"/>
              </a:xfrm>
              <a:prstGeom prst="rect">
                <a:avLst/>
              </a:prstGeom>
              <a:noFill/>
              <a:ln w="3175">
                <a:noFill/>
              </a:ln>
              <a:effectLst>
                <a:glow rad="101600">
                  <a:schemeClr val="accent2">
                    <a:satMod val="175000"/>
                    <a:alpha val="40000"/>
                  </a:scheme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Physical</a:t>
                </a:r>
              </a:p>
            </p:txBody>
          </p:sp>
        </p:grpSp>
      </p:grpSp>
      <p:sp>
        <p:nvSpPr>
          <p:cNvPr id="35" name="TextBox 34"/>
          <p:cNvSpPr txBox="1"/>
          <p:nvPr/>
        </p:nvSpPr>
        <p:spPr>
          <a:xfrm>
            <a:off x="5515211" y="6099231"/>
            <a:ext cx="2459462" cy="707886"/>
          </a:xfrm>
          <a:prstGeom prst="rect">
            <a:avLst/>
          </a:prstGeom>
          <a:noFill/>
          <a:ln w="3175">
            <a:noFill/>
          </a:ln>
          <a:effectLst>
            <a:glow rad="101600">
              <a:schemeClr val="accent2">
                <a:satMod val="175000"/>
                <a:alpha val="40000"/>
              </a:schemeClr>
            </a:glo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Smart Appliances/    Loads</a:t>
            </a:r>
          </a:p>
        </p:txBody>
      </p:sp>
      <p:sp>
        <p:nvSpPr>
          <p:cNvPr id="50" name="TextBox 49"/>
          <p:cNvSpPr txBox="1"/>
          <p:nvPr/>
        </p:nvSpPr>
        <p:spPr>
          <a:xfrm>
            <a:off x="2133600" y="2743200"/>
            <a:ext cx="1874230" cy="707886"/>
          </a:xfrm>
          <a:prstGeom prst="rect">
            <a:avLst/>
          </a:prstGeom>
          <a:noFill/>
          <a:ln w="3175">
            <a:noFill/>
          </a:ln>
          <a:effectLst>
            <a:glow rad="101600">
              <a:schemeClr val="accent2">
                <a:satMod val="175000"/>
                <a:alpha val="40000"/>
              </a:scheme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Data Falsification</a:t>
            </a:r>
          </a:p>
        </p:txBody>
      </p:sp>
      <p:sp>
        <p:nvSpPr>
          <p:cNvPr id="51" name="TextBox 50"/>
          <p:cNvSpPr txBox="1"/>
          <p:nvPr/>
        </p:nvSpPr>
        <p:spPr>
          <a:xfrm>
            <a:off x="5256353" y="4763870"/>
            <a:ext cx="1149922" cy="646331"/>
          </a:xfrm>
          <a:prstGeom prst="rect">
            <a:avLst/>
          </a:prstGeom>
          <a:noFill/>
          <a:ln w="3175">
            <a:noFill/>
          </a:ln>
          <a:effectLst>
            <a:glow rad="101600">
              <a:schemeClr val="accent2">
                <a:satMod val="175000"/>
                <a:alpha val="40000"/>
              </a:scheme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Data Sent Periodically</a:t>
            </a:r>
          </a:p>
        </p:txBody>
      </p:sp>
      <p:sp>
        <p:nvSpPr>
          <p:cNvPr id="10" name="TextBox 9">
            <a:extLst>
              <a:ext uri="{FF2B5EF4-FFF2-40B4-BE49-F238E27FC236}">
                <a16:creationId xmlns:a16="http://schemas.microsoft.com/office/drawing/2014/main" id="{A49E6ADA-C53C-4C74-BD5A-7C08A27F9A8D}"/>
              </a:ext>
            </a:extLst>
          </p:cNvPr>
          <p:cNvSpPr txBox="1"/>
          <p:nvPr/>
        </p:nvSpPr>
        <p:spPr>
          <a:xfrm flipH="1">
            <a:off x="5738297" y="3295354"/>
            <a:ext cx="1098650" cy="646331"/>
          </a:xfrm>
          <a:prstGeom prst="rect">
            <a:avLst/>
          </a:prstGeom>
          <a:noFill/>
        </p:spPr>
        <p:txBody>
          <a:bodyPr wrap="square" rtlCol="0">
            <a:spAutoFit/>
          </a:bodyPr>
          <a:lstStyle/>
          <a:p>
            <a:r>
              <a:rPr lang="en-US" dirty="0"/>
              <a:t>Nan Gateway </a:t>
            </a:r>
          </a:p>
        </p:txBody>
      </p:sp>
      <p:sp>
        <p:nvSpPr>
          <p:cNvPr id="11" name="TextBox 10">
            <a:extLst>
              <a:ext uri="{FF2B5EF4-FFF2-40B4-BE49-F238E27FC236}">
                <a16:creationId xmlns:a16="http://schemas.microsoft.com/office/drawing/2014/main" id="{D6013F4F-402E-40C2-8CAA-1C896088FE90}"/>
              </a:ext>
            </a:extLst>
          </p:cNvPr>
          <p:cNvSpPr txBox="1"/>
          <p:nvPr/>
        </p:nvSpPr>
        <p:spPr>
          <a:xfrm>
            <a:off x="8498126" y="2048858"/>
            <a:ext cx="3651647" cy="3970318"/>
          </a:xfrm>
          <a:prstGeom prst="rect">
            <a:avLst/>
          </a:prstGeom>
          <a:solidFill>
            <a:schemeClr val="accent6">
              <a:lumMod val="20000"/>
              <a:lumOff val="80000"/>
            </a:schemeClr>
          </a:solidFill>
          <a:ln w="19050">
            <a:solidFill>
              <a:schemeClr val="tx1"/>
            </a:solidFill>
          </a:ln>
        </p:spPr>
        <p:txBody>
          <a:bodyPr wrap="square" rtlCol="0">
            <a:spAutoFit/>
          </a:bodyPr>
          <a:lstStyle/>
          <a:p>
            <a:r>
              <a:rPr lang="en-US" dirty="0"/>
              <a:t>Smart meters automatically </a:t>
            </a:r>
            <a:r>
              <a:rPr lang="en-US" i="1" dirty="0">
                <a:solidFill>
                  <a:schemeClr val="accent1"/>
                </a:solidFill>
              </a:rPr>
              <a:t>sense power consumption</a:t>
            </a:r>
            <a:r>
              <a:rPr lang="en-US" i="1" dirty="0"/>
              <a:t> </a:t>
            </a:r>
            <a:r>
              <a:rPr lang="en-US" dirty="0"/>
              <a:t>from customers and </a:t>
            </a:r>
            <a:r>
              <a:rPr lang="en-US" i="1" dirty="0">
                <a:solidFill>
                  <a:schemeClr val="accent1"/>
                </a:solidFill>
              </a:rPr>
              <a:t>periodically</a:t>
            </a:r>
            <a:r>
              <a:rPr lang="en-US" dirty="0"/>
              <a:t> send it to </a:t>
            </a:r>
            <a:r>
              <a:rPr lang="en-US" i="1" dirty="0"/>
              <a:t>utility.</a:t>
            </a:r>
          </a:p>
          <a:p>
            <a:endParaRPr lang="en-US" i="1" dirty="0"/>
          </a:p>
          <a:p>
            <a:r>
              <a:rPr lang="en-US" dirty="0"/>
              <a:t>Smart Meter Data used for billing, power distribution, demand response in smart grids</a:t>
            </a:r>
          </a:p>
          <a:p>
            <a:endParaRPr lang="en-US" dirty="0"/>
          </a:p>
          <a:p>
            <a:r>
              <a:rPr lang="en-US" dirty="0"/>
              <a:t>Integrity of smart meter data is crucial</a:t>
            </a:r>
          </a:p>
          <a:p>
            <a:endParaRPr lang="en-US" dirty="0"/>
          </a:p>
          <a:p>
            <a:r>
              <a:rPr lang="en-US" dirty="0"/>
              <a:t>Anomaly based Attack Detectors have been developed </a:t>
            </a:r>
          </a:p>
          <a:p>
            <a:endParaRPr lang="en-US" dirty="0"/>
          </a:p>
        </p:txBody>
      </p:sp>
      <p:pic>
        <p:nvPicPr>
          <p:cNvPr id="27" name="Picture 26">
            <a:extLst>
              <a:ext uri="{FF2B5EF4-FFF2-40B4-BE49-F238E27FC236}">
                <a16:creationId xmlns:a16="http://schemas.microsoft.com/office/drawing/2014/main" id="{0BB04EBE-4729-4587-869B-BBE4F8B7C4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2251" y="875903"/>
            <a:ext cx="855146" cy="646331"/>
          </a:xfrm>
          <a:prstGeom prst="rect">
            <a:avLst/>
          </a:prstGeom>
        </p:spPr>
      </p:pic>
    </p:spTree>
    <p:extLst>
      <p:ext uri="{BB962C8B-B14F-4D97-AF65-F5344CB8AC3E}">
        <p14:creationId xmlns:p14="http://schemas.microsoft.com/office/powerpoint/2010/main" val="220620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3F07-070D-4798-B9D1-933CC8CE39D3}"/>
              </a:ext>
            </a:extLst>
          </p:cNvPr>
          <p:cNvSpPr>
            <a:spLocks noGrp="1"/>
          </p:cNvSpPr>
          <p:nvPr>
            <p:ph type="title"/>
          </p:nvPr>
        </p:nvSpPr>
        <p:spPr>
          <a:xfrm>
            <a:off x="163946" y="0"/>
            <a:ext cx="10515600" cy="830983"/>
          </a:xfrm>
        </p:spPr>
        <p:txBody>
          <a:bodyPr/>
          <a:lstStyle/>
          <a:p>
            <a:r>
              <a:rPr lang="en-US" b="1" dirty="0">
                <a:solidFill>
                  <a:srgbClr val="C00000"/>
                </a:solidFill>
              </a:rPr>
              <a:t>Results under RSL </a:t>
            </a:r>
          </a:p>
        </p:txBody>
      </p:sp>
      <p:pic>
        <p:nvPicPr>
          <p:cNvPr id="4" name="Picture 3">
            <a:extLst>
              <a:ext uri="{FF2B5EF4-FFF2-40B4-BE49-F238E27FC236}">
                <a16:creationId xmlns:a16="http://schemas.microsoft.com/office/drawing/2014/main" id="{9B634773-D55E-42FD-A762-10926D5606CB}"/>
              </a:ext>
            </a:extLst>
          </p:cNvPr>
          <p:cNvPicPr>
            <a:picLocks noChangeAspect="1"/>
          </p:cNvPicPr>
          <p:nvPr/>
        </p:nvPicPr>
        <p:blipFill>
          <a:blip r:embed="rId2"/>
          <a:stretch>
            <a:fillRect/>
          </a:stretch>
        </p:blipFill>
        <p:spPr>
          <a:xfrm>
            <a:off x="0" y="667711"/>
            <a:ext cx="6858000" cy="2201676"/>
          </a:xfrm>
          <a:prstGeom prst="rect">
            <a:avLst/>
          </a:prstGeom>
        </p:spPr>
      </p:pic>
      <p:pic>
        <p:nvPicPr>
          <p:cNvPr id="5" name="Picture 4">
            <a:extLst>
              <a:ext uri="{FF2B5EF4-FFF2-40B4-BE49-F238E27FC236}">
                <a16:creationId xmlns:a16="http://schemas.microsoft.com/office/drawing/2014/main" id="{649DC22F-0B2B-4E8E-8922-0406466DB223}"/>
              </a:ext>
            </a:extLst>
          </p:cNvPr>
          <p:cNvPicPr>
            <a:picLocks noChangeAspect="1"/>
          </p:cNvPicPr>
          <p:nvPr/>
        </p:nvPicPr>
        <p:blipFill>
          <a:blip r:embed="rId3"/>
          <a:stretch>
            <a:fillRect/>
          </a:stretch>
        </p:blipFill>
        <p:spPr>
          <a:xfrm>
            <a:off x="8022667" y="-14957"/>
            <a:ext cx="4076700" cy="2124364"/>
          </a:xfrm>
          <a:prstGeom prst="rect">
            <a:avLst/>
          </a:prstGeom>
        </p:spPr>
      </p:pic>
      <p:pic>
        <p:nvPicPr>
          <p:cNvPr id="7" name="Picture 6">
            <a:extLst>
              <a:ext uri="{FF2B5EF4-FFF2-40B4-BE49-F238E27FC236}">
                <a16:creationId xmlns:a16="http://schemas.microsoft.com/office/drawing/2014/main" id="{42965C6C-12FB-4435-B181-84139970B091}"/>
              </a:ext>
            </a:extLst>
          </p:cNvPr>
          <p:cNvPicPr>
            <a:picLocks noChangeAspect="1"/>
          </p:cNvPicPr>
          <p:nvPr/>
        </p:nvPicPr>
        <p:blipFill>
          <a:blip r:embed="rId4"/>
          <a:stretch>
            <a:fillRect/>
          </a:stretch>
        </p:blipFill>
        <p:spPr>
          <a:xfrm>
            <a:off x="5284354" y="4748593"/>
            <a:ext cx="6743700" cy="2201676"/>
          </a:xfrm>
          <a:prstGeom prst="rect">
            <a:avLst/>
          </a:prstGeom>
        </p:spPr>
      </p:pic>
      <p:sp>
        <p:nvSpPr>
          <p:cNvPr id="9" name="TextBox 8">
            <a:extLst>
              <a:ext uri="{FF2B5EF4-FFF2-40B4-BE49-F238E27FC236}">
                <a16:creationId xmlns:a16="http://schemas.microsoft.com/office/drawing/2014/main" id="{A5781736-8712-4F76-8B64-1162AC484823}"/>
              </a:ext>
            </a:extLst>
          </p:cNvPr>
          <p:cNvSpPr txBox="1"/>
          <p:nvPr/>
        </p:nvSpPr>
        <p:spPr>
          <a:xfrm>
            <a:off x="163946" y="3429000"/>
            <a:ext cx="4799445" cy="1477328"/>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Loss Functions</a:t>
            </a:r>
          </a:p>
          <a:p>
            <a:endParaRPr lang="en-US" dirty="0"/>
          </a:p>
          <a:p>
            <a:r>
              <a:rPr lang="en-US" i="1" u="sng" dirty="0"/>
              <a:t>Control</a:t>
            </a:r>
            <a:r>
              <a:rPr lang="en-US" dirty="0"/>
              <a:t>: Keep same regression type (Quantile)</a:t>
            </a:r>
          </a:p>
          <a:p>
            <a:endParaRPr lang="en-US" dirty="0"/>
          </a:p>
          <a:p>
            <a:r>
              <a:rPr lang="en-US" u="sng" dirty="0"/>
              <a:t>Conclusion</a:t>
            </a:r>
            <a:r>
              <a:rPr lang="en-US" dirty="0"/>
              <a:t>: </a:t>
            </a:r>
            <a:r>
              <a:rPr lang="en-US" i="1" dirty="0">
                <a:solidFill>
                  <a:srgbClr val="00B050"/>
                </a:solidFill>
              </a:rPr>
              <a:t>Cauchy has the lowest impact across</a:t>
            </a:r>
            <a:endParaRPr lang="en-US" dirty="0"/>
          </a:p>
        </p:txBody>
      </p:sp>
      <p:sp>
        <p:nvSpPr>
          <p:cNvPr id="10" name="TextBox 9">
            <a:extLst>
              <a:ext uri="{FF2B5EF4-FFF2-40B4-BE49-F238E27FC236}">
                <a16:creationId xmlns:a16="http://schemas.microsoft.com/office/drawing/2014/main" id="{4F2627AC-EC1D-4E3F-8FF8-BAA24AF191D0}"/>
              </a:ext>
            </a:extLst>
          </p:cNvPr>
          <p:cNvSpPr txBox="1"/>
          <p:nvPr/>
        </p:nvSpPr>
        <p:spPr>
          <a:xfrm>
            <a:off x="6808353" y="2656196"/>
            <a:ext cx="5120411" cy="1477328"/>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Loss Functions</a:t>
            </a:r>
          </a:p>
          <a:p>
            <a:endParaRPr lang="en-US" dirty="0"/>
          </a:p>
          <a:p>
            <a:r>
              <a:rPr lang="en-US" i="1" u="sng" dirty="0"/>
              <a:t>Control</a:t>
            </a:r>
            <a:r>
              <a:rPr lang="en-US" dirty="0"/>
              <a:t>: Keep same regression type (Non- Quantile)</a:t>
            </a:r>
          </a:p>
          <a:p>
            <a:endParaRPr lang="en-US" dirty="0"/>
          </a:p>
          <a:p>
            <a:r>
              <a:rPr lang="en-US" u="sng" dirty="0"/>
              <a:t>Conclusion</a:t>
            </a:r>
            <a:r>
              <a:rPr lang="en-US" dirty="0"/>
              <a:t>: </a:t>
            </a:r>
            <a:r>
              <a:rPr lang="en-US" i="1" dirty="0">
                <a:solidFill>
                  <a:srgbClr val="00B050"/>
                </a:solidFill>
              </a:rPr>
              <a:t>Cauchy has the lowest impact across</a:t>
            </a:r>
            <a:endParaRPr lang="en-US" dirty="0"/>
          </a:p>
        </p:txBody>
      </p:sp>
      <p:sp>
        <p:nvSpPr>
          <p:cNvPr id="11" name="Arrow: Down 10">
            <a:extLst>
              <a:ext uri="{FF2B5EF4-FFF2-40B4-BE49-F238E27FC236}">
                <a16:creationId xmlns:a16="http://schemas.microsoft.com/office/drawing/2014/main" id="{85DB6796-5E9E-43C8-A1B7-871CC695F5D3}"/>
              </a:ext>
            </a:extLst>
          </p:cNvPr>
          <p:cNvSpPr/>
          <p:nvPr/>
        </p:nvSpPr>
        <p:spPr>
          <a:xfrm>
            <a:off x="8656204" y="413352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59D8F10-1BFC-4F8F-A796-CF4CF5BE4339}"/>
              </a:ext>
            </a:extLst>
          </p:cNvPr>
          <p:cNvSpPr/>
          <p:nvPr/>
        </p:nvSpPr>
        <p:spPr>
          <a:xfrm rot="10800000">
            <a:off x="3186684" y="241645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825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5C6B-3BF1-439E-A282-AFA34C512E16}"/>
              </a:ext>
            </a:extLst>
          </p:cNvPr>
          <p:cNvSpPr>
            <a:spLocks noGrp="1"/>
          </p:cNvSpPr>
          <p:nvPr>
            <p:ph type="title"/>
          </p:nvPr>
        </p:nvSpPr>
        <p:spPr>
          <a:xfrm>
            <a:off x="283167" y="94731"/>
            <a:ext cx="10515600" cy="789420"/>
          </a:xfrm>
        </p:spPr>
        <p:txBody>
          <a:bodyPr/>
          <a:lstStyle/>
          <a:p>
            <a:r>
              <a:rPr lang="en-US" b="1" dirty="0">
                <a:solidFill>
                  <a:srgbClr val="C00000"/>
                </a:solidFill>
              </a:rPr>
              <a:t>Results under RSL </a:t>
            </a:r>
            <a:r>
              <a:rPr lang="en-US" b="1" dirty="0" err="1">
                <a:solidFill>
                  <a:srgbClr val="C00000"/>
                </a:solidFill>
              </a:rPr>
              <a:t>contd</a:t>
            </a:r>
            <a:r>
              <a:rPr lang="en-US" b="1" dirty="0">
                <a:solidFill>
                  <a:srgbClr val="C00000"/>
                </a:solidFill>
              </a:rPr>
              <a:t>… </a:t>
            </a:r>
          </a:p>
        </p:txBody>
      </p:sp>
      <p:pic>
        <p:nvPicPr>
          <p:cNvPr id="4" name="Picture 3">
            <a:extLst>
              <a:ext uri="{FF2B5EF4-FFF2-40B4-BE49-F238E27FC236}">
                <a16:creationId xmlns:a16="http://schemas.microsoft.com/office/drawing/2014/main" id="{08900924-768C-40B7-91B5-A0B2FC15E8E0}"/>
              </a:ext>
            </a:extLst>
          </p:cNvPr>
          <p:cNvPicPr>
            <a:picLocks noChangeAspect="1"/>
          </p:cNvPicPr>
          <p:nvPr/>
        </p:nvPicPr>
        <p:blipFill>
          <a:blip r:embed="rId2"/>
          <a:stretch>
            <a:fillRect/>
          </a:stretch>
        </p:blipFill>
        <p:spPr>
          <a:xfrm>
            <a:off x="-26765" y="960159"/>
            <a:ext cx="6114898" cy="2057413"/>
          </a:xfrm>
          <a:prstGeom prst="rect">
            <a:avLst/>
          </a:prstGeom>
        </p:spPr>
      </p:pic>
      <p:sp>
        <p:nvSpPr>
          <p:cNvPr id="5" name="TextBox 4">
            <a:extLst>
              <a:ext uri="{FF2B5EF4-FFF2-40B4-BE49-F238E27FC236}">
                <a16:creationId xmlns:a16="http://schemas.microsoft.com/office/drawing/2014/main" id="{46A2A666-DEF8-412A-AF03-B54E7B7A11B1}"/>
              </a:ext>
            </a:extLst>
          </p:cNvPr>
          <p:cNvSpPr txBox="1"/>
          <p:nvPr/>
        </p:nvSpPr>
        <p:spPr>
          <a:xfrm>
            <a:off x="49256" y="3466194"/>
            <a:ext cx="4732386" cy="1477328"/>
          </a:xfrm>
          <a:prstGeom prst="rect">
            <a:avLst/>
          </a:prstGeom>
          <a:noFill/>
          <a:ln w="19050">
            <a:solidFill>
              <a:schemeClr val="tx1"/>
            </a:solidFill>
            <a:prstDash val="dash"/>
          </a:ln>
        </p:spPr>
        <p:txBody>
          <a:bodyPr wrap="none" rtlCol="0">
            <a:spAutoFit/>
          </a:bodyPr>
          <a:lstStyle/>
          <a:p>
            <a:r>
              <a:rPr lang="en-US" u="sng" dirty="0"/>
              <a:t>Goal</a:t>
            </a:r>
            <a:r>
              <a:rPr lang="en-US" dirty="0"/>
              <a:t>: Compare Quantile versus Non Quantile</a:t>
            </a:r>
          </a:p>
          <a:p>
            <a:endParaRPr lang="en-US" dirty="0"/>
          </a:p>
          <a:p>
            <a:r>
              <a:rPr lang="en-US" i="1" u="sng" dirty="0"/>
              <a:t>Control</a:t>
            </a:r>
            <a:r>
              <a:rPr lang="en-US" dirty="0"/>
              <a:t>: Keep same loss function</a:t>
            </a:r>
          </a:p>
          <a:p>
            <a:endParaRPr lang="en-US" dirty="0"/>
          </a:p>
          <a:p>
            <a:r>
              <a:rPr lang="en-US" u="sng" dirty="0">
                <a:solidFill>
                  <a:srgbClr val="00B050"/>
                </a:solidFill>
              </a:rPr>
              <a:t>Conclusion</a:t>
            </a:r>
            <a:r>
              <a:rPr lang="en-US" dirty="0">
                <a:solidFill>
                  <a:srgbClr val="00B050"/>
                </a:solidFill>
              </a:rPr>
              <a:t>: Non-Quantile is better than quantile</a:t>
            </a:r>
          </a:p>
        </p:txBody>
      </p:sp>
      <p:pic>
        <p:nvPicPr>
          <p:cNvPr id="6" name="Picture 5">
            <a:extLst>
              <a:ext uri="{FF2B5EF4-FFF2-40B4-BE49-F238E27FC236}">
                <a16:creationId xmlns:a16="http://schemas.microsoft.com/office/drawing/2014/main" id="{EC8A588E-740F-4990-A943-BCCF70020DA3}"/>
              </a:ext>
            </a:extLst>
          </p:cNvPr>
          <p:cNvPicPr>
            <a:picLocks noChangeAspect="1"/>
          </p:cNvPicPr>
          <p:nvPr/>
        </p:nvPicPr>
        <p:blipFill>
          <a:blip r:embed="rId3"/>
          <a:stretch>
            <a:fillRect/>
          </a:stretch>
        </p:blipFill>
        <p:spPr>
          <a:xfrm>
            <a:off x="5395191" y="4636655"/>
            <a:ext cx="6796809" cy="2221345"/>
          </a:xfrm>
          <a:prstGeom prst="rect">
            <a:avLst/>
          </a:prstGeom>
        </p:spPr>
      </p:pic>
      <p:sp>
        <p:nvSpPr>
          <p:cNvPr id="7" name="Arrow: Up 6">
            <a:extLst>
              <a:ext uri="{FF2B5EF4-FFF2-40B4-BE49-F238E27FC236}">
                <a16:creationId xmlns:a16="http://schemas.microsoft.com/office/drawing/2014/main" id="{0EFCA479-81FB-48EA-A2B6-E27DD3726B88}"/>
              </a:ext>
            </a:extLst>
          </p:cNvPr>
          <p:cNvSpPr/>
          <p:nvPr/>
        </p:nvSpPr>
        <p:spPr>
          <a:xfrm>
            <a:off x="195547" y="2730102"/>
            <a:ext cx="484632" cy="7360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B6008D64-794F-45DE-A257-135CA89662E0}"/>
              </a:ext>
            </a:extLst>
          </p:cNvPr>
          <p:cNvSpPr/>
          <p:nvPr/>
        </p:nvSpPr>
        <p:spPr>
          <a:xfrm rot="5400000">
            <a:off x="4836974" y="5779239"/>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79054F-0E93-4664-9B7C-EDFE9CB811BD}"/>
              </a:ext>
            </a:extLst>
          </p:cNvPr>
          <p:cNvSpPr txBox="1"/>
          <p:nvPr/>
        </p:nvSpPr>
        <p:spPr>
          <a:xfrm>
            <a:off x="12871" y="5380672"/>
            <a:ext cx="4577215" cy="1477328"/>
          </a:xfrm>
          <a:prstGeom prst="rect">
            <a:avLst/>
          </a:prstGeom>
          <a:noFill/>
          <a:ln w="19050">
            <a:solidFill>
              <a:schemeClr val="tx1"/>
            </a:solidFill>
            <a:prstDash val="dash"/>
          </a:ln>
        </p:spPr>
        <p:txBody>
          <a:bodyPr wrap="none" rtlCol="0">
            <a:spAutoFit/>
          </a:bodyPr>
          <a:lstStyle/>
          <a:p>
            <a:r>
              <a:rPr lang="en-US" u="sng" dirty="0"/>
              <a:t>Goal</a:t>
            </a:r>
            <a:r>
              <a:rPr lang="en-US" dirty="0"/>
              <a:t>: Effect of fraction of compromised meters</a:t>
            </a:r>
          </a:p>
          <a:p>
            <a:endParaRPr lang="en-US" dirty="0"/>
          </a:p>
          <a:p>
            <a:r>
              <a:rPr lang="en-US" i="1" u="sng" dirty="0"/>
              <a:t>Control</a:t>
            </a:r>
            <a:r>
              <a:rPr lang="en-US" dirty="0"/>
              <a:t>: Same margin of false data</a:t>
            </a:r>
          </a:p>
          <a:p>
            <a:endParaRPr lang="en-US" dirty="0"/>
          </a:p>
          <a:p>
            <a:r>
              <a:rPr lang="en-US" u="sng" dirty="0">
                <a:solidFill>
                  <a:srgbClr val="00B050"/>
                </a:solidFill>
              </a:rPr>
              <a:t>Conclusion</a:t>
            </a:r>
            <a:r>
              <a:rPr lang="en-US" dirty="0">
                <a:solidFill>
                  <a:srgbClr val="00B050"/>
                </a:solidFill>
              </a:rPr>
              <a:t>: Cauchy is better regardless</a:t>
            </a:r>
          </a:p>
        </p:txBody>
      </p:sp>
    </p:spTree>
    <p:extLst>
      <p:ext uri="{BB962C8B-B14F-4D97-AF65-F5344CB8AC3E}">
        <p14:creationId xmlns:p14="http://schemas.microsoft.com/office/powerpoint/2010/main" val="38731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8CA10E-841B-48D3-91A8-EC64B77B6653}"/>
              </a:ext>
            </a:extLst>
          </p:cNvPr>
          <p:cNvSpPr txBox="1"/>
          <p:nvPr/>
        </p:nvSpPr>
        <p:spPr>
          <a:xfrm>
            <a:off x="2708521" y="2327600"/>
            <a:ext cx="5470398" cy="3693319"/>
          </a:xfrm>
          <a:prstGeom prst="rect">
            <a:avLst/>
          </a:prstGeom>
          <a:noFill/>
          <a:ln w="28575">
            <a:solidFill>
              <a:srgbClr val="7030A0"/>
            </a:solidFill>
            <a:prstDash val="solid"/>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10ACEBE-92E7-43FD-B1E0-050F1CA753A1}"/>
              </a:ext>
            </a:extLst>
          </p:cNvPr>
          <p:cNvPicPr>
            <a:picLocks noChangeAspect="1"/>
          </p:cNvPicPr>
          <p:nvPr/>
        </p:nvPicPr>
        <p:blipFill>
          <a:blip r:embed="rId2"/>
          <a:stretch>
            <a:fillRect/>
          </a:stretch>
        </p:blipFill>
        <p:spPr>
          <a:xfrm>
            <a:off x="3265725" y="2530599"/>
            <a:ext cx="3732432" cy="2832722"/>
          </a:xfrm>
          <a:prstGeom prst="rect">
            <a:avLst/>
          </a:prstGeom>
        </p:spPr>
      </p:pic>
      <p:sp>
        <p:nvSpPr>
          <p:cNvPr id="6" name="TextBox 5">
            <a:extLst>
              <a:ext uri="{FF2B5EF4-FFF2-40B4-BE49-F238E27FC236}">
                <a16:creationId xmlns:a16="http://schemas.microsoft.com/office/drawing/2014/main" id="{A4075153-41CF-4F3B-A904-9A589582818F}"/>
              </a:ext>
            </a:extLst>
          </p:cNvPr>
          <p:cNvSpPr txBox="1"/>
          <p:nvPr/>
        </p:nvSpPr>
        <p:spPr>
          <a:xfrm>
            <a:off x="9412985" y="4170052"/>
            <a:ext cx="1399679" cy="1477328"/>
          </a:xfrm>
          <a:prstGeom prst="rect">
            <a:avLst/>
          </a:prstGeom>
          <a:noFill/>
        </p:spPr>
        <p:txBody>
          <a:bodyPr wrap="none" rtlCol="0">
            <a:spAutoFit/>
          </a:bodyPr>
          <a:lstStyle/>
          <a:p>
            <a:r>
              <a:rPr lang="en-US" dirty="0">
                <a:solidFill>
                  <a:srgbClr val="00B050"/>
                </a:solidFill>
              </a:rPr>
              <a:t>Robustness</a:t>
            </a:r>
          </a:p>
          <a:p>
            <a:r>
              <a:rPr lang="en-US" dirty="0">
                <a:solidFill>
                  <a:srgbClr val="00B050"/>
                </a:solidFill>
              </a:rPr>
              <a:t>Comes at a</a:t>
            </a:r>
          </a:p>
          <a:p>
            <a:r>
              <a:rPr lang="en-US" dirty="0">
                <a:solidFill>
                  <a:srgbClr val="00B050"/>
                </a:solidFill>
              </a:rPr>
              <a:t>Cost of false </a:t>
            </a:r>
          </a:p>
          <a:p>
            <a:r>
              <a:rPr lang="en-US" dirty="0">
                <a:solidFill>
                  <a:srgbClr val="00B050"/>
                </a:solidFill>
              </a:rPr>
              <a:t>alarm</a:t>
            </a:r>
          </a:p>
          <a:p>
            <a:r>
              <a:rPr lang="en-US" dirty="0">
                <a:solidFill>
                  <a:srgbClr val="00B050"/>
                </a:solidFill>
              </a:rPr>
              <a:t>performance</a:t>
            </a:r>
          </a:p>
        </p:txBody>
      </p:sp>
      <p:cxnSp>
        <p:nvCxnSpPr>
          <p:cNvPr id="7" name="Straight Arrow Connector 6">
            <a:extLst>
              <a:ext uri="{FF2B5EF4-FFF2-40B4-BE49-F238E27FC236}">
                <a16:creationId xmlns:a16="http://schemas.microsoft.com/office/drawing/2014/main" id="{6FA5CA51-5F9A-402D-8F4E-9474B98E2D9D}"/>
              </a:ext>
            </a:extLst>
          </p:cNvPr>
          <p:cNvCxnSpPr>
            <a:cxnSpLocks/>
          </p:cNvCxnSpPr>
          <p:nvPr/>
        </p:nvCxnSpPr>
        <p:spPr>
          <a:xfrm>
            <a:off x="7247180" y="4684030"/>
            <a:ext cx="20777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54AB7DA-C2FE-446C-A0BE-738C42822577}"/>
              </a:ext>
            </a:extLst>
          </p:cNvPr>
          <p:cNvCxnSpPr>
            <a:cxnSpLocks/>
          </p:cNvCxnSpPr>
          <p:nvPr/>
        </p:nvCxnSpPr>
        <p:spPr>
          <a:xfrm flipH="1" flipV="1">
            <a:off x="1695635" y="4802819"/>
            <a:ext cx="1828800" cy="3728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21CF24-3EEE-4474-A975-2BCD6E6588C2}"/>
              </a:ext>
            </a:extLst>
          </p:cNvPr>
          <p:cNvCxnSpPr>
            <a:cxnSpLocks/>
          </p:cNvCxnSpPr>
          <p:nvPr/>
        </p:nvCxnSpPr>
        <p:spPr>
          <a:xfrm flipH="1">
            <a:off x="1695634" y="4375341"/>
            <a:ext cx="182880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19BB880-BA69-465B-987B-9108D00F793F}"/>
              </a:ext>
            </a:extLst>
          </p:cNvPr>
          <p:cNvSpPr txBox="1"/>
          <p:nvPr/>
        </p:nvSpPr>
        <p:spPr>
          <a:xfrm>
            <a:off x="466367" y="3885993"/>
            <a:ext cx="1399679" cy="1477328"/>
          </a:xfrm>
          <a:prstGeom prst="rect">
            <a:avLst/>
          </a:prstGeom>
          <a:noFill/>
        </p:spPr>
        <p:txBody>
          <a:bodyPr wrap="none" rtlCol="0">
            <a:spAutoFit/>
          </a:bodyPr>
          <a:lstStyle/>
          <a:p>
            <a:r>
              <a:rPr lang="en-US" dirty="0">
                <a:solidFill>
                  <a:srgbClr val="00B050"/>
                </a:solidFill>
              </a:rPr>
              <a:t>Quantile</a:t>
            </a:r>
          </a:p>
          <a:p>
            <a:r>
              <a:rPr lang="en-US" dirty="0">
                <a:solidFill>
                  <a:srgbClr val="00B050"/>
                </a:solidFill>
              </a:rPr>
              <a:t>Regression</a:t>
            </a:r>
          </a:p>
          <a:p>
            <a:r>
              <a:rPr lang="en-US" dirty="0">
                <a:solidFill>
                  <a:srgbClr val="00B050"/>
                </a:solidFill>
              </a:rPr>
              <a:t>Has better</a:t>
            </a:r>
          </a:p>
          <a:p>
            <a:r>
              <a:rPr lang="en-US" dirty="0">
                <a:solidFill>
                  <a:srgbClr val="00B050"/>
                </a:solidFill>
              </a:rPr>
              <a:t>False alarm</a:t>
            </a:r>
          </a:p>
          <a:p>
            <a:r>
              <a:rPr lang="en-US" dirty="0">
                <a:solidFill>
                  <a:srgbClr val="00B050"/>
                </a:solidFill>
              </a:rPr>
              <a:t>performance</a:t>
            </a:r>
          </a:p>
        </p:txBody>
      </p:sp>
      <p:sp>
        <p:nvSpPr>
          <p:cNvPr id="17" name="TextBox 16">
            <a:extLst>
              <a:ext uri="{FF2B5EF4-FFF2-40B4-BE49-F238E27FC236}">
                <a16:creationId xmlns:a16="http://schemas.microsoft.com/office/drawing/2014/main" id="{A85C828F-CB3C-4ED7-AF95-5C4ED6869638}"/>
              </a:ext>
            </a:extLst>
          </p:cNvPr>
          <p:cNvSpPr txBox="1"/>
          <p:nvPr/>
        </p:nvSpPr>
        <p:spPr>
          <a:xfrm>
            <a:off x="1866046" y="598067"/>
            <a:ext cx="6510628" cy="646331"/>
          </a:xfrm>
          <a:prstGeom prst="rect">
            <a:avLst/>
          </a:prstGeom>
          <a:noFill/>
        </p:spPr>
        <p:txBody>
          <a:bodyPr wrap="none" rtlCol="0">
            <a:spAutoFit/>
          </a:bodyPr>
          <a:lstStyle/>
          <a:p>
            <a:r>
              <a:rPr lang="en-US" sz="3600" b="1" dirty="0">
                <a:solidFill>
                  <a:srgbClr val="C00000"/>
                </a:solidFill>
              </a:rPr>
              <a:t>False Alarm Performance </a:t>
            </a:r>
            <a:r>
              <a:rPr lang="en-US" sz="3600" b="1" dirty="0">
                <a:solidFill>
                  <a:srgbClr val="C00000"/>
                </a:solidFill>
                <a:sym typeface="Wingdings" panose="05000000000000000000" pitchFamily="2" charset="2"/>
              </a:rPr>
              <a:t> RSL </a:t>
            </a:r>
            <a:r>
              <a:rPr lang="en-US" sz="3600" b="1" dirty="0">
                <a:solidFill>
                  <a:srgbClr val="C00000"/>
                </a:solidFill>
              </a:rPr>
              <a:t> </a:t>
            </a:r>
          </a:p>
        </p:txBody>
      </p:sp>
      <p:sp>
        <p:nvSpPr>
          <p:cNvPr id="20" name="Right Brace 19">
            <a:extLst>
              <a:ext uri="{FF2B5EF4-FFF2-40B4-BE49-F238E27FC236}">
                <a16:creationId xmlns:a16="http://schemas.microsoft.com/office/drawing/2014/main" id="{3466D332-1DA4-4EEC-8E59-00D7DD0587D6}"/>
              </a:ext>
            </a:extLst>
          </p:cNvPr>
          <p:cNvSpPr/>
          <p:nvPr/>
        </p:nvSpPr>
        <p:spPr>
          <a:xfrm>
            <a:off x="6927606" y="3885994"/>
            <a:ext cx="481887" cy="13518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AE5E852-F731-4764-98FA-D302CA868A2B}"/>
              </a:ext>
            </a:extLst>
          </p:cNvPr>
          <p:cNvCxnSpPr>
            <a:cxnSpLocks/>
          </p:cNvCxnSpPr>
          <p:nvPr/>
        </p:nvCxnSpPr>
        <p:spPr>
          <a:xfrm>
            <a:off x="6618328" y="3320733"/>
            <a:ext cx="20777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0C8CB8-6D90-4AB3-9CCD-B4E77B8D2751}"/>
              </a:ext>
            </a:extLst>
          </p:cNvPr>
          <p:cNvCxnSpPr>
            <a:cxnSpLocks/>
          </p:cNvCxnSpPr>
          <p:nvPr/>
        </p:nvCxnSpPr>
        <p:spPr>
          <a:xfrm>
            <a:off x="6618328" y="3692589"/>
            <a:ext cx="20777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BD242E5-53AC-442D-9521-D2B06FD24637}"/>
              </a:ext>
            </a:extLst>
          </p:cNvPr>
          <p:cNvSpPr txBox="1"/>
          <p:nvPr/>
        </p:nvSpPr>
        <p:spPr>
          <a:xfrm>
            <a:off x="8678948" y="3161171"/>
            <a:ext cx="2111155" cy="646331"/>
          </a:xfrm>
          <a:prstGeom prst="rect">
            <a:avLst/>
          </a:prstGeom>
          <a:noFill/>
        </p:spPr>
        <p:txBody>
          <a:bodyPr wrap="none" rtlCol="0">
            <a:spAutoFit/>
          </a:bodyPr>
          <a:lstStyle/>
          <a:p>
            <a:r>
              <a:rPr lang="en-US" dirty="0">
                <a:solidFill>
                  <a:srgbClr val="00B050"/>
                </a:solidFill>
              </a:rPr>
              <a:t>Quantile versions of </a:t>
            </a:r>
          </a:p>
          <a:p>
            <a:r>
              <a:rPr lang="en-US" dirty="0">
                <a:solidFill>
                  <a:srgbClr val="00B050"/>
                </a:solidFill>
              </a:rPr>
              <a:t>L1 and L2</a:t>
            </a:r>
          </a:p>
        </p:txBody>
      </p:sp>
    </p:spTree>
    <p:extLst>
      <p:ext uri="{BB962C8B-B14F-4D97-AF65-F5344CB8AC3E}">
        <p14:creationId xmlns:p14="http://schemas.microsoft.com/office/powerpoint/2010/main" val="1827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2062-7D44-4FFE-8A54-C39FFAFE9F24}"/>
              </a:ext>
            </a:extLst>
          </p:cNvPr>
          <p:cNvSpPr>
            <a:spLocks noGrp="1"/>
          </p:cNvSpPr>
          <p:nvPr>
            <p:ph type="title"/>
          </p:nvPr>
        </p:nvSpPr>
        <p:spPr>
          <a:xfrm>
            <a:off x="562991" y="113159"/>
            <a:ext cx="10853691" cy="673562"/>
          </a:xfrm>
        </p:spPr>
        <p:txBody>
          <a:bodyPr>
            <a:normAutofit fontScale="90000"/>
          </a:bodyPr>
          <a:lstStyle/>
          <a:p>
            <a:r>
              <a:rPr lang="en-US" dirty="0">
                <a:solidFill>
                  <a:srgbClr val="C00000"/>
                </a:solidFill>
              </a:rPr>
              <a:t>Results under FGAV:</a:t>
            </a:r>
          </a:p>
        </p:txBody>
      </p:sp>
      <p:pic>
        <p:nvPicPr>
          <p:cNvPr id="4" name="Picture 3">
            <a:extLst>
              <a:ext uri="{FF2B5EF4-FFF2-40B4-BE49-F238E27FC236}">
                <a16:creationId xmlns:a16="http://schemas.microsoft.com/office/drawing/2014/main" id="{92FDFC19-CD1C-429F-88E3-2AB7065F64C6}"/>
              </a:ext>
            </a:extLst>
          </p:cNvPr>
          <p:cNvPicPr>
            <a:picLocks noChangeAspect="1"/>
          </p:cNvPicPr>
          <p:nvPr/>
        </p:nvPicPr>
        <p:blipFill>
          <a:blip r:embed="rId2"/>
          <a:stretch>
            <a:fillRect/>
          </a:stretch>
        </p:blipFill>
        <p:spPr>
          <a:xfrm>
            <a:off x="249044" y="1025307"/>
            <a:ext cx="5530319" cy="1842179"/>
          </a:xfrm>
          <a:prstGeom prst="rect">
            <a:avLst/>
          </a:prstGeom>
        </p:spPr>
      </p:pic>
      <p:pic>
        <p:nvPicPr>
          <p:cNvPr id="3" name="Picture 2">
            <a:extLst>
              <a:ext uri="{FF2B5EF4-FFF2-40B4-BE49-F238E27FC236}">
                <a16:creationId xmlns:a16="http://schemas.microsoft.com/office/drawing/2014/main" id="{61FA6824-14CA-4BDA-8D4F-AA1E7170BB1F}"/>
              </a:ext>
            </a:extLst>
          </p:cNvPr>
          <p:cNvPicPr>
            <a:picLocks noChangeAspect="1"/>
          </p:cNvPicPr>
          <p:nvPr/>
        </p:nvPicPr>
        <p:blipFill>
          <a:blip r:embed="rId3"/>
          <a:stretch>
            <a:fillRect/>
          </a:stretch>
        </p:blipFill>
        <p:spPr>
          <a:xfrm>
            <a:off x="249044" y="4988792"/>
            <a:ext cx="5361003" cy="1869208"/>
          </a:xfrm>
          <a:prstGeom prst="rect">
            <a:avLst/>
          </a:prstGeom>
        </p:spPr>
      </p:pic>
      <p:sp>
        <p:nvSpPr>
          <p:cNvPr id="6" name="TextBox 5">
            <a:extLst>
              <a:ext uri="{FF2B5EF4-FFF2-40B4-BE49-F238E27FC236}">
                <a16:creationId xmlns:a16="http://schemas.microsoft.com/office/drawing/2014/main" id="{963C190A-2460-44FB-B77C-0D62514936B4}"/>
              </a:ext>
            </a:extLst>
          </p:cNvPr>
          <p:cNvSpPr txBox="1"/>
          <p:nvPr/>
        </p:nvSpPr>
        <p:spPr>
          <a:xfrm>
            <a:off x="5610047" y="6251409"/>
            <a:ext cx="1819923" cy="646331"/>
          </a:xfrm>
          <a:prstGeom prst="rect">
            <a:avLst/>
          </a:prstGeom>
          <a:noFill/>
        </p:spPr>
        <p:txBody>
          <a:bodyPr wrap="square" rtlCol="0">
            <a:spAutoFit/>
          </a:bodyPr>
          <a:lstStyle/>
          <a:p>
            <a:r>
              <a:rPr lang="en-US" b="1" dirty="0">
                <a:solidFill>
                  <a:srgbClr val="92D050"/>
                </a:solidFill>
              </a:rPr>
              <a:t>Impact versus</a:t>
            </a:r>
          </a:p>
          <a:p>
            <a:r>
              <a:rPr lang="en-US" b="1" dirty="0">
                <a:solidFill>
                  <a:srgbClr val="92D050"/>
                </a:solidFill>
              </a:rPr>
              <a:t> Evasion Strength</a:t>
            </a:r>
          </a:p>
        </p:txBody>
      </p:sp>
      <p:sp>
        <p:nvSpPr>
          <p:cNvPr id="7" name="TextBox 6">
            <a:extLst>
              <a:ext uri="{FF2B5EF4-FFF2-40B4-BE49-F238E27FC236}">
                <a16:creationId xmlns:a16="http://schemas.microsoft.com/office/drawing/2014/main" id="{424DCD69-6B98-45DD-97E2-22DB6C783CD6}"/>
              </a:ext>
            </a:extLst>
          </p:cNvPr>
          <p:cNvSpPr txBox="1"/>
          <p:nvPr/>
        </p:nvSpPr>
        <p:spPr>
          <a:xfrm>
            <a:off x="1324333" y="725186"/>
            <a:ext cx="3859133" cy="369332"/>
          </a:xfrm>
          <a:prstGeom prst="rect">
            <a:avLst/>
          </a:prstGeom>
          <a:noFill/>
        </p:spPr>
        <p:txBody>
          <a:bodyPr wrap="none" rtlCol="0">
            <a:spAutoFit/>
          </a:bodyPr>
          <a:lstStyle/>
          <a:p>
            <a:r>
              <a:rPr lang="en-US" b="1" dirty="0">
                <a:solidFill>
                  <a:srgbClr val="92D050"/>
                </a:solidFill>
              </a:rPr>
              <a:t>Impact versus Data Poisoning Strength</a:t>
            </a:r>
          </a:p>
        </p:txBody>
      </p:sp>
      <p:sp>
        <p:nvSpPr>
          <p:cNvPr id="9" name="TextBox 8">
            <a:extLst>
              <a:ext uri="{FF2B5EF4-FFF2-40B4-BE49-F238E27FC236}">
                <a16:creationId xmlns:a16="http://schemas.microsoft.com/office/drawing/2014/main" id="{FA23E110-F3BC-45A0-A480-E464D2ADAAF6}"/>
              </a:ext>
            </a:extLst>
          </p:cNvPr>
          <p:cNvSpPr txBox="1"/>
          <p:nvPr/>
        </p:nvSpPr>
        <p:spPr>
          <a:xfrm>
            <a:off x="377543" y="2957467"/>
            <a:ext cx="5273320" cy="2031325"/>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Loss Functions</a:t>
            </a:r>
          </a:p>
          <a:p>
            <a:endParaRPr lang="en-US" dirty="0"/>
          </a:p>
          <a:p>
            <a:r>
              <a:rPr lang="en-US" i="1" u="sng" dirty="0"/>
              <a:t>Control</a:t>
            </a:r>
            <a:r>
              <a:rPr lang="en-US" dirty="0"/>
              <a:t>: Keep same regression type</a:t>
            </a:r>
          </a:p>
          <a:p>
            <a:endParaRPr lang="en-US" dirty="0"/>
          </a:p>
          <a:p>
            <a:r>
              <a:rPr lang="en-US" u="sng" dirty="0"/>
              <a:t>Conclusion</a:t>
            </a:r>
            <a:r>
              <a:rPr lang="en-US" dirty="0"/>
              <a:t>: </a:t>
            </a:r>
            <a:r>
              <a:rPr lang="en-US" i="1" dirty="0">
                <a:solidFill>
                  <a:srgbClr val="00B050"/>
                </a:solidFill>
              </a:rPr>
              <a:t>Cauchy has the lowest impact compared to Huber for both quantile and non-quantile regression across varying poisoning and evasion strength</a:t>
            </a: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21E24B-3140-4926-B4E6-EC83A436708E}"/>
                  </a:ext>
                </a:extLst>
              </p:cNvPr>
              <p:cNvSpPr txBox="1"/>
              <p:nvPr/>
            </p:nvSpPr>
            <p:spPr>
              <a:xfrm>
                <a:off x="6096000" y="86545"/>
                <a:ext cx="3572940" cy="584775"/>
              </a:xfrm>
              <a:prstGeom prst="rect">
                <a:avLst/>
              </a:prstGeom>
              <a:noFill/>
            </p:spPr>
            <p:txBody>
              <a:bodyPr wrap="square" rtlCol="0">
                <a:spAutoFit/>
              </a:bodyPr>
              <a:lstStyle/>
              <a:p>
                <a:r>
                  <a:rPr lang="en-US" sz="3200" b="1" dirty="0">
                    <a:solidFill>
                      <a:srgbClr val="C00000"/>
                    </a:solidFill>
                  </a:rPr>
                  <a:t>For small </a:t>
                </a:r>
                <a14:m>
                  <m:oMath xmlns:m="http://schemas.openxmlformats.org/officeDocument/2006/math">
                    <m:sSub>
                      <m:sSubPr>
                        <m:ctrlPr>
                          <a:rPr lang="en-US" sz="3200" b="1" i="1" smtClean="0">
                            <a:solidFill>
                              <a:srgbClr val="C00000"/>
                            </a:solidFill>
                            <a:latin typeface="Cambria Math" panose="02040503050406030204" pitchFamily="18" charset="0"/>
                          </a:rPr>
                        </m:ctrlPr>
                      </m:sSubPr>
                      <m:e>
                        <m:r>
                          <a:rPr lang="en-US" sz="3200" b="1" i="1" smtClean="0">
                            <a:solidFill>
                              <a:srgbClr val="C00000"/>
                            </a:solidFill>
                            <a:latin typeface="Cambria Math" panose="02040503050406030204" pitchFamily="18" charset="0"/>
                            <a:ea typeface="Cambria Math" panose="02040503050406030204" pitchFamily="18" charset="0"/>
                          </a:rPr>
                          <m:t>𝜶</m:t>
                        </m:r>
                      </m:e>
                      <m:sub>
                        <m:r>
                          <a:rPr lang="en-US" sz="3200" b="1" i="1" smtClean="0">
                            <a:solidFill>
                              <a:srgbClr val="C00000"/>
                            </a:solidFill>
                            <a:latin typeface="Cambria Math" panose="02040503050406030204" pitchFamily="18" charset="0"/>
                          </a:rPr>
                          <m:t>𝒎𝒂𝒙</m:t>
                        </m:r>
                      </m:sub>
                    </m:sSub>
                  </m:oMath>
                </a14:m>
                <a:endParaRPr lang="en-US" sz="3200" b="1" dirty="0">
                  <a:solidFill>
                    <a:srgbClr val="C00000"/>
                  </a:solidFill>
                </a:endParaRPr>
              </a:p>
            </p:txBody>
          </p:sp>
        </mc:Choice>
        <mc:Fallback xmlns="">
          <p:sp>
            <p:nvSpPr>
              <p:cNvPr id="10" name="TextBox 9">
                <a:extLst>
                  <a:ext uri="{FF2B5EF4-FFF2-40B4-BE49-F238E27FC236}">
                    <a16:creationId xmlns:a16="http://schemas.microsoft.com/office/drawing/2014/main" id="{9B21E24B-3140-4926-B4E6-EC83A436708E}"/>
                  </a:ext>
                </a:extLst>
              </p:cNvPr>
              <p:cNvSpPr txBox="1">
                <a:spLocks noRot="1" noChangeAspect="1" noMove="1" noResize="1" noEditPoints="1" noAdjustHandles="1" noChangeArrowheads="1" noChangeShapeType="1" noTextEdit="1"/>
              </p:cNvSpPr>
              <p:nvPr/>
            </p:nvSpPr>
            <p:spPr>
              <a:xfrm>
                <a:off x="6096000" y="86545"/>
                <a:ext cx="3572940" cy="584775"/>
              </a:xfrm>
              <a:prstGeom prst="rect">
                <a:avLst/>
              </a:prstGeom>
              <a:blipFill>
                <a:blip r:embed="rId4"/>
                <a:stretch>
                  <a:fillRect l="-4266" t="-12500" b="-3437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D566AC9-7F6E-4E8C-9A3C-3B463565128A}"/>
              </a:ext>
            </a:extLst>
          </p:cNvPr>
          <p:cNvPicPr>
            <a:picLocks noChangeAspect="1"/>
          </p:cNvPicPr>
          <p:nvPr/>
        </p:nvPicPr>
        <p:blipFill>
          <a:blip r:embed="rId5"/>
          <a:stretch>
            <a:fillRect/>
          </a:stretch>
        </p:blipFill>
        <p:spPr>
          <a:xfrm>
            <a:off x="6854652" y="926142"/>
            <a:ext cx="4859979" cy="2031325"/>
          </a:xfrm>
          <a:prstGeom prst="rect">
            <a:avLst/>
          </a:prstGeom>
        </p:spPr>
      </p:pic>
      <p:sp>
        <p:nvSpPr>
          <p:cNvPr id="12" name="TextBox 11">
            <a:extLst>
              <a:ext uri="{FF2B5EF4-FFF2-40B4-BE49-F238E27FC236}">
                <a16:creationId xmlns:a16="http://schemas.microsoft.com/office/drawing/2014/main" id="{0EB06249-5F5D-4B32-A9C5-787563E7B1E7}"/>
              </a:ext>
            </a:extLst>
          </p:cNvPr>
          <p:cNvSpPr txBox="1"/>
          <p:nvPr/>
        </p:nvSpPr>
        <p:spPr>
          <a:xfrm>
            <a:off x="6844868" y="3293481"/>
            <a:ext cx="5347132" cy="1754326"/>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Regression Types</a:t>
            </a:r>
          </a:p>
          <a:p>
            <a:endParaRPr lang="en-US" dirty="0"/>
          </a:p>
          <a:p>
            <a:r>
              <a:rPr lang="en-US" i="1" u="sng" dirty="0"/>
              <a:t>Control</a:t>
            </a:r>
            <a:r>
              <a:rPr lang="en-US" dirty="0"/>
              <a:t>: Keeping same loss function type</a:t>
            </a:r>
          </a:p>
          <a:p>
            <a:endParaRPr lang="en-US" dirty="0"/>
          </a:p>
          <a:p>
            <a:r>
              <a:rPr lang="en-US" u="sng" dirty="0"/>
              <a:t>Conclusion</a:t>
            </a:r>
            <a:r>
              <a:rPr lang="en-US" dirty="0"/>
              <a:t>: </a:t>
            </a:r>
            <a:r>
              <a:rPr lang="en-US" dirty="0">
                <a:solidFill>
                  <a:srgbClr val="00B050"/>
                </a:solidFill>
              </a:rPr>
              <a:t>Non-Quantile Regression has lower impact of attacks compared to Quantile</a:t>
            </a:r>
          </a:p>
        </p:txBody>
      </p:sp>
      <p:sp>
        <p:nvSpPr>
          <p:cNvPr id="13" name="Arrow: Up 12">
            <a:extLst>
              <a:ext uri="{FF2B5EF4-FFF2-40B4-BE49-F238E27FC236}">
                <a16:creationId xmlns:a16="http://schemas.microsoft.com/office/drawing/2014/main" id="{B99B409C-0E78-4E51-BAB1-ECB4DF6FF97B}"/>
              </a:ext>
            </a:extLst>
          </p:cNvPr>
          <p:cNvSpPr/>
          <p:nvPr/>
        </p:nvSpPr>
        <p:spPr>
          <a:xfrm>
            <a:off x="2858360" y="2208560"/>
            <a:ext cx="311686" cy="7489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0F8B77EA-A448-4D31-B329-214D8AD2A97D}"/>
              </a:ext>
            </a:extLst>
          </p:cNvPr>
          <p:cNvSpPr/>
          <p:nvPr/>
        </p:nvSpPr>
        <p:spPr>
          <a:xfrm rot="10800000">
            <a:off x="2773702" y="4941058"/>
            <a:ext cx="311686" cy="7489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B1E78BCE-93EA-4E58-AA19-EF4AD318742A}"/>
              </a:ext>
            </a:extLst>
          </p:cNvPr>
          <p:cNvSpPr/>
          <p:nvPr/>
        </p:nvSpPr>
        <p:spPr>
          <a:xfrm rot="5400000">
            <a:off x="5121272" y="-51324"/>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a:extLst>
              <a:ext uri="{FF2B5EF4-FFF2-40B4-BE49-F238E27FC236}">
                <a16:creationId xmlns:a16="http://schemas.microsoft.com/office/drawing/2014/main" id="{C3C875EA-39D5-423A-9B1A-FF1082C5146B}"/>
              </a:ext>
            </a:extLst>
          </p:cNvPr>
          <p:cNvSpPr/>
          <p:nvPr/>
        </p:nvSpPr>
        <p:spPr>
          <a:xfrm flipH="1">
            <a:off x="9284641" y="2544574"/>
            <a:ext cx="311685" cy="7489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51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9EC3-21A4-418A-9932-A6CB4F644F8A}"/>
              </a:ext>
            </a:extLst>
          </p:cNvPr>
          <p:cNvSpPr>
            <a:spLocks noGrp="1"/>
          </p:cNvSpPr>
          <p:nvPr>
            <p:ph type="title"/>
          </p:nvPr>
        </p:nvSpPr>
        <p:spPr>
          <a:xfrm>
            <a:off x="722790" y="223083"/>
            <a:ext cx="11199920" cy="833360"/>
          </a:xfrm>
        </p:spPr>
        <p:txBody>
          <a:bodyPr>
            <a:normAutofit/>
          </a:bodyPr>
          <a:lstStyle/>
          <a:p>
            <a:r>
              <a:rPr lang="en-US" sz="3600" b="1" dirty="0">
                <a:solidFill>
                  <a:srgbClr val="C00000"/>
                </a:solidFill>
              </a:rPr>
              <a:t>Results under FGAV:</a:t>
            </a:r>
            <a:endParaRPr lang="en-US" sz="3600" b="1" dirty="0"/>
          </a:p>
        </p:txBody>
      </p:sp>
      <p:pic>
        <p:nvPicPr>
          <p:cNvPr id="4" name="Picture 3">
            <a:extLst>
              <a:ext uri="{FF2B5EF4-FFF2-40B4-BE49-F238E27FC236}">
                <a16:creationId xmlns:a16="http://schemas.microsoft.com/office/drawing/2014/main" id="{E923FE5D-5D0A-4DEA-9C6F-C1D91D25533D}"/>
              </a:ext>
            </a:extLst>
          </p:cNvPr>
          <p:cNvPicPr>
            <a:picLocks noChangeAspect="1"/>
          </p:cNvPicPr>
          <p:nvPr/>
        </p:nvPicPr>
        <p:blipFill>
          <a:blip r:embed="rId2"/>
          <a:stretch>
            <a:fillRect/>
          </a:stretch>
        </p:blipFill>
        <p:spPr>
          <a:xfrm>
            <a:off x="103758" y="932150"/>
            <a:ext cx="5518765" cy="171625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C0C3A5-DAB5-45B5-B572-3BBED53F38BE}"/>
                  </a:ext>
                </a:extLst>
              </p:cNvPr>
              <p:cNvSpPr txBox="1"/>
              <p:nvPr/>
            </p:nvSpPr>
            <p:spPr>
              <a:xfrm>
                <a:off x="5960488" y="310201"/>
                <a:ext cx="3963558" cy="584775"/>
              </a:xfrm>
              <a:prstGeom prst="rect">
                <a:avLst/>
              </a:prstGeom>
              <a:noFill/>
            </p:spPr>
            <p:txBody>
              <a:bodyPr wrap="square" rtlCol="0">
                <a:spAutoFit/>
              </a:bodyPr>
              <a:lstStyle/>
              <a:p>
                <a:r>
                  <a:rPr lang="en-US" sz="3200" b="1" dirty="0">
                    <a:solidFill>
                      <a:srgbClr val="C00000"/>
                    </a:solidFill>
                  </a:rPr>
                  <a:t>For medium </a:t>
                </a:r>
                <a14:m>
                  <m:oMath xmlns:m="http://schemas.openxmlformats.org/officeDocument/2006/math">
                    <m:sSub>
                      <m:sSubPr>
                        <m:ctrlPr>
                          <a:rPr lang="en-US" sz="3200" b="1" i="1" smtClean="0">
                            <a:solidFill>
                              <a:srgbClr val="C00000"/>
                            </a:solidFill>
                            <a:latin typeface="Cambria Math" panose="02040503050406030204" pitchFamily="18" charset="0"/>
                          </a:rPr>
                        </m:ctrlPr>
                      </m:sSubPr>
                      <m:e>
                        <m:r>
                          <a:rPr lang="en-US" sz="3200" b="1" i="1" smtClean="0">
                            <a:solidFill>
                              <a:srgbClr val="C00000"/>
                            </a:solidFill>
                            <a:latin typeface="Cambria Math" panose="02040503050406030204" pitchFamily="18" charset="0"/>
                            <a:ea typeface="Cambria Math" panose="02040503050406030204" pitchFamily="18" charset="0"/>
                          </a:rPr>
                          <m:t>𝜶</m:t>
                        </m:r>
                      </m:e>
                      <m:sub>
                        <m:r>
                          <a:rPr lang="en-US" sz="3200" b="1" i="1" smtClean="0">
                            <a:solidFill>
                              <a:srgbClr val="C00000"/>
                            </a:solidFill>
                            <a:latin typeface="Cambria Math" panose="02040503050406030204" pitchFamily="18" charset="0"/>
                          </a:rPr>
                          <m:t>𝒎𝒂𝒙</m:t>
                        </m:r>
                      </m:sub>
                    </m:sSub>
                  </m:oMath>
                </a14:m>
                <a:endParaRPr lang="en-US" sz="3200" b="1" dirty="0">
                  <a:solidFill>
                    <a:srgbClr val="C00000"/>
                  </a:solidFill>
                </a:endParaRPr>
              </a:p>
            </p:txBody>
          </p:sp>
        </mc:Choice>
        <mc:Fallback xmlns="">
          <p:sp>
            <p:nvSpPr>
              <p:cNvPr id="5" name="TextBox 4">
                <a:extLst>
                  <a:ext uri="{FF2B5EF4-FFF2-40B4-BE49-F238E27FC236}">
                    <a16:creationId xmlns:a16="http://schemas.microsoft.com/office/drawing/2014/main" id="{19C0C3A5-DAB5-45B5-B572-3BBED53F38BE}"/>
                  </a:ext>
                </a:extLst>
              </p:cNvPr>
              <p:cNvSpPr txBox="1">
                <a:spLocks noRot="1" noChangeAspect="1" noMove="1" noResize="1" noEditPoints="1" noAdjustHandles="1" noChangeArrowheads="1" noChangeShapeType="1" noTextEdit="1"/>
              </p:cNvSpPr>
              <p:nvPr/>
            </p:nvSpPr>
            <p:spPr>
              <a:xfrm>
                <a:off x="5960488" y="310201"/>
                <a:ext cx="3963558" cy="584775"/>
              </a:xfrm>
              <a:prstGeom prst="rect">
                <a:avLst/>
              </a:prstGeom>
              <a:blipFill>
                <a:blip r:embed="rId3"/>
                <a:stretch>
                  <a:fillRect l="-4000" t="-12500" b="-343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A8319C2-0CD3-44A9-944C-A467F805033D}"/>
              </a:ext>
            </a:extLst>
          </p:cNvPr>
          <p:cNvPicPr>
            <a:picLocks noChangeAspect="1"/>
          </p:cNvPicPr>
          <p:nvPr/>
        </p:nvPicPr>
        <p:blipFill>
          <a:blip r:embed="rId4"/>
          <a:stretch>
            <a:fillRect/>
          </a:stretch>
        </p:blipFill>
        <p:spPr>
          <a:xfrm>
            <a:off x="195125" y="4997218"/>
            <a:ext cx="5495462" cy="1860782"/>
          </a:xfrm>
          <a:prstGeom prst="rect">
            <a:avLst/>
          </a:prstGeom>
        </p:spPr>
      </p:pic>
      <p:pic>
        <p:nvPicPr>
          <p:cNvPr id="7" name="Picture 6">
            <a:extLst>
              <a:ext uri="{FF2B5EF4-FFF2-40B4-BE49-F238E27FC236}">
                <a16:creationId xmlns:a16="http://schemas.microsoft.com/office/drawing/2014/main" id="{2AB63E1F-BAD5-467A-B2AB-88FFBF8FAF03}"/>
              </a:ext>
            </a:extLst>
          </p:cNvPr>
          <p:cNvPicPr>
            <a:picLocks noChangeAspect="1"/>
          </p:cNvPicPr>
          <p:nvPr/>
        </p:nvPicPr>
        <p:blipFill>
          <a:blip r:embed="rId5"/>
          <a:stretch>
            <a:fillRect/>
          </a:stretch>
        </p:blipFill>
        <p:spPr>
          <a:xfrm>
            <a:off x="6779210" y="1247586"/>
            <a:ext cx="5143500" cy="2031324"/>
          </a:xfrm>
          <a:prstGeom prst="rect">
            <a:avLst/>
          </a:prstGeom>
        </p:spPr>
      </p:pic>
      <p:sp>
        <p:nvSpPr>
          <p:cNvPr id="8" name="TextBox 7">
            <a:extLst>
              <a:ext uri="{FF2B5EF4-FFF2-40B4-BE49-F238E27FC236}">
                <a16:creationId xmlns:a16="http://schemas.microsoft.com/office/drawing/2014/main" id="{DE42BB57-645C-44A2-BF6C-6773932CA1BF}"/>
              </a:ext>
            </a:extLst>
          </p:cNvPr>
          <p:cNvSpPr txBox="1"/>
          <p:nvPr/>
        </p:nvSpPr>
        <p:spPr>
          <a:xfrm>
            <a:off x="269290" y="2878648"/>
            <a:ext cx="5347132" cy="2031325"/>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Loss Functions</a:t>
            </a:r>
          </a:p>
          <a:p>
            <a:endParaRPr lang="en-US" dirty="0"/>
          </a:p>
          <a:p>
            <a:r>
              <a:rPr lang="en-US" i="1" u="sng" dirty="0"/>
              <a:t>Control</a:t>
            </a:r>
            <a:r>
              <a:rPr lang="en-US" dirty="0"/>
              <a:t>: Keeping same regression type</a:t>
            </a:r>
          </a:p>
          <a:p>
            <a:endParaRPr lang="en-US" dirty="0"/>
          </a:p>
          <a:p>
            <a:r>
              <a:rPr lang="en-US" u="sng" dirty="0"/>
              <a:t>Conclusion</a:t>
            </a:r>
            <a:r>
              <a:rPr lang="en-US" dirty="0"/>
              <a:t>: </a:t>
            </a:r>
            <a:r>
              <a:rPr lang="en-US" i="1" dirty="0">
                <a:solidFill>
                  <a:srgbClr val="00B050"/>
                </a:solidFill>
              </a:rPr>
              <a:t>Cauchy has the lowest impact compared to Huber for both quantile and non-quantile regression across varying poisoning and evasion strength</a:t>
            </a:r>
            <a:endParaRPr lang="en-US" dirty="0"/>
          </a:p>
        </p:txBody>
      </p:sp>
      <p:sp>
        <p:nvSpPr>
          <p:cNvPr id="9" name="TextBox 8">
            <a:extLst>
              <a:ext uri="{FF2B5EF4-FFF2-40B4-BE49-F238E27FC236}">
                <a16:creationId xmlns:a16="http://schemas.microsoft.com/office/drawing/2014/main" id="{5F4F2EDC-F438-4A80-A360-469E42DC26B5}"/>
              </a:ext>
            </a:extLst>
          </p:cNvPr>
          <p:cNvSpPr txBox="1"/>
          <p:nvPr/>
        </p:nvSpPr>
        <p:spPr>
          <a:xfrm>
            <a:off x="6800480" y="3579091"/>
            <a:ext cx="5347132" cy="1754326"/>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Regression Types</a:t>
            </a:r>
          </a:p>
          <a:p>
            <a:endParaRPr lang="en-US" dirty="0"/>
          </a:p>
          <a:p>
            <a:r>
              <a:rPr lang="en-US" i="1" u="sng" dirty="0"/>
              <a:t>Control</a:t>
            </a:r>
            <a:r>
              <a:rPr lang="en-US" dirty="0"/>
              <a:t>: Keeping same loss function type</a:t>
            </a:r>
          </a:p>
          <a:p>
            <a:endParaRPr lang="en-US" dirty="0"/>
          </a:p>
          <a:p>
            <a:r>
              <a:rPr lang="en-US" u="sng" dirty="0"/>
              <a:t>Conclusion</a:t>
            </a:r>
            <a:r>
              <a:rPr lang="en-US" dirty="0"/>
              <a:t>: </a:t>
            </a:r>
            <a:r>
              <a:rPr lang="en-US" dirty="0">
                <a:solidFill>
                  <a:srgbClr val="00B050"/>
                </a:solidFill>
              </a:rPr>
              <a:t>Non-Quantile Regression has lower impact of attacks compared to Quantile</a:t>
            </a:r>
          </a:p>
        </p:txBody>
      </p:sp>
      <p:sp>
        <p:nvSpPr>
          <p:cNvPr id="10" name="Arrow: Up 9">
            <a:extLst>
              <a:ext uri="{FF2B5EF4-FFF2-40B4-BE49-F238E27FC236}">
                <a16:creationId xmlns:a16="http://schemas.microsoft.com/office/drawing/2014/main" id="{0106C969-22A8-4772-A480-44EC752C7FE4}"/>
              </a:ext>
            </a:extLst>
          </p:cNvPr>
          <p:cNvSpPr/>
          <p:nvPr/>
        </p:nvSpPr>
        <p:spPr>
          <a:xfrm rot="5400000">
            <a:off x="5081102" y="113385"/>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55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1C49-4195-4DAC-8A11-102D66E54966}"/>
              </a:ext>
            </a:extLst>
          </p:cNvPr>
          <p:cNvSpPr>
            <a:spLocks noGrp="1"/>
          </p:cNvSpPr>
          <p:nvPr>
            <p:ph type="title"/>
          </p:nvPr>
        </p:nvSpPr>
        <p:spPr>
          <a:xfrm>
            <a:off x="554115" y="31929"/>
            <a:ext cx="10515600" cy="957648"/>
          </a:xfrm>
        </p:spPr>
        <p:txBody>
          <a:bodyPr/>
          <a:lstStyle/>
          <a:p>
            <a:r>
              <a:rPr lang="en-US" b="1" dirty="0">
                <a:solidFill>
                  <a:srgbClr val="C00000"/>
                </a:solidFill>
              </a:rPr>
              <a:t>Results under FGAV</a:t>
            </a:r>
            <a:endParaRPr lang="en-US" dirty="0"/>
          </a:p>
        </p:txBody>
      </p:sp>
      <p:pic>
        <p:nvPicPr>
          <p:cNvPr id="4" name="Picture 3">
            <a:extLst>
              <a:ext uri="{FF2B5EF4-FFF2-40B4-BE49-F238E27FC236}">
                <a16:creationId xmlns:a16="http://schemas.microsoft.com/office/drawing/2014/main" id="{4F77D860-8CD8-4FA9-A251-2D729EEFC519}"/>
              </a:ext>
            </a:extLst>
          </p:cNvPr>
          <p:cNvPicPr>
            <a:picLocks noChangeAspect="1"/>
          </p:cNvPicPr>
          <p:nvPr/>
        </p:nvPicPr>
        <p:blipFill>
          <a:blip r:embed="rId2"/>
          <a:stretch>
            <a:fillRect/>
          </a:stretch>
        </p:blipFill>
        <p:spPr>
          <a:xfrm>
            <a:off x="163497" y="1109041"/>
            <a:ext cx="5334370" cy="1787984"/>
          </a:xfrm>
          <a:prstGeom prst="rect">
            <a:avLst/>
          </a:prstGeom>
        </p:spPr>
      </p:pic>
      <p:pic>
        <p:nvPicPr>
          <p:cNvPr id="5" name="Picture 4">
            <a:extLst>
              <a:ext uri="{FF2B5EF4-FFF2-40B4-BE49-F238E27FC236}">
                <a16:creationId xmlns:a16="http://schemas.microsoft.com/office/drawing/2014/main" id="{FA7848F8-94C4-408A-AE54-2C5339B0B263}"/>
              </a:ext>
            </a:extLst>
          </p:cNvPr>
          <p:cNvPicPr>
            <a:picLocks noChangeAspect="1"/>
          </p:cNvPicPr>
          <p:nvPr/>
        </p:nvPicPr>
        <p:blipFill>
          <a:blip r:embed="rId3"/>
          <a:stretch>
            <a:fillRect/>
          </a:stretch>
        </p:blipFill>
        <p:spPr>
          <a:xfrm>
            <a:off x="163497" y="4782759"/>
            <a:ext cx="5181600" cy="1933575"/>
          </a:xfrm>
          <a:prstGeom prst="rect">
            <a:avLst/>
          </a:prstGeom>
        </p:spPr>
      </p:pic>
      <p:pic>
        <p:nvPicPr>
          <p:cNvPr id="6" name="Picture 5">
            <a:extLst>
              <a:ext uri="{FF2B5EF4-FFF2-40B4-BE49-F238E27FC236}">
                <a16:creationId xmlns:a16="http://schemas.microsoft.com/office/drawing/2014/main" id="{9D6A0E3C-EBA7-4D2E-A456-99B057388A8B}"/>
              </a:ext>
            </a:extLst>
          </p:cNvPr>
          <p:cNvPicPr>
            <a:picLocks noChangeAspect="1"/>
          </p:cNvPicPr>
          <p:nvPr/>
        </p:nvPicPr>
        <p:blipFill>
          <a:blip r:embed="rId4"/>
          <a:stretch>
            <a:fillRect/>
          </a:stretch>
        </p:blipFill>
        <p:spPr>
          <a:xfrm>
            <a:off x="6763304" y="1404745"/>
            <a:ext cx="5029200" cy="2135080"/>
          </a:xfrm>
          <a:prstGeom prst="rect">
            <a:avLst/>
          </a:prstGeom>
        </p:spPr>
      </p:pic>
      <p:sp>
        <p:nvSpPr>
          <p:cNvPr id="7" name="TextBox 6">
            <a:extLst>
              <a:ext uri="{FF2B5EF4-FFF2-40B4-BE49-F238E27FC236}">
                <a16:creationId xmlns:a16="http://schemas.microsoft.com/office/drawing/2014/main" id="{E8457FC7-F5A2-49EA-9E6B-3228096F755F}"/>
              </a:ext>
            </a:extLst>
          </p:cNvPr>
          <p:cNvSpPr txBox="1"/>
          <p:nvPr/>
        </p:nvSpPr>
        <p:spPr>
          <a:xfrm>
            <a:off x="252273" y="2897025"/>
            <a:ext cx="5334370" cy="2031325"/>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Loss Functions</a:t>
            </a:r>
          </a:p>
          <a:p>
            <a:endParaRPr lang="en-US" dirty="0"/>
          </a:p>
          <a:p>
            <a:r>
              <a:rPr lang="en-US" i="1" u="sng" dirty="0"/>
              <a:t>Control</a:t>
            </a:r>
            <a:r>
              <a:rPr lang="en-US" dirty="0"/>
              <a:t>: Keeping same regression type</a:t>
            </a:r>
          </a:p>
          <a:p>
            <a:endParaRPr lang="en-US" dirty="0"/>
          </a:p>
          <a:p>
            <a:r>
              <a:rPr lang="en-US" u="sng" dirty="0"/>
              <a:t>Conclusion</a:t>
            </a:r>
            <a:r>
              <a:rPr lang="en-US" dirty="0"/>
              <a:t>: </a:t>
            </a:r>
            <a:r>
              <a:rPr lang="en-US" i="1" dirty="0">
                <a:solidFill>
                  <a:srgbClr val="00B050"/>
                </a:solidFill>
              </a:rPr>
              <a:t>Cauchy has the lowest impact compared to Huber for both quantile and non-quantile regression across varying poisoning and evasion strength</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D58437-A7EE-4F9F-AF0A-DF846BB93355}"/>
                  </a:ext>
                </a:extLst>
              </p:cNvPr>
              <p:cNvSpPr txBox="1"/>
              <p:nvPr/>
            </p:nvSpPr>
            <p:spPr>
              <a:xfrm>
                <a:off x="6352294" y="218365"/>
                <a:ext cx="3963558" cy="584775"/>
              </a:xfrm>
              <a:prstGeom prst="rect">
                <a:avLst/>
              </a:prstGeom>
              <a:noFill/>
            </p:spPr>
            <p:txBody>
              <a:bodyPr wrap="square" rtlCol="0">
                <a:spAutoFit/>
              </a:bodyPr>
              <a:lstStyle/>
              <a:p>
                <a:r>
                  <a:rPr lang="en-US" sz="3200" b="1" dirty="0">
                    <a:solidFill>
                      <a:srgbClr val="C00000"/>
                    </a:solidFill>
                  </a:rPr>
                  <a:t>For large </a:t>
                </a:r>
                <a14:m>
                  <m:oMath xmlns:m="http://schemas.openxmlformats.org/officeDocument/2006/math">
                    <m:sSub>
                      <m:sSubPr>
                        <m:ctrlPr>
                          <a:rPr lang="en-US" sz="3200" b="1" i="1" smtClean="0">
                            <a:solidFill>
                              <a:srgbClr val="C00000"/>
                            </a:solidFill>
                            <a:latin typeface="Cambria Math" panose="02040503050406030204" pitchFamily="18" charset="0"/>
                          </a:rPr>
                        </m:ctrlPr>
                      </m:sSubPr>
                      <m:e>
                        <m:r>
                          <a:rPr lang="en-US" sz="3200" b="1" i="1" smtClean="0">
                            <a:solidFill>
                              <a:srgbClr val="C00000"/>
                            </a:solidFill>
                            <a:latin typeface="Cambria Math" panose="02040503050406030204" pitchFamily="18" charset="0"/>
                            <a:ea typeface="Cambria Math" panose="02040503050406030204" pitchFamily="18" charset="0"/>
                          </a:rPr>
                          <m:t>𝜶</m:t>
                        </m:r>
                      </m:e>
                      <m:sub>
                        <m:r>
                          <a:rPr lang="en-US" sz="3200" b="1" i="1" smtClean="0">
                            <a:solidFill>
                              <a:srgbClr val="C00000"/>
                            </a:solidFill>
                            <a:latin typeface="Cambria Math" panose="02040503050406030204" pitchFamily="18" charset="0"/>
                          </a:rPr>
                          <m:t>𝒎𝒂𝒙</m:t>
                        </m:r>
                      </m:sub>
                    </m:sSub>
                  </m:oMath>
                </a14:m>
                <a:r>
                  <a:rPr lang="en-US" sz="3200" b="1" dirty="0">
                    <a:solidFill>
                      <a:srgbClr val="C00000"/>
                    </a:solidFill>
                  </a:rPr>
                  <a:t> </a:t>
                </a:r>
              </a:p>
            </p:txBody>
          </p:sp>
        </mc:Choice>
        <mc:Fallback xmlns="">
          <p:sp>
            <p:nvSpPr>
              <p:cNvPr id="8" name="TextBox 7">
                <a:extLst>
                  <a:ext uri="{FF2B5EF4-FFF2-40B4-BE49-F238E27FC236}">
                    <a16:creationId xmlns:a16="http://schemas.microsoft.com/office/drawing/2014/main" id="{43D58437-A7EE-4F9F-AF0A-DF846BB93355}"/>
                  </a:ext>
                </a:extLst>
              </p:cNvPr>
              <p:cNvSpPr txBox="1">
                <a:spLocks noRot="1" noChangeAspect="1" noMove="1" noResize="1" noEditPoints="1" noAdjustHandles="1" noChangeArrowheads="1" noChangeShapeType="1" noTextEdit="1"/>
              </p:cNvSpPr>
              <p:nvPr/>
            </p:nvSpPr>
            <p:spPr>
              <a:xfrm>
                <a:off x="6352294" y="218365"/>
                <a:ext cx="3963558" cy="584775"/>
              </a:xfrm>
              <a:prstGeom prst="rect">
                <a:avLst/>
              </a:prstGeom>
              <a:blipFill>
                <a:blip r:embed="rId5"/>
                <a:stretch>
                  <a:fillRect l="-3846" t="-12500" b="-3437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5019123-1194-4F46-9769-CB85CB122B71}"/>
              </a:ext>
            </a:extLst>
          </p:cNvPr>
          <p:cNvSpPr txBox="1"/>
          <p:nvPr/>
        </p:nvSpPr>
        <p:spPr>
          <a:xfrm>
            <a:off x="6605359" y="4051187"/>
            <a:ext cx="5347132" cy="1754326"/>
          </a:xfrm>
          <a:prstGeom prst="rect">
            <a:avLst/>
          </a:prstGeom>
          <a:noFill/>
          <a:ln w="19050">
            <a:solidFill>
              <a:schemeClr val="tx1"/>
            </a:solidFill>
            <a:prstDash val="dash"/>
          </a:ln>
        </p:spPr>
        <p:txBody>
          <a:bodyPr wrap="square" rtlCol="0">
            <a:spAutoFit/>
          </a:bodyPr>
          <a:lstStyle/>
          <a:p>
            <a:r>
              <a:rPr lang="en-US" u="sng" dirty="0"/>
              <a:t>Goal</a:t>
            </a:r>
            <a:r>
              <a:rPr lang="en-US" dirty="0"/>
              <a:t>: Compare Various Regression Types</a:t>
            </a:r>
          </a:p>
          <a:p>
            <a:endParaRPr lang="en-US" dirty="0"/>
          </a:p>
          <a:p>
            <a:r>
              <a:rPr lang="en-US" i="1" u="sng" dirty="0"/>
              <a:t>Control</a:t>
            </a:r>
            <a:r>
              <a:rPr lang="en-US" dirty="0"/>
              <a:t>: Keeping same loss function type</a:t>
            </a:r>
          </a:p>
          <a:p>
            <a:endParaRPr lang="en-US" dirty="0"/>
          </a:p>
          <a:p>
            <a:r>
              <a:rPr lang="en-US" u="sng" dirty="0"/>
              <a:t>Conclusion</a:t>
            </a:r>
            <a:r>
              <a:rPr lang="en-US" dirty="0"/>
              <a:t>: </a:t>
            </a:r>
            <a:r>
              <a:rPr lang="en-US" dirty="0">
                <a:solidFill>
                  <a:srgbClr val="00B050"/>
                </a:solidFill>
              </a:rPr>
              <a:t>Non-Quantile Regression has lower impact of attacks compared to Quantile</a:t>
            </a:r>
          </a:p>
        </p:txBody>
      </p:sp>
      <p:sp>
        <p:nvSpPr>
          <p:cNvPr id="10" name="Arrow: Up 9">
            <a:extLst>
              <a:ext uri="{FF2B5EF4-FFF2-40B4-BE49-F238E27FC236}">
                <a16:creationId xmlns:a16="http://schemas.microsoft.com/office/drawing/2014/main" id="{CF0018C6-F40F-4015-9B26-05F80930BF09}"/>
              </a:ext>
            </a:extLst>
          </p:cNvPr>
          <p:cNvSpPr/>
          <p:nvPr/>
        </p:nvSpPr>
        <p:spPr>
          <a:xfrm rot="5400000">
            <a:off x="5444893" y="21549"/>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31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F290-2E20-40FE-9B3A-DC18BD019988}"/>
              </a:ext>
            </a:extLst>
          </p:cNvPr>
          <p:cNvSpPr>
            <a:spLocks noGrp="1"/>
          </p:cNvSpPr>
          <p:nvPr>
            <p:ph type="title"/>
          </p:nvPr>
        </p:nvSpPr>
        <p:spPr>
          <a:xfrm>
            <a:off x="838200" y="365126"/>
            <a:ext cx="10515600" cy="833360"/>
          </a:xfrm>
        </p:spPr>
        <p:txBody>
          <a:bodyPr/>
          <a:lstStyle/>
          <a:p>
            <a:r>
              <a:rPr lang="en-US" b="1" dirty="0">
                <a:solidFill>
                  <a:srgbClr val="C00000"/>
                </a:solidFill>
              </a:rPr>
              <a:t>Results under FGAV </a:t>
            </a:r>
            <a:r>
              <a:rPr lang="en-US" b="1" dirty="0">
                <a:solidFill>
                  <a:srgbClr val="C00000"/>
                </a:solidFill>
                <a:sym typeface="Wingdings" panose="05000000000000000000" pitchFamily="2" charset="2"/>
              </a:rPr>
              <a:t></a:t>
            </a:r>
            <a:endParaRPr lang="en-US" b="1" dirty="0">
              <a:solidFill>
                <a:srgbClr val="C00000"/>
              </a:solidFill>
            </a:endParaRPr>
          </a:p>
        </p:txBody>
      </p:sp>
      <p:sp>
        <p:nvSpPr>
          <p:cNvPr id="4" name="TextBox 3">
            <a:extLst>
              <a:ext uri="{FF2B5EF4-FFF2-40B4-BE49-F238E27FC236}">
                <a16:creationId xmlns:a16="http://schemas.microsoft.com/office/drawing/2014/main" id="{278F6666-AF5E-49AB-8EDB-454C3DB35946}"/>
              </a:ext>
            </a:extLst>
          </p:cNvPr>
          <p:cNvSpPr txBox="1"/>
          <p:nvPr/>
        </p:nvSpPr>
        <p:spPr>
          <a:xfrm>
            <a:off x="6030556" y="522778"/>
            <a:ext cx="4664418" cy="461665"/>
          </a:xfrm>
          <a:prstGeom prst="rect">
            <a:avLst/>
          </a:prstGeom>
          <a:noFill/>
        </p:spPr>
        <p:txBody>
          <a:bodyPr wrap="none" rtlCol="0">
            <a:spAutoFit/>
          </a:bodyPr>
          <a:lstStyle/>
          <a:p>
            <a:r>
              <a:rPr lang="en-US" sz="2400" b="1" dirty="0">
                <a:solidFill>
                  <a:srgbClr val="C00000"/>
                </a:solidFill>
              </a:rPr>
              <a:t>False Alarm Performance Summary</a:t>
            </a:r>
          </a:p>
        </p:txBody>
      </p:sp>
      <p:pic>
        <p:nvPicPr>
          <p:cNvPr id="5" name="Picture 4">
            <a:extLst>
              <a:ext uri="{FF2B5EF4-FFF2-40B4-BE49-F238E27FC236}">
                <a16:creationId xmlns:a16="http://schemas.microsoft.com/office/drawing/2014/main" id="{EA032F9A-A12F-4E5A-A8FE-62FBA5A67AEC}"/>
              </a:ext>
            </a:extLst>
          </p:cNvPr>
          <p:cNvPicPr>
            <a:picLocks noChangeAspect="1"/>
          </p:cNvPicPr>
          <p:nvPr/>
        </p:nvPicPr>
        <p:blipFill>
          <a:blip r:embed="rId2"/>
          <a:stretch>
            <a:fillRect/>
          </a:stretch>
        </p:blipFill>
        <p:spPr>
          <a:xfrm>
            <a:off x="2536367" y="1835546"/>
            <a:ext cx="5448300" cy="273769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1FB677-7693-4036-A27E-20D66C26F784}"/>
                  </a:ext>
                </a:extLst>
              </p:cNvPr>
              <p:cNvSpPr txBox="1"/>
              <p:nvPr/>
            </p:nvSpPr>
            <p:spPr>
              <a:xfrm>
                <a:off x="8362765" y="2645546"/>
                <a:ext cx="3045385" cy="701154"/>
              </a:xfrm>
              <a:prstGeom prst="rect">
                <a:avLst/>
              </a:prstGeom>
              <a:noFill/>
            </p:spPr>
            <p:txBody>
              <a:bodyPr wrap="none" rtlCol="0">
                <a:spAutoFit/>
              </a:bodyPr>
              <a:lstStyle/>
              <a:p>
                <a:r>
                  <a:rPr lang="en-US" dirty="0">
                    <a:solidFill>
                      <a:srgbClr val="0070C0"/>
                    </a:solidFill>
                  </a:rPr>
                  <a:t>Note</a:t>
                </a:r>
                <a:r>
                  <a:rPr lang="en-US" dirty="0"/>
                  <a:t>: Larger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𝑓𝑎</m:t>
                            </m:r>
                          </m:sub>
                        </m:sSub>
                      </m:sub>
                    </m:sSub>
                  </m:oMath>
                </a14:m>
                <a:r>
                  <a:rPr lang="en-US" dirty="0"/>
                  <a:t> is better for </a:t>
                </a:r>
              </a:p>
              <a:p>
                <a:r>
                  <a:rPr lang="en-US" dirty="0"/>
                  <a:t>Defender CPS utility</a:t>
                </a:r>
              </a:p>
            </p:txBody>
          </p:sp>
        </mc:Choice>
        <mc:Fallback xmlns="">
          <p:sp>
            <p:nvSpPr>
              <p:cNvPr id="6" name="TextBox 5">
                <a:extLst>
                  <a:ext uri="{FF2B5EF4-FFF2-40B4-BE49-F238E27FC236}">
                    <a16:creationId xmlns:a16="http://schemas.microsoft.com/office/drawing/2014/main" id="{261FB677-7693-4036-A27E-20D66C26F784}"/>
                  </a:ext>
                </a:extLst>
              </p:cNvPr>
              <p:cNvSpPr txBox="1">
                <a:spLocks noRot="1" noChangeAspect="1" noMove="1" noResize="1" noEditPoints="1" noAdjustHandles="1" noChangeArrowheads="1" noChangeShapeType="1" noTextEdit="1"/>
              </p:cNvSpPr>
              <p:nvPr/>
            </p:nvSpPr>
            <p:spPr>
              <a:xfrm>
                <a:off x="8362765" y="2645546"/>
                <a:ext cx="3045385" cy="701154"/>
              </a:xfrm>
              <a:prstGeom prst="rect">
                <a:avLst/>
              </a:prstGeom>
              <a:blipFill>
                <a:blip r:embed="rId3"/>
                <a:stretch>
                  <a:fillRect l="-1804" t="-4348" r="-802" b="-1304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FF17EEA-32F1-4AEC-9EB5-7CC21FE7E269}"/>
              </a:ext>
            </a:extLst>
          </p:cNvPr>
          <p:cNvSpPr txBox="1"/>
          <p:nvPr/>
        </p:nvSpPr>
        <p:spPr>
          <a:xfrm>
            <a:off x="1579141" y="5048905"/>
            <a:ext cx="9730356" cy="1477328"/>
          </a:xfrm>
          <a:prstGeom prst="rect">
            <a:avLst/>
          </a:prstGeom>
          <a:noFill/>
          <a:ln w="19050">
            <a:solidFill>
              <a:schemeClr val="tx1"/>
            </a:solidFill>
            <a:prstDash val="sysDot"/>
          </a:ln>
        </p:spPr>
        <p:txBody>
          <a:bodyPr wrap="none" rtlCol="0">
            <a:spAutoFit/>
          </a:bodyPr>
          <a:lstStyle/>
          <a:p>
            <a:r>
              <a:rPr lang="en-US" dirty="0">
                <a:highlight>
                  <a:srgbClr val="FFFF00"/>
                </a:highlight>
              </a:rPr>
              <a:t>Conclusions for FGAV: </a:t>
            </a:r>
          </a:p>
          <a:p>
            <a:pPr marL="285750" indent="-285750">
              <a:buFont typeface="Wingdings" panose="05000000000000000000" pitchFamily="2" charset="2"/>
              <a:buChar char="Ø"/>
            </a:pPr>
            <a:r>
              <a:rPr lang="en-US" dirty="0"/>
              <a:t>Increased robustness of Cauchy and Huber </a:t>
            </a:r>
            <a:r>
              <a:rPr lang="en-US" i="1" dirty="0">
                <a:solidFill>
                  <a:srgbClr val="C00000"/>
                </a:solidFill>
              </a:rPr>
              <a:t>M-estimator comes at the cost of false alarms</a:t>
            </a:r>
          </a:p>
          <a:p>
            <a:pPr marL="285750" indent="-285750">
              <a:buFont typeface="Wingdings" panose="05000000000000000000" pitchFamily="2" charset="2"/>
              <a:buChar char="Ø"/>
            </a:pPr>
            <a:r>
              <a:rPr lang="en-US" dirty="0"/>
              <a:t>Keeping Cauchy as loss function, the quantile regression has </a:t>
            </a:r>
            <a:r>
              <a:rPr lang="en-US" i="1" dirty="0">
                <a:solidFill>
                  <a:srgbClr val="C00000"/>
                </a:solidFill>
              </a:rPr>
              <a:t>slightly better </a:t>
            </a:r>
            <a:r>
              <a:rPr lang="en-US" dirty="0"/>
              <a:t>false alarm performance</a:t>
            </a:r>
          </a:p>
          <a:p>
            <a:pPr marL="285750" indent="-285750">
              <a:buFont typeface="Wingdings" panose="05000000000000000000" pitchFamily="2" charset="2"/>
              <a:buChar char="Ø"/>
            </a:pPr>
            <a:r>
              <a:rPr lang="en-US" dirty="0"/>
              <a:t>Keeping Huber as loss function, the quantile regression has </a:t>
            </a:r>
            <a:r>
              <a:rPr lang="en-US" i="1" dirty="0">
                <a:solidFill>
                  <a:srgbClr val="C00000"/>
                </a:solidFill>
              </a:rPr>
              <a:t>slightly better </a:t>
            </a:r>
            <a:r>
              <a:rPr lang="en-US" dirty="0"/>
              <a:t>false alarm performance</a:t>
            </a:r>
          </a:p>
          <a:p>
            <a:pPr marL="285750" indent="-285750">
              <a:buFont typeface="Wingdings" panose="05000000000000000000" pitchFamily="2" charset="2"/>
              <a:buChar char="Ø"/>
            </a:pPr>
            <a:r>
              <a:rPr lang="en-US" dirty="0">
                <a:solidFill>
                  <a:srgbClr val="C00000"/>
                </a:solidFill>
              </a:rPr>
              <a:t>Huber has better false alarm </a:t>
            </a:r>
            <a:r>
              <a:rPr lang="en-US" dirty="0"/>
              <a:t>performance </a:t>
            </a:r>
            <a:r>
              <a:rPr lang="en-US" dirty="0">
                <a:solidFill>
                  <a:srgbClr val="C00000"/>
                </a:solidFill>
              </a:rPr>
              <a:t>than Cauchy</a:t>
            </a:r>
          </a:p>
        </p:txBody>
      </p:sp>
    </p:spTree>
    <p:extLst>
      <p:ext uri="{BB962C8B-B14F-4D97-AF65-F5344CB8AC3E}">
        <p14:creationId xmlns:p14="http://schemas.microsoft.com/office/powerpoint/2010/main" val="194387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2A49-C992-4846-9DB5-43493DDAFA9D}"/>
              </a:ext>
            </a:extLst>
          </p:cNvPr>
          <p:cNvSpPr>
            <a:spLocks noGrp="1"/>
          </p:cNvSpPr>
          <p:nvPr>
            <p:ph type="title"/>
          </p:nvPr>
        </p:nvSpPr>
        <p:spPr>
          <a:xfrm>
            <a:off x="838200" y="365126"/>
            <a:ext cx="10515600" cy="895503"/>
          </a:xfrm>
        </p:spPr>
        <p:txBody>
          <a:bodyPr/>
          <a:lstStyle/>
          <a:p>
            <a:r>
              <a:rPr lang="en-US" dirty="0">
                <a:solidFill>
                  <a:srgbClr val="C00000"/>
                </a:solidFill>
              </a:rPr>
              <a:t>Base Rate False Alarm without Poisoning</a:t>
            </a:r>
          </a:p>
        </p:txBody>
      </p:sp>
      <p:sp>
        <p:nvSpPr>
          <p:cNvPr id="3" name="Content Placeholder 2">
            <a:extLst>
              <a:ext uri="{FF2B5EF4-FFF2-40B4-BE49-F238E27FC236}">
                <a16:creationId xmlns:a16="http://schemas.microsoft.com/office/drawing/2014/main" id="{ED141673-815F-48FE-ABC2-00719EEF4BCD}"/>
              </a:ext>
            </a:extLst>
          </p:cNvPr>
          <p:cNvSpPr>
            <a:spLocks noGrp="1"/>
          </p:cNvSpPr>
          <p:nvPr>
            <p:ph idx="1"/>
          </p:nvPr>
        </p:nvSpPr>
        <p:spPr>
          <a:xfrm>
            <a:off x="838200" y="1825625"/>
            <a:ext cx="10515600" cy="1725443"/>
          </a:xfrm>
        </p:spPr>
        <p:txBody>
          <a:bodyPr/>
          <a:lstStyle/>
          <a:p>
            <a:r>
              <a:rPr lang="en-US" dirty="0"/>
              <a:t> In the fear of data poisoning we changed the design. </a:t>
            </a:r>
          </a:p>
          <a:p>
            <a:r>
              <a:rPr lang="en-US" dirty="0"/>
              <a:t> What if there is no actual poisoning?? </a:t>
            </a:r>
          </a:p>
          <a:p>
            <a:r>
              <a:rPr lang="en-US" dirty="0"/>
              <a:t> How worse off are we with the new design in case of no-poisoning ?</a:t>
            </a:r>
          </a:p>
        </p:txBody>
      </p:sp>
      <p:pic>
        <p:nvPicPr>
          <p:cNvPr id="4" name="Picture 3">
            <a:extLst>
              <a:ext uri="{FF2B5EF4-FFF2-40B4-BE49-F238E27FC236}">
                <a16:creationId xmlns:a16="http://schemas.microsoft.com/office/drawing/2014/main" id="{79852C60-F76D-4AD3-A952-2BAAAA21F054}"/>
              </a:ext>
            </a:extLst>
          </p:cNvPr>
          <p:cNvPicPr>
            <a:picLocks noChangeAspect="1"/>
          </p:cNvPicPr>
          <p:nvPr/>
        </p:nvPicPr>
        <p:blipFill>
          <a:blip r:embed="rId2"/>
          <a:stretch>
            <a:fillRect/>
          </a:stretch>
        </p:blipFill>
        <p:spPr>
          <a:xfrm>
            <a:off x="1660494" y="3815733"/>
            <a:ext cx="3133447" cy="2455199"/>
          </a:xfrm>
          <a:prstGeom prst="rect">
            <a:avLst/>
          </a:prstGeom>
        </p:spPr>
      </p:pic>
      <p:sp>
        <p:nvSpPr>
          <p:cNvPr id="5" name="TextBox 4">
            <a:extLst>
              <a:ext uri="{FF2B5EF4-FFF2-40B4-BE49-F238E27FC236}">
                <a16:creationId xmlns:a16="http://schemas.microsoft.com/office/drawing/2014/main" id="{21EDBB82-8F4F-499E-A3BD-3B058D4B1092}"/>
              </a:ext>
            </a:extLst>
          </p:cNvPr>
          <p:cNvSpPr txBox="1"/>
          <p:nvPr/>
        </p:nvSpPr>
        <p:spPr>
          <a:xfrm>
            <a:off x="5131293" y="3815733"/>
            <a:ext cx="5996706" cy="1200329"/>
          </a:xfrm>
          <a:prstGeom prst="rect">
            <a:avLst/>
          </a:prstGeom>
          <a:noFill/>
        </p:spPr>
        <p:txBody>
          <a:bodyPr wrap="none" rtlCol="0">
            <a:spAutoFit/>
          </a:bodyPr>
          <a:lstStyle/>
          <a:p>
            <a:r>
              <a:rPr lang="en-US" dirty="0"/>
              <a:t>Accounting for base rate fallacy, </a:t>
            </a:r>
          </a:p>
          <a:p>
            <a:r>
              <a:rPr lang="en-US" dirty="0"/>
              <a:t>Quantile Huber is a safer bet since</a:t>
            </a:r>
          </a:p>
          <a:p>
            <a:r>
              <a:rPr lang="en-US" dirty="0"/>
              <a:t>False alarm is comparable with L1 and L2 </a:t>
            </a:r>
          </a:p>
          <a:p>
            <a:r>
              <a:rPr lang="en-US" i="1" dirty="0"/>
              <a:t>But gives lesser impact of undetected attacks as shown earlier</a:t>
            </a:r>
            <a:r>
              <a:rPr lang="en-US" dirty="0"/>
              <a:t>.</a:t>
            </a:r>
          </a:p>
        </p:txBody>
      </p:sp>
    </p:spTree>
    <p:extLst>
      <p:ext uri="{BB962C8B-B14F-4D97-AF65-F5344CB8AC3E}">
        <p14:creationId xmlns:p14="http://schemas.microsoft.com/office/powerpoint/2010/main" val="2672939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43A3-15B0-4E0A-9D03-19DE318C7B3C}"/>
              </a:ext>
            </a:extLst>
          </p:cNvPr>
          <p:cNvSpPr>
            <a:spLocks noGrp="1"/>
          </p:cNvSpPr>
          <p:nvPr>
            <p:ph type="title"/>
          </p:nvPr>
        </p:nvSpPr>
        <p:spPr>
          <a:xfrm>
            <a:off x="705034" y="1874520"/>
            <a:ext cx="11557070" cy="1046234"/>
          </a:xfrm>
        </p:spPr>
        <p:txBody>
          <a:bodyPr>
            <a:normAutofit fontScale="90000"/>
          </a:bodyPr>
          <a:lstStyle/>
          <a:p>
            <a:r>
              <a:rPr lang="en-US" dirty="0"/>
              <a:t>Research funded by NSF </a:t>
            </a:r>
            <a:br>
              <a:rPr lang="en-US" dirty="0"/>
            </a:br>
            <a:r>
              <a:rPr lang="en-US" dirty="0"/>
              <a:t>grant SATC-2030611 and OAC-2017289</a:t>
            </a:r>
          </a:p>
        </p:txBody>
      </p:sp>
    </p:spTree>
    <p:extLst>
      <p:ext uri="{BB962C8B-B14F-4D97-AF65-F5344CB8AC3E}">
        <p14:creationId xmlns:p14="http://schemas.microsoft.com/office/powerpoint/2010/main" val="41349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A516-AA4F-4B6F-8C6B-32CFD8C21B37}"/>
              </a:ext>
            </a:extLst>
          </p:cNvPr>
          <p:cNvSpPr>
            <a:spLocks noGrp="1"/>
          </p:cNvSpPr>
          <p:nvPr>
            <p:ph type="title"/>
          </p:nvPr>
        </p:nvSpPr>
        <p:spPr>
          <a:xfrm>
            <a:off x="838200" y="365126"/>
            <a:ext cx="10515600" cy="782534"/>
          </a:xfrm>
        </p:spPr>
        <p:txBody>
          <a:bodyPr>
            <a:normAutofit fontScale="90000"/>
          </a:bodyPr>
          <a:lstStyle/>
          <a:p>
            <a:r>
              <a:rPr lang="en-US" b="1" dirty="0">
                <a:solidFill>
                  <a:srgbClr val="C00000"/>
                </a:solidFill>
              </a:rPr>
              <a:t>Anatomy of Anomaly based Attack Detectors in CPS</a:t>
            </a:r>
          </a:p>
        </p:txBody>
      </p:sp>
      <p:grpSp>
        <p:nvGrpSpPr>
          <p:cNvPr id="17" name="Group 16">
            <a:extLst>
              <a:ext uri="{FF2B5EF4-FFF2-40B4-BE49-F238E27FC236}">
                <a16:creationId xmlns:a16="http://schemas.microsoft.com/office/drawing/2014/main" id="{2C6838E8-30C0-40D2-99B4-961AC73F5A4C}"/>
              </a:ext>
            </a:extLst>
          </p:cNvPr>
          <p:cNvGrpSpPr/>
          <p:nvPr/>
        </p:nvGrpSpPr>
        <p:grpSpPr>
          <a:xfrm>
            <a:off x="357923" y="1970753"/>
            <a:ext cx="10917571" cy="2544938"/>
            <a:chOff x="339450" y="2155480"/>
            <a:chExt cx="10917571" cy="2544938"/>
          </a:xfrm>
        </p:grpSpPr>
        <p:sp>
          <p:nvSpPr>
            <p:cNvPr id="4" name="Rectangle: Rounded Corners 3">
              <a:extLst>
                <a:ext uri="{FF2B5EF4-FFF2-40B4-BE49-F238E27FC236}">
                  <a16:creationId xmlns:a16="http://schemas.microsoft.com/office/drawing/2014/main" id="{0A9C45E5-CC65-48F0-B16B-EEA6F4C2B00B}"/>
                </a:ext>
              </a:extLst>
            </p:cNvPr>
            <p:cNvSpPr/>
            <p:nvPr/>
          </p:nvSpPr>
          <p:spPr>
            <a:xfrm>
              <a:off x="339450" y="2163013"/>
              <a:ext cx="1251751" cy="9144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a:p>
              <a:pPr algn="ctr"/>
              <a:r>
                <a:rPr lang="en-US" dirty="0">
                  <a:solidFill>
                    <a:schemeClr val="tx1"/>
                  </a:solidFill>
                </a:rPr>
                <a:t>From IoT Devices</a:t>
              </a:r>
            </a:p>
          </p:txBody>
        </p:sp>
        <p:sp>
          <p:nvSpPr>
            <p:cNvPr id="5" name="Rectangle: Rounded Corners 4">
              <a:extLst>
                <a:ext uri="{FF2B5EF4-FFF2-40B4-BE49-F238E27FC236}">
                  <a16:creationId xmlns:a16="http://schemas.microsoft.com/office/drawing/2014/main" id="{0B35289E-8E5F-4FA9-8598-F128207351CB}"/>
                </a:ext>
              </a:extLst>
            </p:cNvPr>
            <p:cNvSpPr/>
            <p:nvPr/>
          </p:nvSpPr>
          <p:spPr>
            <a:xfrm>
              <a:off x="2560093" y="2173953"/>
              <a:ext cx="1324319" cy="9144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Invariant</a:t>
              </a:r>
            </a:p>
            <a:p>
              <a:pPr algn="ctr"/>
              <a:r>
                <a:rPr lang="en-US" dirty="0">
                  <a:solidFill>
                    <a:schemeClr val="tx1"/>
                  </a:solidFill>
                </a:rPr>
                <a:t>Generation</a:t>
              </a:r>
            </a:p>
          </p:txBody>
        </p:sp>
        <p:sp>
          <p:nvSpPr>
            <p:cNvPr id="6" name="Rectangle: Rounded Corners 5">
              <a:extLst>
                <a:ext uri="{FF2B5EF4-FFF2-40B4-BE49-F238E27FC236}">
                  <a16:creationId xmlns:a16="http://schemas.microsoft.com/office/drawing/2014/main" id="{CD997027-FEF7-4CA9-8B77-B596F3FD8DC1}"/>
                </a:ext>
              </a:extLst>
            </p:cNvPr>
            <p:cNvSpPr/>
            <p:nvPr/>
          </p:nvSpPr>
          <p:spPr>
            <a:xfrm>
              <a:off x="4864028" y="2163013"/>
              <a:ext cx="1251751" cy="9144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Stateless Residual</a:t>
              </a:r>
            </a:p>
          </p:txBody>
        </p:sp>
        <p:sp>
          <p:nvSpPr>
            <p:cNvPr id="7" name="Rectangle: Rounded Corners 6">
              <a:extLst>
                <a:ext uri="{FF2B5EF4-FFF2-40B4-BE49-F238E27FC236}">
                  <a16:creationId xmlns:a16="http://schemas.microsoft.com/office/drawing/2014/main" id="{F271AC36-832B-49E4-91B9-DA20E540AF52}"/>
                </a:ext>
              </a:extLst>
            </p:cNvPr>
            <p:cNvSpPr/>
            <p:nvPr/>
          </p:nvSpPr>
          <p:spPr>
            <a:xfrm>
              <a:off x="7112037" y="2163013"/>
              <a:ext cx="1251751" cy="914400"/>
            </a:xfrm>
            <a:prstGeom prst="roundRect">
              <a:avLst/>
            </a:prstGeom>
            <a:solidFill>
              <a:schemeClr val="accent1">
                <a:alpha val="40000"/>
              </a:schemeClr>
            </a:solid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Stateful Residual</a:t>
              </a:r>
            </a:p>
          </p:txBody>
        </p:sp>
        <p:sp>
          <p:nvSpPr>
            <p:cNvPr id="8" name="Arrow: Right 7">
              <a:extLst>
                <a:ext uri="{FF2B5EF4-FFF2-40B4-BE49-F238E27FC236}">
                  <a16:creationId xmlns:a16="http://schemas.microsoft.com/office/drawing/2014/main" id="{110CF505-D90B-4C37-884E-03E98116185A}"/>
                </a:ext>
              </a:extLst>
            </p:cNvPr>
            <p:cNvSpPr/>
            <p:nvPr/>
          </p:nvSpPr>
          <p:spPr>
            <a:xfrm>
              <a:off x="1600861" y="23778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FF937FB-6E83-4316-A470-5E8F75095D95}"/>
                </a:ext>
              </a:extLst>
            </p:cNvPr>
            <p:cNvSpPr/>
            <p:nvPr/>
          </p:nvSpPr>
          <p:spPr>
            <a:xfrm>
              <a:off x="3884412" y="23778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A809CAC-9A79-4695-AB1B-943DDE78F2BA}"/>
                </a:ext>
              </a:extLst>
            </p:cNvPr>
            <p:cNvSpPr/>
            <p:nvPr/>
          </p:nvSpPr>
          <p:spPr>
            <a:xfrm>
              <a:off x="9339387" y="2155480"/>
              <a:ext cx="1917633" cy="9144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of thresholds on Stateful Residuals</a:t>
              </a:r>
            </a:p>
          </p:txBody>
        </p:sp>
        <p:sp>
          <p:nvSpPr>
            <p:cNvPr id="11" name="Arrow: Right 10">
              <a:extLst>
                <a:ext uri="{FF2B5EF4-FFF2-40B4-BE49-F238E27FC236}">
                  <a16:creationId xmlns:a16="http://schemas.microsoft.com/office/drawing/2014/main" id="{BF1B2D55-AF08-4B66-8C57-C85E6463B4F8}"/>
                </a:ext>
              </a:extLst>
            </p:cNvPr>
            <p:cNvSpPr/>
            <p:nvPr/>
          </p:nvSpPr>
          <p:spPr>
            <a:xfrm>
              <a:off x="6124704" y="23778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99ABCE0-B9C0-4D12-A46C-BBA102BB0DD2}"/>
                </a:ext>
              </a:extLst>
            </p:cNvPr>
            <p:cNvSpPr/>
            <p:nvPr/>
          </p:nvSpPr>
          <p:spPr>
            <a:xfrm>
              <a:off x="8358650" y="23778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871A20A-EF81-4115-BBFC-F8821EBE5FF8}"/>
                </a:ext>
              </a:extLst>
            </p:cNvPr>
            <p:cNvSpPr/>
            <p:nvPr/>
          </p:nvSpPr>
          <p:spPr>
            <a:xfrm rot="5400000">
              <a:off x="9929910" y="3169203"/>
              <a:ext cx="6463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E48AE2A0-ACC1-4DF9-9344-EC9F0FC6EF4B}"/>
                </a:ext>
              </a:extLst>
            </p:cNvPr>
            <p:cNvSpPr/>
            <p:nvPr/>
          </p:nvSpPr>
          <p:spPr>
            <a:xfrm>
              <a:off x="9429645" y="3734685"/>
              <a:ext cx="1827376" cy="9144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Anomaly Detection Criterion</a:t>
              </a:r>
            </a:p>
          </p:txBody>
        </p:sp>
        <p:sp>
          <p:nvSpPr>
            <p:cNvPr id="15" name="Arrow: Right 14">
              <a:extLst>
                <a:ext uri="{FF2B5EF4-FFF2-40B4-BE49-F238E27FC236}">
                  <a16:creationId xmlns:a16="http://schemas.microsoft.com/office/drawing/2014/main" id="{F9739A2E-D455-4953-8DA2-8ADB46C99598}"/>
                </a:ext>
              </a:extLst>
            </p:cNvPr>
            <p:cNvSpPr/>
            <p:nvPr/>
          </p:nvSpPr>
          <p:spPr>
            <a:xfrm rot="10800000">
              <a:off x="8451237" y="37531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3D6F56D8-F426-4F51-B202-2FA013CA0B75}"/>
                </a:ext>
              </a:extLst>
            </p:cNvPr>
            <p:cNvSpPr/>
            <p:nvPr/>
          </p:nvSpPr>
          <p:spPr>
            <a:xfrm>
              <a:off x="6862439" y="3635566"/>
              <a:ext cx="1588798" cy="9144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sp>
          <p:nvSpPr>
            <p:cNvPr id="18" name="TextBox 17">
              <a:extLst>
                <a:ext uri="{FF2B5EF4-FFF2-40B4-BE49-F238E27FC236}">
                  <a16:creationId xmlns:a16="http://schemas.microsoft.com/office/drawing/2014/main" id="{A1260623-55CE-4388-BE82-769CE8A038CE}"/>
                </a:ext>
              </a:extLst>
            </p:cNvPr>
            <p:cNvSpPr txBox="1"/>
            <p:nvPr/>
          </p:nvSpPr>
          <p:spPr>
            <a:xfrm>
              <a:off x="361426" y="3223090"/>
              <a:ext cx="5927264" cy="1477328"/>
            </a:xfrm>
            <a:prstGeom prst="rect">
              <a:avLst/>
            </a:prstGeom>
            <a:noFill/>
            <a:ln w="38100">
              <a:solidFill>
                <a:schemeClr val="tx1"/>
              </a:solidFill>
            </a:ln>
          </p:spPr>
          <p:txBody>
            <a:bodyPr wrap="none" rtlCol="0">
              <a:spAutoFit/>
            </a:bodyPr>
            <a:lstStyle/>
            <a:p>
              <a:r>
                <a:rPr lang="en-US" b="1" dirty="0">
                  <a:solidFill>
                    <a:srgbClr val="C00000"/>
                  </a:solidFill>
                </a:rPr>
                <a:t>Assumption: </a:t>
              </a:r>
              <a:endParaRPr lang="en-US" b="1" dirty="0"/>
            </a:p>
            <a:p>
              <a:pPr marL="285750" indent="-285750">
                <a:buFont typeface="Arial" panose="020B0604020202020204" pitchFamily="34" charset="0"/>
                <a:buChar char="•"/>
              </a:pPr>
              <a:r>
                <a:rPr lang="en-US" b="1" dirty="0"/>
                <a:t>No attacks are present during learning of invariants</a:t>
              </a:r>
            </a:p>
            <a:p>
              <a:r>
                <a:rPr lang="en-US" b="1" dirty="0"/>
                <a:t>and stateful residuals </a:t>
              </a:r>
            </a:p>
            <a:p>
              <a:endParaRPr lang="en-US" b="1" dirty="0"/>
            </a:p>
            <a:p>
              <a:pPr marL="285750" indent="-285750">
                <a:buFont typeface="Arial" panose="020B0604020202020204" pitchFamily="34" charset="0"/>
                <a:buChar char="•"/>
              </a:pPr>
              <a:r>
                <a:rPr lang="en-US" b="1" dirty="0"/>
                <a:t>The learning thresholds of anomaly detection is accurate </a:t>
              </a:r>
            </a:p>
          </p:txBody>
        </p:sp>
        <p:sp>
          <p:nvSpPr>
            <p:cNvPr id="3" name="TextBox 2">
              <a:extLst>
                <a:ext uri="{FF2B5EF4-FFF2-40B4-BE49-F238E27FC236}">
                  <a16:creationId xmlns:a16="http://schemas.microsoft.com/office/drawing/2014/main" id="{FCB6738B-D106-48BA-9C35-80CD84F89804}"/>
                </a:ext>
              </a:extLst>
            </p:cNvPr>
            <p:cNvSpPr txBox="1"/>
            <p:nvPr/>
          </p:nvSpPr>
          <p:spPr>
            <a:xfrm>
              <a:off x="8159529" y="3055482"/>
              <a:ext cx="1381789" cy="369332"/>
            </a:xfrm>
            <a:prstGeom prst="rect">
              <a:avLst/>
            </a:prstGeom>
            <a:noFill/>
          </p:spPr>
          <p:txBody>
            <a:bodyPr wrap="none" rtlCol="0">
              <a:spAutoFit/>
            </a:bodyPr>
            <a:lstStyle/>
            <a:p>
              <a:r>
                <a:rPr lang="en-US" dirty="0">
                  <a:highlight>
                    <a:srgbClr val="FFFF00"/>
                  </a:highlight>
                </a:rPr>
                <a:t>Latent Space</a:t>
              </a:r>
            </a:p>
          </p:txBody>
        </p:sp>
      </p:grpSp>
    </p:spTree>
    <p:extLst>
      <p:ext uri="{BB962C8B-B14F-4D97-AF65-F5344CB8AC3E}">
        <p14:creationId xmlns:p14="http://schemas.microsoft.com/office/powerpoint/2010/main" val="420357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2D2-D71C-4313-AE79-28FABD72E3B8}"/>
              </a:ext>
            </a:extLst>
          </p:cNvPr>
          <p:cNvSpPr>
            <a:spLocks noGrp="1"/>
          </p:cNvSpPr>
          <p:nvPr>
            <p:ph type="title"/>
          </p:nvPr>
        </p:nvSpPr>
        <p:spPr>
          <a:xfrm>
            <a:off x="838200" y="90013"/>
            <a:ext cx="10515600" cy="705515"/>
          </a:xfrm>
        </p:spPr>
        <p:txBody>
          <a:bodyPr/>
          <a:lstStyle/>
          <a:p>
            <a:r>
              <a:rPr lang="en-US" b="1" dirty="0">
                <a:solidFill>
                  <a:srgbClr val="C00000"/>
                </a:solidFill>
              </a:rPr>
              <a:t>Problem being solved and Main Contribution</a:t>
            </a:r>
          </a:p>
        </p:txBody>
      </p:sp>
      <p:sp>
        <p:nvSpPr>
          <p:cNvPr id="3" name="Content Placeholder 2">
            <a:extLst>
              <a:ext uri="{FF2B5EF4-FFF2-40B4-BE49-F238E27FC236}">
                <a16:creationId xmlns:a16="http://schemas.microsoft.com/office/drawing/2014/main" id="{D51B17B3-5EC7-4FC4-B5A3-2E021840CCC6}"/>
              </a:ext>
            </a:extLst>
          </p:cNvPr>
          <p:cNvSpPr>
            <a:spLocks noGrp="1"/>
          </p:cNvSpPr>
          <p:nvPr>
            <p:ph idx="1"/>
          </p:nvPr>
        </p:nvSpPr>
        <p:spPr>
          <a:xfrm>
            <a:off x="441109" y="951224"/>
            <a:ext cx="11750891" cy="5633610"/>
          </a:xfrm>
        </p:spPr>
        <p:txBody>
          <a:bodyPr>
            <a:normAutofit fontScale="85000" lnSpcReduction="20000"/>
          </a:bodyPr>
          <a:lstStyle/>
          <a:p>
            <a:pPr marL="0" indent="0">
              <a:buNone/>
            </a:pPr>
            <a:r>
              <a:rPr lang="en-US" b="1" dirty="0">
                <a:solidFill>
                  <a:schemeClr val="accent1"/>
                </a:solidFill>
              </a:rPr>
              <a:t>Problem Statement</a:t>
            </a:r>
          </a:p>
          <a:p>
            <a:pPr marL="0" indent="0">
              <a:buNone/>
            </a:pPr>
            <a:endParaRPr lang="en-US" sz="2400" dirty="0"/>
          </a:p>
          <a:p>
            <a:r>
              <a:rPr lang="en-US" sz="2400" dirty="0"/>
              <a:t> Data poisoning attacks </a:t>
            </a:r>
            <a:r>
              <a:rPr lang="en-US" sz="2400" dirty="0">
                <a:sym typeface="Wingdings" panose="05000000000000000000" pitchFamily="2" charset="2"/>
              </a:rPr>
              <a:t>  </a:t>
            </a:r>
            <a:r>
              <a:rPr lang="en-US" sz="2400" i="1" dirty="0">
                <a:solidFill>
                  <a:srgbClr val="FF0000"/>
                </a:solidFill>
                <a:sym typeface="Wingdings" panose="05000000000000000000" pitchFamily="2" charset="2"/>
              </a:rPr>
              <a:t>are</a:t>
            </a:r>
            <a:r>
              <a:rPr lang="en-US" sz="2400" i="1" dirty="0">
                <a:solidFill>
                  <a:srgbClr val="FF0000"/>
                </a:solidFill>
              </a:rPr>
              <a:t> data falsification attacks during the training phase</a:t>
            </a:r>
            <a:endParaRPr lang="en-US" sz="2400" i="1" dirty="0">
              <a:solidFill>
                <a:srgbClr val="FF0000"/>
              </a:solidFill>
              <a:sym typeface="Wingdings" panose="05000000000000000000" pitchFamily="2" charset="2"/>
            </a:endParaRPr>
          </a:p>
          <a:p>
            <a:pPr marL="0" indent="0">
              <a:buNone/>
            </a:pPr>
            <a:r>
              <a:rPr lang="en-US" sz="2400" dirty="0">
                <a:sym typeface="Wingdings" panose="05000000000000000000" pitchFamily="2" charset="2"/>
              </a:rPr>
              <a:t>			 biases invariants and stateless residuals   learned thresholds</a:t>
            </a:r>
            <a:endParaRPr lang="en-US" sz="2400" dirty="0"/>
          </a:p>
          <a:p>
            <a:pPr marL="0" indent="0">
              <a:buNone/>
            </a:pPr>
            <a:r>
              <a:rPr lang="en-US" sz="2400" dirty="0"/>
              <a:t>			</a:t>
            </a:r>
            <a:r>
              <a:rPr lang="en-US" sz="2400" dirty="0">
                <a:sym typeface="Wingdings" panose="05000000000000000000" pitchFamily="2" charset="2"/>
              </a:rPr>
              <a:t> </a:t>
            </a:r>
            <a:r>
              <a:rPr lang="en-US" sz="2400" dirty="0"/>
              <a:t>degrade performance of anomaly-based attack detection frameworks</a:t>
            </a:r>
          </a:p>
          <a:p>
            <a:pPr marL="0" indent="0">
              <a:buNone/>
            </a:pPr>
            <a:endParaRPr lang="en-US" sz="2400" dirty="0"/>
          </a:p>
          <a:p>
            <a:r>
              <a:rPr lang="en-US" sz="2400" dirty="0"/>
              <a:t>A case study on smart metering infrastructure </a:t>
            </a:r>
          </a:p>
          <a:p>
            <a:pPr marL="0" indent="0">
              <a:buNone/>
            </a:pPr>
            <a:r>
              <a:rPr lang="en-US" dirty="0"/>
              <a:t>	</a:t>
            </a:r>
          </a:p>
          <a:p>
            <a:pPr marL="0" indent="0">
              <a:buNone/>
            </a:pPr>
            <a:r>
              <a:rPr lang="en-US" b="1" dirty="0">
                <a:solidFill>
                  <a:schemeClr val="accent1"/>
                </a:solidFill>
              </a:rPr>
              <a:t>Main Contribution</a:t>
            </a:r>
            <a:endParaRPr lang="en-US" b="1" dirty="0"/>
          </a:p>
          <a:p>
            <a:r>
              <a:rPr lang="en-US" dirty="0"/>
              <a:t>Design two data poisoning attacks against anomaly-based attack detector.</a:t>
            </a:r>
          </a:p>
          <a:p>
            <a:r>
              <a:rPr lang="en-US" dirty="0"/>
              <a:t>Analyze root cause of vulnerability of regression-based threshold learning</a:t>
            </a:r>
          </a:p>
          <a:p>
            <a:r>
              <a:rPr lang="en-US" dirty="0" err="1"/>
              <a:t>Robustifying</a:t>
            </a:r>
            <a:r>
              <a:rPr lang="en-US" dirty="0"/>
              <a:t> anomaly detection frameworks that detect data integrity attacks</a:t>
            </a:r>
            <a:endParaRPr lang="en-US" b="1" dirty="0"/>
          </a:p>
          <a:p>
            <a:pPr marL="0" indent="0" algn="ctr">
              <a:buNone/>
            </a:pPr>
            <a:r>
              <a:rPr lang="en-US" dirty="0">
                <a:cs typeface="Times New Roman" panose="02020603050405020304" pitchFamily="18" charset="0"/>
              </a:rPr>
              <a:t>- By switching to robust loss functions and changing regression type</a:t>
            </a:r>
          </a:p>
          <a:p>
            <a:r>
              <a:rPr lang="en-US" dirty="0">
                <a:cs typeface="Times New Roman" panose="02020603050405020304" pitchFamily="18" charset="0"/>
              </a:rPr>
              <a:t> Compare how regression type and loss functions impact mitigation of data poisoning attacks                     </a:t>
            </a:r>
            <a:endParaRPr lang="en-US" sz="2800" dirty="0">
              <a:cs typeface="Times New Roman" panose="02020603050405020304" pitchFamily="18" charset="0"/>
            </a:endParaRPr>
          </a:p>
          <a:p>
            <a:pPr marL="0" indent="0">
              <a:buNone/>
            </a:pPr>
            <a:endParaRPr lang="en-US" dirty="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856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4930-FFB7-4C6E-A984-10CE5B6CCA63}"/>
              </a:ext>
            </a:extLst>
          </p:cNvPr>
          <p:cNvSpPr>
            <a:spLocks noGrp="1"/>
          </p:cNvSpPr>
          <p:nvPr>
            <p:ph type="title"/>
          </p:nvPr>
        </p:nvSpPr>
        <p:spPr>
          <a:xfrm>
            <a:off x="838200" y="2295144"/>
            <a:ext cx="10515600" cy="2489919"/>
          </a:xfrm>
        </p:spPr>
        <p:txBody>
          <a:bodyPr>
            <a:normAutofit fontScale="90000"/>
          </a:bodyPr>
          <a:lstStyle/>
          <a:p>
            <a:r>
              <a:rPr lang="en-US" b="1" dirty="0"/>
              <a:t>             </a:t>
            </a:r>
            <a:r>
              <a:rPr lang="en-US" b="1" u="sng" dirty="0"/>
              <a:t>Preliminaries</a:t>
            </a:r>
            <a:r>
              <a:rPr lang="en-US" b="1" dirty="0"/>
              <a:t> on the Framework </a:t>
            </a:r>
            <a:br>
              <a:rPr lang="en-US" b="1" dirty="0"/>
            </a:br>
            <a:r>
              <a:rPr lang="en-US" b="1" dirty="0"/>
              <a:t>             subjected to Data Poisoning  Attack</a:t>
            </a:r>
            <a:br>
              <a:rPr lang="en-US" b="1" dirty="0"/>
            </a:br>
            <a:br>
              <a:rPr lang="en-US" b="1" dirty="0"/>
            </a:br>
            <a:r>
              <a:rPr lang="en-US" b="1" dirty="0"/>
              <a:t>    </a:t>
            </a:r>
            <a:r>
              <a:rPr lang="en-US" sz="2200" dirty="0"/>
              <a:t>Bhattacharjee et. al., </a:t>
            </a:r>
            <a:r>
              <a:rPr lang="en-US" sz="2200" i="1" dirty="0"/>
              <a:t>ACM </a:t>
            </a:r>
            <a:r>
              <a:rPr lang="en-US" sz="2200" i="1" dirty="0" err="1"/>
              <a:t>Asia’CCS</a:t>
            </a:r>
            <a:r>
              <a:rPr lang="en-US" sz="2200" i="1" dirty="0"/>
              <a:t> 2018, IEEE Trans. Dependable and Secure Comp. 2021</a:t>
            </a:r>
            <a:br>
              <a:rPr lang="en-US" dirty="0"/>
            </a:br>
            <a:endParaRPr lang="en-US" b="1" dirty="0"/>
          </a:p>
        </p:txBody>
      </p:sp>
    </p:spTree>
    <p:extLst>
      <p:ext uri="{BB962C8B-B14F-4D97-AF65-F5344CB8AC3E}">
        <p14:creationId xmlns:p14="http://schemas.microsoft.com/office/powerpoint/2010/main" val="155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15" y="135630"/>
            <a:ext cx="8229600" cy="663900"/>
          </a:xfrm>
        </p:spPr>
        <p:txBody>
          <a:bodyPr>
            <a:normAutofit/>
          </a:bodyPr>
          <a:lstStyle/>
          <a:p>
            <a:r>
              <a:rPr lang="en-US" sz="3200" b="1" dirty="0">
                <a:solidFill>
                  <a:srgbClr val="C00000"/>
                </a:solidFill>
              </a:rPr>
              <a:t>Invariant</a:t>
            </a:r>
          </a:p>
        </p:txBody>
      </p:sp>
      <p:grpSp>
        <p:nvGrpSpPr>
          <p:cNvPr id="21" name="Group 20"/>
          <p:cNvGrpSpPr/>
          <p:nvPr/>
        </p:nvGrpSpPr>
        <p:grpSpPr>
          <a:xfrm>
            <a:off x="4713605" y="1165306"/>
            <a:ext cx="5372100" cy="3048000"/>
            <a:chOff x="3695700" y="1447800"/>
            <a:chExt cx="5372100" cy="3048000"/>
          </a:xfrm>
        </p:grpSpPr>
        <p:sp>
          <p:nvSpPr>
            <p:cNvPr id="18" name="TextBox 17"/>
            <p:cNvSpPr txBox="1"/>
            <p:nvPr/>
          </p:nvSpPr>
          <p:spPr>
            <a:xfrm>
              <a:off x="4572000" y="4095690"/>
              <a:ext cx="3962400" cy="400110"/>
            </a:xfrm>
            <a:prstGeom prst="rect">
              <a:avLst/>
            </a:prstGeom>
            <a:solidFill>
              <a:schemeClr val="accent5">
                <a:lumMod val="20000"/>
                <a:lumOff val="80000"/>
              </a:schemeClr>
            </a:solidFill>
            <a:ln>
              <a:solidFill>
                <a:schemeClr val="tx1"/>
              </a:solidFill>
            </a:ln>
          </p:spPr>
          <p:txBody>
            <a:bodyPr wrap="square" rtlCol="0">
              <a:spAutoFit/>
            </a:bodyPr>
            <a:lstStyle/>
            <a:p>
              <a:r>
                <a:rPr lang="en-US" sz="2000" b="1" dirty="0">
                  <a:cs typeface="Times New Roman" panose="02020603050405020304" pitchFamily="18" charset="0"/>
                </a:rPr>
                <a:t> Texas Dataset: Years 2014 and 2015</a:t>
              </a:r>
            </a:p>
          </p:txBody>
        </p:sp>
        <p:grpSp>
          <p:nvGrpSpPr>
            <p:cNvPr id="17" name="Group 16"/>
            <p:cNvGrpSpPr/>
            <p:nvPr/>
          </p:nvGrpSpPr>
          <p:grpSpPr>
            <a:xfrm>
              <a:off x="3695700" y="1447800"/>
              <a:ext cx="5372100" cy="2581275"/>
              <a:chOff x="3695700" y="1447800"/>
              <a:chExt cx="5372100" cy="2581275"/>
            </a:xfrm>
          </p:grpSpPr>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33800"/>
                <a:ext cx="11430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50" y="3802414"/>
                <a:ext cx="10477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700" y="1447800"/>
                <a:ext cx="53721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5295551" y="3516868"/>
                <a:ext cx="495649" cy="369332"/>
              </a:xfrm>
              <a:prstGeom prst="rect">
                <a:avLst/>
              </a:prstGeom>
              <a:noFill/>
            </p:spPr>
            <p:txBody>
              <a:bodyPr wrap="none" rtlCol="0">
                <a:spAutoFit/>
              </a:bodyPr>
              <a:lstStyle/>
              <a:p>
                <a:r>
                  <a:rPr lang="en-US" dirty="0"/>
                  <a:t> (T)</a:t>
                </a:r>
              </a:p>
            </p:txBody>
          </p:sp>
          <p:sp>
            <p:nvSpPr>
              <p:cNvPr id="24" name="TextBox 23"/>
              <p:cNvSpPr txBox="1"/>
              <p:nvPr/>
            </p:nvSpPr>
            <p:spPr>
              <a:xfrm>
                <a:off x="7924800" y="3516868"/>
                <a:ext cx="495649" cy="369332"/>
              </a:xfrm>
              <a:prstGeom prst="rect">
                <a:avLst/>
              </a:prstGeom>
              <a:noFill/>
            </p:spPr>
            <p:txBody>
              <a:bodyPr wrap="none" rtlCol="0">
                <a:spAutoFit/>
              </a:bodyPr>
              <a:lstStyle/>
              <a:p>
                <a:r>
                  <a:rPr lang="en-US" dirty="0"/>
                  <a:t> (T)</a:t>
                </a:r>
              </a:p>
            </p:txBody>
          </p:sp>
        </p:grpSp>
      </p:grpSp>
      <p:grpSp>
        <p:nvGrpSpPr>
          <p:cNvPr id="31" name="Group 30"/>
          <p:cNvGrpSpPr/>
          <p:nvPr/>
        </p:nvGrpSpPr>
        <p:grpSpPr>
          <a:xfrm>
            <a:off x="4618355" y="287650"/>
            <a:ext cx="5402185" cy="6270486"/>
            <a:chOff x="3505200" y="663714"/>
            <a:chExt cx="5402185" cy="6270486"/>
          </a:xfrm>
        </p:grpSpPr>
        <p:grpSp>
          <p:nvGrpSpPr>
            <p:cNvPr id="30" name="Group 29"/>
            <p:cNvGrpSpPr/>
            <p:nvPr/>
          </p:nvGrpSpPr>
          <p:grpSpPr>
            <a:xfrm>
              <a:off x="3657600" y="4648200"/>
              <a:ext cx="5249785" cy="2286000"/>
              <a:chOff x="3657600" y="4648200"/>
              <a:chExt cx="5249785" cy="2286000"/>
            </a:xfrm>
          </p:grpSpPr>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648200"/>
                <a:ext cx="28194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6932047" y="4897397"/>
                <a:ext cx="1975338" cy="1323439"/>
              </a:xfrm>
              <a:prstGeom prst="rect">
                <a:avLst/>
              </a:prstGeom>
              <a:solidFill>
                <a:schemeClr val="accent5">
                  <a:lumMod val="20000"/>
                  <a:lumOff val="80000"/>
                </a:schemeClr>
              </a:solidFill>
              <a:ln>
                <a:solidFill>
                  <a:schemeClr val="tx1"/>
                </a:solidFill>
              </a:ln>
            </p:spPr>
            <p:txBody>
              <a:bodyPr wrap="square" rtlCol="0">
                <a:spAutoFit/>
              </a:bodyPr>
              <a:lstStyle/>
              <a:p>
                <a:r>
                  <a:rPr lang="en-US" sz="2000" b="1" dirty="0">
                    <a:cs typeface="Times New Roman" panose="02020603050405020304" pitchFamily="18" charset="0"/>
                  </a:rPr>
                  <a:t>Irish Dataset: 5000 meters from 6 Regions </a:t>
                </a:r>
              </a:p>
              <a:p>
                <a:r>
                  <a:rPr lang="en-US" sz="2000" b="1" dirty="0">
                    <a:cs typeface="Times New Roman" panose="02020603050405020304" pitchFamily="18" charset="0"/>
                  </a:rPr>
                  <a:t>in Dublin 2010 </a:t>
                </a:r>
              </a:p>
            </p:txBody>
          </p:sp>
          <p:sp>
            <p:nvSpPr>
              <p:cNvPr id="20" name="Right Arrow 19"/>
              <p:cNvSpPr/>
              <p:nvPr/>
            </p:nvSpPr>
            <p:spPr>
              <a:xfrm>
                <a:off x="6400800" y="5410200"/>
                <a:ext cx="533400" cy="346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5257800" y="6564868"/>
                <a:ext cx="495649" cy="369332"/>
              </a:xfrm>
              <a:prstGeom prst="rect">
                <a:avLst/>
              </a:prstGeom>
              <a:noFill/>
            </p:spPr>
            <p:txBody>
              <a:bodyPr wrap="none" rtlCol="0">
                <a:spAutoFit/>
              </a:bodyPr>
              <a:lstStyle/>
              <a:p>
                <a:r>
                  <a:rPr lang="en-US" dirty="0"/>
                  <a:t> (T)</a:t>
                </a:r>
              </a:p>
            </p:txBody>
          </p:sp>
        </p:grpSp>
        <p:sp>
          <p:nvSpPr>
            <p:cNvPr id="12" name="TextBox 11"/>
            <p:cNvSpPr txBox="1"/>
            <p:nvPr/>
          </p:nvSpPr>
          <p:spPr>
            <a:xfrm>
              <a:off x="3505200" y="663714"/>
              <a:ext cx="2819400" cy="707886"/>
            </a:xfrm>
            <a:prstGeom prst="rect">
              <a:avLst/>
            </a:prstGeom>
            <a:noFill/>
            <a:ln w="28575">
              <a:solidFill>
                <a:srgbClr val="3399FF"/>
              </a:solidFill>
            </a:ln>
            <a:effectLst>
              <a:glow rad="63500">
                <a:schemeClr val="accent2">
                  <a:satMod val="175000"/>
                  <a:alpha val="40000"/>
                </a:schemeClr>
              </a:glow>
            </a:effectLst>
          </p:spPr>
          <p:txBody>
            <a:bodyPr wrap="square" rtlCol="0">
              <a:sp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Highly Stable Invariant across datasets  </a:t>
              </a:r>
            </a:p>
          </p:txBody>
        </p:sp>
      </p:grpSp>
      <p:sp>
        <p:nvSpPr>
          <p:cNvPr id="26" name="TextBox 25"/>
          <p:cNvSpPr txBox="1"/>
          <p:nvPr/>
        </p:nvSpPr>
        <p:spPr>
          <a:xfrm>
            <a:off x="8011797" y="301134"/>
            <a:ext cx="2590800" cy="707886"/>
          </a:xfrm>
          <a:prstGeom prst="rect">
            <a:avLst/>
          </a:prstGeom>
          <a:noFill/>
          <a:ln w="28575">
            <a:solidFill>
              <a:srgbClr val="3399FF"/>
            </a:solidFill>
          </a:ln>
          <a:effectLst>
            <a:glow rad="63500">
              <a:schemeClr val="accent2">
                <a:satMod val="175000"/>
                <a:alpha val="40000"/>
              </a:schemeClr>
            </a:glow>
          </a:effectLst>
        </p:spPr>
        <p:txBody>
          <a:bodyPr wrap="square" rtlCol="0">
            <a:sp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 Special Signatures under attacks </a:t>
            </a:r>
          </a:p>
        </p:txBody>
      </p:sp>
      <p:grpSp>
        <p:nvGrpSpPr>
          <p:cNvPr id="6" name="Group 5"/>
          <p:cNvGrpSpPr/>
          <p:nvPr/>
        </p:nvGrpSpPr>
        <p:grpSpPr>
          <a:xfrm>
            <a:off x="888761" y="4727958"/>
            <a:ext cx="3263900" cy="1988685"/>
            <a:chOff x="165100" y="4869214"/>
            <a:chExt cx="3263900" cy="1988685"/>
          </a:xfrm>
        </p:grpSpPr>
        <p:grpSp>
          <p:nvGrpSpPr>
            <p:cNvPr id="4" name="Group 3"/>
            <p:cNvGrpSpPr/>
            <p:nvPr/>
          </p:nvGrpSpPr>
          <p:grpSpPr>
            <a:xfrm>
              <a:off x="165100" y="5341586"/>
              <a:ext cx="3263900" cy="1516313"/>
              <a:chOff x="152400" y="2826986"/>
              <a:chExt cx="3048000" cy="1516313"/>
            </a:xfrm>
          </p:grpSpPr>
          <p:sp>
            <p:nvSpPr>
              <p:cNvPr id="8" name="TextBox 7"/>
              <p:cNvSpPr txBox="1"/>
              <p:nvPr/>
            </p:nvSpPr>
            <p:spPr>
              <a:xfrm>
                <a:off x="152400" y="2826986"/>
                <a:ext cx="3048000" cy="1516313"/>
              </a:xfrm>
              <a:prstGeom prst="rect">
                <a:avLst/>
              </a:prstGeom>
              <a:solidFill>
                <a:schemeClr val="accent3">
                  <a:lumMod val="40000"/>
                  <a:lumOff val="60000"/>
                </a:schemeClr>
              </a:solidFill>
              <a:ln>
                <a:solidFill>
                  <a:schemeClr val="tx1"/>
                </a:solidFill>
              </a:ln>
            </p:spPr>
            <p:txBody>
              <a:bodyPr wrap="square" rtlCol="0">
                <a:spAutoFit/>
              </a:bodyPr>
              <a:lstStyle/>
              <a:p>
                <a:pPr>
                  <a:lnSpc>
                    <a:spcPct val="90000"/>
                  </a:lnSpc>
                  <a:spcBef>
                    <a:spcPts val="750"/>
                  </a:spcBef>
                </a:pPr>
                <a:r>
                  <a:rPr lang="en-US" sz="2200" b="1" u="sng" dirty="0">
                    <a:cs typeface="Times New Roman" panose="02020603050405020304" pitchFamily="18" charset="0"/>
                  </a:rPr>
                  <a:t>Hourly (t) Arithmetic Mean</a:t>
                </a: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p:txBody>
          </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135" y="3514725"/>
                <a:ext cx="19050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Right Arrow 26"/>
            <p:cNvSpPr/>
            <p:nvPr/>
          </p:nvSpPr>
          <p:spPr>
            <a:xfrm rot="16200000">
              <a:off x="1384855" y="4932159"/>
              <a:ext cx="472372" cy="346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888761" y="2969861"/>
            <a:ext cx="3263900" cy="1592614"/>
            <a:chOff x="165100" y="3276600"/>
            <a:chExt cx="3263900" cy="1592614"/>
          </a:xfrm>
        </p:grpSpPr>
        <p:grpSp>
          <p:nvGrpSpPr>
            <p:cNvPr id="3" name="Group 2"/>
            <p:cNvGrpSpPr/>
            <p:nvPr/>
          </p:nvGrpSpPr>
          <p:grpSpPr>
            <a:xfrm>
              <a:off x="165100" y="3657600"/>
              <a:ext cx="3263900" cy="1211614"/>
              <a:chOff x="152400" y="1074386"/>
              <a:chExt cx="3048000" cy="1211614"/>
            </a:xfrm>
          </p:grpSpPr>
          <p:sp>
            <p:nvSpPr>
              <p:cNvPr id="7" name="TextBox 6"/>
              <p:cNvSpPr txBox="1"/>
              <p:nvPr/>
            </p:nvSpPr>
            <p:spPr>
              <a:xfrm>
                <a:off x="152400" y="1074386"/>
                <a:ext cx="3048000" cy="1211614"/>
              </a:xfrm>
              <a:prstGeom prst="rect">
                <a:avLst/>
              </a:prstGeom>
              <a:solidFill>
                <a:schemeClr val="accent3">
                  <a:lumMod val="40000"/>
                  <a:lumOff val="60000"/>
                </a:schemeClr>
              </a:solidFill>
              <a:ln>
                <a:solidFill>
                  <a:schemeClr val="tx1"/>
                </a:solidFill>
              </a:ln>
            </p:spPr>
            <p:txBody>
              <a:bodyPr wrap="square" rtlCol="0">
                <a:spAutoFit/>
              </a:bodyPr>
              <a:lstStyle/>
              <a:p>
                <a:pPr>
                  <a:lnSpc>
                    <a:spcPct val="90000"/>
                  </a:lnSpc>
                  <a:spcBef>
                    <a:spcPts val="750"/>
                  </a:spcBef>
                </a:pPr>
                <a:r>
                  <a:rPr lang="en-US" sz="2200" b="1" u="sng" dirty="0">
                    <a:cs typeface="Times New Roman" panose="02020603050405020304" pitchFamily="18" charset="0"/>
                  </a:rPr>
                  <a:t>Hourly (t) Harmonic Mean</a:t>
                </a: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447800"/>
                <a:ext cx="19812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Right Arrow 28"/>
            <p:cNvSpPr/>
            <p:nvPr/>
          </p:nvSpPr>
          <p:spPr>
            <a:xfrm rot="16200000">
              <a:off x="1432642" y="3299540"/>
              <a:ext cx="381000" cy="335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903605" y="943665"/>
            <a:ext cx="3810000" cy="2026196"/>
            <a:chOff x="152400" y="1174204"/>
            <a:chExt cx="3810000" cy="2026196"/>
          </a:xfrm>
        </p:grpSpPr>
        <p:grpSp>
          <p:nvGrpSpPr>
            <p:cNvPr id="11" name="Group 10"/>
            <p:cNvGrpSpPr/>
            <p:nvPr/>
          </p:nvGrpSpPr>
          <p:grpSpPr>
            <a:xfrm>
              <a:off x="152400" y="1174204"/>
              <a:ext cx="3810000" cy="2026196"/>
              <a:chOff x="152400" y="1219200"/>
              <a:chExt cx="3810000" cy="2026196"/>
            </a:xfrm>
          </p:grpSpPr>
          <p:grpSp>
            <p:nvGrpSpPr>
              <p:cNvPr id="5" name="Group 4"/>
              <p:cNvGrpSpPr/>
              <p:nvPr/>
            </p:nvGrpSpPr>
            <p:grpSpPr>
              <a:xfrm>
                <a:off x="152400" y="1219200"/>
                <a:ext cx="3276600" cy="2026196"/>
                <a:chOff x="152400" y="4178864"/>
                <a:chExt cx="3048000" cy="1480249"/>
              </a:xfrm>
            </p:grpSpPr>
            <p:sp>
              <p:nvSpPr>
                <p:cNvPr id="9" name="TextBox 8"/>
                <p:cNvSpPr txBox="1"/>
                <p:nvPr/>
              </p:nvSpPr>
              <p:spPr>
                <a:xfrm>
                  <a:off x="152400" y="4178864"/>
                  <a:ext cx="3048000" cy="1480249"/>
                </a:xfrm>
                <a:prstGeom prst="rect">
                  <a:avLst/>
                </a:prstGeom>
                <a:solidFill>
                  <a:schemeClr val="accent3">
                    <a:lumMod val="40000"/>
                    <a:lumOff val="60000"/>
                  </a:schemeClr>
                </a:solidFill>
                <a:ln>
                  <a:solidFill>
                    <a:schemeClr val="tx1"/>
                  </a:solidFill>
                </a:ln>
              </p:spPr>
              <p:txBody>
                <a:bodyPr wrap="square" rtlCol="0">
                  <a:spAutoFit/>
                </a:bodyPr>
                <a:lstStyle/>
                <a:p>
                  <a:pPr>
                    <a:lnSpc>
                      <a:spcPct val="90000"/>
                    </a:lnSpc>
                    <a:spcBef>
                      <a:spcPts val="750"/>
                    </a:spcBef>
                  </a:pPr>
                  <a:r>
                    <a:rPr lang="en-US" sz="2200" b="1" u="sng" dirty="0">
                      <a:solidFill>
                        <a:srgbClr val="C00000"/>
                      </a:solidFill>
                      <a:cs typeface="Times New Roman" panose="02020603050405020304" pitchFamily="18" charset="0"/>
                    </a:rPr>
                    <a:t>Daily HM to AM Ratio (Q)</a:t>
                  </a: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p:txBody>
            </p:sp>
            <p:pic>
              <p:nvPicPr>
                <p:cNvPr id="307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935" y="5335971"/>
                  <a:ext cx="2441501" cy="267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2" name="Right Arrow 21"/>
              <p:cNvSpPr/>
              <p:nvPr/>
            </p:nvSpPr>
            <p:spPr>
              <a:xfrm>
                <a:off x="3429000" y="1752600"/>
                <a:ext cx="533400" cy="346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26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1555204"/>
              <a:ext cx="2624613" cy="1037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TextBox 12">
            <a:extLst>
              <a:ext uri="{FF2B5EF4-FFF2-40B4-BE49-F238E27FC236}">
                <a16:creationId xmlns:a16="http://schemas.microsoft.com/office/drawing/2014/main" id="{7F8DFFE5-66A7-4FEA-9830-BEBA1728D17C}"/>
              </a:ext>
            </a:extLst>
          </p:cNvPr>
          <p:cNvSpPr txBox="1"/>
          <p:nvPr/>
        </p:nvSpPr>
        <p:spPr>
          <a:xfrm>
            <a:off x="7513955" y="5893811"/>
            <a:ext cx="4608910" cy="738664"/>
          </a:xfrm>
          <a:prstGeom prst="rect">
            <a:avLst/>
          </a:prstGeom>
          <a:noFill/>
        </p:spPr>
        <p:txBody>
          <a:bodyPr wrap="square" rtlCol="0">
            <a:spAutoFit/>
          </a:bodyPr>
          <a:lstStyle/>
          <a:p>
            <a:r>
              <a:rPr lang="en-US" sz="1400" b="1" dirty="0">
                <a:solidFill>
                  <a:srgbClr val="0070C0"/>
                </a:solidFill>
              </a:rPr>
              <a:t>S. Bhattacharjee et. al</a:t>
            </a:r>
            <a:r>
              <a:rPr lang="en-US" sz="1400" b="1" i="1" dirty="0">
                <a:solidFill>
                  <a:srgbClr val="0070C0"/>
                </a:solidFill>
              </a:rPr>
              <a:t>. </a:t>
            </a:r>
            <a:r>
              <a:rPr lang="en-US" sz="1400" i="1" dirty="0"/>
              <a:t>“Detection and Forensics against</a:t>
            </a:r>
          </a:p>
          <a:p>
            <a:r>
              <a:rPr lang="en-US" sz="1400" i="1" dirty="0"/>
              <a:t>Stealthy Data Falsification in Smart Metering Infrastructure”, </a:t>
            </a:r>
          </a:p>
          <a:p>
            <a:r>
              <a:rPr lang="en-US" sz="1400" i="1" dirty="0">
                <a:solidFill>
                  <a:srgbClr val="FF0000"/>
                </a:solidFill>
              </a:rPr>
              <a:t>IEEE Trans. on Depend. And Sec. Computing</a:t>
            </a:r>
            <a:r>
              <a:rPr lang="en-US" sz="1400" i="1" dirty="0"/>
              <a:t>, 2021 </a:t>
            </a:r>
          </a:p>
        </p:txBody>
      </p:sp>
    </p:spTree>
    <p:extLst>
      <p:ext uri="{BB962C8B-B14F-4D97-AF65-F5344CB8AC3E}">
        <p14:creationId xmlns:p14="http://schemas.microsoft.com/office/powerpoint/2010/main" val="307981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52600" y="914400"/>
            <a:ext cx="4267200" cy="2026196"/>
            <a:chOff x="228600" y="914400"/>
            <a:chExt cx="4267200" cy="2026196"/>
          </a:xfrm>
        </p:grpSpPr>
        <mc:AlternateContent xmlns:mc="http://schemas.openxmlformats.org/markup-compatibility/2006" xmlns:a14="http://schemas.microsoft.com/office/drawing/2010/main">
          <mc:Choice Requires="a14">
            <p:sp>
              <p:nvSpPr>
                <p:cNvPr id="6" name="TextBox 5"/>
                <p:cNvSpPr txBox="1"/>
                <p:nvPr/>
              </p:nvSpPr>
              <p:spPr>
                <a:xfrm>
                  <a:off x="228600" y="914400"/>
                  <a:ext cx="4267200" cy="2026196"/>
                </a:xfrm>
                <a:prstGeom prst="rect">
                  <a:avLst/>
                </a:prstGeom>
                <a:solidFill>
                  <a:schemeClr val="accent3">
                    <a:lumMod val="40000"/>
                    <a:lumOff val="60000"/>
                  </a:schemeClr>
                </a:solidFill>
                <a:ln>
                  <a:solidFill>
                    <a:schemeClr val="tx1"/>
                  </a:solidFill>
                </a:ln>
              </p:spPr>
              <p:txBody>
                <a:bodyPr wrap="square" rtlCol="0">
                  <a:spAutoFit/>
                </a:bodyPr>
                <a:lstStyle/>
                <a:p>
                  <a:pPr>
                    <a:lnSpc>
                      <a:spcPct val="90000"/>
                    </a:lnSpc>
                    <a:spcBef>
                      <a:spcPts val="750"/>
                    </a:spcBef>
                  </a:pPr>
                  <a:r>
                    <a:rPr lang="en-US" sz="2200" b="1" dirty="0">
                      <a:cs typeface="Times New Roman" panose="02020603050405020304" pitchFamily="18" charset="0"/>
                    </a:rPr>
                    <a:t>Safe Margin around hist.  </a:t>
                  </a:r>
                  <a14:m>
                    <m:oMath xmlns:m="http://schemas.openxmlformats.org/officeDocument/2006/math">
                      <m:sSup>
                        <m:sSupPr>
                          <m:ctrlPr>
                            <a:rPr lang="en-US" sz="2200" b="1" i="1">
                              <a:latin typeface="Cambria Math" panose="02040503050406030204" pitchFamily="18" charset="0"/>
                              <a:cs typeface="Times New Roman" panose="02020603050405020304" pitchFamily="18" charset="0"/>
                            </a:rPr>
                          </m:ctrlPr>
                        </m:sSupPr>
                        <m:e>
                          <m:r>
                            <a:rPr lang="en-US" sz="2200" b="1" i="1">
                              <a:latin typeface="Cambria Math"/>
                              <a:cs typeface="Times New Roman" panose="02020603050405020304" pitchFamily="18" charset="0"/>
                            </a:rPr>
                            <m:t>𝑸</m:t>
                          </m:r>
                        </m:e>
                        <m:sup>
                          <m:r>
                            <a:rPr lang="en-US" sz="2200" b="1" i="1">
                              <a:latin typeface="Cambria Math"/>
                              <a:cs typeface="Times New Roman" panose="02020603050405020304" pitchFamily="18" charset="0"/>
                            </a:rPr>
                            <m:t>𝒓</m:t>
                          </m:r>
                        </m:sup>
                      </m:sSup>
                      <m:d>
                        <m:dPr>
                          <m:ctrlPr>
                            <a:rPr lang="en-US" sz="2200" b="1" i="1">
                              <a:latin typeface="Cambria Math" panose="02040503050406030204" pitchFamily="18" charset="0"/>
                              <a:cs typeface="Times New Roman" panose="02020603050405020304" pitchFamily="18" charset="0"/>
                            </a:rPr>
                          </m:ctrlPr>
                        </m:dPr>
                        <m:e>
                          <m:r>
                            <a:rPr lang="en-US" sz="2200" b="1" i="1">
                              <a:latin typeface="Cambria Math"/>
                              <a:cs typeface="Times New Roman" panose="02020603050405020304" pitchFamily="18" charset="0"/>
                            </a:rPr>
                            <m:t>𝑻</m:t>
                          </m:r>
                        </m:e>
                      </m:d>
                      <m:r>
                        <a:rPr lang="en-US" sz="2200" b="1" i="1">
                          <a:latin typeface="Cambria Math"/>
                          <a:cs typeface="Times New Roman" panose="02020603050405020304" pitchFamily="18" charset="0"/>
                        </a:rPr>
                        <m:t>:</m:t>
                      </m:r>
                    </m:oMath>
                  </a14:m>
                  <a:endParaRPr lang="en-US" sz="2200" b="1"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r>
                    <a:rPr lang="en-US" sz="2200" b="1" u="sng" dirty="0">
                      <a:cs typeface="Times New Roman" panose="02020603050405020304" pitchFamily="18" charset="0"/>
                    </a:rPr>
                    <a:t>Upper:</a:t>
                  </a: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r>
                    <a:rPr lang="en-US" sz="2200" b="1" u="sng" dirty="0">
                      <a:cs typeface="Times New Roman" panose="02020603050405020304" pitchFamily="18" charset="0"/>
                    </a:rPr>
                    <a:t>Lower:</a:t>
                  </a:r>
                </a:p>
              </p:txBody>
            </p:sp>
          </mc:Choice>
          <mc:Fallback xmlns="">
            <p:sp>
              <p:nvSpPr>
                <p:cNvPr id="6" name="TextBox 5"/>
                <p:cNvSpPr txBox="1">
                  <a:spLocks noRot="1" noChangeAspect="1" noMove="1" noResize="1" noEditPoints="1" noAdjustHandles="1" noChangeArrowheads="1" noChangeShapeType="1" noTextEdit="1"/>
                </p:cNvSpPr>
                <p:nvPr/>
              </p:nvSpPr>
              <p:spPr>
                <a:xfrm>
                  <a:off x="228600" y="914400"/>
                  <a:ext cx="4267200" cy="2026196"/>
                </a:xfrm>
                <a:prstGeom prst="rect">
                  <a:avLst/>
                </a:prstGeom>
                <a:blipFill rotWithShape="1">
                  <a:blip r:embed="rId3"/>
                  <a:stretch>
                    <a:fillRect l="-1709" t="-2994" b="-47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68" name="TextBox 7167"/>
                <p:cNvSpPr txBox="1"/>
                <p:nvPr/>
              </p:nvSpPr>
              <p:spPr>
                <a:xfrm>
                  <a:off x="1219200" y="1371600"/>
                  <a:ext cx="2667000" cy="70827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1" i="1">
                                <a:latin typeface="Cambria Math" panose="02040503050406030204" pitchFamily="18" charset="0"/>
                                <a:ea typeface="Cambria Math"/>
                              </a:rPr>
                            </m:ctrlPr>
                          </m:sSubPr>
                          <m:e>
                            <m:r>
                              <a:rPr lang="en-US" b="1" i="1">
                                <a:latin typeface="Cambria Math"/>
                                <a:ea typeface="Cambria Math"/>
                              </a:rPr>
                              <m:t>𝚪</m:t>
                            </m:r>
                          </m:e>
                          <m:sub>
                            <m:r>
                              <a:rPr lang="en-US" b="1" i="1">
                                <a:latin typeface="Cambria Math"/>
                                <a:ea typeface="Cambria Math"/>
                              </a:rPr>
                              <m:t>𝒉𝒊𝒈𝒉</m:t>
                            </m:r>
                          </m:sub>
                        </m:sSub>
                        <m:d>
                          <m:dPr>
                            <m:ctrlPr>
                              <a:rPr lang="en-US" b="1" i="1">
                                <a:latin typeface="Cambria Math" panose="02040503050406030204" pitchFamily="18" charset="0"/>
                                <a:ea typeface="Cambria Math"/>
                              </a:rPr>
                            </m:ctrlPr>
                          </m:dPr>
                          <m:e>
                            <m:r>
                              <a:rPr lang="en-US" b="1" i="1">
                                <a:latin typeface="Cambria Math"/>
                                <a:ea typeface="Cambria Math"/>
                              </a:rPr>
                              <m:t>𝑻</m:t>
                            </m:r>
                          </m:e>
                        </m:d>
                        <m:r>
                          <a:rPr lang="en-US" b="1" i="1">
                            <a:latin typeface="Cambria Math"/>
                            <a:ea typeface="Cambria Math"/>
                          </a:rPr>
                          <m:t>=</m:t>
                        </m:r>
                      </m:oMath>
                    </m:oMathPara>
                  </a14:m>
                  <a:endParaRPr lang="en-US" b="1" i="1" dirty="0">
                    <a:latin typeface="Cambria Math"/>
                    <a:ea typeface="Cambria Math"/>
                  </a:endParaRPr>
                </a:p>
                <a:p>
                  <a:r>
                    <a:rPr lang="en-US" b="1" dirty="0">
                      <a:ea typeface="Cambria Math"/>
                    </a:rPr>
                    <a:t>           </a:t>
                  </a:r>
                  <a14:m>
                    <m:oMath xmlns:m="http://schemas.openxmlformats.org/officeDocument/2006/math">
                      <m:r>
                        <a:rPr lang="en-US" b="1" i="1">
                          <a:latin typeface="Cambria Math"/>
                          <a:ea typeface="Cambria Math"/>
                        </a:rPr>
                        <m:t>𝒎𝒆𝒂𝒏</m:t>
                      </m:r>
                      <m:d>
                        <m:dPr>
                          <m:ctrlPr>
                            <a:rPr lang="en-US" b="1" i="1">
                              <a:latin typeface="Cambria Math" panose="02040503050406030204" pitchFamily="18" charset="0"/>
                              <a:ea typeface="Cambria Math"/>
                            </a:rPr>
                          </m:ctrlPr>
                        </m:dPr>
                        <m:e>
                          <m:sSup>
                            <m:sSupPr>
                              <m:ctrlPr>
                                <a:rPr lang="en-US" b="1" i="1">
                                  <a:latin typeface="Cambria Math" panose="02040503050406030204" pitchFamily="18" charset="0"/>
                                  <a:ea typeface="Cambria Math"/>
                                </a:rPr>
                              </m:ctrlPr>
                            </m:sSupPr>
                            <m:e>
                              <m:r>
                                <a:rPr lang="en-US" b="1" i="1">
                                  <a:latin typeface="Cambria Math"/>
                                  <a:ea typeface="Cambria Math"/>
                                </a:rPr>
                                <m:t>𝑸</m:t>
                              </m:r>
                            </m:e>
                            <m:sup>
                              <m:r>
                                <a:rPr lang="en-US" b="1" i="1">
                                  <a:latin typeface="Cambria Math"/>
                                  <a:ea typeface="Cambria Math"/>
                                </a:rPr>
                                <m:t>𝒓</m:t>
                              </m:r>
                            </m:sup>
                          </m:sSup>
                          <m:d>
                            <m:dPr>
                              <m:ctrlPr>
                                <a:rPr lang="en-US" b="1" i="1">
                                  <a:latin typeface="Cambria Math" panose="02040503050406030204" pitchFamily="18" charset="0"/>
                                  <a:ea typeface="Cambria Math"/>
                                </a:rPr>
                              </m:ctrlPr>
                            </m:dPr>
                            <m:e>
                              <m:r>
                                <a:rPr lang="en-US" b="1" i="1">
                                  <a:latin typeface="Cambria Math"/>
                                  <a:ea typeface="Cambria Math"/>
                                </a:rPr>
                                <m:t>𝑻</m:t>
                              </m:r>
                            </m:e>
                          </m:d>
                        </m:e>
                      </m:d>
                      <m:r>
                        <a:rPr lang="en-US" b="1" i="1">
                          <a:latin typeface="Cambria Math"/>
                          <a:ea typeface="Cambria Math"/>
                        </a:rPr>
                        <m:t>+ </m:t>
                      </m:r>
                      <m:r>
                        <a:rPr lang="en-US" b="1" i="1">
                          <a:latin typeface="Cambria Math"/>
                          <a:ea typeface="Cambria Math"/>
                        </a:rPr>
                        <m:t>𝜿</m:t>
                      </m:r>
                    </m:oMath>
                  </a14:m>
                  <a:endParaRPr lang="en-US" b="1" dirty="0"/>
                </a:p>
              </p:txBody>
            </p:sp>
          </mc:Choice>
          <mc:Fallback xmlns="">
            <p:sp>
              <p:nvSpPr>
                <p:cNvPr id="7168" name="TextBox 7167"/>
                <p:cNvSpPr txBox="1">
                  <a:spLocks noRot="1" noChangeAspect="1" noMove="1" noResize="1" noEditPoints="1" noAdjustHandles="1" noChangeArrowheads="1" noChangeShapeType="1" noTextEdit="1"/>
                </p:cNvSpPr>
                <p:nvPr/>
              </p:nvSpPr>
              <p:spPr>
                <a:xfrm>
                  <a:off x="1219200" y="1371600"/>
                  <a:ext cx="2667000" cy="708271"/>
                </a:xfrm>
                <a:prstGeom prst="rect">
                  <a:avLst/>
                </a:prstGeom>
                <a:blipFill>
                  <a:blip r:embed="rId4"/>
                  <a:stretch>
                    <a:fillRect b="-2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219200" y="2181975"/>
                  <a:ext cx="2667000" cy="681982"/>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1" i="1">
                                <a:latin typeface="Cambria Math" panose="02040503050406030204" pitchFamily="18" charset="0"/>
                                <a:ea typeface="Cambria Math"/>
                              </a:rPr>
                            </m:ctrlPr>
                          </m:sSubPr>
                          <m:e>
                            <m:r>
                              <a:rPr lang="en-US" b="1" i="1">
                                <a:latin typeface="Cambria Math"/>
                                <a:ea typeface="Cambria Math"/>
                              </a:rPr>
                              <m:t>𝚪</m:t>
                            </m:r>
                          </m:e>
                          <m:sub>
                            <m:r>
                              <a:rPr lang="en-US" b="1" i="1">
                                <a:latin typeface="Cambria Math"/>
                                <a:ea typeface="Cambria Math"/>
                              </a:rPr>
                              <m:t>𝒍𝒐𝒘</m:t>
                            </m:r>
                          </m:sub>
                        </m:sSub>
                        <m:d>
                          <m:dPr>
                            <m:ctrlPr>
                              <a:rPr lang="en-US" b="1" i="1">
                                <a:latin typeface="Cambria Math" panose="02040503050406030204" pitchFamily="18" charset="0"/>
                                <a:ea typeface="Cambria Math"/>
                              </a:rPr>
                            </m:ctrlPr>
                          </m:dPr>
                          <m:e>
                            <m:r>
                              <a:rPr lang="en-US" b="1" i="1">
                                <a:latin typeface="Cambria Math"/>
                                <a:ea typeface="Cambria Math"/>
                              </a:rPr>
                              <m:t>𝑻</m:t>
                            </m:r>
                          </m:e>
                        </m:d>
                        <m:r>
                          <a:rPr lang="en-US" b="1" i="1">
                            <a:latin typeface="Cambria Math"/>
                            <a:ea typeface="Cambria Math"/>
                          </a:rPr>
                          <m:t>=</m:t>
                        </m:r>
                      </m:oMath>
                    </m:oMathPara>
                  </a14:m>
                  <a:endParaRPr lang="en-US" b="1" i="1" dirty="0">
                    <a:latin typeface="Cambria Math"/>
                    <a:ea typeface="Cambria Math"/>
                  </a:endParaRPr>
                </a:p>
                <a:p>
                  <a:r>
                    <a:rPr lang="en-US" b="1" dirty="0">
                      <a:ea typeface="Cambria Math"/>
                    </a:rPr>
                    <a:t>          </a:t>
                  </a:r>
                  <a14:m>
                    <m:oMath xmlns:m="http://schemas.openxmlformats.org/officeDocument/2006/math">
                      <m:r>
                        <a:rPr lang="en-US" b="1" i="1">
                          <a:latin typeface="Cambria Math"/>
                          <a:ea typeface="Cambria Math"/>
                        </a:rPr>
                        <m:t>𝒎𝒆𝒂𝒏</m:t>
                      </m:r>
                      <m:d>
                        <m:dPr>
                          <m:ctrlPr>
                            <a:rPr lang="en-US" b="1" i="1">
                              <a:latin typeface="Cambria Math" panose="02040503050406030204" pitchFamily="18" charset="0"/>
                              <a:ea typeface="Cambria Math"/>
                            </a:rPr>
                          </m:ctrlPr>
                        </m:dPr>
                        <m:e>
                          <m:sSup>
                            <m:sSupPr>
                              <m:ctrlPr>
                                <a:rPr lang="en-US" b="1" i="1">
                                  <a:latin typeface="Cambria Math" panose="02040503050406030204" pitchFamily="18" charset="0"/>
                                  <a:ea typeface="Cambria Math"/>
                                </a:rPr>
                              </m:ctrlPr>
                            </m:sSupPr>
                            <m:e>
                              <m:r>
                                <a:rPr lang="en-US" b="1" i="1">
                                  <a:latin typeface="Cambria Math"/>
                                  <a:ea typeface="Cambria Math"/>
                                </a:rPr>
                                <m:t>𝑸</m:t>
                              </m:r>
                            </m:e>
                            <m:sup>
                              <m:r>
                                <a:rPr lang="en-US" b="1" i="1">
                                  <a:latin typeface="Cambria Math"/>
                                  <a:ea typeface="Cambria Math"/>
                                </a:rPr>
                                <m:t>𝒓</m:t>
                              </m:r>
                            </m:sup>
                          </m:sSup>
                          <m:d>
                            <m:dPr>
                              <m:ctrlPr>
                                <a:rPr lang="en-US" b="1" i="1">
                                  <a:latin typeface="Cambria Math" panose="02040503050406030204" pitchFamily="18" charset="0"/>
                                  <a:ea typeface="Cambria Math"/>
                                </a:rPr>
                              </m:ctrlPr>
                            </m:dPr>
                            <m:e>
                              <m:r>
                                <a:rPr lang="en-US" b="1" i="1">
                                  <a:latin typeface="Cambria Math"/>
                                  <a:ea typeface="Cambria Math"/>
                                </a:rPr>
                                <m:t>𝑻</m:t>
                              </m:r>
                            </m:e>
                          </m:d>
                        </m:e>
                      </m:d>
                      <m:r>
                        <a:rPr lang="en-US" b="1" i="1">
                          <a:latin typeface="Cambria Math"/>
                          <a:ea typeface="Cambria Math"/>
                        </a:rPr>
                        <m:t>− </m:t>
                      </m:r>
                      <m:r>
                        <a:rPr lang="en-US" b="1" i="1">
                          <a:latin typeface="Cambria Math"/>
                          <a:ea typeface="Cambria Math"/>
                        </a:rPr>
                        <m:t>𝜿</m:t>
                      </m:r>
                    </m:oMath>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1219200" y="2181975"/>
                  <a:ext cx="2667000" cy="681982"/>
                </a:xfrm>
                <a:prstGeom prst="rect">
                  <a:avLst/>
                </a:prstGeom>
                <a:blipFill>
                  <a:blip r:embed="rId5"/>
                  <a:stretch>
                    <a:fillRect b="-2679"/>
                  </a:stretch>
                </a:blipFill>
              </p:spPr>
              <p:txBody>
                <a:bodyPr/>
                <a:lstStyle/>
                <a:p>
                  <a:r>
                    <a:rPr lang="en-US">
                      <a:noFill/>
                    </a:rPr>
                    <a:t> </a:t>
                  </a:r>
                </a:p>
              </p:txBody>
            </p:sp>
          </mc:Fallback>
        </mc:AlternateContent>
      </p:gr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601" y="628798"/>
            <a:ext cx="4391890" cy="2747893"/>
          </a:xfrm>
          <a:prstGeom prst="rect">
            <a:avLst/>
          </a:prstGeom>
        </p:spPr>
      </p:pic>
      <p:sp>
        <p:nvSpPr>
          <p:cNvPr id="2" name="Title 1"/>
          <p:cNvSpPr>
            <a:spLocks noGrp="1"/>
          </p:cNvSpPr>
          <p:nvPr>
            <p:ph type="title"/>
          </p:nvPr>
        </p:nvSpPr>
        <p:spPr>
          <a:xfrm>
            <a:off x="1475509" y="36625"/>
            <a:ext cx="8229600" cy="792162"/>
          </a:xfrm>
        </p:spPr>
        <p:txBody>
          <a:bodyPr>
            <a:normAutofit/>
          </a:bodyPr>
          <a:lstStyle/>
          <a:p>
            <a:r>
              <a:rPr lang="en-US" sz="3200" b="1" dirty="0">
                <a:solidFill>
                  <a:srgbClr val="C00000"/>
                </a:solidFill>
              </a:rPr>
              <a:t>    Stateless Residuals</a:t>
            </a:r>
          </a:p>
        </p:txBody>
      </p:sp>
      <p:sp>
        <p:nvSpPr>
          <p:cNvPr id="15" name="Right Arrow 14"/>
          <p:cNvSpPr/>
          <p:nvPr/>
        </p:nvSpPr>
        <p:spPr>
          <a:xfrm rot="5400000">
            <a:off x="8246859" y="5656059"/>
            <a:ext cx="533400" cy="346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857999" y="6096000"/>
            <a:ext cx="3599895" cy="707886"/>
          </a:xfrm>
          <a:prstGeom prst="rect">
            <a:avLst/>
          </a:prstGeom>
          <a:solidFill>
            <a:schemeClr val="accent5">
              <a:lumMod val="20000"/>
              <a:lumOff val="80000"/>
            </a:schemeClr>
          </a:solidFill>
          <a:ln>
            <a:solidFill>
              <a:schemeClr val="tx1"/>
            </a:solidFill>
          </a:ln>
        </p:spPr>
        <p:txBody>
          <a:bodyPr wrap="square" rtlCol="0">
            <a:spAutoFit/>
          </a:bodyPr>
          <a:lstStyle/>
          <a:p>
            <a:r>
              <a:rPr lang="en-US" sz="2000" b="1" dirty="0">
                <a:solidFill>
                  <a:srgbClr val="C00000"/>
                </a:solidFill>
                <a:cs typeface="Times New Roman" panose="02020603050405020304" pitchFamily="18" charset="0"/>
              </a:rPr>
              <a:t>Can we get best of both ???</a:t>
            </a:r>
          </a:p>
          <a:p>
            <a:r>
              <a:rPr lang="en-US" sz="2000" b="1" dirty="0">
                <a:solidFill>
                  <a:srgbClr val="C00000"/>
                </a:solidFill>
                <a:cs typeface="Times New Roman" panose="02020603050405020304" pitchFamily="18" charset="0"/>
              </a:rPr>
              <a:t>How ?? </a:t>
            </a:r>
            <a:r>
              <a:rPr lang="en-US" sz="2000" b="1" dirty="0">
                <a:solidFill>
                  <a:srgbClr val="C00000"/>
                </a:solidFill>
                <a:cs typeface="Times New Roman" panose="02020603050405020304" pitchFamily="18" charset="0"/>
                <a:sym typeface="Wingdings" panose="05000000000000000000" pitchFamily="2" charset="2"/>
              </a:rPr>
              <a:t>    Stateful </a:t>
            </a:r>
            <a:r>
              <a:rPr lang="en-US" sz="2000" b="1" dirty="0">
                <a:solidFill>
                  <a:srgbClr val="C00000"/>
                </a:solidFill>
                <a:cs typeface="Times New Roman" panose="02020603050405020304" pitchFamily="18" charset="0"/>
              </a:rPr>
              <a:t>Residuals</a:t>
            </a:r>
          </a:p>
        </p:txBody>
      </p:sp>
      <p:grpSp>
        <p:nvGrpSpPr>
          <p:cNvPr id="8" name="Group 7"/>
          <p:cNvGrpSpPr/>
          <p:nvPr/>
        </p:nvGrpSpPr>
        <p:grpSpPr>
          <a:xfrm>
            <a:off x="1524000" y="3124200"/>
            <a:ext cx="4725700" cy="3733800"/>
            <a:chOff x="0" y="3124200"/>
            <a:chExt cx="4725700" cy="3733800"/>
          </a:xfrm>
        </p:grpSpPr>
        <mc:AlternateContent xmlns:mc="http://schemas.openxmlformats.org/markup-compatibility/2006" xmlns:a14="http://schemas.microsoft.com/office/drawing/2010/main">
          <mc:Choice Requires="a14">
            <p:sp>
              <p:nvSpPr>
                <p:cNvPr id="11" name="Rectangle 10"/>
                <p:cNvSpPr/>
                <p:nvPr/>
              </p:nvSpPr>
              <p:spPr>
                <a:xfrm>
                  <a:off x="228600" y="3124200"/>
                  <a:ext cx="4267200" cy="923330"/>
                </a:xfrm>
                <a:prstGeom prst="rect">
                  <a:avLst/>
                </a:prstGeom>
                <a:solidFill>
                  <a:schemeClr val="bg2">
                    <a:lumMod val="90000"/>
                  </a:schemeClr>
                </a:solidFill>
                <a:ln>
                  <a:solidFill>
                    <a:schemeClr val="tx1"/>
                  </a:solidFill>
                </a:ln>
              </p:spPr>
              <p:txBody>
                <a:bodyPr wrap="square">
                  <a:spAutoFit/>
                </a:bodyPr>
                <a:lstStyle/>
                <a:p>
                  <a:pPr>
                    <a:lnSpc>
                      <a:spcPct val="90000"/>
                    </a:lnSpc>
                    <a:spcBef>
                      <a:spcPts val="750"/>
                    </a:spcBef>
                  </a:pPr>
                  <a14:m>
                    <m:oMath xmlns:m="http://schemas.openxmlformats.org/officeDocument/2006/math">
                      <m:r>
                        <a:rPr lang="en-US" sz="2000" b="1" i="1">
                          <a:latin typeface="Cambria Math"/>
                          <a:ea typeface="Cambria Math"/>
                          <a:cs typeface="Times New Roman" panose="02020603050405020304" pitchFamily="18" charset="0"/>
                        </a:rPr>
                        <m:t>𝜿</m:t>
                      </m:r>
                      <m:r>
                        <a:rPr lang="en-US" sz="2000" b="1" i="1">
                          <a:latin typeface="Cambria Math"/>
                          <a:ea typeface="Cambria Math"/>
                          <a:cs typeface="Times New Roman" panose="02020603050405020304" pitchFamily="18" charset="0"/>
                        </a:rPr>
                        <m:t> ∈</m:t>
                      </m:r>
                      <m:d>
                        <m:dPr>
                          <m:endChr m:val="]"/>
                          <m:ctrlPr>
                            <a:rPr lang="en-US" sz="2000" b="1" i="1">
                              <a:latin typeface="Cambria Math" panose="02040503050406030204" pitchFamily="18" charset="0"/>
                              <a:ea typeface="Cambria Math"/>
                              <a:cs typeface="Times New Roman" panose="02020603050405020304" pitchFamily="18" charset="0"/>
                            </a:rPr>
                          </m:ctrlPr>
                        </m:dPr>
                        <m:e>
                          <m:r>
                            <a:rPr lang="en-US" sz="2000" b="1" i="1">
                              <a:latin typeface="Cambria Math"/>
                              <a:ea typeface="Cambria Math"/>
                              <a:cs typeface="Times New Roman" panose="02020603050405020304" pitchFamily="18" charset="0"/>
                            </a:rPr>
                            <m:t>𝟎</m:t>
                          </m:r>
                          <m:r>
                            <a:rPr lang="en-US" sz="2000" b="1" i="1">
                              <a:latin typeface="Cambria Math"/>
                              <a:ea typeface="Cambria Math"/>
                              <a:cs typeface="Times New Roman" panose="02020603050405020304" pitchFamily="18" charset="0"/>
                            </a:rPr>
                            <m:t>,</m:t>
                          </m:r>
                          <m:r>
                            <a:rPr lang="en-US" sz="2000" b="1" i="1">
                              <a:latin typeface="Cambria Math"/>
                              <a:ea typeface="Cambria Math"/>
                              <a:cs typeface="Times New Roman" panose="02020603050405020304" pitchFamily="18" charset="0"/>
                            </a:rPr>
                            <m:t>𝟑</m:t>
                          </m:r>
                          <m:sSub>
                            <m:sSubPr>
                              <m:ctrlPr>
                                <a:rPr lang="en-US" sz="2000" b="1" i="1">
                                  <a:latin typeface="Cambria Math" panose="02040503050406030204" pitchFamily="18" charset="0"/>
                                  <a:ea typeface="Cambria Math"/>
                                  <a:cs typeface="Times New Roman" panose="02020603050405020304" pitchFamily="18" charset="0"/>
                                </a:rPr>
                              </m:ctrlPr>
                            </m:sSubPr>
                            <m:e>
                              <m:r>
                                <a:rPr lang="en-US" sz="2000" b="1" i="1">
                                  <a:latin typeface="Cambria Math"/>
                                  <a:ea typeface="Cambria Math"/>
                                  <a:cs typeface="Times New Roman" panose="02020603050405020304" pitchFamily="18" charset="0"/>
                                </a:rPr>
                                <m:t>𝒔</m:t>
                              </m:r>
                            </m:e>
                            <m:sub>
                              <m:r>
                                <a:rPr lang="en-US" sz="2000" b="1" i="1">
                                  <a:latin typeface="Cambria Math"/>
                                  <a:ea typeface="Cambria Math"/>
                                  <a:cs typeface="Times New Roman" panose="02020603050405020304" pitchFamily="18" charset="0"/>
                                </a:rPr>
                                <m:t>𝒓</m:t>
                              </m:r>
                            </m:sub>
                          </m:sSub>
                        </m:e>
                      </m:d>
                      <m:r>
                        <a:rPr lang="en-US" sz="2000" b="1" i="1">
                          <a:latin typeface="Cambria Math"/>
                          <a:ea typeface="Cambria Math"/>
                          <a:cs typeface="Times New Roman" panose="02020603050405020304" pitchFamily="18" charset="0"/>
                        </a:rPr>
                        <m:t>, </m:t>
                      </m:r>
                    </m:oMath>
                  </a14:m>
                  <a:r>
                    <a:rPr lang="en-US" sz="2000" b="1" dirty="0">
                      <a:cs typeface="Times New Roman" panose="02020603050405020304" pitchFamily="18" charset="0"/>
                    </a:rPr>
                    <a:t>where </a:t>
                  </a:r>
                  <a14:m>
                    <m:oMath xmlns:m="http://schemas.openxmlformats.org/officeDocument/2006/math">
                      <m:sSub>
                        <m:sSubPr>
                          <m:ctrlPr>
                            <a:rPr lang="en-US" sz="2000" b="1" i="1">
                              <a:latin typeface="Cambria Math" panose="02040503050406030204" pitchFamily="18" charset="0"/>
                              <a:ea typeface="Cambria Math"/>
                              <a:cs typeface="Times New Roman" panose="02020603050405020304" pitchFamily="18" charset="0"/>
                            </a:rPr>
                          </m:ctrlPr>
                        </m:sSubPr>
                        <m:e>
                          <m:r>
                            <a:rPr lang="en-US" sz="2000" b="1" i="1">
                              <a:latin typeface="Cambria Math"/>
                              <a:ea typeface="Cambria Math"/>
                              <a:cs typeface="Times New Roman" panose="02020603050405020304" pitchFamily="18" charset="0"/>
                            </a:rPr>
                            <m:t>𝒔</m:t>
                          </m:r>
                        </m:e>
                        <m:sub>
                          <m:r>
                            <a:rPr lang="en-US" sz="2000" b="1" i="1">
                              <a:latin typeface="Cambria Math"/>
                              <a:ea typeface="Cambria Math"/>
                              <a:cs typeface="Times New Roman" panose="02020603050405020304" pitchFamily="18" charset="0"/>
                            </a:rPr>
                            <m:t>𝒓</m:t>
                          </m:r>
                        </m:sub>
                      </m:sSub>
                    </m:oMath>
                  </a14:m>
                  <a:r>
                    <a:rPr lang="en-US" sz="2000" b="1" dirty="0">
                      <a:cs typeface="Times New Roman" panose="02020603050405020304" pitchFamily="18" charset="0"/>
                    </a:rPr>
                    <a:t> = std. deviation of Q(T) from historical dataset (2014 and 2015)</a:t>
                  </a:r>
                </a:p>
              </p:txBody>
            </p:sp>
          </mc:Choice>
          <mc:Fallback xmlns="">
            <p:sp>
              <p:nvSpPr>
                <p:cNvPr id="11" name="Rectangle 10"/>
                <p:cNvSpPr>
                  <a:spLocks noRot="1" noChangeAspect="1" noMove="1" noResize="1" noEditPoints="1" noAdjustHandles="1" noChangeArrowheads="1" noChangeShapeType="1" noTextEdit="1"/>
                </p:cNvSpPr>
                <p:nvPr/>
              </p:nvSpPr>
              <p:spPr>
                <a:xfrm>
                  <a:off x="228600" y="3124200"/>
                  <a:ext cx="4267200" cy="923330"/>
                </a:xfrm>
                <a:prstGeom prst="rect">
                  <a:avLst/>
                </a:prstGeom>
                <a:blipFill rotWithShape="1">
                  <a:blip r:embed="rId14"/>
                  <a:stretch>
                    <a:fillRect l="-1425" t="-5882" b="-9804"/>
                  </a:stretch>
                </a:blipFill>
                <a:ln>
                  <a:solidFill>
                    <a:schemeClr val="tx1"/>
                  </a:solidFill>
                </a:ln>
              </p:spPr>
              <p:txBody>
                <a:bodyPr/>
                <a:lstStyle/>
                <a:p>
                  <a:r>
                    <a:rPr lang="en-US">
                      <a:noFill/>
                    </a:rPr>
                    <a:t> </a:t>
                  </a:r>
                </a:p>
              </p:txBody>
            </p:sp>
          </mc:Fallback>
        </mc:AlternateContent>
        <p:grpSp>
          <p:nvGrpSpPr>
            <p:cNvPr id="3" name="Group 2"/>
            <p:cNvGrpSpPr/>
            <p:nvPr/>
          </p:nvGrpSpPr>
          <p:grpSpPr>
            <a:xfrm>
              <a:off x="0" y="4166515"/>
              <a:ext cx="4725700" cy="2691485"/>
              <a:chOff x="0" y="4166515"/>
              <a:chExt cx="4725700" cy="2691485"/>
            </a:xfrm>
          </p:grpSpPr>
          <p:pic>
            <p:nvPicPr>
              <p:cNvPr id="7176"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166515"/>
                <a:ext cx="4725700" cy="2691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4" name="TextBox 33"/>
                  <p:cNvSpPr txBox="1"/>
                  <p:nvPr/>
                </p:nvSpPr>
                <p:spPr>
                  <a:xfrm>
                    <a:off x="969668" y="4611378"/>
                    <a:ext cx="120571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a:ea typeface="Cambria Math"/>
                            </a:rPr>
                            <m:t>𝜿</m:t>
                          </m:r>
                          <m:r>
                            <a:rPr lang="en-US" b="1" i="1">
                              <a:latin typeface="Cambria Math"/>
                              <a:ea typeface="Cambria Math"/>
                            </a:rPr>
                            <m:t>=−</m:t>
                          </m:r>
                          <m:r>
                            <a:rPr lang="en-US" b="1" i="1">
                              <a:latin typeface="Cambria Math"/>
                              <a:ea typeface="Cambria Math"/>
                            </a:rPr>
                            <m:t>𝟐</m:t>
                          </m:r>
                          <m:sSub>
                            <m:sSubPr>
                              <m:ctrlPr>
                                <a:rPr lang="en-US" b="1" i="1">
                                  <a:latin typeface="Cambria Math" panose="02040503050406030204" pitchFamily="18" charset="0"/>
                                  <a:ea typeface="Cambria Math"/>
                                </a:rPr>
                              </m:ctrlPr>
                            </m:sSubPr>
                            <m:e>
                              <m:r>
                                <a:rPr lang="en-US" b="1" i="1">
                                  <a:latin typeface="Cambria Math"/>
                                  <a:ea typeface="Cambria Math"/>
                                </a:rPr>
                                <m:t>𝒔</m:t>
                              </m:r>
                            </m:e>
                            <m:sub>
                              <m:r>
                                <a:rPr lang="en-US" b="1" i="1">
                                  <a:latin typeface="Cambria Math"/>
                                  <a:ea typeface="Cambria Math"/>
                                </a:rPr>
                                <m:t>𝒓</m:t>
                              </m:r>
                            </m:sub>
                          </m:sSub>
                        </m:oMath>
                      </m:oMathPara>
                    </a14:m>
                    <a:endParaRPr lang="en-US"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969668" y="4611378"/>
                    <a:ext cx="1205715" cy="369332"/>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743200" y="4395116"/>
                    <a:ext cx="175260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a:ea typeface="Cambria Math"/>
                            </a:rPr>
                            <m:t>𝜿</m:t>
                          </m:r>
                          <m:r>
                            <a:rPr lang="en-US" b="1" i="1">
                              <a:latin typeface="Cambria Math"/>
                              <a:ea typeface="Cambria Math"/>
                            </a:rPr>
                            <m:t>= +</m:t>
                          </m:r>
                          <m:r>
                            <a:rPr lang="en-US" b="1" i="1">
                              <a:latin typeface="Cambria Math"/>
                              <a:ea typeface="Cambria Math"/>
                            </a:rPr>
                            <m:t>𝟐</m:t>
                          </m:r>
                          <m:sSub>
                            <m:sSubPr>
                              <m:ctrlPr>
                                <a:rPr lang="en-US" b="1" i="1">
                                  <a:latin typeface="Cambria Math" panose="02040503050406030204" pitchFamily="18" charset="0"/>
                                  <a:ea typeface="Cambria Math"/>
                                </a:rPr>
                              </m:ctrlPr>
                            </m:sSubPr>
                            <m:e>
                              <m:r>
                                <a:rPr lang="en-US" b="1" i="1">
                                  <a:latin typeface="Cambria Math"/>
                                  <a:ea typeface="Cambria Math"/>
                                </a:rPr>
                                <m:t>𝒔</m:t>
                              </m:r>
                            </m:e>
                            <m:sub>
                              <m:r>
                                <a:rPr lang="en-US" b="1" i="1">
                                  <a:latin typeface="Cambria Math"/>
                                  <a:ea typeface="Cambria Math"/>
                                </a:rPr>
                                <m:t>𝒓</m:t>
                              </m:r>
                            </m:sub>
                          </m:sSub>
                        </m:oMath>
                      </m:oMathPara>
                    </a14:m>
                    <a:endParaRPr lang="en-US"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2743200" y="4395116"/>
                    <a:ext cx="1752600" cy="369332"/>
                  </a:xfrm>
                  <a:prstGeom prst="rect">
                    <a:avLst/>
                  </a:prstGeom>
                  <a:blipFill rotWithShape="1">
                    <a:blip r:embed="rId17"/>
                    <a:stretch>
                      <a:fillRect/>
                    </a:stretch>
                  </a:blipFill>
                </p:spPr>
                <p:txBody>
                  <a:bodyPr/>
                  <a:lstStyle/>
                  <a:p>
                    <a:r>
                      <a:rPr lang="en-US">
                        <a:noFill/>
                      </a:rPr>
                      <a:t> </a:t>
                    </a:r>
                  </a:p>
                </p:txBody>
              </p:sp>
            </mc:Fallback>
          </mc:AlternateContent>
        </p:grpSp>
      </p:grpSp>
      <p:grpSp>
        <p:nvGrpSpPr>
          <p:cNvPr id="5" name="Group 4"/>
          <p:cNvGrpSpPr/>
          <p:nvPr/>
        </p:nvGrpSpPr>
        <p:grpSpPr>
          <a:xfrm>
            <a:off x="6324601" y="3581401"/>
            <a:ext cx="4215245" cy="1997213"/>
            <a:chOff x="4800600" y="3581400"/>
            <a:chExt cx="4215245" cy="1997213"/>
          </a:xfrm>
        </p:grpSpPr>
        <mc:AlternateContent xmlns:mc="http://schemas.openxmlformats.org/markup-compatibility/2006" xmlns:a14="http://schemas.microsoft.com/office/drawing/2010/main">
          <mc:Choice Requires="a14">
            <p:sp>
              <p:nvSpPr>
                <p:cNvPr id="18" name="TextBox 17"/>
                <p:cNvSpPr txBox="1"/>
                <p:nvPr/>
              </p:nvSpPr>
              <p:spPr>
                <a:xfrm>
                  <a:off x="4800600" y="3581400"/>
                  <a:ext cx="4215245" cy="1997213"/>
                </a:xfrm>
                <a:prstGeom prst="rect">
                  <a:avLst/>
                </a:prstGeom>
                <a:solidFill>
                  <a:schemeClr val="accent5">
                    <a:lumMod val="20000"/>
                    <a:lumOff val="80000"/>
                  </a:schemeClr>
                </a:solidFill>
                <a:ln>
                  <a:solidFill>
                    <a:schemeClr val="tx1"/>
                  </a:solidFill>
                </a:ln>
              </p:spPr>
              <p:txBody>
                <a:bodyPr wrap="square" rtlCol="0">
                  <a:spAutoFit/>
                </a:bodyPr>
                <a:lstStyle/>
                <a:p>
                  <a:pPr marL="342900" indent="-342900">
                    <a:buFont typeface="Arial" panose="020B0604020202020204" pitchFamily="34" charset="0"/>
                    <a:buChar char="•"/>
                  </a:pPr>
                  <a:r>
                    <a:rPr lang="en-US" sz="2000" b="1" dirty="0">
                      <a:cs typeface="Times New Roman" panose="02020603050405020304" pitchFamily="18" charset="0"/>
                    </a:rPr>
                    <a:t>At </a:t>
                  </a:r>
                  <a14:m>
                    <m:oMath xmlns:m="http://schemas.openxmlformats.org/officeDocument/2006/math">
                      <m:r>
                        <a:rPr lang="en-US" sz="2000" b="1" i="1">
                          <a:latin typeface="Cambria Math"/>
                          <a:ea typeface="Cambria Math"/>
                          <a:cs typeface="Times New Roman" panose="02020603050405020304" pitchFamily="18" charset="0"/>
                        </a:rPr>
                        <m:t>𝜿</m:t>
                      </m:r>
                      <m:r>
                        <a:rPr lang="en-US" sz="2000" b="1">
                          <a:latin typeface="Cambria Math"/>
                          <a:ea typeface="Cambria Math"/>
                          <a:cs typeface="Times New Roman" panose="02020603050405020304" pitchFamily="18" charset="0"/>
                        </a:rPr>
                        <m:t>=</m:t>
                      </m:r>
                      <m:r>
                        <a:rPr lang="en-US" sz="2000" b="1">
                          <a:latin typeface="Cambria Math"/>
                          <a:ea typeface="Cambria Math"/>
                          <a:cs typeface="Times New Roman" panose="02020603050405020304" pitchFamily="18" charset="0"/>
                        </a:rPr>
                        <m:t>𝟐</m:t>
                      </m:r>
                      <m:sSub>
                        <m:sSubPr>
                          <m:ctrlPr>
                            <a:rPr lang="en-US" sz="2000" b="1" i="1">
                              <a:latin typeface="Cambria Math" panose="02040503050406030204" pitchFamily="18" charset="0"/>
                              <a:ea typeface="Cambria Math"/>
                              <a:cs typeface="Times New Roman" panose="02020603050405020304" pitchFamily="18" charset="0"/>
                            </a:rPr>
                          </m:ctrlPr>
                        </m:sSubPr>
                        <m:e>
                          <m:r>
                            <a:rPr lang="en-US" sz="2000" b="1" i="1">
                              <a:latin typeface="Cambria Math"/>
                              <a:ea typeface="Cambria Math"/>
                              <a:cs typeface="Times New Roman" panose="02020603050405020304" pitchFamily="18" charset="0"/>
                            </a:rPr>
                            <m:t>𝒔</m:t>
                          </m:r>
                        </m:e>
                        <m:sub>
                          <m:r>
                            <a:rPr lang="en-US" sz="2000" b="1" i="1">
                              <a:latin typeface="Cambria Math"/>
                              <a:ea typeface="Cambria Math"/>
                              <a:cs typeface="Times New Roman" panose="02020603050405020304" pitchFamily="18" charset="0"/>
                            </a:rPr>
                            <m:t>𝒓</m:t>
                          </m:r>
                        </m:sub>
                      </m:sSub>
                    </m:oMath>
                  </a14:m>
                  <a:r>
                    <a:rPr lang="en-US" sz="2000" b="1" dirty="0">
                      <a:cs typeface="Times New Roman" panose="02020603050405020304" pitchFamily="18" charset="0"/>
                      <a:sym typeface="Wingdings" panose="05000000000000000000" pitchFamily="2" charset="2"/>
                    </a:rPr>
                    <a:t> False Alarm &gt; 6 % </a:t>
                  </a:r>
                </a:p>
                <a:p>
                  <a:r>
                    <a:rPr lang="en-US" sz="2000" b="1" dirty="0">
                      <a:cs typeface="Times New Roman" panose="02020603050405020304" pitchFamily="18" charset="0"/>
                      <a:sym typeface="Wingdings" panose="05000000000000000000" pitchFamily="2" charset="2"/>
                    </a:rPr>
                    <a:t>                   (</a:t>
                  </a:r>
                  <a:r>
                    <a:rPr lang="en-US" sz="2000" b="1" dirty="0">
                      <a:cs typeface="Times New Roman" panose="02020603050405020304" pitchFamily="18" charset="0"/>
                    </a:rPr>
                    <a:t>but detects small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ea typeface="Cambria Math"/>
                              <a:cs typeface="Times New Roman" panose="02020603050405020304" pitchFamily="18" charset="0"/>
                            </a:rPr>
                            <m:t>𝜹</m:t>
                          </m:r>
                        </m:e>
                        <m:sub>
                          <m:r>
                            <a:rPr lang="en-US" sz="2000" b="1" i="1">
                              <a:latin typeface="Cambria Math"/>
                              <a:cs typeface="Times New Roman" panose="02020603050405020304" pitchFamily="18" charset="0"/>
                            </a:rPr>
                            <m:t>𝒂𝒗𝒈</m:t>
                          </m:r>
                        </m:sub>
                      </m:sSub>
                    </m:oMath>
                  </a14:m>
                  <a:r>
                    <a:rPr lang="en-US" sz="2000" b="1" dirty="0">
                      <a:cs typeface="Times New Roman" panose="02020603050405020304" pitchFamily="18" charset="0"/>
                    </a:rPr>
                    <a:t>)</a:t>
                  </a:r>
                </a:p>
                <a:p>
                  <a:endParaRPr lang="en-US" sz="2000" b="1" dirty="0">
                    <a:cs typeface="Times New Roman" panose="02020603050405020304" pitchFamily="18" charset="0"/>
                  </a:endParaRPr>
                </a:p>
                <a:p>
                  <a:endParaRPr lang="en-US" sz="2000" b="1" dirty="0">
                    <a:cs typeface="Times New Roman" panose="02020603050405020304" pitchFamily="18" charset="0"/>
                  </a:endParaRPr>
                </a:p>
                <a:p>
                  <a:pPr marL="342900" indent="-342900">
                    <a:buFont typeface="Arial" panose="020B0604020202020204" pitchFamily="34" charset="0"/>
                    <a:buChar char="•"/>
                  </a:pPr>
                  <a:r>
                    <a:rPr lang="en-US" sz="2000" b="1" dirty="0">
                      <a:cs typeface="Times New Roman" panose="02020603050405020304" pitchFamily="18" charset="0"/>
                    </a:rPr>
                    <a:t>At </a:t>
                  </a:r>
                  <a14:m>
                    <m:oMath xmlns:m="http://schemas.openxmlformats.org/officeDocument/2006/math">
                      <m:r>
                        <a:rPr lang="en-US" sz="2000" b="1" i="1">
                          <a:latin typeface="Cambria Math"/>
                          <a:ea typeface="Cambria Math"/>
                          <a:cs typeface="Times New Roman" panose="02020603050405020304" pitchFamily="18" charset="0"/>
                        </a:rPr>
                        <m:t>𝜿</m:t>
                      </m:r>
                      <m:r>
                        <a:rPr lang="en-US" sz="2000" b="1">
                          <a:latin typeface="Cambria Math"/>
                          <a:ea typeface="Cambria Math"/>
                          <a:cs typeface="Times New Roman" panose="02020603050405020304" pitchFamily="18" charset="0"/>
                        </a:rPr>
                        <m:t>=</m:t>
                      </m:r>
                      <m:r>
                        <a:rPr lang="en-US" sz="2000" b="1" i="1">
                          <a:latin typeface="Cambria Math"/>
                          <a:ea typeface="Cambria Math"/>
                          <a:cs typeface="Times New Roman" panose="02020603050405020304" pitchFamily="18" charset="0"/>
                        </a:rPr>
                        <m:t>𝟑</m:t>
                      </m:r>
                      <m:sSub>
                        <m:sSubPr>
                          <m:ctrlPr>
                            <a:rPr lang="en-US" sz="2000" b="1" i="1">
                              <a:latin typeface="Cambria Math" panose="02040503050406030204" pitchFamily="18" charset="0"/>
                              <a:ea typeface="Cambria Math"/>
                              <a:cs typeface="Times New Roman" panose="02020603050405020304" pitchFamily="18" charset="0"/>
                            </a:rPr>
                          </m:ctrlPr>
                        </m:sSubPr>
                        <m:e>
                          <m:r>
                            <a:rPr lang="en-US" sz="2000" b="1" i="1">
                              <a:latin typeface="Cambria Math"/>
                              <a:ea typeface="Cambria Math"/>
                              <a:cs typeface="Times New Roman" panose="02020603050405020304" pitchFamily="18" charset="0"/>
                            </a:rPr>
                            <m:t>𝒔</m:t>
                          </m:r>
                        </m:e>
                        <m:sub>
                          <m:r>
                            <a:rPr lang="en-US" sz="2000" b="1" i="1">
                              <a:latin typeface="Cambria Math"/>
                              <a:ea typeface="Cambria Math"/>
                              <a:cs typeface="Times New Roman" panose="02020603050405020304" pitchFamily="18" charset="0"/>
                            </a:rPr>
                            <m:t>𝒓</m:t>
                          </m:r>
                        </m:sub>
                      </m:sSub>
                    </m:oMath>
                  </a14:m>
                  <a:r>
                    <a:rPr lang="en-US" sz="2000" b="1" dirty="0">
                      <a:cs typeface="Times New Roman" panose="02020603050405020304" pitchFamily="18" charset="0"/>
                    </a:rPr>
                    <a:t> </a:t>
                  </a:r>
                  <a:r>
                    <a:rPr lang="en-US" sz="2000" b="1" dirty="0">
                      <a:cs typeface="Times New Roman" panose="02020603050405020304" pitchFamily="18" charset="0"/>
                      <a:sym typeface="Wingdings" panose="05000000000000000000" pitchFamily="2" charset="2"/>
                    </a:rPr>
                    <a:t> False Alarm &lt; 1%,</a:t>
                  </a:r>
                </a:p>
                <a:p>
                  <a:r>
                    <a:rPr lang="en-US" sz="2000" b="1" dirty="0">
                      <a:cs typeface="Times New Roman" panose="02020603050405020304" pitchFamily="18" charset="0"/>
                      <a:sym typeface="Wingdings" panose="05000000000000000000" pitchFamily="2" charset="2"/>
                    </a:rPr>
                    <a:t>                  (fails to detect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ea typeface="Cambria Math"/>
                              <a:cs typeface="Times New Roman" panose="02020603050405020304" pitchFamily="18" charset="0"/>
                            </a:rPr>
                            <m:t>𝜹</m:t>
                          </m:r>
                        </m:e>
                        <m:sub>
                          <m:r>
                            <a:rPr lang="en-US" sz="2000" b="1" i="1">
                              <a:latin typeface="Cambria Math"/>
                              <a:cs typeface="Times New Roman" panose="02020603050405020304" pitchFamily="18" charset="0"/>
                            </a:rPr>
                            <m:t>𝒂𝒗𝒈</m:t>
                          </m:r>
                        </m:sub>
                      </m:sSub>
                    </m:oMath>
                  </a14:m>
                  <a:r>
                    <a:rPr lang="en-US" sz="2000" b="1" dirty="0">
                      <a:cs typeface="Times New Roman" panose="02020603050405020304" pitchFamily="18" charset="0"/>
                    </a:rPr>
                    <a:t> &lt;400)</a:t>
                  </a:r>
                </a:p>
              </p:txBody>
            </p:sp>
          </mc:Choice>
          <mc:Fallback xmlns="">
            <p:sp>
              <p:nvSpPr>
                <p:cNvPr id="18" name="TextBox 17"/>
                <p:cNvSpPr txBox="1">
                  <a:spLocks noRot="1" noChangeAspect="1" noMove="1" noResize="1" noEditPoints="1" noAdjustHandles="1" noChangeArrowheads="1" noChangeShapeType="1" noTextEdit="1"/>
                </p:cNvSpPr>
                <p:nvPr/>
              </p:nvSpPr>
              <p:spPr>
                <a:xfrm>
                  <a:off x="4800600" y="3581400"/>
                  <a:ext cx="4215245" cy="1997213"/>
                </a:xfrm>
                <a:prstGeom prst="rect">
                  <a:avLst/>
                </a:prstGeom>
                <a:blipFill rotWithShape="1">
                  <a:blip r:embed="rId18"/>
                  <a:stretch>
                    <a:fillRect l="-1154" t="-1520" r="-866" b="-3040"/>
                  </a:stretch>
                </a:blipFill>
                <a:ln>
                  <a:solidFill>
                    <a:schemeClr val="tx1"/>
                  </a:solidFill>
                </a:ln>
              </p:spPr>
              <p:txBody>
                <a:bodyPr/>
                <a:lstStyle/>
                <a:p>
                  <a:r>
                    <a:rPr lang="en-US">
                      <a:noFill/>
                    </a:rPr>
                    <a:t> </a:t>
                  </a:r>
                </a:p>
              </p:txBody>
            </p:sp>
          </mc:Fallback>
        </mc:AlternateContent>
        <p:sp>
          <p:nvSpPr>
            <p:cNvPr id="19" name="TextBox 18"/>
            <p:cNvSpPr txBox="1"/>
            <p:nvPr/>
          </p:nvSpPr>
          <p:spPr>
            <a:xfrm>
              <a:off x="5867400" y="4343400"/>
              <a:ext cx="2188959" cy="400110"/>
            </a:xfrm>
            <a:prstGeom prst="rect">
              <a:avLst/>
            </a:prstGeom>
            <a:noFill/>
            <a:ln w="3175">
              <a:solidFill>
                <a:srgbClr val="3399FF"/>
              </a:solidFill>
            </a:ln>
            <a:effectLst/>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Classical Problem </a:t>
              </a:r>
            </a:p>
          </p:txBody>
        </p:sp>
      </p:grpSp>
      <p:grpSp>
        <p:nvGrpSpPr>
          <p:cNvPr id="10" name="Group 9"/>
          <p:cNvGrpSpPr/>
          <p:nvPr/>
        </p:nvGrpSpPr>
        <p:grpSpPr>
          <a:xfrm>
            <a:off x="6224155" y="506126"/>
            <a:ext cx="4492336" cy="3047429"/>
            <a:chOff x="4620491" y="516959"/>
            <a:chExt cx="4492336" cy="3047429"/>
          </a:xfrm>
        </p:grpSpPr>
        <p:pic>
          <p:nvPicPr>
            <p:cNvPr id="7175"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20491" y="516959"/>
              <a:ext cx="4492336" cy="3047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4" name="TextBox 23"/>
                <p:cNvSpPr txBox="1"/>
                <p:nvPr/>
              </p:nvSpPr>
              <p:spPr>
                <a:xfrm>
                  <a:off x="5486400" y="2214742"/>
                  <a:ext cx="1253718" cy="779444"/>
                </a:xfrm>
                <a:prstGeom prst="rect">
                  <a:avLst/>
                </a:prstGeom>
                <a:noFill/>
                <a:ln w="3175">
                  <a:noFill/>
                </a:ln>
                <a:effectLst/>
              </p:spPr>
              <p:txBody>
                <a:bodyPr wrap="square" rtlCol="0">
                  <a:spAutoFit/>
                </a:bodyPr>
                <a:lstStyle/>
                <a:p>
                  <a:r>
                    <a:rPr lang="en-US" sz="1400" b="1" dirty="0">
                      <a:solidFill>
                        <a:srgbClr val="C00000"/>
                      </a:solidFill>
                      <a:latin typeface="Times New Roman" panose="02020603050405020304" pitchFamily="18" charset="0"/>
                      <a:cs typeface="Times New Roman" panose="02020603050405020304" pitchFamily="18" charset="0"/>
                    </a:rPr>
                    <a:t>  Additive</a:t>
                  </a:r>
                </a:p>
                <a:p>
                  <a14:m>
                    <m:oMath xmlns:m="http://schemas.openxmlformats.org/officeDocument/2006/math">
                      <m:sSub>
                        <m:sSubPr>
                          <m:ctrlPr>
                            <a:rPr lang="en-US" sz="1400" b="1" i="1">
                              <a:solidFill>
                                <a:srgbClr val="C00000"/>
                              </a:solidFill>
                              <a:latin typeface="Cambria Math" panose="02040503050406030204" pitchFamily="18" charset="0"/>
                              <a:cs typeface="Times New Roman" panose="02020603050405020304" pitchFamily="18" charset="0"/>
                            </a:rPr>
                          </m:ctrlPr>
                        </m:sSubPr>
                        <m:e>
                          <m:r>
                            <a:rPr lang="en-US" sz="1400" b="1" i="1">
                              <a:solidFill>
                                <a:srgbClr val="C00000"/>
                              </a:solidFill>
                              <a:latin typeface="Cambria Math"/>
                              <a:ea typeface="Cambria Math"/>
                              <a:cs typeface="Times New Roman" panose="02020603050405020304" pitchFamily="18" charset="0"/>
                            </a:rPr>
                            <m:t>𝜹</m:t>
                          </m:r>
                        </m:e>
                        <m:sub>
                          <m:r>
                            <a:rPr lang="en-US" sz="1400" b="1" i="1">
                              <a:solidFill>
                                <a:srgbClr val="C00000"/>
                              </a:solidFill>
                              <a:latin typeface="Cambria Math"/>
                              <a:cs typeface="Times New Roman" panose="02020603050405020304" pitchFamily="18" charset="0"/>
                            </a:rPr>
                            <m:t>𝒂𝒗𝒈</m:t>
                          </m:r>
                        </m:sub>
                      </m:sSub>
                    </m:oMath>
                  </a14:m>
                  <a:r>
                    <a:rPr lang="en-US" sz="1400" b="1" dirty="0">
                      <a:solidFill>
                        <a:srgbClr val="C00000"/>
                      </a:solidFill>
                      <a:latin typeface="Times New Roman" panose="02020603050405020304" pitchFamily="18" charset="0"/>
                      <a:cs typeface="Times New Roman" panose="02020603050405020304" pitchFamily="18" charset="0"/>
                    </a:rPr>
                    <a:t>= 140</a:t>
                  </a:r>
                </a:p>
                <a:p>
                  <a14:m>
                    <m:oMath xmlns:m="http://schemas.openxmlformats.org/officeDocument/2006/math">
                      <m:sSub>
                        <m:sSubPr>
                          <m:ctrlPr>
                            <a:rPr lang="en-US" sz="1400" b="1" i="1">
                              <a:solidFill>
                                <a:srgbClr val="C00000"/>
                              </a:solidFill>
                              <a:latin typeface="Cambria Math" panose="02040503050406030204" pitchFamily="18" charset="0"/>
                              <a:cs typeface="Times New Roman" panose="02020603050405020304" pitchFamily="18" charset="0"/>
                            </a:rPr>
                          </m:ctrlPr>
                        </m:sSubPr>
                        <m:e>
                          <m:r>
                            <a:rPr lang="en-US" sz="1400" b="1" i="1">
                              <a:solidFill>
                                <a:srgbClr val="C00000"/>
                              </a:solidFill>
                              <a:latin typeface="Cambria Math"/>
                              <a:ea typeface="Cambria Math"/>
                              <a:cs typeface="Times New Roman" panose="02020603050405020304" pitchFamily="18" charset="0"/>
                            </a:rPr>
                            <m:t>𝝆</m:t>
                          </m:r>
                        </m:e>
                        <m:sub>
                          <m:r>
                            <a:rPr lang="en-US" sz="1400" b="1" i="1">
                              <a:solidFill>
                                <a:srgbClr val="C00000"/>
                              </a:solidFill>
                              <a:latin typeface="Cambria Math"/>
                              <a:ea typeface="Cambria Math"/>
                              <a:cs typeface="Times New Roman" panose="02020603050405020304" pitchFamily="18" charset="0"/>
                            </a:rPr>
                            <m:t>𝒎𝒂𝒍</m:t>
                          </m:r>
                        </m:sub>
                      </m:sSub>
                    </m:oMath>
                  </a14:m>
                  <a:r>
                    <a:rPr lang="en-US" sz="1400" b="1" dirty="0">
                      <a:solidFill>
                        <a:srgbClr val="C00000"/>
                      </a:solidFill>
                      <a:latin typeface="Times New Roman" panose="02020603050405020304" pitchFamily="18" charset="0"/>
                      <a:cs typeface="Times New Roman" panose="02020603050405020304" pitchFamily="18" charset="0"/>
                    </a:rPr>
                    <a:t>= 40%</a:t>
                  </a:r>
                </a:p>
              </p:txBody>
            </p:sp>
          </mc:Choice>
          <mc:Fallback xmlns="">
            <p:sp>
              <p:nvSpPr>
                <p:cNvPr id="24" name="TextBox 23"/>
                <p:cNvSpPr txBox="1">
                  <a:spLocks noRot="1" noChangeAspect="1" noMove="1" noResize="1" noEditPoints="1" noAdjustHandles="1" noChangeArrowheads="1" noChangeShapeType="1" noTextEdit="1"/>
                </p:cNvSpPr>
                <p:nvPr/>
              </p:nvSpPr>
              <p:spPr>
                <a:xfrm>
                  <a:off x="5486400" y="2214742"/>
                  <a:ext cx="1253718" cy="779444"/>
                </a:xfrm>
                <a:prstGeom prst="rect">
                  <a:avLst/>
                </a:prstGeom>
                <a:blipFill rotWithShape="1">
                  <a:blip r:embed="rId20"/>
                  <a:stretch>
                    <a:fillRect t="-781" b="-3906"/>
                  </a:stretch>
                </a:blipFill>
                <a:ln w="3175">
                  <a:noFill/>
                </a:ln>
                <a:effectLst/>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93E97F6E-D2E0-4F7C-8CB7-43735639D785}"/>
              </a:ext>
            </a:extLst>
          </p:cNvPr>
          <p:cNvCxnSpPr>
            <a:cxnSpLocks/>
          </p:cNvCxnSpPr>
          <p:nvPr/>
        </p:nvCxnSpPr>
        <p:spPr>
          <a:xfrm flipH="1">
            <a:off x="5410201" y="1279386"/>
            <a:ext cx="1600199" cy="4927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9B46B3C-4B86-485F-B894-53C63EEB30C2}"/>
              </a:ext>
            </a:extLst>
          </p:cNvPr>
          <p:cNvCxnSpPr>
            <a:cxnSpLocks/>
          </p:cNvCxnSpPr>
          <p:nvPr/>
        </p:nvCxnSpPr>
        <p:spPr>
          <a:xfrm flipH="1">
            <a:off x="5410201" y="1799954"/>
            <a:ext cx="1886526" cy="9220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05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24" y="0"/>
            <a:ext cx="10788279" cy="868362"/>
          </a:xfrm>
        </p:spPr>
        <p:txBody>
          <a:bodyPr>
            <a:normAutofit fontScale="90000"/>
          </a:bodyPr>
          <a:lstStyle/>
          <a:p>
            <a:r>
              <a:rPr lang="en-US" sz="3200" b="1" dirty="0">
                <a:solidFill>
                  <a:srgbClr val="C00000"/>
                </a:solidFill>
              </a:rPr>
              <a:t>Stateful Residuals (RUC) </a:t>
            </a:r>
            <a:r>
              <a:rPr lang="en-US" sz="3200" b="1" dirty="0">
                <a:solidFill>
                  <a:srgbClr val="C00000"/>
                </a:solidFill>
                <a:sym typeface="Wingdings" panose="05000000000000000000" pitchFamily="2" charset="2"/>
              </a:rPr>
              <a:t>  Latent space for detection threshold learning </a:t>
            </a:r>
            <a:r>
              <a:rPr lang="en-US" sz="3200" b="1" dirty="0">
                <a:solidFill>
                  <a:srgbClr val="C00000"/>
                </a:solidFill>
              </a:rPr>
              <a:t> </a:t>
            </a:r>
          </a:p>
        </p:txBody>
      </p:sp>
      <p:grpSp>
        <p:nvGrpSpPr>
          <p:cNvPr id="3" name="Group 2"/>
          <p:cNvGrpSpPr/>
          <p:nvPr/>
        </p:nvGrpSpPr>
        <p:grpSpPr>
          <a:xfrm>
            <a:off x="875590" y="860580"/>
            <a:ext cx="5334000" cy="2330895"/>
            <a:chOff x="152400" y="838200"/>
            <a:chExt cx="5334000" cy="2330895"/>
          </a:xfrm>
        </p:grpSpPr>
        <p:sp>
          <p:nvSpPr>
            <p:cNvPr id="6" name="TextBox 5"/>
            <p:cNvSpPr txBox="1"/>
            <p:nvPr/>
          </p:nvSpPr>
          <p:spPr>
            <a:xfrm>
              <a:off x="152400" y="838200"/>
              <a:ext cx="5334000" cy="2330895"/>
            </a:xfrm>
            <a:prstGeom prst="rect">
              <a:avLst/>
            </a:prstGeom>
            <a:solidFill>
              <a:schemeClr val="accent3">
                <a:lumMod val="40000"/>
                <a:lumOff val="60000"/>
              </a:schemeClr>
            </a:solidFill>
            <a:ln>
              <a:solidFill>
                <a:schemeClr val="tx1"/>
              </a:solidFill>
            </a:ln>
          </p:spPr>
          <p:txBody>
            <a:bodyPr wrap="square" rtlCol="0">
              <a:spAutoFit/>
            </a:bodyPr>
            <a:lstStyle/>
            <a:p>
              <a:pPr>
                <a:lnSpc>
                  <a:spcPct val="90000"/>
                </a:lnSpc>
                <a:spcBef>
                  <a:spcPts val="750"/>
                </a:spcBef>
              </a:pPr>
              <a:r>
                <a:rPr lang="en-US" sz="2200" b="1" u="sng" dirty="0">
                  <a:cs typeface="Times New Roman" panose="02020603050405020304" pitchFamily="18" charset="0"/>
                </a:rPr>
                <a:t>(Signed) Residual between Ratio Metric and Safe Margins at (Window) T:</a:t>
              </a: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5029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8" name="Group 17"/>
          <p:cNvGrpSpPr/>
          <p:nvPr/>
        </p:nvGrpSpPr>
        <p:grpSpPr>
          <a:xfrm>
            <a:off x="6239644" y="868362"/>
            <a:ext cx="3124200" cy="707886"/>
            <a:chOff x="5486400" y="816114"/>
            <a:chExt cx="3124200" cy="707886"/>
          </a:xfrm>
        </p:grpSpPr>
        <p:sp>
          <p:nvSpPr>
            <p:cNvPr id="7" name="Right Arrow 6"/>
            <p:cNvSpPr/>
            <p:nvPr/>
          </p:nvSpPr>
          <p:spPr>
            <a:xfrm>
              <a:off x="5486400" y="1059932"/>
              <a:ext cx="533400" cy="346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096000" y="816114"/>
              <a:ext cx="2514600" cy="707886"/>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b="1" dirty="0">
                  <a:cs typeface="Times New Roman" panose="02020603050405020304" pitchFamily="18" charset="0"/>
                </a:rPr>
                <a:t> Short Term Memory  of Deviations</a:t>
              </a:r>
            </a:p>
          </p:txBody>
        </p:sp>
      </p:grpSp>
      <p:grpSp>
        <p:nvGrpSpPr>
          <p:cNvPr id="4" name="Group 3"/>
          <p:cNvGrpSpPr/>
          <p:nvPr/>
        </p:nvGrpSpPr>
        <p:grpSpPr>
          <a:xfrm>
            <a:off x="875590" y="3363940"/>
            <a:ext cx="5334000" cy="2026196"/>
            <a:chOff x="152400" y="3688804"/>
            <a:chExt cx="5334000" cy="2026196"/>
          </a:xfrm>
        </p:grpSpPr>
        <p:sp>
          <p:nvSpPr>
            <p:cNvPr id="9" name="TextBox 8"/>
            <p:cNvSpPr txBox="1"/>
            <p:nvPr/>
          </p:nvSpPr>
          <p:spPr>
            <a:xfrm>
              <a:off x="152400" y="3688804"/>
              <a:ext cx="5334000" cy="2026196"/>
            </a:xfrm>
            <a:prstGeom prst="rect">
              <a:avLst/>
            </a:prstGeom>
            <a:solidFill>
              <a:schemeClr val="accent3">
                <a:lumMod val="40000"/>
                <a:lumOff val="60000"/>
              </a:schemeClr>
            </a:solidFill>
            <a:ln>
              <a:solidFill>
                <a:schemeClr val="tx1"/>
              </a:solidFill>
            </a:ln>
          </p:spPr>
          <p:txBody>
            <a:bodyPr wrap="square" rtlCol="0">
              <a:spAutoFit/>
            </a:bodyPr>
            <a:lstStyle/>
            <a:p>
              <a:pPr>
                <a:lnSpc>
                  <a:spcPct val="90000"/>
                </a:lnSpc>
                <a:spcBef>
                  <a:spcPts val="750"/>
                </a:spcBef>
              </a:pPr>
              <a:r>
                <a:rPr lang="en-US" sz="2200" b="1" u="sng" dirty="0">
                  <a:cs typeface="Times New Roman" panose="02020603050405020304" pitchFamily="18" charset="0"/>
                </a:rPr>
                <a:t>Sum of Residuals under Ratio Curve at any T</a:t>
              </a: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endParaRPr lang="en-US" sz="2200" b="1" u="sng" dirty="0">
                <a:cs typeface="Times New Roman" panose="02020603050405020304" pitchFamily="18" charset="0"/>
              </a:endParaRPr>
            </a:p>
            <a:p>
              <a:pPr>
                <a:lnSpc>
                  <a:spcPct val="90000"/>
                </a:lnSpc>
                <a:spcBef>
                  <a:spcPts val="750"/>
                </a:spcBef>
              </a:pPr>
              <a:r>
                <a:rPr lang="en-US" sz="2200" b="1" dirty="0">
                  <a:cs typeface="Times New Roman" panose="02020603050405020304" pitchFamily="18" charset="0"/>
                </a:rPr>
                <a:t>FS = is a sliding frame of past multiple days </a:t>
              </a:r>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114800"/>
              <a:ext cx="2819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6" name="Group 25"/>
          <p:cNvGrpSpPr/>
          <p:nvPr/>
        </p:nvGrpSpPr>
        <p:grpSpPr>
          <a:xfrm>
            <a:off x="6239644" y="1657291"/>
            <a:ext cx="4588174" cy="4920973"/>
            <a:chOff x="5517573" y="1733490"/>
            <a:chExt cx="3912146" cy="4920973"/>
          </a:xfrm>
        </p:grpSpPr>
        <mc:AlternateContent xmlns:mc="http://schemas.openxmlformats.org/markup-compatibility/2006" xmlns:a14="http://schemas.microsoft.com/office/drawing/2010/main">
          <mc:Choice Requires="a14">
            <p:sp>
              <p:nvSpPr>
                <p:cNvPr id="12" name="TextBox 11"/>
                <p:cNvSpPr txBox="1"/>
                <p:nvPr/>
              </p:nvSpPr>
              <p:spPr>
                <a:xfrm>
                  <a:off x="6096000" y="5638800"/>
                  <a:ext cx="2971800" cy="1015663"/>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b="1" dirty="0">
                      <a:cs typeface="Times New Roman" panose="02020603050405020304" pitchFamily="18" charset="0"/>
                    </a:rPr>
                    <a:t>RUC(T)  samples of Texas dataset </a:t>
                  </a:r>
                  <a:r>
                    <a:rPr lang="en-US" sz="2000" dirty="0">
                      <a:cs typeface="Times New Roman" panose="02020603050405020304" pitchFamily="18" charset="0"/>
                    </a:rPr>
                    <a:t>under</a:t>
                  </a:r>
                  <a:r>
                    <a:rPr lang="en-US" sz="2000" b="1" dirty="0">
                      <a:cs typeface="Times New Roman" panose="02020603050405020304" pitchFamily="18" charset="0"/>
                    </a:rPr>
                    <a:t> </a:t>
                  </a:r>
                  <a:r>
                    <a:rPr lang="en-US" sz="2000" dirty="0">
                      <a:cs typeface="Times New Roman" panose="02020603050405020304" pitchFamily="18" charset="0"/>
                    </a:rPr>
                    <a:t>no attacks</a:t>
                  </a:r>
                  <a:r>
                    <a:rPr lang="en-US" sz="2000" b="1" dirty="0">
                      <a:cs typeface="Times New Roman" panose="02020603050405020304" pitchFamily="18" charset="0"/>
                    </a:rPr>
                    <a:t>  w</a:t>
                  </a:r>
                  <a14:m>
                    <m:oMath xmlns:m="http://schemas.openxmlformats.org/officeDocument/2006/math">
                      <m:r>
                        <a:rPr lang="en-US" sz="2000" b="1">
                          <a:latin typeface="Cambria Math"/>
                          <a:ea typeface="Cambria Math"/>
                          <a:cs typeface="Times New Roman" panose="02020603050405020304" pitchFamily="18" charset="0"/>
                        </a:rPr>
                        <m:t>𝐡𝐞𝐧</m:t>
                      </m:r>
                      <m:r>
                        <a:rPr lang="en-US" sz="2000" b="1">
                          <a:latin typeface="Cambria Math"/>
                          <a:ea typeface="Cambria Math"/>
                          <a:cs typeface="Times New Roman" panose="02020603050405020304" pitchFamily="18" charset="0"/>
                        </a:rPr>
                        <m:t> </m:t>
                      </m:r>
                      <m:r>
                        <a:rPr lang="en-US" sz="2000" b="1" i="1">
                          <a:latin typeface="Cambria Math"/>
                          <a:ea typeface="Cambria Math"/>
                          <a:cs typeface="Times New Roman" panose="02020603050405020304" pitchFamily="18" charset="0"/>
                        </a:rPr>
                        <m:t>𝜿</m:t>
                      </m:r>
                      <m:r>
                        <a:rPr lang="en-US" sz="2000" b="1" i="1">
                          <a:latin typeface="Cambria Math"/>
                          <a:ea typeface="Cambria Math"/>
                          <a:cs typeface="Times New Roman" panose="02020603050405020304" pitchFamily="18" charset="0"/>
                        </a:rPr>
                        <m:t>=</m:t>
                      </m:r>
                      <m:r>
                        <a:rPr lang="en-US" sz="2000" b="1" i="1">
                          <a:latin typeface="Cambria Math"/>
                          <a:ea typeface="Cambria Math"/>
                          <a:cs typeface="Times New Roman" panose="02020603050405020304" pitchFamily="18" charset="0"/>
                        </a:rPr>
                        <m:t>𝟐</m:t>
                      </m:r>
                      <m:sSub>
                        <m:sSubPr>
                          <m:ctrlPr>
                            <a:rPr lang="en-US" sz="2000" b="1" i="1">
                              <a:latin typeface="Cambria Math" panose="02040503050406030204" pitchFamily="18" charset="0"/>
                              <a:ea typeface="Cambria Math"/>
                              <a:cs typeface="Times New Roman" panose="02020603050405020304" pitchFamily="18" charset="0"/>
                            </a:rPr>
                          </m:ctrlPr>
                        </m:sSubPr>
                        <m:e>
                          <m:r>
                            <a:rPr lang="en-US" sz="2000" b="1" i="1">
                              <a:latin typeface="Cambria Math"/>
                              <a:ea typeface="Cambria Math"/>
                              <a:cs typeface="Times New Roman" panose="02020603050405020304" pitchFamily="18" charset="0"/>
                            </a:rPr>
                            <m:t>𝒔</m:t>
                          </m:r>
                        </m:e>
                        <m:sub>
                          <m:r>
                            <a:rPr lang="en-US" sz="2000" b="1" i="1">
                              <a:latin typeface="Cambria Math"/>
                              <a:ea typeface="Cambria Math"/>
                              <a:cs typeface="Times New Roman" panose="02020603050405020304" pitchFamily="18" charset="0"/>
                            </a:rPr>
                            <m:t>𝒓</m:t>
                          </m:r>
                        </m:sub>
                      </m:sSub>
                    </m:oMath>
                  </a14:m>
                  <a:endParaRPr lang="en-US" sz="2000" b="1" dirty="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096000" y="5638800"/>
                  <a:ext cx="2971800" cy="1015663"/>
                </a:xfrm>
                <a:prstGeom prst="rect">
                  <a:avLst/>
                </a:prstGeom>
                <a:blipFill rotWithShape="1">
                  <a:blip r:embed="rId5"/>
                  <a:stretch>
                    <a:fillRect t="-2381" r="-612" b="-9524"/>
                  </a:stretch>
                </a:blipFill>
                <a:ln>
                  <a:solidFill>
                    <a:schemeClr val="tx1"/>
                  </a:solidFill>
                </a:ln>
              </p:spPr>
              <p:txBody>
                <a:bodyPr/>
                <a:lstStyle/>
                <a:p>
                  <a:r>
                    <a:rPr lang="en-US">
                      <a:noFill/>
                    </a:rPr>
                    <a:t> </a:t>
                  </a:r>
                </a:p>
              </p:txBody>
            </p:sp>
          </mc:Fallback>
        </mc:AlternateContent>
        <p:grpSp>
          <p:nvGrpSpPr>
            <p:cNvPr id="25" name="Group 24"/>
            <p:cNvGrpSpPr/>
            <p:nvPr/>
          </p:nvGrpSpPr>
          <p:grpSpPr>
            <a:xfrm>
              <a:off x="5517573" y="1733490"/>
              <a:ext cx="3912146" cy="3829301"/>
              <a:chOff x="5517573" y="1733490"/>
              <a:chExt cx="3912146" cy="3829301"/>
            </a:xfrm>
          </p:grpSpPr>
          <p:grpSp>
            <p:nvGrpSpPr>
              <p:cNvPr id="21" name="Group 20"/>
              <p:cNvGrpSpPr/>
              <p:nvPr/>
            </p:nvGrpSpPr>
            <p:grpSpPr>
              <a:xfrm>
                <a:off x="5517573" y="2115128"/>
                <a:ext cx="3800167" cy="3447663"/>
                <a:chOff x="5517573" y="2115128"/>
                <a:chExt cx="3800167" cy="3447663"/>
              </a:xfrm>
            </p:grpSpPr>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2494" y="2397205"/>
                  <a:ext cx="3795246" cy="3165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a:xfrm>
                  <a:off x="5517573" y="5105400"/>
                  <a:ext cx="533400" cy="346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cxnSpLocks/>
                </p:cNvCxnSpPr>
                <p:nvPr/>
              </p:nvCxnSpPr>
              <p:spPr>
                <a:xfrm flipV="1">
                  <a:off x="6227619" y="2115128"/>
                  <a:ext cx="768928" cy="93648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flipV="1">
                  <a:off x="7391400" y="2133600"/>
                  <a:ext cx="1440318" cy="23221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6144491" y="1733490"/>
                <a:ext cx="3285228" cy="400110"/>
              </a:xfrm>
              <a:prstGeom prst="rect">
                <a:avLst/>
              </a:prstGeom>
              <a:noFill/>
              <a:ln w="3175">
                <a:solidFill>
                  <a:srgbClr val="3399FF"/>
                </a:solidFill>
              </a:ln>
              <a:effectLst>
                <a:glow rad="63500">
                  <a:schemeClr val="accent2">
                    <a:satMod val="175000"/>
                    <a:alpha val="40000"/>
                  </a:schemeClr>
                </a:glow>
              </a:effectLst>
            </p:spPr>
            <p:txBody>
              <a:bodyPr wrap="square" rtlCol="0">
                <a:spAutoFit/>
              </a:bodyPr>
              <a:lstStyle/>
              <a:p>
                <a:r>
                  <a:rPr lang="en-US" sz="2000" b="1" dirty="0">
                    <a:solidFill>
                      <a:prstClr val="black"/>
                    </a:solidFill>
                    <a:latin typeface="Times New Roman" panose="02020603050405020304" pitchFamily="18" charset="0"/>
                    <a:cs typeface="Times New Roman" panose="02020603050405020304" pitchFamily="18" charset="0"/>
                  </a:rPr>
                  <a:t>Learned Candidate Thresholds</a:t>
                </a:r>
              </a:p>
            </p:txBody>
          </p:sp>
        </p:grpSp>
      </p:grpSp>
      <p:grpSp>
        <p:nvGrpSpPr>
          <p:cNvPr id="20" name="Group 19"/>
          <p:cNvGrpSpPr/>
          <p:nvPr/>
        </p:nvGrpSpPr>
        <p:grpSpPr>
          <a:xfrm>
            <a:off x="770993" y="5562601"/>
            <a:ext cx="5943600" cy="1323439"/>
            <a:chOff x="76200" y="5562600"/>
            <a:chExt cx="5943600" cy="1323439"/>
          </a:xfrm>
        </p:grpSpPr>
        <p:sp>
          <p:nvSpPr>
            <p:cNvPr id="13" name="TextBox 12"/>
            <p:cNvSpPr txBox="1"/>
            <p:nvPr/>
          </p:nvSpPr>
          <p:spPr>
            <a:xfrm>
              <a:off x="76200" y="5562600"/>
              <a:ext cx="2438400" cy="1015663"/>
            </a:xfrm>
            <a:prstGeom prst="rect">
              <a:avLst/>
            </a:prstGeom>
            <a:noFill/>
            <a:ln w="28575">
              <a:solidFill>
                <a:srgbClr val="3399FF"/>
              </a:solidFill>
            </a:ln>
            <a:effectLst>
              <a:glow rad="63500">
                <a:schemeClr val="accent2">
                  <a:satMod val="175000"/>
                  <a:alpha val="40000"/>
                </a:schemeClr>
              </a:glow>
            </a:effectLst>
          </p:spPr>
          <p:txBody>
            <a:bodyPr wrap="square" rtlCol="0">
              <a:spAutoFit/>
            </a:bodyPr>
            <a:lstStyle/>
            <a:p>
              <a:r>
                <a:rPr lang="en-US" sz="2000" b="1" dirty="0">
                  <a:solidFill>
                    <a:prstClr val="black"/>
                  </a:solidFill>
                  <a:latin typeface="Times New Roman" panose="02020603050405020304" pitchFamily="18" charset="0"/>
                  <a:cs typeface="Times New Roman" panose="02020603050405020304" pitchFamily="18" charset="0"/>
                </a:rPr>
                <a:t>At every window T,  store RUC samples from training sets</a:t>
              </a:r>
            </a:p>
          </p:txBody>
        </p:sp>
        <p:sp>
          <p:nvSpPr>
            <p:cNvPr id="23" name="TextBox 22"/>
            <p:cNvSpPr txBox="1"/>
            <p:nvPr/>
          </p:nvSpPr>
          <p:spPr>
            <a:xfrm>
              <a:off x="2667000" y="5562600"/>
              <a:ext cx="3352800" cy="1323439"/>
            </a:xfrm>
            <a:prstGeom prst="rect">
              <a:avLst/>
            </a:prstGeom>
            <a:noFill/>
            <a:ln w="28575">
              <a:solidFill>
                <a:srgbClr val="3399FF"/>
              </a:solidFill>
            </a:ln>
            <a:effectLst>
              <a:glow rad="63500">
                <a:schemeClr val="accent2">
                  <a:satMod val="175000"/>
                  <a:alpha val="40000"/>
                </a:schemeClr>
              </a:glow>
            </a:effectLst>
          </p:spPr>
          <p:txBody>
            <a:bodyPr wrap="square" rtlCol="0">
              <a:spAutoFit/>
            </a:bodyPr>
            <a:lstStyle/>
            <a:p>
              <a:r>
                <a:rPr lang="en-US" sz="2000" dirty="0">
                  <a:solidFill>
                    <a:prstClr val="black"/>
                  </a:solidFill>
                  <a:latin typeface="Times New Roman" panose="02020603050405020304" pitchFamily="18" charset="0"/>
                  <a:cs typeface="Times New Roman" panose="02020603050405020304" pitchFamily="18" charset="0"/>
                </a:rPr>
                <a:t>Find the threshold margins of</a:t>
              </a:r>
            </a:p>
            <a:p>
              <a:r>
                <a:rPr lang="en-US" sz="2000" dirty="0">
                  <a:solidFill>
                    <a:prstClr val="black"/>
                  </a:solidFill>
                  <a:latin typeface="Times New Roman" panose="02020603050405020304" pitchFamily="18" charset="0"/>
                  <a:cs typeface="Times New Roman" panose="02020603050405020304" pitchFamily="18" charset="0"/>
                </a:rPr>
                <a:t> </a:t>
              </a:r>
              <a:r>
                <a:rPr lang="en-US" sz="2000" b="1" dirty="0">
                  <a:solidFill>
                    <a:prstClr val="black"/>
                  </a:solidFill>
                  <a:latin typeface="Times New Roman" panose="02020603050405020304" pitchFamily="18" charset="0"/>
                  <a:cs typeface="Times New Roman" panose="02020603050405020304" pitchFamily="18" charset="0"/>
                </a:rPr>
                <a:t>RUC(T) </a:t>
              </a:r>
              <a:r>
                <a:rPr lang="en-US" sz="2000" dirty="0">
                  <a:solidFill>
                    <a:prstClr val="black"/>
                  </a:solidFill>
                  <a:latin typeface="Times New Roman" panose="02020603050405020304" pitchFamily="18" charset="0"/>
                  <a:cs typeface="Times New Roman" panose="02020603050405020304" pitchFamily="18" charset="0"/>
                </a:rPr>
                <a:t>from Training Sets</a:t>
              </a:r>
            </a:p>
            <a:p>
              <a:r>
                <a:rPr lang="en-US" sz="2000" dirty="0">
                  <a:solidFill>
                    <a:prstClr val="black"/>
                  </a:solidFill>
                  <a:latin typeface="Times New Roman" panose="02020603050405020304" pitchFamily="18" charset="0"/>
                  <a:cs typeface="Times New Roman" panose="02020603050405020304" pitchFamily="18" charset="0"/>
                </a:rPr>
                <a:t> RUC(T)</a:t>
              </a:r>
              <a:r>
                <a:rPr lang="en-US" sz="2000" dirty="0">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low (no attacks),      high (attacks)</a:t>
              </a:r>
              <a:endParaRPr lang="en-US" sz="2000" dirty="0">
                <a:solidFill>
                  <a:prstClr val="black"/>
                </a:solidFill>
                <a:latin typeface="Times New Roman" panose="02020603050405020304" pitchFamily="18" charset="0"/>
                <a:cs typeface="Times New Roman" panose="02020603050405020304" pitchFamily="18" charset="0"/>
              </a:endParaRPr>
            </a:p>
          </p:txBody>
        </p:sp>
      </p:grpSp>
      <p:sp>
        <p:nvSpPr>
          <p:cNvPr id="24" name="TextBox 23"/>
          <p:cNvSpPr txBox="1"/>
          <p:nvPr/>
        </p:nvSpPr>
        <p:spPr>
          <a:xfrm>
            <a:off x="1037111" y="3911281"/>
            <a:ext cx="1524000" cy="707886"/>
          </a:xfrm>
          <a:prstGeom prst="rect">
            <a:avLst/>
          </a:prstGeom>
          <a:noFill/>
          <a:ln w="28575">
            <a:solidFill>
              <a:srgbClr val="3399FF"/>
            </a:solidFill>
          </a:ln>
          <a:effectLst/>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Long Term Memory </a:t>
            </a:r>
          </a:p>
        </p:txBody>
      </p:sp>
      <p:cxnSp>
        <p:nvCxnSpPr>
          <p:cNvPr id="11" name="Straight Arrow Connector 10">
            <a:extLst>
              <a:ext uri="{FF2B5EF4-FFF2-40B4-BE49-F238E27FC236}">
                <a16:creationId xmlns:a16="http://schemas.microsoft.com/office/drawing/2014/main" id="{50868109-16A4-8665-7381-31D21EBD801A}"/>
              </a:ext>
            </a:extLst>
          </p:cNvPr>
          <p:cNvCxnSpPr>
            <a:cxnSpLocks/>
          </p:cNvCxnSpPr>
          <p:nvPr/>
        </p:nvCxnSpPr>
        <p:spPr>
          <a:xfrm flipV="1">
            <a:off x="10682751" y="2260757"/>
            <a:ext cx="0" cy="71465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145DCC-55D9-6C27-2F01-121164F02E69}"/>
              </a:ext>
            </a:extLst>
          </p:cNvPr>
          <p:cNvCxnSpPr>
            <a:cxnSpLocks/>
          </p:cNvCxnSpPr>
          <p:nvPr/>
        </p:nvCxnSpPr>
        <p:spPr>
          <a:xfrm>
            <a:off x="10696489" y="4361436"/>
            <a:ext cx="0" cy="74504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1FE61C7-BAB3-E237-0264-EFCC75F01894}"/>
              </a:ext>
            </a:extLst>
          </p:cNvPr>
          <p:cNvSpPr txBox="1"/>
          <p:nvPr/>
        </p:nvSpPr>
        <p:spPr>
          <a:xfrm>
            <a:off x="10914126" y="2609854"/>
            <a:ext cx="1209177" cy="2308324"/>
          </a:xfrm>
          <a:prstGeom prst="rect">
            <a:avLst/>
          </a:prstGeom>
          <a:noFill/>
        </p:spPr>
        <p:txBody>
          <a:bodyPr wrap="none" rtlCol="0">
            <a:spAutoFit/>
          </a:bodyPr>
          <a:lstStyle/>
          <a:p>
            <a:r>
              <a:rPr lang="en-US" dirty="0">
                <a:highlight>
                  <a:srgbClr val="FFFF00"/>
                </a:highlight>
              </a:rPr>
              <a:t>Attack</a:t>
            </a:r>
          </a:p>
          <a:p>
            <a:r>
              <a:rPr lang="en-US" dirty="0">
                <a:highlight>
                  <a:srgbClr val="FFFF00"/>
                </a:highlight>
              </a:rPr>
              <a:t>Widening</a:t>
            </a:r>
          </a:p>
          <a:p>
            <a:r>
              <a:rPr lang="en-US" dirty="0">
                <a:highlight>
                  <a:srgbClr val="FFFF00"/>
                </a:highlight>
              </a:rPr>
              <a:t>The </a:t>
            </a:r>
          </a:p>
          <a:p>
            <a:r>
              <a:rPr lang="en-US" dirty="0">
                <a:highlight>
                  <a:srgbClr val="FFFF00"/>
                </a:highlight>
              </a:rPr>
              <a:t>Thresholds</a:t>
            </a:r>
          </a:p>
          <a:p>
            <a:r>
              <a:rPr lang="en-US" dirty="0">
                <a:highlight>
                  <a:srgbClr val="FFFF00"/>
                </a:highlight>
              </a:rPr>
              <a:t>Will </a:t>
            </a:r>
          </a:p>
          <a:p>
            <a:r>
              <a:rPr lang="en-US" dirty="0">
                <a:highlight>
                  <a:srgbClr val="FFFF00"/>
                </a:highlight>
              </a:rPr>
              <a:t>Cause</a:t>
            </a:r>
          </a:p>
          <a:p>
            <a:r>
              <a:rPr lang="en-US" dirty="0">
                <a:highlight>
                  <a:srgbClr val="FFFF00"/>
                </a:highlight>
              </a:rPr>
              <a:t>Missed </a:t>
            </a:r>
          </a:p>
          <a:p>
            <a:r>
              <a:rPr lang="en-US" dirty="0">
                <a:highlight>
                  <a:srgbClr val="FFFF00"/>
                </a:highlight>
              </a:rPr>
              <a:t>Detection</a:t>
            </a:r>
          </a:p>
        </p:txBody>
      </p:sp>
    </p:spTree>
    <p:extLst>
      <p:ext uri="{BB962C8B-B14F-4D97-AF65-F5344CB8AC3E}">
        <p14:creationId xmlns:p14="http://schemas.microsoft.com/office/powerpoint/2010/main" val="31123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B73A0B8-2450-4DDA-BC8D-7115FAEBB442}"/>
                  </a:ext>
                </a:extLst>
              </p:cNvPr>
              <p:cNvSpPr txBox="1"/>
              <p:nvPr/>
            </p:nvSpPr>
            <p:spPr>
              <a:xfrm>
                <a:off x="1025782" y="895504"/>
                <a:ext cx="6719156" cy="5632311"/>
              </a:xfrm>
              <a:prstGeom prst="rect">
                <a:avLst/>
              </a:prstGeom>
              <a:noFill/>
            </p:spPr>
            <p:txBody>
              <a:bodyPr wrap="square" rtlCol="0">
                <a:spAutoFit/>
              </a:bodyPr>
              <a:lstStyle/>
              <a:p>
                <a14:m>
                  <m:oMath xmlns:m="http://schemas.openxmlformats.org/officeDocument/2006/math">
                    <m:sSup>
                      <m:sSupPr>
                        <m:ctrlPr>
                          <a:rPr lang="en-US" b="1" i="1" smtClean="0">
                            <a:solidFill>
                              <a:srgbClr val="0070C0"/>
                            </a:solidFill>
                            <a:latin typeface="Cambria Math" panose="02040503050406030204" pitchFamily="18" charset="0"/>
                          </a:rPr>
                        </m:ctrlPr>
                      </m:sSupPr>
                      <m:e>
                        <m:r>
                          <a:rPr lang="en-US" b="1" i="1" smtClean="0">
                            <a:solidFill>
                              <a:srgbClr val="0070C0"/>
                            </a:solidFill>
                            <a:latin typeface="Cambria Math" panose="02040503050406030204" pitchFamily="18" charset="0"/>
                          </a:rPr>
                          <m:t>𝑹𝑼𝑪</m:t>
                        </m:r>
                      </m:e>
                      <m:sup>
                        <m:r>
                          <a:rPr lang="en-US" b="1" i="1" smtClean="0">
                            <a:solidFill>
                              <a:srgbClr val="0070C0"/>
                            </a:solidFill>
                            <a:latin typeface="Cambria Math" panose="02040503050406030204" pitchFamily="18" charset="0"/>
                          </a:rPr>
                          <m:t>+</m:t>
                        </m:r>
                      </m:sup>
                    </m:sSup>
                    <m:d>
                      <m:dPr>
                        <m:ctrlPr>
                          <a:rPr lang="en-US" b="1" i="1" smtClean="0">
                            <a:solidFill>
                              <a:srgbClr val="0070C0"/>
                            </a:solidFill>
                            <a:latin typeface="Cambria Math" panose="02040503050406030204" pitchFamily="18" charset="0"/>
                          </a:rPr>
                        </m:ctrlPr>
                      </m:dPr>
                      <m:e>
                        <m:r>
                          <a:rPr lang="en-US" b="1" i="1" smtClean="0">
                            <a:solidFill>
                              <a:srgbClr val="0070C0"/>
                            </a:solidFill>
                            <a:latin typeface="Cambria Math" panose="02040503050406030204" pitchFamily="18" charset="0"/>
                          </a:rPr>
                          <m:t>𝑻</m:t>
                        </m:r>
                      </m:e>
                    </m:d>
                  </m:oMath>
                </a14:m>
                <a:r>
                  <a:rPr lang="en-US" b="1" dirty="0"/>
                  <a:t> </a:t>
                </a:r>
                <a:r>
                  <a:rPr lang="en-US" b="1" dirty="0">
                    <a:sym typeface="Wingdings" panose="05000000000000000000" pitchFamily="2" charset="2"/>
                  </a:rPr>
                  <a:t>  Training Data Input for Upper Threshold </a:t>
                </a:r>
              </a:p>
              <a:p>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smtClean="0">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oMath>
                </a14:m>
                <a:r>
                  <a:rPr lang="en-US" b="1" dirty="0">
                    <a:sym typeface="Wingdings" panose="05000000000000000000" pitchFamily="2" charset="2"/>
                  </a:rPr>
                  <a:t>  Training Data Input for Upper Threshold </a:t>
                </a:r>
              </a:p>
              <a:p>
                <a:endParaRPr lang="en-US" b="1" dirty="0">
                  <a:sym typeface="Wingdings" panose="05000000000000000000" pitchFamily="2" charset="2"/>
                </a:endParaRPr>
              </a:p>
              <a:p>
                <a14:m>
                  <m:oMath xmlns:m="http://schemas.openxmlformats.org/officeDocument/2006/math">
                    <m:sSup>
                      <m:sSupPr>
                        <m:ctrlPr>
                          <a:rPr lang="en-US" b="1" i="1" smtClean="0">
                            <a:solidFill>
                              <a:srgbClr val="0070C0"/>
                            </a:solidFill>
                            <a:latin typeface="Cambria Math" panose="02040503050406030204" pitchFamily="18" charset="0"/>
                          </a:rPr>
                        </m:ctrlPr>
                      </m:sSupPr>
                      <m:e>
                        <m:r>
                          <a:rPr lang="en-US" b="1" i="1" smtClean="0">
                            <a:solidFill>
                              <a:srgbClr val="0070C0"/>
                            </a:solidFill>
                            <a:latin typeface="Cambria Math" panose="02040503050406030204" pitchFamily="18" charset="0"/>
                            <a:ea typeface="Cambria Math" panose="02040503050406030204" pitchFamily="18" charset="0"/>
                          </a:rPr>
                          <m:t>𝝉</m:t>
                        </m:r>
                      </m:e>
                      <m:sup>
                        <m:r>
                          <a:rPr lang="en-US" b="1" i="1" smtClean="0">
                            <a:solidFill>
                              <a:srgbClr val="0070C0"/>
                            </a:solidFill>
                            <a:latin typeface="Cambria Math" panose="02040503050406030204" pitchFamily="18" charset="0"/>
                          </a:rPr>
                          <m:t>+</m:t>
                        </m:r>
                      </m:sup>
                    </m:sSup>
                  </m:oMath>
                </a14:m>
                <a:r>
                  <a:rPr lang="en-US" b="1" dirty="0">
                    <a:solidFill>
                      <a:srgbClr val="0070C0"/>
                    </a:solidFill>
                  </a:rPr>
                  <a:t> </a:t>
                </a:r>
                <a:r>
                  <a:rPr lang="en-US" b="1" dirty="0">
                    <a:sym typeface="Wingdings" panose="05000000000000000000" pitchFamily="2" charset="2"/>
                  </a:rPr>
                  <a:t>     Candidate Model Parameter for Upper Threshold</a:t>
                </a:r>
              </a:p>
              <a:p>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ea typeface="Cambria Math" panose="02040503050406030204" pitchFamily="18" charset="0"/>
                          </a:rPr>
                          <m:t>𝝉</m:t>
                        </m:r>
                      </m:e>
                      <m:sup>
                        <m:r>
                          <a:rPr lang="en-US" b="1" i="1" smtClean="0">
                            <a:solidFill>
                              <a:srgbClr val="0070C0"/>
                            </a:solidFill>
                            <a:latin typeface="Cambria Math" panose="02040503050406030204" pitchFamily="18" charset="0"/>
                            <a:ea typeface="Cambria Math" panose="02040503050406030204" pitchFamily="18" charset="0"/>
                          </a:rPr>
                          <m:t>−</m:t>
                        </m:r>
                      </m:sup>
                    </m:sSup>
                  </m:oMath>
                </a14:m>
                <a:r>
                  <a:rPr lang="en-US" b="1" dirty="0">
                    <a:solidFill>
                      <a:srgbClr val="0070C0"/>
                    </a:solidFill>
                  </a:rPr>
                  <a:t> </a:t>
                </a:r>
                <a:r>
                  <a:rPr lang="en-US" b="1" dirty="0">
                    <a:sym typeface="Wingdings" panose="05000000000000000000" pitchFamily="2" charset="2"/>
                  </a:rPr>
                  <a:t>     Candidate Model Parameter for Lower Threshold</a:t>
                </a:r>
              </a:p>
              <a:p>
                <a:endParaRPr lang="en-US" b="1" dirty="0"/>
              </a:p>
              <a:p>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ea typeface="Cambria Math" panose="02040503050406030204" pitchFamily="18" charset="0"/>
                          </a:rPr>
                          <m:t>𝝉</m:t>
                        </m:r>
                      </m:e>
                      <m:sub>
                        <m:r>
                          <a:rPr lang="en-US" b="1" i="1" smtClean="0">
                            <a:solidFill>
                              <a:srgbClr val="0070C0"/>
                            </a:solidFill>
                            <a:latin typeface="Cambria Math" panose="02040503050406030204" pitchFamily="18" charset="0"/>
                          </a:rPr>
                          <m:t>𝒎𝒂𝒙</m:t>
                        </m:r>
                        <m:r>
                          <a:rPr lang="en-US" b="1" i="1" smtClean="0">
                            <a:solidFill>
                              <a:srgbClr val="0070C0"/>
                            </a:solidFill>
                            <a:latin typeface="Cambria Math" panose="02040503050406030204" pitchFamily="18" charset="0"/>
                          </a:rPr>
                          <m:t> </m:t>
                        </m:r>
                      </m:sub>
                    </m:sSub>
                  </m:oMath>
                </a14:m>
                <a:r>
                  <a:rPr lang="en-US" b="1" i="1" dirty="0">
                    <a:latin typeface="Cambria Math" panose="02040503050406030204" pitchFamily="18" charset="0"/>
                    <a:sym typeface="Wingdings" panose="05000000000000000000" pitchFamily="2" charset="2"/>
                  </a:rPr>
                  <a:t>  Optimal Estimate of </a:t>
                </a:r>
                <a14:m>
                  <m:oMath xmlns:m="http://schemas.openxmlformats.org/officeDocument/2006/math">
                    <m:sSup>
                      <m:sSupPr>
                        <m:ctrlPr>
                          <a:rPr lang="en-US" b="1"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ea typeface="Cambria Math" panose="02040503050406030204" pitchFamily="18" charset="0"/>
                          </a:rPr>
                          <m:t>𝝉</m:t>
                        </m:r>
                      </m:e>
                      <m:sup>
                        <m:r>
                          <a:rPr lang="en-US" b="1" i="1">
                            <a:latin typeface="Cambria Math" panose="02040503050406030204" pitchFamily="18" charset="0"/>
                          </a:rPr>
                          <m:t>+</m:t>
                        </m:r>
                      </m:sup>
                    </m:sSup>
                  </m:oMath>
                </a14:m>
                <a:r>
                  <a:rPr lang="en-US" b="1" dirty="0"/>
                  <a:t> </a:t>
                </a:r>
              </a:p>
              <a:p>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ea typeface="Cambria Math" panose="02040503050406030204" pitchFamily="18" charset="0"/>
                          </a:rPr>
                          <m:t>𝝉</m:t>
                        </m:r>
                      </m:e>
                      <m:sub>
                        <m:r>
                          <a:rPr lang="en-US" b="1" i="1">
                            <a:solidFill>
                              <a:srgbClr val="0070C0"/>
                            </a:solidFill>
                            <a:latin typeface="Cambria Math" panose="02040503050406030204" pitchFamily="18" charset="0"/>
                          </a:rPr>
                          <m:t>𝒎</m:t>
                        </m:r>
                        <m:r>
                          <a:rPr lang="en-US" b="1" i="1" smtClean="0">
                            <a:solidFill>
                              <a:srgbClr val="0070C0"/>
                            </a:solidFill>
                            <a:latin typeface="Cambria Math" panose="02040503050406030204" pitchFamily="18" charset="0"/>
                          </a:rPr>
                          <m:t>𝒊𝒏</m:t>
                        </m:r>
                        <m:r>
                          <a:rPr lang="en-US" b="1" i="1">
                            <a:solidFill>
                              <a:srgbClr val="0070C0"/>
                            </a:solidFill>
                            <a:latin typeface="Cambria Math" panose="02040503050406030204" pitchFamily="18" charset="0"/>
                          </a:rPr>
                          <m:t> </m:t>
                        </m:r>
                      </m:sub>
                    </m:sSub>
                  </m:oMath>
                </a14:m>
                <a:r>
                  <a:rPr lang="en-US" b="1" i="1" dirty="0">
                    <a:latin typeface="Cambria Math" panose="02040503050406030204" pitchFamily="18" charset="0"/>
                    <a:sym typeface="Wingdings" panose="05000000000000000000" pitchFamily="2" charset="2"/>
                  </a:rPr>
                  <a:t>   Optimal Estimate of </a:t>
                </a:r>
                <a14:m>
                  <m:oMath xmlns:m="http://schemas.openxmlformats.org/officeDocument/2006/math">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𝝉</m:t>
                        </m:r>
                      </m:e>
                      <m:sup>
                        <m:r>
                          <a:rPr lang="en-US" b="1" i="1">
                            <a:solidFill>
                              <a:schemeClr val="tx1"/>
                            </a:solidFill>
                            <a:latin typeface="Cambria Math" panose="02040503050406030204" pitchFamily="18" charset="0"/>
                            <a:ea typeface="Cambria Math" panose="02040503050406030204" pitchFamily="18" charset="0"/>
                          </a:rPr>
                          <m:t>−</m:t>
                        </m:r>
                      </m:sup>
                    </m:sSup>
                  </m:oMath>
                </a14:m>
                <a:r>
                  <a:rPr lang="en-US" b="1" dirty="0">
                    <a:solidFill>
                      <a:srgbClr val="0070C0"/>
                    </a:solidFill>
                  </a:rPr>
                  <a:t> </a:t>
                </a:r>
                <a:endParaRPr lang="en-US" b="1" i="1" dirty="0">
                  <a:latin typeface="Cambria Math" panose="02040503050406030204" pitchFamily="18" charset="0"/>
                  <a:sym typeface="Wingdings" panose="05000000000000000000" pitchFamily="2" charset="2"/>
                </a:endParaRPr>
              </a:p>
              <a:p>
                <a:endParaRPr lang="en-US" b="1" i="1" dirty="0">
                  <a:latin typeface="Cambria Math" panose="02040503050406030204" pitchFamily="18" charset="0"/>
                  <a:sym typeface="Wingdings" panose="05000000000000000000" pitchFamily="2" charset="2"/>
                </a:endParaRPr>
              </a:p>
              <a:p>
                <a14:m>
                  <m:oMath xmlns:m="http://schemas.openxmlformats.org/officeDocument/2006/math">
                    <m:r>
                      <a:rPr lang="en-US" b="1" i="1" smtClean="0">
                        <a:latin typeface="Cambria Math" panose="02040503050406030204" pitchFamily="18" charset="0"/>
                      </a:rPr>
                      <m:t>| </m:t>
                    </m:r>
                    <m:sSup>
                      <m:sSupPr>
                        <m:ctrlPr>
                          <a:rPr lang="en-US" b="1" i="1" smtClean="0">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rPr>
                          <m:t>𝑹𝑼𝑪</m:t>
                        </m:r>
                      </m:e>
                      <m:sup>
                        <m:r>
                          <a:rPr lang="en-US" b="1" i="1">
                            <a:solidFill>
                              <a:srgbClr val="0070C0"/>
                            </a:solidFill>
                            <a:latin typeface="Cambria Math" panose="02040503050406030204" pitchFamily="18" charset="0"/>
                          </a:rPr>
                          <m:t>+</m:t>
                        </m:r>
                      </m:sup>
                    </m:sSup>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𝑻</m:t>
                        </m:r>
                      </m:e>
                    </m:d>
                    <m:r>
                      <a:rPr lang="en-US" b="1" i="1" smtClean="0">
                        <a:solidFill>
                          <a:srgbClr val="0070C0"/>
                        </a:solidFill>
                        <a:latin typeface="Cambria Math" panose="02040503050406030204" pitchFamily="18" charset="0"/>
                      </a:rPr>
                      <m:t>− </m:t>
                    </m:r>
                    <m:sSup>
                      <m:sSupPr>
                        <m:ctrlPr>
                          <a:rPr lang="en-US" b="1" i="1">
                            <a:solidFill>
                              <a:srgbClr val="0070C0"/>
                            </a:solidFill>
                            <a:latin typeface="Cambria Math" panose="02040503050406030204" pitchFamily="18" charset="0"/>
                          </a:rPr>
                        </m:ctrlPr>
                      </m:sSupPr>
                      <m:e>
                        <m:r>
                          <a:rPr lang="en-US" b="1" i="1">
                            <a:solidFill>
                              <a:srgbClr val="0070C0"/>
                            </a:solidFill>
                            <a:latin typeface="Cambria Math" panose="02040503050406030204" pitchFamily="18" charset="0"/>
                            <a:ea typeface="Cambria Math" panose="02040503050406030204" pitchFamily="18" charset="0"/>
                          </a:rPr>
                          <m:t>𝝉</m:t>
                        </m:r>
                      </m:e>
                      <m:sup>
                        <m:r>
                          <a:rPr lang="en-US" b="1" i="1">
                            <a:solidFill>
                              <a:srgbClr val="0070C0"/>
                            </a:solidFill>
                            <a:latin typeface="Cambria Math" panose="02040503050406030204" pitchFamily="18" charset="0"/>
                          </a:rPr>
                          <m:t>+</m:t>
                        </m:r>
                      </m:sup>
                    </m:sSup>
                    <m:r>
                      <a:rPr lang="en-US" b="1" i="1" smtClean="0">
                        <a:solidFill>
                          <a:srgbClr val="0070C0"/>
                        </a:solidFill>
                        <a:latin typeface="Cambria Math" panose="02040503050406030204" pitchFamily="18" charset="0"/>
                      </a:rPr>
                      <m:t> |</m:t>
                    </m:r>
                  </m:oMath>
                </a14:m>
                <a:r>
                  <a:rPr lang="en-US" b="1" dirty="0">
                    <a:solidFill>
                      <a:srgbClr val="0070C0"/>
                    </a:solidFill>
                  </a:rPr>
                  <a:t> </a:t>
                </a:r>
                <a:r>
                  <a:rPr lang="en-US" b="1" dirty="0">
                    <a:sym typeface="Wingdings" panose="05000000000000000000" pitchFamily="2" charset="2"/>
                  </a:rPr>
                  <a:t> Error of Regressor</a:t>
                </a:r>
              </a:p>
              <a:p>
                <a:endParaRPr lang="en-US" b="1" dirty="0">
                  <a:sym typeface="Wingdings" panose="05000000000000000000" pitchFamily="2" charset="2"/>
                </a:endParaRPr>
              </a:p>
              <a:p>
                <a:r>
                  <a:rPr lang="en-US" b="1" dirty="0">
                    <a:solidFill>
                      <a:srgbClr val="0070C0"/>
                    </a:solidFill>
                  </a:rPr>
                  <a:t>L2 loss = squared errors </a:t>
                </a:r>
              </a:p>
              <a:p>
                <a:r>
                  <a:rPr lang="en-US" b="1" dirty="0"/>
                  <a:t>                          (</a:t>
                </a:r>
                <a:r>
                  <a:rPr lang="en-US" b="1" dirty="0">
                    <a:solidFill>
                      <a:srgbClr val="C00000"/>
                    </a:solidFill>
                  </a:rPr>
                  <a:t>simple linear regression </a:t>
                </a:r>
                <a:r>
                  <a:rPr lang="en-US" b="1" dirty="0">
                    <a:solidFill>
                      <a:srgbClr val="C00000"/>
                    </a:solidFill>
                    <a:sym typeface="Wingdings" panose="05000000000000000000" pitchFamily="2" charset="2"/>
                  </a:rPr>
                  <a:t></a:t>
                </a:r>
                <a:r>
                  <a:rPr lang="en-US" b="1" dirty="0">
                    <a:solidFill>
                      <a:srgbClr val="C00000"/>
                    </a:solidFill>
                  </a:rPr>
                  <a:t> MSE as loss function</a:t>
                </a:r>
                <a:r>
                  <a:rPr lang="en-US" b="1" dirty="0"/>
                  <a:t>)</a:t>
                </a:r>
              </a:p>
              <a:p>
                <a:endParaRPr lang="en-US" b="1" dirty="0"/>
              </a:p>
              <a:p>
                <a:r>
                  <a:rPr lang="en-US" b="1" dirty="0">
                    <a:solidFill>
                      <a:srgbClr val="0070C0"/>
                    </a:solidFill>
                  </a:rPr>
                  <a:t>L1 loss = absolute errors </a:t>
                </a:r>
              </a:p>
              <a:p>
                <a:r>
                  <a:rPr lang="en-US" b="1" dirty="0"/>
                  <a:t>                          (</a:t>
                </a:r>
                <a:r>
                  <a:rPr lang="en-US" b="1" dirty="0">
                    <a:solidFill>
                      <a:srgbClr val="C00000"/>
                    </a:solidFill>
                  </a:rPr>
                  <a:t>linear regression </a:t>
                </a:r>
                <a:r>
                  <a:rPr lang="en-US" b="1" dirty="0">
                    <a:solidFill>
                      <a:srgbClr val="C00000"/>
                    </a:solidFill>
                    <a:sym typeface="Wingdings" panose="05000000000000000000" pitchFamily="2" charset="2"/>
                  </a:rPr>
                  <a:t> MAE as loss function</a:t>
                </a:r>
                <a:r>
                  <a:rPr lang="en-US" b="1" dirty="0">
                    <a:sym typeface="Wingdings" panose="05000000000000000000" pitchFamily="2" charset="2"/>
                  </a:rPr>
                  <a:t>)</a:t>
                </a:r>
                <a:endParaRPr lang="en-US" b="1" dirty="0"/>
              </a:p>
              <a:p>
                <a:endParaRPr lang="en-US" b="1" dirty="0"/>
              </a:p>
              <a:p>
                <a:r>
                  <a:rPr lang="en-US" b="1" dirty="0">
                    <a:solidFill>
                      <a:srgbClr val="0070C0"/>
                    </a:solidFill>
                  </a:rPr>
                  <a:t>Quantile Regression </a:t>
                </a:r>
                <a:r>
                  <a:rPr lang="en-US" b="1" dirty="0">
                    <a:sym typeface="Wingdings" panose="05000000000000000000" pitchFamily="2" charset="2"/>
                  </a:rPr>
                  <a:t> introduce weights into errors of regressors</a:t>
                </a:r>
              </a:p>
              <a:p>
                <a:endParaRPr lang="en-US" b="1" dirty="0">
                  <a:sym typeface="Wingdings" panose="05000000000000000000" pitchFamily="2" charset="2"/>
                </a:endParaRPr>
              </a:p>
              <a:p>
                <a:r>
                  <a:rPr lang="en-US" b="1" dirty="0">
                    <a:solidFill>
                      <a:srgbClr val="0070C0"/>
                    </a:solidFill>
                    <a:sym typeface="Wingdings" panose="05000000000000000000" pitchFamily="2" charset="2"/>
                  </a:rPr>
                  <a:t>M-estimator </a:t>
                </a:r>
                <a:r>
                  <a:rPr lang="en-US" b="1" dirty="0">
                    <a:sym typeface="Wingdings" panose="05000000000000000000" pitchFamily="2" charset="2"/>
                  </a:rPr>
                  <a:t> replace MSE and MAE with different functions </a:t>
                </a:r>
                <a:endParaRPr lang="en-US" b="1" dirty="0"/>
              </a:p>
            </p:txBody>
          </p:sp>
        </mc:Choice>
        <mc:Fallback xmlns="">
          <p:sp>
            <p:nvSpPr>
              <p:cNvPr id="16" name="TextBox 15">
                <a:extLst>
                  <a:ext uri="{FF2B5EF4-FFF2-40B4-BE49-F238E27FC236}">
                    <a16:creationId xmlns:a16="http://schemas.microsoft.com/office/drawing/2014/main" id="{7B73A0B8-2450-4DDA-BC8D-7115FAEBB442}"/>
                  </a:ext>
                </a:extLst>
              </p:cNvPr>
              <p:cNvSpPr txBox="1">
                <a:spLocks noRot="1" noChangeAspect="1" noMove="1" noResize="1" noEditPoints="1" noAdjustHandles="1" noChangeArrowheads="1" noChangeShapeType="1" noTextEdit="1"/>
              </p:cNvSpPr>
              <p:nvPr/>
            </p:nvSpPr>
            <p:spPr>
              <a:xfrm>
                <a:off x="1025782" y="895504"/>
                <a:ext cx="6719156" cy="5632311"/>
              </a:xfrm>
              <a:prstGeom prst="rect">
                <a:avLst/>
              </a:prstGeom>
              <a:blipFill>
                <a:blip r:embed="rId2"/>
                <a:stretch>
                  <a:fillRect l="-726" t="-758" b="-75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E888341-8524-4E00-AA56-73CB224B144A}"/>
              </a:ext>
            </a:extLst>
          </p:cNvPr>
          <p:cNvSpPr>
            <a:spLocks noGrp="1"/>
          </p:cNvSpPr>
          <p:nvPr>
            <p:ph type="title"/>
          </p:nvPr>
        </p:nvSpPr>
        <p:spPr>
          <a:xfrm>
            <a:off x="650618" y="0"/>
            <a:ext cx="10515600" cy="895504"/>
          </a:xfrm>
        </p:spPr>
        <p:txBody>
          <a:bodyPr/>
          <a:lstStyle/>
          <a:p>
            <a:r>
              <a:rPr lang="en-US" b="1" dirty="0">
                <a:solidFill>
                  <a:srgbClr val="C00000"/>
                </a:solidFill>
              </a:rPr>
              <a:t>Notations and terminologies </a:t>
            </a:r>
          </a:p>
        </p:txBody>
      </p:sp>
      <p:sp>
        <p:nvSpPr>
          <p:cNvPr id="5" name="TextBox 4">
            <a:extLst>
              <a:ext uri="{FF2B5EF4-FFF2-40B4-BE49-F238E27FC236}">
                <a16:creationId xmlns:a16="http://schemas.microsoft.com/office/drawing/2014/main" id="{F6B0AE9C-26CF-417B-BF5F-09D73893B9ED}"/>
              </a:ext>
            </a:extLst>
          </p:cNvPr>
          <p:cNvSpPr txBox="1"/>
          <p:nvPr/>
        </p:nvSpPr>
        <p:spPr>
          <a:xfrm>
            <a:off x="9433655" y="1393869"/>
            <a:ext cx="2526697" cy="4524315"/>
          </a:xfrm>
          <a:prstGeom prst="rect">
            <a:avLst/>
          </a:prstGeom>
          <a:noFill/>
          <a:ln>
            <a:solidFill>
              <a:schemeClr val="accent5">
                <a:lumMod val="75000"/>
              </a:schemeClr>
            </a:solidFill>
          </a:ln>
          <a:effectLst>
            <a:glow rad="101600">
              <a:schemeClr val="accent2">
                <a:satMod val="175000"/>
                <a:alpha val="40000"/>
              </a:schemeClr>
            </a:glow>
          </a:effectLst>
        </p:spPr>
        <p:txBody>
          <a:bodyPr wrap="square" rtlCol="0">
            <a:spAutoFit/>
          </a:bodyPr>
          <a:lstStyle/>
          <a:p>
            <a:r>
              <a:rPr lang="en-US" dirty="0"/>
              <a:t>Some Observations</a:t>
            </a:r>
          </a:p>
          <a:p>
            <a:endParaRPr lang="en-US" dirty="0"/>
          </a:p>
          <a:p>
            <a:pPr marL="342900" indent="-342900">
              <a:buAutoNum type="arabicPeriod"/>
            </a:pPr>
            <a:r>
              <a:rPr lang="en-US" dirty="0"/>
              <a:t>Errors are not gaussian </a:t>
            </a:r>
          </a:p>
          <a:p>
            <a:pPr marL="342900" indent="-342900">
              <a:buAutoNum type="arabicPeriod"/>
            </a:pPr>
            <a:endParaRPr lang="en-US" dirty="0"/>
          </a:p>
          <a:p>
            <a:pPr marL="342900" indent="-342900">
              <a:buAutoNum type="arabicPeriod"/>
            </a:pPr>
            <a:r>
              <a:rPr lang="en-US" dirty="0"/>
              <a:t> The variance in errors not constant</a:t>
            </a:r>
          </a:p>
          <a:p>
            <a:r>
              <a:rPr lang="en-US" dirty="0"/>
              <a:t>  </a:t>
            </a:r>
          </a:p>
          <a:p>
            <a:pPr marL="285750" indent="-285750">
              <a:buFont typeface="Arial" panose="020B0604020202020204" pitchFamily="34" charset="0"/>
              <a:buChar char="•"/>
            </a:pPr>
            <a:r>
              <a:rPr lang="en-US" dirty="0"/>
              <a:t>Simple Linear Regression is not the best choice </a:t>
            </a:r>
          </a:p>
          <a:p>
            <a:endParaRPr lang="en-US" dirty="0"/>
          </a:p>
          <a:p>
            <a:pPr marL="285750" indent="-285750">
              <a:buFont typeface="Arial" panose="020B0604020202020204" pitchFamily="34" charset="0"/>
              <a:buChar char="•"/>
            </a:pPr>
            <a:r>
              <a:rPr lang="en-US" dirty="0"/>
              <a:t>Add data poisoning to it, and the need for a novel design becomes inevitable</a:t>
            </a:r>
          </a:p>
        </p:txBody>
      </p:sp>
    </p:spTree>
    <p:extLst>
      <p:ext uri="{BB962C8B-B14F-4D97-AF65-F5344CB8AC3E}">
        <p14:creationId xmlns:p14="http://schemas.microsoft.com/office/powerpoint/2010/main" val="90471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9316</TotalTime>
  <Words>2143</Words>
  <Application>Microsoft Office PowerPoint</Application>
  <PresentationFormat>Widescreen</PresentationFormat>
  <Paragraphs>420</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Times New Roman</vt:lpstr>
      <vt:lpstr>Wingdings</vt:lpstr>
      <vt:lpstr>Office Theme</vt:lpstr>
      <vt:lpstr>Case Study on M-estimation for Mitigating Data Poisoning Attacks</vt:lpstr>
      <vt:lpstr>      CPS Proof of Concept -  Advanced Metering Infrastructure</vt:lpstr>
      <vt:lpstr>Anatomy of Anomaly based Attack Detectors in CPS</vt:lpstr>
      <vt:lpstr>Problem being solved and Main Contribution</vt:lpstr>
      <vt:lpstr>             Preliminaries on the Framework               subjected to Data Poisoning  Attack      Bhattacharjee et. al., ACM Asia’CCS 2018, IEEE Trans. Dependable and Secure Comp. 2021 </vt:lpstr>
      <vt:lpstr>Invariant</vt:lpstr>
      <vt:lpstr>    Stateless Residuals</vt:lpstr>
      <vt:lpstr>Stateful Residuals (RUC)   Latent space for detection threshold learning  </vt:lpstr>
      <vt:lpstr>Notations and terminologies </vt:lpstr>
      <vt:lpstr>Discussing the Attacks</vt:lpstr>
      <vt:lpstr>Data Poisoning Attacks</vt:lpstr>
      <vt:lpstr>Fast Gradient Absolute Value (FGAV)</vt:lpstr>
      <vt:lpstr>Random Smart Meter Level Poisoning (RSL) </vt:lpstr>
      <vt:lpstr>         Defense and Mitigation</vt:lpstr>
      <vt:lpstr>Mitigation Framework Against Poisoning</vt:lpstr>
      <vt:lpstr>M-estimators  Robust Loss Functions</vt:lpstr>
      <vt:lpstr>One of the combined Algorithms</vt:lpstr>
      <vt:lpstr>Other Mitigations Proposed</vt:lpstr>
      <vt:lpstr>Metrics </vt:lpstr>
      <vt:lpstr>Results under RSL </vt:lpstr>
      <vt:lpstr>Results under RSL contd… </vt:lpstr>
      <vt:lpstr>PowerPoint Presentation</vt:lpstr>
      <vt:lpstr>Results under FGAV:</vt:lpstr>
      <vt:lpstr>Results under FGAV:</vt:lpstr>
      <vt:lpstr>Results under FGAV</vt:lpstr>
      <vt:lpstr>Results under FGAV </vt:lpstr>
      <vt:lpstr>Base Rate False Alarm without Poisoning</vt:lpstr>
      <vt:lpstr>Research funded by NSF  grant SATC-2030611 and OAC-2017289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Anomaly based Attack Detection in Smart Grids under Data Poisoning Attacks</dc:title>
  <dc:creator>Shameek Bhattacharjee</dc:creator>
  <cp:lastModifiedBy>Shameek Bhattacharjee</cp:lastModifiedBy>
  <cp:revision>26</cp:revision>
  <dcterms:created xsi:type="dcterms:W3CDTF">2022-05-21T23:30:21Z</dcterms:created>
  <dcterms:modified xsi:type="dcterms:W3CDTF">2023-01-31T16:37:27Z</dcterms:modified>
</cp:coreProperties>
</file>