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18"/>
  </p:notesMasterIdLst>
  <p:sldIdLst>
    <p:sldId id="256" r:id="rId5"/>
    <p:sldId id="296" r:id="rId6"/>
    <p:sldId id="303" r:id="rId7"/>
    <p:sldId id="305" r:id="rId8"/>
    <p:sldId id="297" r:id="rId9"/>
    <p:sldId id="298" r:id="rId10"/>
    <p:sldId id="306" r:id="rId11"/>
    <p:sldId id="299" r:id="rId12"/>
    <p:sldId id="300" r:id="rId13"/>
    <p:sldId id="301" r:id="rId14"/>
    <p:sldId id="304" r:id="rId15"/>
    <p:sldId id="302" r:id="rId16"/>
    <p:sldId id="307" r:id="rId17"/>
  </p:sldIdLst>
  <p:sldSz cx="9144000" cy="5143500" type="screen16x9"/>
  <p:notesSz cx="6858000" cy="9144000"/>
  <p:embeddedFontLst>
    <p:embeddedFont>
      <p:font typeface="Amasis MT Pro Black" panose="020B0604020202020204" charset="0"/>
      <p:bold r:id="rId19"/>
      <p:boldItalic r:id="rId20"/>
    </p:embeddedFont>
    <p:embeddedFont>
      <p:font typeface="Cambria Math" panose="02040503050406030204" pitchFamily="18" charset="0"/>
      <p:regular r:id="rId21"/>
    </p:embeddedFont>
    <p:embeddedFont>
      <p:font typeface="Cousine"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eek Bhattacharjee" userId="59d2d97f-b60b-4528-9c32-e681741dbf40" providerId="ADAL" clId="{37273C17-CBB6-4686-940E-A66EAEF045A3}"/>
    <pc:docChg chg="custSel addSld modSld">
      <pc:chgData name="Shameek Bhattacharjee" userId="59d2d97f-b60b-4528-9c32-e681741dbf40" providerId="ADAL" clId="{37273C17-CBB6-4686-940E-A66EAEF045A3}" dt="2023-01-31T21:02:48.108" v="4153" actId="20577"/>
      <pc:docMkLst>
        <pc:docMk/>
      </pc:docMkLst>
      <pc:sldChg chg="addSp modSp">
        <pc:chgData name="Shameek Bhattacharjee" userId="59d2d97f-b60b-4528-9c32-e681741dbf40" providerId="ADAL" clId="{37273C17-CBB6-4686-940E-A66EAEF045A3}" dt="2023-01-31T21:01:46.709" v="4054" actId="20577"/>
        <pc:sldMkLst>
          <pc:docMk/>
          <pc:sldMk cId="0" sldId="256"/>
        </pc:sldMkLst>
        <pc:spChg chg="add mod">
          <ac:chgData name="Shameek Bhattacharjee" userId="59d2d97f-b60b-4528-9c32-e681741dbf40" providerId="ADAL" clId="{37273C17-CBB6-4686-940E-A66EAEF045A3}" dt="2023-01-31T21:01:46.709" v="4054" actId="20577"/>
          <ac:spMkLst>
            <pc:docMk/>
            <pc:sldMk cId="0" sldId="256"/>
            <ac:spMk id="2" creationId="{B4DEAB71-3CFD-44FF-86D9-6C8DAEC4C1CE}"/>
          </ac:spMkLst>
        </pc:spChg>
        <pc:spChg chg="mod">
          <ac:chgData name="Shameek Bhattacharjee" userId="59d2d97f-b60b-4528-9c32-e681741dbf40" providerId="ADAL" clId="{37273C17-CBB6-4686-940E-A66EAEF045A3}" dt="2023-01-31T21:01:25.542" v="3994" actId="20577"/>
          <ac:spMkLst>
            <pc:docMk/>
            <pc:sldMk cId="0" sldId="256"/>
            <ac:spMk id="65" creationId="{00000000-0000-0000-0000-000000000000}"/>
          </ac:spMkLst>
        </pc:spChg>
      </pc:sldChg>
      <pc:sldChg chg="modSp">
        <pc:chgData name="Shameek Bhattacharjee" userId="59d2d97f-b60b-4528-9c32-e681741dbf40" providerId="ADAL" clId="{37273C17-CBB6-4686-940E-A66EAEF045A3}" dt="2023-01-31T20:32:47.689" v="558" actId="5793"/>
        <pc:sldMkLst>
          <pc:docMk/>
          <pc:sldMk cId="652702308" sldId="296"/>
        </pc:sldMkLst>
        <pc:spChg chg="mod">
          <ac:chgData name="Shameek Bhattacharjee" userId="59d2d97f-b60b-4528-9c32-e681741dbf40" providerId="ADAL" clId="{37273C17-CBB6-4686-940E-A66EAEF045A3}" dt="2023-01-31T20:32:47.689" v="558" actId="5793"/>
          <ac:spMkLst>
            <pc:docMk/>
            <pc:sldMk cId="652702308" sldId="296"/>
            <ac:spMk id="71" creationId="{00000000-0000-0000-0000-000000000000}"/>
          </ac:spMkLst>
        </pc:spChg>
      </pc:sldChg>
      <pc:sldChg chg="addSp modSp">
        <pc:chgData name="Shameek Bhattacharjee" userId="59d2d97f-b60b-4528-9c32-e681741dbf40" providerId="ADAL" clId="{37273C17-CBB6-4686-940E-A66EAEF045A3}" dt="2023-01-31T20:46:25.370" v="2196" actId="20577"/>
        <pc:sldMkLst>
          <pc:docMk/>
          <pc:sldMk cId="2362957809" sldId="297"/>
        </pc:sldMkLst>
        <pc:spChg chg="add mod">
          <ac:chgData name="Shameek Bhattacharjee" userId="59d2d97f-b60b-4528-9c32-e681741dbf40" providerId="ADAL" clId="{37273C17-CBB6-4686-940E-A66EAEF045A3}" dt="2023-01-31T20:46:25.370" v="2196" actId="20577"/>
          <ac:spMkLst>
            <pc:docMk/>
            <pc:sldMk cId="2362957809" sldId="297"/>
            <ac:spMk id="2" creationId="{3507A0F1-FCE1-43AA-9EDA-CA69A233A6BF}"/>
          </ac:spMkLst>
        </pc:spChg>
        <pc:spChg chg="mod">
          <ac:chgData name="Shameek Bhattacharjee" userId="59d2d97f-b60b-4528-9c32-e681741dbf40" providerId="ADAL" clId="{37273C17-CBB6-4686-940E-A66EAEF045A3}" dt="2023-01-31T20:37:15.873" v="994" actId="1076"/>
          <ac:spMkLst>
            <pc:docMk/>
            <pc:sldMk cId="2362957809" sldId="297"/>
            <ac:spMk id="70" creationId="{00000000-0000-0000-0000-000000000000}"/>
          </ac:spMkLst>
        </pc:spChg>
        <pc:spChg chg="mod">
          <ac:chgData name="Shameek Bhattacharjee" userId="59d2d97f-b60b-4528-9c32-e681741dbf40" providerId="ADAL" clId="{37273C17-CBB6-4686-940E-A66EAEF045A3}" dt="2023-01-31T20:43:17.035" v="1899" actId="20577"/>
          <ac:spMkLst>
            <pc:docMk/>
            <pc:sldMk cId="2362957809" sldId="297"/>
            <ac:spMk id="71" creationId="{00000000-0000-0000-0000-000000000000}"/>
          </ac:spMkLst>
        </pc:spChg>
        <pc:picChg chg="mod">
          <ac:chgData name="Shameek Bhattacharjee" userId="59d2d97f-b60b-4528-9c32-e681741dbf40" providerId="ADAL" clId="{37273C17-CBB6-4686-940E-A66EAEF045A3}" dt="2023-01-31T20:43:57.282" v="2006" actId="1076"/>
          <ac:picMkLst>
            <pc:docMk/>
            <pc:sldMk cId="2362957809" sldId="297"/>
            <ac:picMk id="4" creationId="{B9FFD7FC-D498-37A1-76B9-BB4EE610C591}"/>
          </ac:picMkLst>
        </pc:picChg>
      </pc:sldChg>
      <pc:sldChg chg="modSp">
        <pc:chgData name="Shameek Bhattacharjee" userId="59d2d97f-b60b-4528-9c32-e681741dbf40" providerId="ADAL" clId="{37273C17-CBB6-4686-940E-A66EAEF045A3}" dt="2023-01-31T20:51:24.593" v="2603" actId="20577"/>
        <pc:sldMkLst>
          <pc:docMk/>
          <pc:sldMk cId="3082979403" sldId="298"/>
        </pc:sldMkLst>
        <pc:spChg chg="mod">
          <ac:chgData name="Shameek Bhattacharjee" userId="59d2d97f-b60b-4528-9c32-e681741dbf40" providerId="ADAL" clId="{37273C17-CBB6-4686-940E-A66EAEF045A3}" dt="2023-01-31T20:48:51.218" v="2440" actId="1076"/>
          <ac:spMkLst>
            <pc:docMk/>
            <pc:sldMk cId="3082979403" sldId="298"/>
            <ac:spMk id="8" creationId="{3E9E70DE-CB54-4C7E-BAD6-E96A294728AC}"/>
          </ac:spMkLst>
        </pc:spChg>
        <pc:spChg chg="mod">
          <ac:chgData name="Shameek Bhattacharjee" userId="59d2d97f-b60b-4528-9c32-e681741dbf40" providerId="ADAL" clId="{37273C17-CBB6-4686-940E-A66EAEF045A3}" dt="2023-01-31T20:51:24.593" v="2603" actId="20577"/>
          <ac:spMkLst>
            <pc:docMk/>
            <pc:sldMk cId="3082979403" sldId="298"/>
            <ac:spMk id="71" creationId="{00000000-0000-0000-0000-000000000000}"/>
          </ac:spMkLst>
        </pc:spChg>
      </pc:sldChg>
      <pc:sldChg chg="addSp modSp">
        <pc:chgData name="Shameek Bhattacharjee" userId="59d2d97f-b60b-4528-9c32-e681741dbf40" providerId="ADAL" clId="{37273C17-CBB6-4686-940E-A66EAEF045A3}" dt="2023-01-31T20:56:50.878" v="3423" actId="20577"/>
        <pc:sldMkLst>
          <pc:docMk/>
          <pc:sldMk cId="3867072699" sldId="299"/>
        </pc:sldMkLst>
        <pc:spChg chg="mod">
          <ac:chgData name="Shameek Bhattacharjee" userId="59d2d97f-b60b-4528-9c32-e681741dbf40" providerId="ADAL" clId="{37273C17-CBB6-4686-940E-A66EAEF045A3}" dt="2023-01-31T20:55:42.538" v="3274" actId="1076"/>
          <ac:spMkLst>
            <pc:docMk/>
            <pc:sldMk cId="3867072699" sldId="299"/>
            <ac:spMk id="2" creationId="{2C6845DC-3969-87A6-7C0B-A0AE44467ACA}"/>
          </ac:spMkLst>
        </pc:spChg>
        <pc:spChg chg="add mod">
          <ac:chgData name="Shameek Bhattacharjee" userId="59d2d97f-b60b-4528-9c32-e681741dbf40" providerId="ADAL" clId="{37273C17-CBB6-4686-940E-A66EAEF045A3}" dt="2023-01-31T20:55:57.929" v="3355" actId="20577"/>
          <ac:spMkLst>
            <pc:docMk/>
            <pc:sldMk cId="3867072699" sldId="299"/>
            <ac:spMk id="4" creationId="{A0D86187-643B-486A-A535-211A80AF9525}"/>
          </ac:spMkLst>
        </pc:spChg>
        <pc:spChg chg="mod">
          <ac:chgData name="Shameek Bhattacharjee" userId="59d2d97f-b60b-4528-9c32-e681741dbf40" providerId="ADAL" clId="{37273C17-CBB6-4686-940E-A66EAEF045A3}" dt="2023-01-31T20:55:44.122" v="3275" actId="1076"/>
          <ac:spMkLst>
            <pc:docMk/>
            <pc:sldMk cId="3867072699" sldId="299"/>
            <ac:spMk id="5" creationId="{D09DD015-7DDA-4E3C-AC4F-840C4F90B2A2}"/>
          </ac:spMkLst>
        </pc:spChg>
        <pc:spChg chg="mod">
          <ac:chgData name="Shameek Bhattacharjee" userId="59d2d97f-b60b-4528-9c32-e681741dbf40" providerId="ADAL" clId="{37273C17-CBB6-4686-940E-A66EAEF045A3}" dt="2023-01-31T20:54:28.082" v="3076" actId="1076"/>
          <ac:spMkLst>
            <pc:docMk/>
            <pc:sldMk cId="3867072699" sldId="299"/>
            <ac:spMk id="70" creationId="{00000000-0000-0000-0000-000000000000}"/>
          </ac:spMkLst>
        </pc:spChg>
        <pc:spChg chg="mod">
          <ac:chgData name="Shameek Bhattacharjee" userId="59d2d97f-b60b-4528-9c32-e681741dbf40" providerId="ADAL" clId="{37273C17-CBB6-4686-940E-A66EAEF045A3}" dt="2023-01-31T20:56:50.878" v="3423" actId="20577"/>
          <ac:spMkLst>
            <pc:docMk/>
            <pc:sldMk cId="3867072699" sldId="299"/>
            <ac:spMk id="71" creationId="{00000000-0000-0000-0000-000000000000}"/>
          </ac:spMkLst>
        </pc:spChg>
        <pc:picChg chg="mod">
          <ac:chgData name="Shameek Bhattacharjee" userId="59d2d97f-b60b-4528-9c32-e681741dbf40" providerId="ADAL" clId="{37273C17-CBB6-4686-940E-A66EAEF045A3}" dt="2023-01-31T20:55:41.042" v="3273" actId="1076"/>
          <ac:picMkLst>
            <pc:docMk/>
            <pc:sldMk cId="3867072699" sldId="299"/>
            <ac:picMk id="3" creationId="{2EB3F5E8-F225-4B01-A0AF-612B2F35CDD8}"/>
          </ac:picMkLst>
        </pc:picChg>
      </pc:sldChg>
      <pc:sldChg chg="modSp">
        <pc:chgData name="Shameek Bhattacharjee" userId="59d2d97f-b60b-4528-9c32-e681741dbf40" providerId="ADAL" clId="{37273C17-CBB6-4686-940E-A66EAEF045A3}" dt="2023-01-31T20:57:42.519" v="3460" actId="20577"/>
        <pc:sldMkLst>
          <pc:docMk/>
          <pc:sldMk cId="2326650196" sldId="300"/>
        </pc:sldMkLst>
        <pc:spChg chg="mod">
          <ac:chgData name="Shameek Bhattacharjee" userId="59d2d97f-b60b-4528-9c32-e681741dbf40" providerId="ADAL" clId="{37273C17-CBB6-4686-940E-A66EAEF045A3}" dt="2023-01-31T20:57:42.519" v="3460" actId="20577"/>
          <ac:spMkLst>
            <pc:docMk/>
            <pc:sldMk cId="2326650196" sldId="300"/>
            <ac:spMk id="71" creationId="{00000000-0000-0000-0000-000000000000}"/>
          </ac:spMkLst>
        </pc:spChg>
      </pc:sldChg>
      <pc:sldChg chg="addSp modSp">
        <pc:chgData name="Shameek Bhattacharjee" userId="59d2d97f-b60b-4528-9c32-e681741dbf40" providerId="ADAL" clId="{37273C17-CBB6-4686-940E-A66EAEF045A3}" dt="2023-01-31T20:37:08.421" v="993" actId="20577"/>
        <pc:sldMkLst>
          <pc:docMk/>
          <pc:sldMk cId="1841131500" sldId="303"/>
        </pc:sldMkLst>
        <pc:spChg chg="mod">
          <ac:chgData name="Shameek Bhattacharjee" userId="59d2d97f-b60b-4528-9c32-e681741dbf40" providerId="ADAL" clId="{37273C17-CBB6-4686-940E-A66EAEF045A3}" dt="2023-01-31T20:37:08.421" v="993" actId="20577"/>
          <ac:spMkLst>
            <pc:docMk/>
            <pc:sldMk cId="1841131500" sldId="303"/>
            <ac:spMk id="2" creationId="{EAF9E292-8C9B-7165-5E4E-815DB89F6966}"/>
          </ac:spMkLst>
        </pc:spChg>
        <pc:spChg chg="mod">
          <ac:chgData name="Shameek Bhattacharjee" userId="59d2d97f-b60b-4528-9c32-e681741dbf40" providerId="ADAL" clId="{37273C17-CBB6-4686-940E-A66EAEF045A3}" dt="2023-01-31T20:36:04.067" v="879" actId="1076"/>
          <ac:spMkLst>
            <pc:docMk/>
            <pc:sldMk cId="1841131500" sldId="303"/>
            <ac:spMk id="3" creationId="{620F33E4-EC21-C9A6-2E59-298866EFC296}"/>
          </ac:spMkLst>
        </pc:spChg>
        <pc:spChg chg="mod">
          <ac:chgData name="Shameek Bhattacharjee" userId="59d2d97f-b60b-4528-9c32-e681741dbf40" providerId="ADAL" clId="{37273C17-CBB6-4686-940E-A66EAEF045A3}" dt="2023-01-31T20:36:10.802" v="882" actId="1076"/>
          <ac:spMkLst>
            <pc:docMk/>
            <pc:sldMk cId="1841131500" sldId="303"/>
            <ac:spMk id="4" creationId="{43FD7A21-F0FB-9AD7-833B-042411C196E5}"/>
          </ac:spMkLst>
        </pc:spChg>
        <pc:spChg chg="add mod">
          <ac:chgData name="Shameek Bhattacharjee" userId="59d2d97f-b60b-4528-9c32-e681741dbf40" providerId="ADAL" clId="{37273C17-CBB6-4686-940E-A66EAEF045A3}" dt="2023-01-31T20:36:32.659" v="909" actId="20577"/>
          <ac:spMkLst>
            <pc:docMk/>
            <pc:sldMk cId="1841131500" sldId="303"/>
            <ac:spMk id="6" creationId="{4B81C57A-B404-4002-97BB-59D1644587CE}"/>
          </ac:spMkLst>
        </pc:spChg>
        <pc:spChg chg="add mod">
          <ac:chgData name="Shameek Bhattacharjee" userId="59d2d97f-b60b-4528-9c32-e681741dbf40" providerId="ADAL" clId="{37273C17-CBB6-4686-940E-A66EAEF045A3}" dt="2023-01-31T20:36:49.794" v="941" actId="1076"/>
          <ac:spMkLst>
            <pc:docMk/>
            <pc:sldMk cId="1841131500" sldId="303"/>
            <ac:spMk id="8" creationId="{5A539B64-73A7-4C95-B096-18F762373280}"/>
          </ac:spMkLst>
        </pc:spChg>
        <pc:picChg chg="mod">
          <ac:chgData name="Shameek Bhattacharjee" userId="59d2d97f-b60b-4528-9c32-e681741dbf40" providerId="ADAL" clId="{37273C17-CBB6-4686-940E-A66EAEF045A3}" dt="2023-01-31T20:36:13.498" v="883" actId="1076"/>
          <ac:picMkLst>
            <pc:docMk/>
            <pc:sldMk cId="1841131500" sldId="303"/>
            <ac:picMk id="7" creationId="{F74AD67B-2469-8E9D-B36F-82DA20B7075B}"/>
          </ac:picMkLst>
        </pc:picChg>
      </pc:sldChg>
      <pc:sldChg chg="modSp">
        <pc:chgData name="Shameek Bhattacharjee" userId="59d2d97f-b60b-4528-9c32-e681741dbf40" providerId="ADAL" clId="{37273C17-CBB6-4686-940E-A66EAEF045A3}" dt="2023-01-31T21:02:06.290" v="4055" actId="1076"/>
        <pc:sldMkLst>
          <pc:docMk/>
          <pc:sldMk cId="3119820473" sldId="304"/>
        </pc:sldMkLst>
        <pc:spChg chg="mod">
          <ac:chgData name="Shameek Bhattacharjee" userId="59d2d97f-b60b-4528-9c32-e681741dbf40" providerId="ADAL" clId="{37273C17-CBB6-4686-940E-A66EAEF045A3}" dt="2023-01-31T21:02:06.290" v="4055" actId="1076"/>
          <ac:spMkLst>
            <pc:docMk/>
            <pc:sldMk cId="3119820473" sldId="304"/>
            <ac:spMk id="2" creationId="{3E2A1187-83EB-46D4-B7EC-EA29E4F460C3}"/>
          </ac:spMkLst>
        </pc:spChg>
      </pc:sldChg>
      <pc:sldChg chg="modSp add">
        <pc:chgData name="Shameek Bhattacharjee" userId="59d2d97f-b60b-4528-9c32-e681741dbf40" providerId="ADAL" clId="{37273C17-CBB6-4686-940E-A66EAEF045A3}" dt="2023-01-31T20:41:15.545" v="1690" actId="20577"/>
        <pc:sldMkLst>
          <pc:docMk/>
          <pc:sldMk cId="2578255084" sldId="305"/>
        </pc:sldMkLst>
        <pc:spChg chg="mod">
          <ac:chgData name="Shameek Bhattacharjee" userId="59d2d97f-b60b-4528-9c32-e681741dbf40" providerId="ADAL" clId="{37273C17-CBB6-4686-940E-A66EAEF045A3}" dt="2023-01-31T20:37:50.601" v="1043" actId="20577"/>
          <ac:spMkLst>
            <pc:docMk/>
            <pc:sldMk cId="2578255084" sldId="305"/>
            <ac:spMk id="2" creationId="{92CA789C-4F2B-466B-B43C-39FD81CD0551}"/>
          </ac:spMkLst>
        </pc:spChg>
        <pc:spChg chg="mod">
          <ac:chgData name="Shameek Bhattacharjee" userId="59d2d97f-b60b-4528-9c32-e681741dbf40" providerId="ADAL" clId="{37273C17-CBB6-4686-940E-A66EAEF045A3}" dt="2023-01-31T20:39:24.716" v="1330" actId="20577"/>
          <ac:spMkLst>
            <pc:docMk/>
            <pc:sldMk cId="2578255084" sldId="305"/>
            <ac:spMk id="3" creationId="{05806712-4104-4130-9D42-EE44E352AFB8}"/>
          </ac:spMkLst>
        </pc:spChg>
        <pc:spChg chg="mod">
          <ac:chgData name="Shameek Bhattacharjee" userId="59d2d97f-b60b-4528-9c32-e681741dbf40" providerId="ADAL" clId="{37273C17-CBB6-4686-940E-A66EAEF045A3}" dt="2023-01-31T20:41:15.545" v="1690" actId="20577"/>
          <ac:spMkLst>
            <pc:docMk/>
            <pc:sldMk cId="2578255084" sldId="305"/>
            <ac:spMk id="4" creationId="{CFE0783A-5B3C-48F4-AAC1-0D9C6627D44D}"/>
          </ac:spMkLst>
        </pc:spChg>
      </pc:sldChg>
      <pc:sldChg chg="modSp add">
        <pc:chgData name="Shameek Bhattacharjee" userId="59d2d97f-b60b-4528-9c32-e681741dbf40" providerId="ADAL" clId="{37273C17-CBB6-4686-940E-A66EAEF045A3}" dt="2023-01-31T20:54:10.530" v="3072" actId="1076"/>
        <pc:sldMkLst>
          <pc:docMk/>
          <pc:sldMk cId="3740794967" sldId="306"/>
        </pc:sldMkLst>
        <pc:spChg chg="mod">
          <ac:chgData name="Shameek Bhattacharjee" userId="59d2d97f-b60b-4528-9c32-e681741dbf40" providerId="ADAL" clId="{37273C17-CBB6-4686-940E-A66EAEF045A3}" dt="2023-01-31T20:54:05.322" v="3070" actId="1076"/>
          <ac:spMkLst>
            <pc:docMk/>
            <pc:sldMk cId="3740794967" sldId="306"/>
            <ac:spMk id="2" creationId="{FCBD9977-A333-485C-B296-89DAC8983B0D}"/>
          </ac:spMkLst>
        </pc:spChg>
        <pc:spChg chg="mod">
          <ac:chgData name="Shameek Bhattacharjee" userId="59d2d97f-b60b-4528-9c32-e681741dbf40" providerId="ADAL" clId="{37273C17-CBB6-4686-940E-A66EAEF045A3}" dt="2023-01-31T20:54:07.738" v="3071" actId="1076"/>
          <ac:spMkLst>
            <pc:docMk/>
            <pc:sldMk cId="3740794967" sldId="306"/>
            <ac:spMk id="3" creationId="{6E397E20-81A0-47F5-B513-C6BAB3B52DCD}"/>
          </ac:spMkLst>
        </pc:spChg>
        <pc:spChg chg="mod">
          <ac:chgData name="Shameek Bhattacharjee" userId="59d2d97f-b60b-4528-9c32-e681741dbf40" providerId="ADAL" clId="{37273C17-CBB6-4686-940E-A66EAEF045A3}" dt="2023-01-31T20:54:10.530" v="3072" actId="1076"/>
          <ac:spMkLst>
            <pc:docMk/>
            <pc:sldMk cId="3740794967" sldId="306"/>
            <ac:spMk id="4" creationId="{184F89EC-C010-4FD6-AFA6-D2C51F836BBF}"/>
          </ac:spMkLst>
        </pc:spChg>
      </pc:sldChg>
      <pc:sldChg chg="modSp add">
        <pc:chgData name="Shameek Bhattacharjee" userId="59d2d97f-b60b-4528-9c32-e681741dbf40" providerId="ADAL" clId="{37273C17-CBB6-4686-940E-A66EAEF045A3}" dt="2023-01-31T21:02:48.108" v="4153" actId="20577"/>
        <pc:sldMkLst>
          <pc:docMk/>
          <pc:sldMk cId="613357709" sldId="307"/>
        </pc:sldMkLst>
        <pc:spChg chg="mod">
          <ac:chgData name="Shameek Bhattacharjee" userId="59d2d97f-b60b-4528-9c32-e681741dbf40" providerId="ADAL" clId="{37273C17-CBB6-4686-940E-A66EAEF045A3}" dt="2023-01-31T20:58:03.049" v="3473" actId="20577"/>
          <ac:spMkLst>
            <pc:docMk/>
            <pc:sldMk cId="613357709" sldId="307"/>
            <ac:spMk id="2" creationId="{347B085B-4CB8-460F-BDEE-B2F13DC0C818}"/>
          </ac:spMkLst>
        </pc:spChg>
        <pc:spChg chg="mod">
          <ac:chgData name="Shameek Bhattacharjee" userId="59d2d97f-b60b-4528-9c32-e681741dbf40" providerId="ADAL" clId="{37273C17-CBB6-4686-940E-A66EAEF045A3}" dt="2023-01-31T20:59:09.194" v="3720" actId="20577"/>
          <ac:spMkLst>
            <pc:docMk/>
            <pc:sldMk cId="613357709" sldId="307"/>
            <ac:spMk id="3" creationId="{2B15C142-3CF0-4E22-896D-E5F68C688F71}"/>
          </ac:spMkLst>
        </pc:spChg>
        <pc:spChg chg="mod">
          <ac:chgData name="Shameek Bhattacharjee" userId="59d2d97f-b60b-4528-9c32-e681741dbf40" providerId="ADAL" clId="{37273C17-CBB6-4686-940E-A66EAEF045A3}" dt="2023-01-31T21:02:48.108" v="4153" actId="20577"/>
          <ac:spMkLst>
            <pc:docMk/>
            <pc:sldMk cId="613357709" sldId="307"/>
            <ac:spMk id="4" creationId="{B62F4CA6-C970-4DC5-B802-1544806A41F8}"/>
          </ac:spMkLst>
        </pc:spChg>
      </pc:sldChg>
    </pc:docChg>
  </pc:docChgLst>
  <pc:docChgLst>
    <pc:chgData name="Jordan Matthew Heyboer" userId="eb2f2c8c-54ec-4bbd-956d-b135eb56fbb6" providerId="ADAL" clId="{FBDEC841-93D9-439E-87B4-39A29595C2F8}"/>
  </pc:docChgLst>
  <pc:docChgLst>
    <pc:chgData name="Jordan Matthew Heyboer" userId="S::jbh8089@wmich.edu::eb2f2c8c-54ec-4bbd-956d-b135eb56fbb6" providerId="AD" clId="Web-{3C495411-9C6D-4BDE-D750-CC6D42D88E7F}"/>
  </pc:docChgLst>
  <pc:docChgLst>
    <pc:chgData name="Jordan Matthew Heyboer" userId="S::jbh8089@wmich.edu::eb2f2c8c-54ec-4bbd-956d-b135eb56fbb6" providerId="AD" clId="Web-{18C19436-406D-6F2B-5E34-C55567DD7EC8}"/>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23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507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898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7207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827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205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7513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4">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65700" y="704316"/>
            <a:ext cx="7212600" cy="1159800"/>
          </a:xfrm>
          <a:prstGeom prst="rect">
            <a:avLst/>
          </a:prstGeom>
        </p:spPr>
        <p:txBody>
          <a:bodyPr spcFirstLastPara="1" wrap="square" lIns="91425" tIns="91425" rIns="91425" bIns="91425" anchor="b" anchorCtr="0">
            <a:noAutofit/>
          </a:bodyPr>
          <a:lstStyle/>
          <a:p>
            <a:r>
              <a:rPr lang="en" sz="4500" dirty="0"/>
              <a:t> Regression Intuition</a:t>
            </a:r>
            <a:r>
              <a:rPr lang="en-US" sz="4500" dirty="0"/>
              <a:t>s</a:t>
            </a:r>
            <a:endParaRPr lang="en" sz="4500" dirty="0"/>
          </a:p>
        </p:txBody>
      </p:sp>
      <p:sp>
        <p:nvSpPr>
          <p:cNvPr id="2" name="TextBox 1">
            <a:extLst>
              <a:ext uri="{FF2B5EF4-FFF2-40B4-BE49-F238E27FC236}">
                <a16:creationId xmlns:a16="http://schemas.microsoft.com/office/drawing/2014/main" id="{B4DEAB71-3CFD-44FF-86D9-6C8DAEC4C1CE}"/>
              </a:ext>
            </a:extLst>
          </p:cNvPr>
          <p:cNvSpPr txBox="1"/>
          <p:nvPr/>
        </p:nvSpPr>
        <p:spPr>
          <a:xfrm>
            <a:off x="1301519" y="2325278"/>
            <a:ext cx="4851008" cy="1600438"/>
          </a:xfrm>
          <a:prstGeom prst="rect">
            <a:avLst/>
          </a:prstGeom>
          <a:noFill/>
        </p:spPr>
        <p:txBody>
          <a:bodyPr wrap="none" rtlCol="0">
            <a:spAutoFit/>
          </a:bodyPr>
          <a:lstStyle/>
          <a:p>
            <a:r>
              <a:rPr lang="en-US" dirty="0"/>
              <a:t>Shameek Bhattacharjee </a:t>
            </a:r>
          </a:p>
          <a:p>
            <a:r>
              <a:rPr lang="en-US" dirty="0"/>
              <a:t>Western Michigan University </a:t>
            </a:r>
          </a:p>
          <a:p>
            <a:endParaRPr lang="en-US" dirty="0"/>
          </a:p>
          <a:p>
            <a:r>
              <a:rPr lang="en-US" dirty="0"/>
              <a:t>Scribe: Jordon Matthew Heyboer</a:t>
            </a:r>
          </a:p>
          <a:p>
            <a:endParaRPr lang="en-US" dirty="0"/>
          </a:p>
          <a:p>
            <a:endParaRPr lang="en-US" dirty="0"/>
          </a:p>
          <a:p>
            <a:r>
              <a:rPr lang="en-US" dirty="0"/>
              <a:t>This material was developed as part of NSF OAC-2017289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r>
              <a:rPr lang="en"/>
              <a:t>Problems with Regression</a:t>
            </a:r>
            <a:endParaRPr lang="en-US"/>
          </a:p>
        </p:txBody>
      </p:sp>
      <p:sp>
        <p:nvSpPr>
          <p:cNvPr id="71" name="Google Shape;71;p12"/>
          <p:cNvSpPr txBox="1"/>
          <p:nvPr/>
        </p:nvSpPr>
        <p:spPr>
          <a:xfrm>
            <a:off x="457199" y="983608"/>
            <a:ext cx="4112269" cy="1655400"/>
          </a:xfrm>
          <a:prstGeom prst="rect">
            <a:avLst/>
          </a:prstGeom>
          <a:noFill/>
          <a:ln>
            <a:noFill/>
          </a:ln>
        </p:spPr>
        <p:txBody>
          <a:bodyPr spcFirstLastPara="1" wrap="square" lIns="91425" tIns="91425" rIns="91425" bIns="91425" anchor="t" anchorCtr="0">
            <a:noAutofit/>
          </a:bodyPr>
          <a:lstStyle/>
          <a:p>
            <a:pPr marL="171450" lvl="0" indent="-171450" algn="l" rtl="0">
              <a:spcBef>
                <a:spcPts val="600"/>
              </a:spcBef>
              <a:spcAft>
                <a:spcPts val="0"/>
              </a:spcAft>
              <a:buFont typeface="Arial" panose="020B0604020202020204" pitchFamily="34" charset="0"/>
              <a:buChar char="•"/>
            </a:pPr>
            <a:r>
              <a:rPr lang="en" sz="1200" dirty="0">
                <a:solidFill>
                  <a:srgbClr val="FFFFFF"/>
                </a:solidFill>
                <a:latin typeface="Cousine"/>
                <a:ea typeface="Cousine"/>
                <a:cs typeface="Cousine"/>
              </a:rPr>
              <a:t>An important vulnerability with regression is its assumption that the errors are normally distributed.</a:t>
            </a:r>
          </a:p>
          <a:p>
            <a:pPr marL="171450" lvl="0" indent="-171450" algn="l" rtl="0">
              <a:spcBef>
                <a:spcPts val="600"/>
              </a:spcBef>
              <a:spcAft>
                <a:spcPts val="0"/>
              </a:spcAft>
              <a:buFont typeface="Arial" panose="020B0604020202020204" pitchFamily="34" charset="0"/>
              <a:buChar char="•"/>
            </a:pPr>
            <a:r>
              <a:rPr lang="en" sz="1200" dirty="0">
                <a:solidFill>
                  <a:srgbClr val="FFFFFF"/>
                </a:solidFill>
                <a:latin typeface="Cousine"/>
                <a:ea typeface="Cousine"/>
                <a:cs typeface="Cousine"/>
              </a:rPr>
              <a:t>Referring to the two graphs, we can see that in the left graph there is a consistent variance in erros, while the right graph has an increasing variance as the independent variable increases.</a:t>
            </a:r>
          </a:p>
          <a:p>
            <a:pPr marL="171450" lvl="0" indent="-171450" algn="l" rtl="0">
              <a:spcBef>
                <a:spcPts val="600"/>
              </a:spcBef>
              <a:spcAft>
                <a:spcPts val="0"/>
              </a:spcAft>
              <a:buFont typeface="Arial" panose="020B0604020202020204" pitchFamily="34" charset="0"/>
              <a:buChar char="•"/>
            </a:pPr>
            <a:r>
              <a:rPr lang="en" sz="1200" dirty="0">
                <a:solidFill>
                  <a:srgbClr val="FFFFFF"/>
                </a:solidFill>
                <a:latin typeface="Cousine"/>
                <a:ea typeface="Cousine"/>
                <a:cs typeface="Cousine"/>
              </a:rPr>
              <a:t>This pattern of changing variances is called </a:t>
            </a:r>
            <a:r>
              <a:rPr lang="en" sz="1200" b="1" dirty="0">
                <a:solidFill>
                  <a:srgbClr val="FFFFFF"/>
                </a:solidFill>
                <a:latin typeface="Cousine"/>
                <a:ea typeface="Cousine"/>
                <a:cs typeface="Cousine"/>
              </a:rPr>
              <a:t>Heteroscedasticity</a:t>
            </a:r>
            <a:r>
              <a:rPr lang="en" sz="1200" dirty="0">
                <a:solidFill>
                  <a:srgbClr val="FFFFFF"/>
                </a:solidFill>
                <a:latin typeface="Cousine"/>
                <a:ea typeface="Cousine"/>
                <a:cs typeface="Cousine"/>
              </a:rPr>
              <a:t>. Notice if we were to fit a line to the graph on the right, the predictions would worsen as we move to right.</a:t>
            </a:r>
          </a:p>
          <a:p>
            <a:pPr marL="171450" lvl="0" indent="-171450" algn="l" rtl="0">
              <a:spcBef>
                <a:spcPts val="600"/>
              </a:spcBef>
              <a:spcAft>
                <a:spcPts val="0"/>
              </a:spcAft>
              <a:buFont typeface="Arial" panose="020B0604020202020204" pitchFamily="34" charset="0"/>
              <a:buChar char="•"/>
            </a:pPr>
            <a:r>
              <a:rPr lang="en" sz="1200" dirty="0">
                <a:solidFill>
                  <a:srgbClr val="FFFFFF"/>
                </a:solidFill>
                <a:latin typeface="Cousine"/>
                <a:ea typeface="Cousine"/>
                <a:cs typeface="Cousine"/>
              </a:rPr>
              <a:t>Another problem is the instance when the data sets we work with include observations of extreme values(outliers) that values that are vastly different from the majority. This will cause our predictions to be worsened.</a:t>
            </a:r>
          </a:p>
        </p:txBody>
      </p:sp>
      <p:sp>
        <p:nvSpPr>
          <p:cNvPr id="72" name="Google Shape;72;p12"/>
          <p:cNvSpPr txBox="1"/>
          <p:nvPr/>
        </p:nvSpPr>
        <p:spPr>
          <a:xfrm>
            <a:off x="4744975" y="983608"/>
            <a:ext cx="3941700" cy="1655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lang="en" sz="1200" b="1">
              <a:solidFill>
                <a:srgbClr val="FFFFFF"/>
              </a:solidFill>
              <a:latin typeface="Cousine"/>
              <a:ea typeface="Cousine"/>
              <a:cs typeface="Cousine"/>
            </a:endParaRP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1028" name="Picture 4" descr="Learn Heteroskedasticity in 2 minutes | by Dmitry Yemelyanov | Riga Data  Science Club | Medium">
            <a:extLst>
              <a:ext uri="{FF2B5EF4-FFF2-40B4-BE49-F238E27FC236}">
                <a16:creationId xmlns:a16="http://schemas.microsoft.com/office/drawing/2014/main" id="{497BDE5D-0F21-4A80-8D9C-FCF62615B0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9130" y="1207035"/>
            <a:ext cx="4343052" cy="1937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84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1187-83EB-46D4-B7EC-EA29E4F460C3}"/>
              </a:ext>
            </a:extLst>
          </p:cNvPr>
          <p:cNvSpPr>
            <a:spLocks noGrp="1"/>
          </p:cNvSpPr>
          <p:nvPr>
            <p:ph type="title"/>
          </p:nvPr>
        </p:nvSpPr>
        <p:spPr>
          <a:xfrm>
            <a:off x="420778" y="382092"/>
            <a:ext cx="8229600" cy="413400"/>
          </a:xfrm>
        </p:spPr>
        <p:txBody>
          <a:bodyPr/>
          <a:lstStyle/>
          <a:p>
            <a:r>
              <a:rPr lang="en" dirty="0"/>
              <a:t>Accounting for </a:t>
            </a:r>
            <a:r>
              <a:rPr lang="en" sz="2000" dirty="0">
                <a:solidFill>
                  <a:srgbClr val="FFFFFF"/>
                </a:solidFill>
                <a:latin typeface="Cousine"/>
                <a:ea typeface="Cousine"/>
                <a:cs typeface="Cousine"/>
              </a:rPr>
              <a:t>Outliers</a:t>
            </a:r>
            <a:endParaRPr lang="en-US" dirty="0"/>
          </a:p>
        </p:txBody>
      </p:sp>
      <p:sp>
        <p:nvSpPr>
          <p:cNvPr id="3" name="Text Placeholder 2">
            <a:extLst>
              <a:ext uri="{FF2B5EF4-FFF2-40B4-BE49-F238E27FC236}">
                <a16:creationId xmlns:a16="http://schemas.microsoft.com/office/drawing/2014/main" id="{608B2F1E-165D-486F-8FB3-A90CFDDF00A1}"/>
              </a:ext>
            </a:extLst>
          </p:cNvPr>
          <p:cNvSpPr>
            <a:spLocks noGrp="1"/>
          </p:cNvSpPr>
          <p:nvPr>
            <p:ph type="body" idx="1"/>
          </p:nvPr>
        </p:nvSpPr>
        <p:spPr/>
        <p:txBody>
          <a:bodyPr/>
          <a:lstStyle/>
          <a:p>
            <a:r>
              <a:rPr lang="en-US" sz="1200" dirty="0"/>
              <a:t>If we are given data that looked like this, where we can see two distinct groups. We would want to account for these outliers somehow.</a:t>
            </a:r>
          </a:p>
          <a:p>
            <a:r>
              <a:rPr lang="en-US" sz="1200" dirty="0"/>
              <a:t>A way to account the empirical risk for this is by adding weights to the errors. </a:t>
            </a:r>
          </a:p>
          <a:p>
            <a:r>
              <a:rPr lang="en-US" sz="1200" dirty="0"/>
              <a:t>If our desire is to improve prediction of the most common observations, then adding these weights should help us do that. </a:t>
            </a:r>
          </a:p>
          <a:p>
            <a:r>
              <a:rPr lang="en-US" sz="1200" dirty="0"/>
              <a:t>So instead of minimizing the sum of squares, we are going to minimize the sum of weighted squares.</a:t>
            </a:r>
          </a:p>
          <a:p>
            <a:endParaRPr lang="en-US" sz="1200" dirty="0"/>
          </a:p>
        </p:txBody>
      </p:sp>
      <p:sp>
        <p:nvSpPr>
          <p:cNvPr id="5" name="Slide Number Placeholder 4">
            <a:extLst>
              <a:ext uri="{FF2B5EF4-FFF2-40B4-BE49-F238E27FC236}">
                <a16:creationId xmlns:a16="http://schemas.microsoft.com/office/drawing/2014/main" id="{5595FD11-898E-4FAB-B1C8-AB548C5DCC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12" name="Picture 11">
            <a:extLst>
              <a:ext uri="{FF2B5EF4-FFF2-40B4-BE49-F238E27FC236}">
                <a16:creationId xmlns:a16="http://schemas.microsoft.com/office/drawing/2014/main" id="{BC6147A3-C781-4A6E-B0E0-A8A6E1C6161A}"/>
              </a:ext>
            </a:extLst>
          </p:cNvPr>
          <p:cNvPicPr>
            <a:picLocks noChangeAspect="1"/>
          </p:cNvPicPr>
          <p:nvPr/>
        </p:nvPicPr>
        <p:blipFill>
          <a:blip r:embed="rId2"/>
          <a:stretch>
            <a:fillRect/>
          </a:stretch>
        </p:blipFill>
        <p:spPr>
          <a:xfrm>
            <a:off x="5828370" y="1042457"/>
            <a:ext cx="2499709" cy="1373714"/>
          </a:xfrm>
          <a:prstGeom prst="rect">
            <a:avLst/>
          </a:prstGeom>
        </p:spPr>
      </p:pic>
      <p:pic>
        <p:nvPicPr>
          <p:cNvPr id="14" name="Picture 13">
            <a:extLst>
              <a:ext uri="{FF2B5EF4-FFF2-40B4-BE49-F238E27FC236}">
                <a16:creationId xmlns:a16="http://schemas.microsoft.com/office/drawing/2014/main" id="{9E658DDC-AE24-4831-B5FE-55503E996BC4}"/>
              </a:ext>
            </a:extLst>
          </p:cNvPr>
          <p:cNvPicPr>
            <a:picLocks noChangeAspect="1"/>
          </p:cNvPicPr>
          <p:nvPr/>
        </p:nvPicPr>
        <p:blipFill>
          <a:blip r:embed="rId3"/>
          <a:stretch>
            <a:fillRect/>
          </a:stretch>
        </p:blipFill>
        <p:spPr>
          <a:xfrm>
            <a:off x="5828370" y="3323502"/>
            <a:ext cx="2499709" cy="1407746"/>
          </a:xfrm>
          <a:prstGeom prst="rect">
            <a:avLst/>
          </a:prstGeom>
        </p:spPr>
      </p:pic>
    </p:spTree>
    <p:extLst>
      <p:ext uri="{BB962C8B-B14F-4D97-AF65-F5344CB8AC3E}">
        <p14:creationId xmlns:p14="http://schemas.microsoft.com/office/powerpoint/2010/main" val="3119820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r>
              <a:rPr lang="en" dirty="0"/>
              <a:t>One way to Account for </a:t>
            </a:r>
            <a:r>
              <a:rPr lang="en" sz="2000" dirty="0">
                <a:solidFill>
                  <a:srgbClr val="FFFFFF"/>
                </a:solidFill>
                <a:latin typeface="Cousine"/>
                <a:ea typeface="Cousine"/>
                <a:cs typeface="Cousine"/>
              </a:rPr>
              <a:t>Heteroscedasticity</a:t>
            </a:r>
            <a:endParaRPr lang="en-US" dirty="0"/>
          </a:p>
        </p:txBody>
      </p:sp>
      <p:sp>
        <p:nvSpPr>
          <p:cNvPr id="73" name="Google Shape;73;p12"/>
          <p:cNvSpPr txBox="1"/>
          <p:nvPr/>
        </p:nvSpPr>
        <p:spPr>
          <a:xfrm>
            <a:off x="2932387" y="3704157"/>
            <a:ext cx="3173486" cy="1356556"/>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200">
                <a:solidFill>
                  <a:srgbClr val="FFFFFF"/>
                </a:solidFill>
                <a:latin typeface="Cousine"/>
                <a:ea typeface="Cousine"/>
                <a:cs typeface="Cousine"/>
              </a:rPr>
              <a:t>(C) Adding this vertical line can show some seperation between the general patterns of the data on the left and the right.</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 name="Picture 4">
            <a:extLst>
              <a:ext uri="{FF2B5EF4-FFF2-40B4-BE49-F238E27FC236}">
                <a16:creationId xmlns:a16="http://schemas.microsoft.com/office/drawing/2014/main" id="{46A60E5C-371F-419E-9056-8FE00344CAE8}"/>
              </a:ext>
            </a:extLst>
          </p:cNvPr>
          <p:cNvPicPr>
            <a:picLocks noChangeAspect="1"/>
          </p:cNvPicPr>
          <p:nvPr/>
        </p:nvPicPr>
        <p:blipFill>
          <a:blip r:embed="rId3"/>
          <a:stretch>
            <a:fillRect/>
          </a:stretch>
        </p:blipFill>
        <p:spPr>
          <a:xfrm>
            <a:off x="457200" y="1019524"/>
            <a:ext cx="2211659" cy="1297961"/>
          </a:xfrm>
          <a:prstGeom prst="rect">
            <a:avLst/>
          </a:prstGeom>
        </p:spPr>
      </p:pic>
      <p:pic>
        <p:nvPicPr>
          <p:cNvPr id="7" name="Picture 6">
            <a:extLst>
              <a:ext uri="{FF2B5EF4-FFF2-40B4-BE49-F238E27FC236}">
                <a16:creationId xmlns:a16="http://schemas.microsoft.com/office/drawing/2014/main" id="{E791CF4E-5076-4272-9A35-0DB2E08F4FDD}"/>
              </a:ext>
            </a:extLst>
          </p:cNvPr>
          <p:cNvPicPr>
            <a:picLocks noChangeAspect="1"/>
          </p:cNvPicPr>
          <p:nvPr/>
        </p:nvPicPr>
        <p:blipFill>
          <a:blip r:embed="rId4"/>
          <a:stretch>
            <a:fillRect/>
          </a:stretch>
        </p:blipFill>
        <p:spPr>
          <a:xfrm>
            <a:off x="6084782" y="3615528"/>
            <a:ext cx="2264529" cy="1356556"/>
          </a:xfrm>
          <a:prstGeom prst="rect">
            <a:avLst/>
          </a:prstGeom>
        </p:spPr>
      </p:pic>
      <p:pic>
        <p:nvPicPr>
          <p:cNvPr id="9" name="Picture 8">
            <a:extLst>
              <a:ext uri="{FF2B5EF4-FFF2-40B4-BE49-F238E27FC236}">
                <a16:creationId xmlns:a16="http://schemas.microsoft.com/office/drawing/2014/main" id="{3577FD87-5B98-40BE-9A69-39B43E8F229E}"/>
              </a:ext>
            </a:extLst>
          </p:cNvPr>
          <p:cNvPicPr>
            <a:picLocks noChangeAspect="1"/>
          </p:cNvPicPr>
          <p:nvPr/>
        </p:nvPicPr>
        <p:blipFill>
          <a:blip r:embed="rId5"/>
          <a:stretch>
            <a:fillRect/>
          </a:stretch>
        </p:blipFill>
        <p:spPr>
          <a:xfrm>
            <a:off x="457200" y="3605567"/>
            <a:ext cx="2264529" cy="1376479"/>
          </a:xfrm>
          <a:prstGeom prst="rect">
            <a:avLst/>
          </a:prstGeom>
        </p:spPr>
      </p:pic>
      <p:pic>
        <p:nvPicPr>
          <p:cNvPr id="11" name="Picture 10">
            <a:extLst>
              <a:ext uri="{FF2B5EF4-FFF2-40B4-BE49-F238E27FC236}">
                <a16:creationId xmlns:a16="http://schemas.microsoft.com/office/drawing/2014/main" id="{422C18C4-DF2D-491F-9D53-8E0E0D724A7C}"/>
              </a:ext>
            </a:extLst>
          </p:cNvPr>
          <p:cNvPicPr>
            <a:picLocks noChangeAspect="1"/>
          </p:cNvPicPr>
          <p:nvPr/>
        </p:nvPicPr>
        <p:blipFill>
          <a:blip r:embed="rId6"/>
          <a:stretch>
            <a:fillRect/>
          </a:stretch>
        </p:blipFill>
        <p:spPr>
          <a:xfrm>
            <a:off x="6088567" y="960530"/>
            <a:ext cx="2264529" cy="1356955"/>
          </a:xfrm>
          <a:prstGeom prst="rect">
            <a:avLst/>
          </a:prstGeom>
        </p:spPr>
      </p:pic>
      <p:sp>
        <p:nvSpPr>
          <p:cNvPr id="12" name="TextBox 11">
            <a:extLst>
              <a:ext uri="{FF2B5EF4-FFF2-40B4-BE49-F238E27FC236}">
                <a16:creationId xmlns:a16="http://schemas.microsoft.com/office/drawing/2014/main" id="{EBF1B4B1-62E1-4633-BB6D-6D703551215A}"/>
              </a:ext>
            </a:extLst>
          </p:cNvPr>
          <p:cNvSpPr txBox="1"/>
          <p:nvPr/>
        </p:nvSpPr>
        <p:spPr>
          <a:xfrm>
            <a:off x="3032335" y="1102454"/>
            <a:ext cx="2973590" cy="830997"/>
          </a:xfrm>
          <a:prstGeom prst="rect">
            <a:avLst/>
          </a:prstGeom>
          <a:noFill/>
        </p:spPr>
        <p:txBody>
          <a:bodyPr wrap="square" rtlCol="0">
            <a:spAutoFit/>
          </a:bodyPr>
          <a:lstStyle/>
          <a:p>
            <a:r>
              <a:rPr lang="en-US" sz="1200" dirty="0">
                <a:solidFill>
                  <a:schemeClr val="bg1"/>
                </a:solidFill>
                <a:latin typeface="Cousine" panose="020B0604020202020204" charset="0"/>
                <a:cs typeface="Cousine" panose="020B0604020202020204" charset="0"/>
              </a:rPr>
              <a:t>(A) Using these data points as an example, our linear regression model might look like this.</a:t>
            </a:r>
          </a:p>
        </p:txBody>
      </p:sp>
      <p:sp>
        <p:nvSpPr>
          <p:cNvPr id="13" name="Arrow: Right 12">
            <a:extLst>
              <a:ext uri="{FF2B5EF4-FFF2-40B4-BE49-F238E27FC236}">
                <a16:creationId xmlns:a16="http://schemas.microsoft.com/office/drawing/2014/main" id="{F19E52E2-8EDB-41D4-BC98-7E2A3359FDE7}"/>
              </a:ext>
            </a:extLst>
          </p:cNvPr>
          <p:cNvSpPr/>
          <p:nvPr/>
        </p:nvSpPr>
        <p:spPr>
          <a:xfrm>
            <a:off x="3374104" y="2065971"/>
            <a:ext cx="1367883" cy="42251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extBox 13">
            <a:extLst>
              <a:ext uri="{FF2B5EF4-FFF2-40B4-BE49-F238E27FC236}">
                <a16:creationId xmlns:a16="http://schemas.microsoft.com/office/drawing/2014/main" id="{A214863B-05E4-4C1D-B7CE-A9DC1548FA0A}"/>
              </a:ext>
            </a:extLst>
          </p:cNvPr>
          <p:cNvSpPr txBox="1"/>
          <p:nvPr/>
        </p:nvSpPr>
        <p:spPr>
          <a:xfrm>
            <a:off x="6084782" y="2366342"/>
            <a:ext cx="2899475" cy="1200329"/>
          </a:xfrm>
          <a:prstGeom prst="rect">
            <a:avLst/>
          </a:prstGeom>
          <a:noFill/>
        </p:spPr>
        <p:txBody>
          <a:bodyPr wrap="square" rtlCol="0">
            <a:spAutoFit/>
          </a:bodyPr>
          <a:lstStyle/>
          <a:p>
            <a:r>
              <a:rPr lang="en-US" sz="1200" dirty="0">
                <a:solidFill>
                  <a:schemeClr val="bg1"/>
                </a:solidFill>
                <a:latin typeface="Cousine" panose="020B0604020202020204" charset="0"/>
                <a:cs typeface="Cousine" panose="020B0604020202020204" charset="0"/>
              </a:rPr>
              <a:t>(B) We might not think much of </a:t>
            </a:r>
            <a:r>
              <a:rPr lang="en-US" sz="1200">
                <a:solidFill>
                  <a:schemeClr val="bg1"/>
                </a:solidFill>
                <a:latin typeface="Cousine" panose="020B0604020202020204" charset="0"/>
                <a:cs typeface="Cousine" panose="020B0604020202020204" charset="0"/>
              </a:rPr>
              <a:t>this model, but we can see that most predictions in the center are generally too low, and the ones on the right and left are generally too high.</a:t>
            </a:r>
          </a:p>
        </p:txBody>
      </p:sp>
      <p:sp>
        <p:nvSpPr>
          <p:cNvPr id="22" name="Arrow: Right 21">
            <a:extLst>
              <a:ext uri="{FF2B5EF4-FFF2-40B4-BE49-F238E27FC236}">
                <a16:creationId xmlns:a16="http://schemas.microsoft.com/office/drawing/2014/main" id="{5B9F873B-C427-4695-9157-F2F5E5CD2D3E}"/>
              </a:ext>
            </a:extLst>
          </p:cNvPr>
          <p:cNvSpPr/>
          <p:nvPr/>
        </p:nvSpPr>
        <p:spPr>
          <a:xfrm rot="5400000">
            <a:off x="5345243" y="2722266"/>
            <a:ext cx="1056567" cy="42251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 name="Arrow: Right 22">
            <a:extLst>
              <a:ext uri="{FF2B5EF4-FFF2-40B4-BE49-F238E27FC236}">
                <a16:creationId xmlns:a16="http://schemas.microsoft.com/office/drawing/2014/main" id="{EFB062CC-8252-4D2E-BBD3-51BF848BB11C}"/>
              </a:ext>
            </a:extLst>
          </p:cNvPr>
          <p:cNvSpPr/>
          <p:nvPr/>
        </p:nvSpPr>
        <p:spPr>
          <a:xfrm rot="10800000">
            <a:off x="3821702" y="3183056"/>
            <a:ext cx="1367883" cy="42251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C3CE4186-2D16-47E3-AA48-6040B292B188}"/>
              </a:ext>
            </a:extLst>
          </p:cNvPr>
          <p:cNvSpPr txBox="1"/>
          <p:nvPr/>
        </p:nvSpPr>
        <p:spPr>
          <a:xfrm>
            <a:off x="159743" y="2382652"/>
            <a:ext cx="3111281" cy="1200329"/>
          </a:xfrm>
          <a:prstGeom prst="rect">
            <a:avLst/>
          </a:prstGeom>
          <a:noFill/>
        </p:spPr>
        <p:txBody>
          <a:bodyPr wrap="square" rtlCol="0">
            <a:spAutoFit/>
          </a:bodyPr>
          <a:lstStyle/>
          <a:p>
            <a:r>
              <a:rPr lang="en-US" sz="1200" dirty="0">
                <a:solidFill>
                  <a:schemeClr val="bg1"/>
                </a:solidFill>
                <a:latin typeface="Cousine" panose="020B0604020202020204" charset="0"/>
                <a:cs typeface="Cousine" panose="020B0604020202020204" charset="0"/>
              </a:rPr>
              <a:t>(D) Now, if we fit regression lines but treated the data on either side of the line as separate, we can see we have two regression models that give us better predictions.</a:t>
            </a:r>
          </a:p>
        </p:txBody>
      </p:sp>
    </p:spTree>
    <p:extLst>
      <p:ext uri="{BB962C8B-B14F-4D97-AF65-F5344CB8AC3E}">
        <p14:creationId xmlns:p14="http://schemas.microsoft.com/office/powerpoint/2010/main" val="474650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085B-4CB8-460F-BDEE-B2F13DC0C818}"/>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2B15C142-3CF0-4E22-896D-E5F68C688F71}"/>
              </a:ext>
            </a:extLst>
          </p:cNvPr>
          <p:cNvSpPr>
            <a:spLocks noGrp="1"/>
          </p:cNvSpPr>
          <p:nvPr>
            <p:ph type="body" idx="1"/>
          </p:nvPr>
        </p:nvSpPr>
        <p:spPr/>
        <p:txBody>
          <a:bodyPr/>
          <a:lstStyle/>
          <a:p>
            <a:r>
              <a:rPr lang="en-US" dirty="0"/>
              <a:t>We understood regression and got into the specifics of linear regression </a:t>
            </a:r>
          </a:p>
          <a:p>
            <a:endParaRPr lang="en-US" dirty="0"/>
          </a:p>
          <a:p>
            <a:r>
              <a:rPr lang="en-US" dirty="0"/>
              <a:t> In a later module we will understand why this is vulnerable to attacks like false data or even a large number of outliers. </a:t>
            </a:r>
          </a:p>
        </p:txBody>
      </p:sp>
      <p:sp>
        <p:nvSpPr>
          <p:cNvPr id="4" name="Text Placeholder 3">
            <a:extLst>
              <a:ext uri="{FF2B5EF4-FFF2-40B4-BE49-F238E27FC236}">
                <a16:creationId xmlns:a16="http://schemas.microsoft.com/office/drawing/2014/main" id="{B62F4CA6-C970-4DC5-B802-1544806A41F8}"/>
              </a:ext>
            </a:extLst>
          </p:cNvPr>
          <p:cNvSpPr>
            <a:spLocks noGrp="1"/>
          </p:cNvSpPr>
          <p:nvPr>
            <p:ph type="body" idx="2"/>
          </p:nvPr>
        </p:nvSpPr>
        <p:spPr/>
        <p:txBody>
          <a:bodyPr/>
          <a:lstStyle/>
          <a:p>
            <a:r>
              <a:rPr lang="en-US" dirty="0"/>
              <a:t>In a later module we would also like to get an insight of “why” the loss function was a square of the residuals and what good comes out of it.</a:t>
            </a:r>
          </a:p>
          <a:p>
            <a:endParaRPr lang="en-US" dirty="0"/>
          </a:p>
          <a:p>
            <a:r>
              <a:rPr lang="en-US" dirty="0"/>
              <a:t> In a later module, we talk about how to deal with problem of </a:t>
            </a:r>
            <a:r>
              <a:rPr lang="en-US" dirty="0" err="1"/>
              <a:t>heteroskedascity</a:t>
            </a:r>
            <a:endParaRPr lang="en-US" dirty="0"/>
          </a:p>
        </p:txBody>
      </p:sp>
      <p:sp>
        <p:nvSpPr>
          <p:cNvPr id="5" name="Slide Number Placeholder 4">
            <a:extLst>
              <a:ext uri="{FF2B5EF4-FFF2-40B4-BE49-F238E27FC236}">
                <a16:creationId xmlns:a16="http://schemas.microsoft.com/office/drawing/2014/main" id="{D1114600-5344-4951-B058-9BB22FBE86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61335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r>
              <a:rPr lang="en" dirty="0"/>
              <a:t>What is Regression?</a:t>
            </a:r>
          </a:p>
        </p:txBody>
      </p:sp>
      <p:sp>
        <p:nvSpPr>
          <p:cNvPr id="71" name="Google Shape;71;p12"/>
          <p:cNvSpPr txBox="1"/>
          <p:nvPr/>
        </p:nvSpPr>
        <p:spPr>
          <a:xfrm>
            <a:off x="457200" y="983608"/>
            <a:ext cx="4058640" cy="1655400"/>
          </a:xfrm>
          <a:prstGeom prst="rect">
            <a:avLst/>
          </a:prstGeom>
          <a:noFill/>
          <a:ln>
            <a:noFill/>
          </a:ln>
        </p:spPr>
        <p:txBody>
          <a:bodyPr spcFirstLastPara="1" wrap="square" lIns="91425" tIns="91425" rIns="91425" bIns="91425" anchor="t" anchorCtr="0">
            <a:noAutofit/>
          </a:bodyPr>
          <a:lstStyle/>
          <a:p>
            <a:pPr marL="171450" indent="-171450">
              <a:spcBef>
                <a:spcPts val="600"/>
              </a:spcBef>
              <a:buChar char="•"/>
            </a:pPr>
            <a:r>
              <a:rPr lang="en" sz="1200" b="1" dirty="0">
                <a:solidFill>
                  <a:srgbClr val="FFFFFF"/>
                </a:solidFill>
                <a:latin typeface="Cousine"/>
                <a:ea typeface="Cousine"/>
                <a:cs typeface="Cousine"/>
              </a:rPr>
              <a:t>Regression allows pred</a:t>
            </a:r>
            <a:r>
              <a:rPr lang="en-US" sz="1200" b="1" dirty="0" err="1">
                <a:solidFill>
                  <a:srgbClr val="FFFFFF"/>
                </a:solidFill>
                <a:latin typeface="Cousine"/>
                <a:ea typeface="Cousine"/>
                <a:cs typeface="Cousine"/>
              </a:rPr>
              <a:t>iction</a:t>
            </a:r>
            <a:r>
              <a:rPr lang="en-US" sz="1200" b="1" dirty="0">
                <a:solidFill>
                  <a:srgbClr val="FFFFFF"/>
                </a:solidFill>
                <a:latin typeface="Cousine"/>
                <a:ea typeface="Cousine"/>
                <a:cs typeface="Cousine"/>
              </a:rPr>
              <a:t> of a value taken by a </a:t>
            </a:r>
            <a:r>
              <a:rPr lang="en" sz="1200" dirty="0">
                <a:solidFill>
                  <a:srgbClr val="FFFFFF"/>
                </a:solidFill>
                <a:latin typeface="Cousine"/>
                <a:ea typeface="Cousine"/>
                <a:cs typeface="Cousine"/>
              </a:rPr>
              <a:t>dependent (</a:t>
            </a:r>
            <a:r>
              <a:rPr lang="en-US" sz="1200" dirty="0">
                <a:solidFill>
                  <a:srgbClr val="FFFFFF"/>
                </a:solidFill>
                <a:latin typeface="Cousine"/>
                <a:ea typeface="Cousine"/>
                <a:cs typeface="Cousine"/>
              </a:rPr>
              <a:t>response</a:t>
            </a:r>
            <a:r>
              <a:rPr lang="en" sz="1200" dirty="0">
                <a:solidFill>
                  <a:srgbClr val="FFFFFF"/>
                </a:solidFill>
                <a:latin typeface="Cousine"/>
                <a:ea typeface="Cousine"/>
                <a:cs typeface="Cousine"/>
              </a:rPr>
              <a:t>) variabl</a:t>
            </a:r>
            <a:r>
              <a:rPr lang="en-US" sz="1200" dirty="0">
                <a:solidFill>
                  <a:srgbClr val="FFFFFF"/>
                </a:solidFill>
                <a:latin typeface="Cousine"/>
                <a:ea typeface="Cousine"/>
                <a:cs typeface="Cousine"/>
              </a:rPr>
              <a:t>e given a value for the input independent variable</a:t>
            </a:r>
          </a:p>
          <a:p>
            <a:pPr>
              <a:spcBef>
                <a:spcPts val="600"/>
              </a:spcBef>
            </a:pPr>
            <a:endParaRPr lang="en-US" sz="1200" dirty="0">
              <a:solidFill>
                <a:srgbClr val="FFFFFF"/>
              </a:solidFill>
              <a:latin typeface="Cousine"/>
              <a:ea typeface="Cousine"/>
              <a:cs typeface="Cousine"/>
            </a:endParaRPr>
          </a:p>
          <a:p>
            <a:pPr marL="171450" indent="-171450">
              <a:spcBef>
                <a:spcPts val="600"/>
              </a:spcBef>
              <a:buChar char="•"/>
            </a:pPr>
            <a:r>
              <a:rPr lang="en-US" sz="1200" dirty="0">
                <a:solidFill>
                  <a:srgbClr val="FFFFFF"/>
                </a:solidFill>
                <a:latin typeface="Cousine"/>
                <a:ea typeface="Cousine"/>
                <a:cs typeface="Cousine"/>
              </a:rPr>
              <a:t>The thing which allows prediction is a </a:t>
            </a:r>
            <a:r>
              <a:rPr lang="en-US" sz="1200" i="1" dirty="0">
                <a:solidFill>
                  <a:srgbClr val="FFFFFF"/>
                </a:solidFill>
                <a:latin typeface="Cousine"/>
                <a:ea typeface="Cousine"/>
                <a:cs typeface="Cousine"/>
              </a:rPr>
              <a:t>function that captures the input’s relationship with the response. </a:t>
            </a:r>
          </a:p>
          <a:p>
            <a:pPr>
              <a:spcBef>
                <a:spcPts val="600"/>
              </a:spcBef>
            </a:pPr>
            <a:endParaRPr lang="en" sz="1200" i="1" dirty="0">
              <a:solidFill>
                <a:srgbClr val="FFFFFF"/>
              </a:solidFill>
              <a:latin typeface="Cousine"/>
              <a:ea typeface="Cousine"/>
              <a:cs typeface="Cousine"/>
            </a:endParaRPr>
          </a:p>
          <a:p>
            <a:pPr marL="171450" indent="-171450">
              <a:spcBef>
                <a:spcPts val="600"/>
              </a:spcBef>
              <a:buChar char="•"/>
            </a:pPr>
            <a:r>
              <a:rPr lang="en" sz="1200" dirty="0">
                <a:solidFill>
                  <a:srgbClr val="FFFFFF"/>
                </a:solidFill>
                <a:latin typeface="Cousine"/>
                <a:ea typeface="Cousine"/>
                <a:cs typeface="Cousine"/>
              </a:rPr>
              <a:t>The </a:t>
            </a:r>
            <a:r>
              <a:rPr lang="en-US" sz="1200" dirty="0">
                <a:solidFill>
                  <a:srgbClr val="FFFFFF"/>
                </a:solidFill>
                <a:latin typeface="Cousine"/>
                <a:ea typeface="Cousine"/>
                <a:cs typeface="Cousine"/>
              </a:rPr>
              <a:t>function for example could be as simple as a line, or a little more advanced like a polynomial, and very complex such as neural network.</a:t>
            </a:r>
          </a:p>
          <a:p>
            <a:pPr>
              <a:spcBef>
                <a:spcPts val="600"/>
              </a:spcBef>
            </a:pPr>
            <a:endParaRPr lang="en" sz="1200" dirty="0">
              <a:solidFill>
                <a:srgbClr val="FFFFFF"/>
              </a:solidFill>
              <a:latin typeface="Cousine"/>
              <a:ea typeface="Cousine"/>
              <a:cs typeface="Cousine"/>
            </a:endParaRPr>
          </a:p>
          <a:p>
            <a:pPr marL="171450" indent="-171450">
              <a:spcBef>
                <a:spcPts val="600"/>
              </a:spcBef>
              <a:buChar char="•"/>
            </a:pPr>
            <a:r>
              <a:rPr lang="en" sz="1200" dirty="0">
                <a:solidFill>
                  <a:srgbClr val="FFFFFF"/>
                </a:solidFill>
                <a:latin typeface="Cousine"/>
                <a:ea typeface="Cousine"/>
                <a:cs typeface="Cousine"/>
              </a:rPr>
              <a:t>Since we focus on relationships, you need to have an idea of which of the variables(</a:t>
            </a:r>
            <a:r>
              <a:rPr lang="en" sz="1200" b="1" dirty="0">
                <a:solidFill>
                  <a:srgbClr val="FFFFFF"/>
                </a:solidFill>
                <a:latin typeface="Cousine"/>
                <a:ea typeface="Cousine"/>
                <a:cs typeface="Cousine"/>
              </a:rPr>
              <a:t>dependent</a:t>
            </a:r>
            <a:r>
              <a:rPr lang="en" sz="1200" dirty="0">
                <a:solidFill>
                  <a:srgbClr val="FFFFFF"/>
                </a:solidFill>
                <a:latin typeface="Cousine"/>
                <a:ea typeface="Cousine"/>
                <a:cs typeface="Cousine"/>
              </a:rPr>
              <a:t>) have a possibility of being reliant on </a:t>
            </a:r>
            <a:r>
              <a:rPr lang="en-US" sz="1200" dirty="0">
                <a:solidFill>
                  <a:srgbClr val="FFFFFF"/>
                </a:solidFill>
                <a:latin typeface="Cousine"/>
                <a:ea typeface="Cousine"/>
                <a:cs typeface="Cousine"/>
              </a:rPr>
              <a:t>what factors</a:t>
            </a:r>
            <a:r>
              <a:rPr lang="en" sz="1200" dirty="0">
                <a:solidFill>
                  <a:srgbClr val="FFFFFF"/>
                </a:solidFill>
                <a:latin typeface="Cousine"/>
                <a:ea typeface="Cousine"/>
                <a:cs typeface="Cousine"/>
              </a:rPr>
              <a:t> (</a:t>
            </a:r>
            <a:r>
              <a:rPr lang="en-US" sz="1200" dirty="0">
                <a:solidFill>
                  <a:srgbClr val="FFFFFF"/>
                </a:solidFill>
                <a:latin typeface="Cousine"/>
                <a:ea typeface="Cousine"/>
                <a:cs typeface="Cousine"/>
              </a:rPr>
              <a:t>i.e. independent variables)</a:t>
            </a:r>
            <a:r>
              <a:rPr lang="en" sz="1200" dirty="0">
                <a:solidFill>
                  <a:srgbClr val="FFFFFF"/>
                </a:solidFill>
                <a:latin typeface="Cousine"/>
                <a:ea typeface="Cousine"/>
                <a:cs typeface="Cousine"/>
              </a:rPr>
              <a:t> </a:t>
            </a:r>
          </a:p>
        </p:txBody>
      </p:sp>
      <p:sp>
        <p:nvSpPr>
          <p:cNvPr id="72" name="Google Shape;72;p12"/>
          <p:cNvSpPr txBox="1"/>
          <p:nvPr/>
        </p:nvSpPr>
        <p:spPr>
          <a:xfrm>
            <a:off x="5620310" y="2748746"/>
            <a:ext cx="2805935" cy="346015"/>
          </a:xfrm>
          <a:prstGeom prst="rect">
            <a:avLst/>
          </a:prstGeom>
          <a:noFill/>
          <a:ln>
            <a:noFill/>
          </a:ln>
        </p:spPr>
        <p:txBody>
          <a:bodyPr spcFirstLastPara="1" wrap="square" lIns="91425" tIns="91425" rIns="91425" bIns="91425" anchor="t" anchorCtr="0">
            <a:noAutofit/>
          </a:bodyPr>
          <a:lstStyle/>
          <a:p>
            <a:pPr>
              <a:spcBef>
                <a:spcPts val="600"/>
              </a:spcBef>
            </a:pPr>
            <a:endParaRPr lang="en" sz="1200" b="1">
              <a:solidFill>
                <a:srgbClr val="FFFFFF"/>
              </a:solidFill>
              <a:latin typeface="Cousine"/>
              <a:ea typeface="Cousine"/>
              <a:cs typeface="Cousine"/>
            </a:endParaRP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7" name="Picture 7" descr="Chart, scatter chart&#10;&#10;Description automatically generated">
            <a:extLst>
              <a:ext uri="{FF2B5EF4-FFF2-40B4-BE49-F238E27FC236}">
                <a16:creationId xmlns:a16="http://schemas.microsoft.com/office/drawing/2014/main" id="{9D3D2B21-1283-1928-004A-2621E0A79800}"/>
              </a:ext>
            </a:extLst>
          </p:cNvPr>
          <p:cNvPicPr>
            <a:picLocks noChangeAspect="1"/>
          </p:cNvPicPr>
          <p:nvPr/>
        </p:nvPicPr>
        <p:blipFill>
          <a:blip r:embed="rId3"/>
          <a:stretch>
            <a:fillRect/>
          </a:stretch>
        </p:blipFill>
        <p:spPr>
          <a:xfrm>
            <a:off x="4828784" y="124638"/>
            <a:ext cx="3698309" cy="3030976"/>
          </a:xfrm>
          <a:prstGeom prst="rect">
            <a:avLst/>
          </a:prstGeom>
        </p:spPr>
      </p:pic>
      <p:pic>
        <p:nvPicPr>
          <p:cNvPr id="2" name="Picture 2" descr="Diagram&#10;&#10;Description automatically generated">
            <a:extLst>
              <a:ext uri="{FF2B5EF4-FFF2-40B4-BE49-F238E27FC236}">
                <a16:creationId xmlns:a16="http://schemas.microsoft.com/office/drawing/2014/main" id="{947ED10C-CBE4-375F-ADBA-1357E60D704E}"/>
              </a:ext>
            </a:extLst>
          </p:cNvPr>
          <p:cNvPicPr>
            <a:picLocks noChangeAspect="1"/>
          </p:cNvPicPr>
          <p:nvPr/>
        </p:nvPicPr>
        <p:blipFill>
          <a:blip r:embed="rId4"/>
          <a:stretch>
            <a:fillRect/>
          </a:stretch>
        </p:blipFill>
        <p:spPr>
          <a:xfrm>
            <a:off x="4568190" y="3389947"/>
            <a:ext cx="3596640" cy="1495425"/>
          </a:xfrm>
          <a:prstGeom prst="rect">
            <a:avLst/>
          </a:prstGeom>
        </p:spPr>
      </p:pic>
    </p:spTree>
    <p:extLst>
      <p:ext uri="{BB962C8B-B14F-4D97-AF65-F5344CB8AC3E}">
        <p14:creationId xmlns:p14="http://schemas.microsoft.com/office/powerpoint/2010/main" val="65270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E292-8C9B-7165-5E4E-815DB89F6966}"/>
              </a:ext>
            </a:extLst>
          </p:cNvPr>
          <p:cNvSpPr>
            <a:spLocks noGrp="1"/>
          </p:cNvSpPr>
          <p:nvPr>
            <p:ph type="title"/>
          </p:nvPr>
        </p:nvSpPr>
        <p:spPr>
          <a:xfrm>
            <a:off x="347359" y="145844"/>
            <a:ext cx="8229600" cy="413400"/>
          </a:xfrm>
        </p:spPr>
        <p:txBody>
          <a:bodyPr/>
          <a:lstStyle/>
          <a:p>
            <a:r>
              <a:rPr lang="en-US" dirty="0"/>
              <a:t>Understanding Function Approximation</a:t>
            </a:r>
          </a:p>
        </p:txBody>
      </p:sp>
      <p:sp>
        <p:nvSpPr>
          <p:cNvPr id="3" name="Text Placeholder 2">
            <a:extLst>
              <a:ext uri="{FF2B5EF4-FFF2-40B4-BE49-F238E27FC236}">
                <a16:creationId xmlns:a16="http://schemas.microsoft.com/office/drawing/2014/main" id="{620F33E4-EC21-C9A6-2E59-298866EFC296}"/>
              </a:ext>
            </a:extLst>
          </p:cNvPr>
          <p:cNvSpPr>
            <a:spLocks noGrp="1"/>
          </p:cNvSpPr>
          <p:nvPr>
            <p:ph type="body" idx="1"/>
          </p:nvPr>
        </p:nvSpPr>
        <p:spPr>
          <a:xfrm>
            <a:off x="1048176" y="1635240"/>
            <a:ext cx="3994500" cy="3230145"/>
          </a:xfrm>
        </p:spPr>
        <p:txBody>
          <a:bodyPr/>
          <a:lstStyle/>
          <a:p>
            <a:pPr marL="114300" indent="0">
              <a:buNone/>
            </a:pPr>
            <a:r>
              <a:rPr lang="en-US" dirty="0"/>
              <a:t>       Linear Function</a:t>
            </a:r>
          </a:p>
        </p:txBody>
      </p:sp>
      <p:sp>
        <p:nvSpPr>
          <p:cNvPr id="4" name="Text Placeholder 3">
            <a:extLst>
              <a:ext uri="{FF2B5EF4-FFF2-40B4-BE49-F238E27FC236}">
                <a16:creationId xmlns:a16="http://schemas.microsoft.com/office/drawing/2014/main" id="{43FD7A21-F0FB-9AD7-833B-042411C196E5}"/>
              </a:ext>
            </a:extLst>
          </p:cNvPr>
          <p:cNvSpPr>
            <a:spLocks noGrp="1"/>
          </p:cNvSpPr>
          <p:nvPr>
            <p:ph type="body" idx="2"/>
          </p:nvPr>
        </p:nvSpPr>
        <p:spPr>
          <a:xfrm>
            <a:off x="5149500" y="1685297"/>
            <a:ext cx="3994500" cy="3130029"/>
          </a:xfrm>
        </p:spPr>
        <p:txBody>
          <a:bodyPr/>
          <a:lstStyle/>
          <a:p>
            <a:pPr marL="114300" indent="0">
              <a:buNone/>
            </a:pPr>
            <a:r>
              <a:rPr lang="en-US" dirty="0"/>
              <a:t>Polynomial Function</a:t>
            </a:r>
          </a:p>
        </p:txBody>
      </p:sp>
      <p:sp>
        <p:nvSpPr>
          <p:cNvPr id="5" name="Slide Number Placeholder 4">
            <a:extLst>
              <a:ext uri="{FF2B5EF4-FFF2-40B4-BE49-F238E27FC236}">
                <a16:creationId xmlns:a16="http://schemas.microsoft.com/office/drawing/2014/main" id="{F9F24EC2-59AA-9404-C965-22B2F79006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a:t>
            </a:fld>
            <a:endParaRPr lang="en"/>
          </a:p>
        </p:txBody>
      </p:sp>
      <p:pic>
        <p:nvPicPr>
          <p:cNvPr id="7" name="Picture 7">
            <a:extLst>
              <a:ext uri="{FF2B5EF4-FFF2-40B4-BE49-F238E27FC236}">
                <a16:creationId xmlns:a16="http://schemas.microsoft.com/office/drawing/2014/main" id="{F74AD67B-2469-8E9D-B36F-82DA20B7075B}"/>
              </a:ext>
            </a:extLst>
          </p:cNvPr>
          <p:cNvPicPr>
            <a:picLocks noChangeAspect="1"/>
          </p:cNvPicPr>
          <p:nvPr/>
        </p:nvPicPr>
        <p:blipFill rotWithShape="1">
          <a:blip r:embed="rId2"/>
          <a:srcRect t="13158"/>
          <a:stretch/>
        </p:blipFill>
        <p:spPr>
          <a:xfrm>
            <a:off x="1857516" y="2021453"/>
            <a:ext cx="6370320" cy="2766064"/>
          </a:xfrm>
          <a:prstGeom prst="rect">
            <a:avLst/>
          </a:prstGeom>
        </p:spPr>
      </p:pic>
      <p:sp>
        <p:nvSpPr>
          <p:cNvPr id="6" name="TextBox 5">
            <a:extLst>
              <a:ext uri="{FF2B5EF4-FFF2-40B4-BE49-F238E27FC236}">
                <a16:creationId xmlns:a16="http://schemas.microsoft.com/office/drawing/2014/main" id="{4B81C57A-B404-4002-97BB-59D1644587CE}"/>
              </a:ext>
            </a:extLst>
          </p:cNvPr>
          <p:cNvSpPr txBox="1"/>
          <p:nvPr/>
        </p:nvSpPr>
        <p:spPr>
          <a:xfrm>
            <a:off x="507258" y="894377"/>
            <a:ext cx="7840608" cy="307777"/>
          </a:xfrm>
          <a:prstGeom prst="rect">
            <a:avLst/>
          </a:prstGeom>
          <a:noFill/>
        </p:spPr>
        <p:txBody>
          <a:bodyPr wrap="none" rtlCol="0">
            <a:spAutoFit/>
          </a:bodyPr>
          <a:lstStyle/>
          <a:p>
            <a:r>
              <a:rPr lang="en-US" dirty="0"/>
              <a:t>Function f(x) </a:t>
            </a:r>
            <a:r>
              <a:rPr lang="en-US" dirty="0">
                <a:sym typeface="Wingdings" panose="05000000000000000000" pitchFamily="2" charset="2"/>
              </a:rPr>
              <a:t> is mathematically specified by parameters that characterize the choice of function</a:t>
            </a:r>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A539B64-73A7-4C95-B096-18F762373280}"/>
                  </a:ext>
                </a:extLst>
              </p:cNvPr>
              <p:cNvSpPr txBox="1"/>
              <p:nvPr/>
            </p:nvSpPr>
            <p:spPr>
              <a:xfrm>
                <a:off x="115888" y="2471254"/>
                <a:ext cx="3337773" cy="2462213"/>
              </a:xfrm>
              <a:prstGeom prst="rect">
                <a:avLst/>
              </a:prstGeom>
              <a:noFill/>
            </p:spPr>
            <p:txBody>
              <a:bodyPr wrap="none" rtlCol="0">
                <a:spAutoFit/>
              </a:bodyPr>
              <a:lstStyle/>
              <a:p>
                <a:r>
                  <a:rPr lang="en-US" dirty="0"/>
                  <a:t>e.g.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t>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𝑜</m:t>
                        </m:r>
                      </m:sub>
                    </m:sSub>
                  </m:oMath>
                </a14:m>
                <a:endParaRPr lang="en-US" dirty="0"/>
              </a:p>
              <a:p>
                <a:r>
                  <a:rPr lang="en-US" dirty="0"/>
                  <a:t>are parameters when</a:t>
                </a:r>
              </a:p>
              <a:p>
                <a:r>
                  <a:rPr lang="en-US" dirty="0"/>
                  <a:t>F(x) is a line  </a:t>
                </a:r>
              </a:p>
              <a:p>
                <a:endParaRPr lang="en-US" dirty="0"/>
              </a:p>
              <a:p>
                <a:r>
                  <a:rPr lang="en-US" dirty="0"/>
                  <a:t>Why? </a:t>
                </a:r>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oMath>
                </a14:m>
                <a:r>
                  <a:rPr lang="en-US" dirty="0"/>
                  <a:t> represents the slope</a:t>
                </a:r>
              </a:p>
              <a:p>
                <a:r>
                  <a:rPr lang="en-US" dirty="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𝑜</m:t>
                        </m:r>
                      </m:sub>
                    </m:sSub>
                  </m:oMath>
                </a14:m>
                <a:r>
                  <a:rPr lang="en-US" dirty="0"/>
                  <a:t> is the</a:t>
                </a:r>
              </a:p>
              <a:p>
                <a:r>
                  <a:rPr lang="en-US" dirty="0"/>
                  <a:t>Y-intercept both of which </a:t>
                </a:r>
              </a:p>
              <a:p>
                <a:r>
                  <a:rPr lang="en-US" dirty="0"/>
                  <a:t>Are necessary to complete the equation</a:t>
                </a:r>
              </a:p>
              <a:p>
                <a:r>
                  <a:rPr lang="en-US" dirty="0"/>
                  <a:t>Of a line.</a:t>
                </a:r>
              </a:p>
            </p:txBody>
          </p:sp>
        </mc:Choice>
        <mc:Fallback>
          <p:sp>
            <p:nvSpPr>
              <p:cNvPr id="8" name="TextBox 7">
                <a:extLst>
                  <a:ext uri="{FF2B5EF4-FFF2-40B4-BE49-F238E27FC236}">
                    <a16:creationId xmlns:a16="http://schemas.microsoft.com/office/drawing/2014/main" id="{5A539B64-73A7-4C95-B096-18F762373280}"/>
                  </a:ext>
                </a:extLst>
              </p:cNvPr>
              <p:cNvSpPr txBox="1">
                <a:spLocks noRot="1" noChangeAspect="1" noMove="1" noResize="1" noEditPoints="1" noAdjustHandles="1" noChangeArrowheads="1" noChangeShapeType="1" noTextEdit="1"/>
              </p:cNvSpPr>
              <p:nvPr/>
            </p:nvSpPr>
            <p:spPr>
              <a:xfrm>
                <a:off x="115888" y="2471254"/>
                <a:ext cx="3337773" cy="2462213"/>
              </a:xfrm>
              <a:prstGeom prst="rect">
                <a:avLst/>
              </a:prstGeom>
              <a:blipFill>
                <a:blip r:embed="rId3"/>
                <a:stretch>
                  <a:fillRect l="-547" t="-248" b="-1733"/>
                </a:stretch>
              </a:blipFill>
            </p:spPr>
            <p:txBody>
              <a:bodyPr/>
              <a:lstStyle/>
              <a:p>
                <a:r>
                  <a:rPr lang="en-US">
                    <a:noFill/>
                  </a:rPr>
                  <a:t> </a:t>
                </a:r>
              </a:p>
            </p:txBody>
          </p:sp>
        </mc:Fallback>
      </mc:AlternateContent>
    </p:spTree>
    <p:extLst>
      <p:ext uri="{BB962C8B-B14F-4D97-AF65-F5344CB8AC3E}">
        <p14:creationId xmlns:p14="http://schemas.microsoft.com/office/powerpoint/2010/main" val="184113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789C-4F2B-466B-B43C-39FD81CD0551}"/>
              </a:ext>
            </a:extLst>
          </p:cNvPr>
          <p:cNvSpPr>
            <a:spLocks noGrp="1"/>
          </p:cNvSpPr>
          <p:nvPr>
            <p:ph type="title"/>
          </p:nvPr>
        </p:nvSpPr>
        <p:spPr/>
        <p:txBody>
          <a:bodyPr/>
          <a:lstStyle/>
          <a:p>
            <a:r>
              <a:rPr lang="en-US" dirty="0"/>
              <a:t>What is it mean to learn the relationship </a:t>
            </a:r>
          </a:p>
        </p:txBody>
      </p:sp>
      <p:sp>
        <p:nvSpPr>
          <p:cNvPr id="3" name="Text Placeholder 2">
            <a:extLst>
              <a:ext uri="{FF2B5EF4-FFF2-40B4-BE49-F238E27FC236}">
                <a16:creationId xmlns:a16="http://schemas.microsoft.com/office/drawing/2014/main" id="{05806712-4104-4130-9D42-EE44E352AFB8}"/>
              </a:ext>
            </a:extLst>
          </p:cNvPr>
          <p:cNvSpPr>
            <a:spLocks noGrp="1"/>
          </p:cNvSpPr>
          <p:nvPr>
            <p:ph type="body" idx="1"/>
          </p:nvPr>
        </p:nvSpPr>
        <p:spPr/>
        <p:txBody>
          <a:bodyPr/>
          <a:lstStyle/>
          <a:p>
            <a:r>
              <a:rPr lang="en-US" dirty="0"/>
              <a:t>In most supervised ML, we care about learning the relationship via a function. </a:t>
            </a:r>
          </a:p>
          <a:p>
            <a:endParaRPr lang="en-US" dirty="0"/>
          </a:p>
          <a:p>
            <a:r>
              <a:rPr lang="en-US" dirty="0"/>
              <a:t> The function is nothing but a set of unknown parameters.</a:t>
            </a:r>
          </a:p>
          <a:p>
            <a:endParaRPr lang="en-US" dirty="0"/>
          </a:p>
          <a:p>
            <a:r>
              <a:rPr lang="en-US" dirty="0"/>
              <a:t>So we need to find out “learn” what the best parameter values are</a:t>
            </a:r>
          </a:p>
        </p:txBody>
      </p:sp>
      <p:sp>
        <p:nvSpPr>
          <p:cNvPr id="4" name="Text Placeholder 3">
            <a:extLst>
              <a:ext uri="{FF2B5EF4-FFF2-40B4-BE49-F238E27FC236}">
                <a16:creationId xmlns:a16="http://schemas.microsoft.com/office/drawing/2014/main" id="{CFE0783A-5B3C-48F4-AAC1-0D9C6627D44D}"/>
              </a:ext>
            </a:extLst>
          </p:cNvPr>
          <p:cNvSpPr>
            <a:spLocks noGrp="1"/>
          </p:cNvSpPr>
          <p:nvPr>
            <p:ph type="body" idx="2"/>
          </p:nvPr>
        </p:nvSpPr>
        <p:spPr/>
        <p:txBody>
          <a:bodyPr/>
          <a:lstStyle/>
          <a:p>
            <a:r>
              <a:rPr lang="en-US" dirty="0"/>
              <a:t>E.g. knowing the best value of slope and intercept will allow us to find the best line that represents the relationship between independent variable(s) and the dependent variable in the “best possible” way </a:t>
            </a:r>
          </a:p>
          <a:p>
            <a:r>
              <a:rPr lang="en-US" dirty="0"/>
              <a:t> How to know best </a:t>
            </a:r>
            <a:r>
              <a:rPr lang="en-US" dirty="0">
                <a:sym typeface="Wingdings" panose="05000000000000000000" pitchFamily="2" charset="2"/>
              </a:rPr>
              <a:t> set a goodness criteria Cost Functions </a:t>
            </a:r>
            <a:endParaRPr lang="en-US" dirty="0"/>
          </a:p>
        </p:txBody>
      </p:sp>
      <p:sp>
        <p:nvSpPr>
          <p:cNvPr id="5" name="Slide Number Placeholder 4">
            <a:extLst>
              <a:ext uri="{FF2B5EF4-FFF2-40B4-BE49-F238E27FC236}">
                <a16:creationId xmlns:a16="http://schemas.microsoft.com/office/drawing/2014/main" id="{E7E872CF-7900-4BBE-B97C-0AB296E755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57825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57609" y="271430"/>
            <a:ext cx="8229600" cy="413400"/>
          </a:xfrm>
          <a:prstGeom prst="rect">
            <a:avLst/>
          </a:prstGeom>
        </p:spPr>
        <p:txBody>
          <a:bodyPr spcFirstLastPara="1" wrap="square" lIns="91425" tIns="91425" rIns="91425" bIns="91425" anchor="t" anchorCtr="0">
            <a:noAutofit/>
          </a:bodyPr>
          <a:lstStyle/>
          <a:p>
            <a:r>
              <a:rPr lang="en" dirty="0"/>
              <a:t>Regression vs Classification</a:t>
            </a:r>
            <a:endParaRPr lang="en-US" dirty="0"/>
          </a:p>
        </p:txBody>
      </p:sp>
      <p:sp>
        <p:nvSpPr>
          <p:cNvPr id="71" name="Google Shape;71;p12"/>
          <p:cNvSpPr txBox="1"/>
          <p:nvPr/>
        </p:nvSpPr>
        <p:spPr>
          <a:xfrm>
            <a:off x="457200" y="983608"/>
            <a:ext cx="3776700" cy="1655400"/>
          </a:xfrm>
          <a:prstGeom prst="rect">
            <a:avLst/>
          </a:prstGeom>
          <a:noFill/>
          <a:ln>
            <a:noFill/>
          </a:ln>
        </p:spPr>
        <p:txBody>
          <a:bodyPr spcFirstLastPara="1" wrap="square" lIns="91425" tIns="91425" rIns="91425" bIns="91425" anchor="t" anchorCtr="0">
            <a:noAutofit/>
          </a:bodyPr>
          <a:lstStyle/>
          <a:p>
            <a:pPr marL="171450" indent="-171450">
              <a:spcBef>
                <a:spcPts val="600"/>
              </a:spcBef>
              <a:buChar char="•"/>
            </a:pPr>
            <a:r>
              <a:rPr lang="en" sz="1200" dirty="0">
                <a:solidFill>
                  <a:schemeClr val="bg1"/>
                </a:solidFill>
                <a:latin typeface="Cousine"/>
                <a:ea typeface="Cousine"/>
                <a:cs typeface="Cousine"/>
              </a:rPr>
              <a:t>In Machine Learning, we are looking to build models/algorithms to predict our independent variable.</a:t>
            </a:r>
          </a:p>
          <a:p>
            <a:pPr marL="171450" indent="-171450">
              <a:spcBef>
                <a:spcPts val="600"/>
              </a:spcBef>
              <a:buChar char="•"/>
            </a:pPr>
            <a:endParaRPr lang="en" sz="1200" dirty="0">
              <a:solidFill>
                <a:schemeClr val="bg1"/>
              </a:solidFill>
              <a:latin typeface="Cousine"/>
              <a:ea typeface="Cousine"/>
              <a:cs typeface="Cousine"/>
            </a:endParaRPr>
          </a:p>
          <a:p>
            <a:pPr marL="171450" indent="-171450">
              <a:spcBef>
                <a:spcPts val="600"/>
              </a:spcBef>
              <a:buChar char="•"/>
            </a:pPr>
            <a:r>
              <a:rPr lang="en" sz="1200" dirty="0">
                <a:solidFill>
                  <a:schemeClr val="bg1"/>
                </a:solidFill>
                <a:latin typeface="Cousine"/>
                <a:ea typeface="Cousine"/>
                <a:cs typeface="Cousine"/>
              </a:rPr>
              <a:t>Regression tries to predict a quantitative </a:t>
            </a:r>
            <a:r>
              <a:rPr lang="en-US" sz="1200" dirty="0">
                <a:solidFill>
                  <a:schemeClr val="bg1"/>
                </a:solidFill>
                <a:latin typeface="Cousine"/>
                <a:ea typeface="Cousine"/>
                <a:cs typeface="Cousine"/>
              </a:rPr>
              <a:t>continuous valued</a:t>
            </a:r>
            <a:r>
              <a:rPr lang="en" sz="1200" dirty="0">
                <a:solidFill>
                  <a:schemeClr val="bg1"/>
                </a:solidFill>
                <a:latin typeface="Cousine"/>
                <a:ea typeface="Cousine"/>
                <a:cs typeface="Cousine"/>
              </a:rPr>
              <a:t> output</a:t>
            </a:r>
          </a:p>
          <a:p>
            <a:pPr marL="171450" indent="-171450">
              <a:spcBef>
                <a:spcPts val="600"/>
              </a:spcBef>
              <a:buChar char="•"/>
            </a:pPr>
            <a:endParaRPr lang="en" sz="1200" dirty="0">
              <a:solidFill>
                <a:schemeClr val="bg1"/>
              </a:solidFill>
              <a:latin typeface="Cousine"/>
              <a:ea typeface="Cousine"/>
              <a:cs typeface="Cousine"/>
            </a:endParaRPr>
          </a:p>
          <a:p>
            <a:pPr marL="171450" indent="-171450">
              <a:spcBef>
                <a:spcPts val="600"/>
              </a:spcBef>
              <a:buChar char="•"/>
            </a:pPr>
            <a:r>
              <a:rPr lang="en" sz="1200" dirty="0">
                <a:solidFill>
                  <a:schemeClr val="bg1"/>
                </a:solidFill>
                <a:latin typeface="Cousine"/>
                <a:ea typeface="Cousine"/>
                <a:cs typeface="Cousine"/>
              </a:rPr>
              <a:t>Classification tries to predict a output </a:t>
            </a:r>
            <a:r>
              <a:rPr lang="en-US" sz="1200" dirty="0">
                <a:solidFill>
                  <a:schemeClr val="bg1"/>
                </a:solidFill>
                <a:latin typeface="Cousine"/>
                <a:ea typeface="Cousine"/>
                <a:cs typeface="Cousine"/>
                <a:sym typeface="Wingdings" panose="05000000000000000000" pitchFamily="2" charset="2"/>
              </a:rPr>
              <a:t>that is</a:t>
            </a:r>
            <a:r>
              <a:rPr lang="en" sz="1200" dirty="0">
                <a:solidFill>
                  <a:schemeClr val="bg1"/>
                </a:solidFill>
                <a:latin typeface="Cousine"/>
                <a:ea typeface="Cousine"/>
                <a:cs typeface="Cousine"/>
                <a:sym typeface="Wingdings" panose="05000000000000000000" pitchFamily="2" charset="2"/>
              </a:rPr>
              <a:t> </a:t>
            </a:r>
            <a:r>
              <a:rPr lang="en" sz="1200" dirty="0">
                <a:solidFill>
                  <a:schemeClr val="bg1"/>
                </a:solidFill>
                <a:latin typeface="Cousine"/>
                <a:ea typeface="Cousine"/>
                <a:cs typeface="Cousine"/>
              </a:rPr>
              <a:t>qualitative </a:t>
            </a:r>
            <a:r>
              <a:rPr lang="en-US" sz="1200" dirty="0">
                <a:solidFill>
                  <a:schemeClr val="bg1"/>
                </a:solidFill>
                <a:latin typeface="Cousine"/>
                <a:ea typeface="Cousine"/>
                <a:cs typeface="Cousine"/>
              </a:rPr>
              <a:t>or categorical in nature</a:t>
            </a:r>
            <a:endParaRPr lang="en" sz="1200" dirty="0">
              <a:solidFill>
                <a:schemeClr val="bg1"/>
              </a:solidFill>
              <a:latin typeface="Cousine"/>
              <a:ea typeface="Cousine"/>
              <a:cs typeface="Cousine"/>
            </a:endParaRPr>
          </a:p>
          <a:p>
            <a:pPr marL="171450" indent="-171450">
              <a:spcBef>
                <a:spcPts val="600"/>
              </a:spcBef>
              <a:buChar char="•"/>
            </a:pPr>
            <a:endParaRPr lang="en" sz="1200" dirty="0">
              <a:solidFill>
                <a:schemeClr val="bg1"/>
              </a:solidFill>
              <a:latin typeface="Cousine"/>
              <a:ea typeface="Cousine"/>
              <a:cs typeface="Cousine"/>
            </a:endParaRPr>
          </a:p>
          <a:p>
            <a:pPr marL="171450" indent="-171450">
              <a:spcBef>
                <a:spcPts val="600"/>
              </a:spcBef>
              <a:buChar char="•"/>
            </a:pPr>
            <a:r>
              <a:rPr lang="en" sz="1200" dirty="0">
                <a:solidFill>
                  <a:schemeClr val="bg1"/>
                </a:solidFill>
                <a:latin typeface="Cousine"/>
              </a:rPr>
              <a:t>Example using weather data:</a:t>
            </a:r>
          </a:p>
          <a:p>
            <a:pPr marL="171450" indent="-171450">
              <a:spcBef>
                <a:spcPts val="600"/>
              </a:spcBef>
              <a:buChar char="•"/>
            </a:pPr>
            <a:r>
              <a:rPr lang="en" sz="1200" dirty="0">
                <a:solidFill>
                  <a:schemeClr val="bg1"/>
                </a:solidFill>
                <a:latin typeface="Cousine"/>
              </a:rPr>
              <a:t>Regression: Predicting the </a:t>
            </a:r>
            <a:r>
              <a:rPr lang="en-US" sz="1200" dirty="0">
                <a:solidFill>
                  <a:schemeClr val="bg1"/>
                </a:solidFill>
                <a:latin typeface="Cousine"/>
              </a:rPr>
              <a:t>expected</a:t>
            </a:r>
            <a:r>
              <a:rPr lang="en" sz="1200" dirty="0">
                <a:solidFill>
                  <a:schemeClr val="bg1"/>
                </a:solidFill>
                <a:latin typeface="Cousine"/>
              </a:rPr>
              <a:t> temperature </a:t>
            </a:r>
            <a:r>
              <a:rPr lang="en-US" sz="1200" dirty="0">
                <a:solidFill>
                  <a:schemeClr val="bg1"/>
                </a:solidFill>
                <a:latin typeface="Cousine"/>
              </a:rPr>
              <a:t>at a this time of the year and at this location. </a:t>
            </a:r>
            <a:endParaRPr lang="en" sz="1200" dirty="0">
              <a:solidFill>
                <a:schemeClr val="bg1"/>
              </a:solidFill>
              <a:latin typeface="Cousine"/>
            </a:endParaRPr>
          </a:p>
          <a:p>
            <a:pPr marL="171450" indent="-171450">
              <a:spcBef>
                <a:spcPts val="600"/>
              </a:spcBef>
              <a:buChar char="•"/>
            </a:pPr>
            <a:r>
              <a:rPr lang="en" sz="1200" dirty="0">
                <a:solidFill>
                  <a:schemeClr val="bg1"/>
                </a:solidFill>
                <a:latin typeface="Cousine"/>
              </a:rPr>
              <a:t>Classification: Predicting if the weather will be: Sunny, cloudy, rainy, etc</a:t>
            </a:r>
          </a:p>
        </p:txBody>
      </p:sp>
      <p:sp>
        <p:nvSpPr>
          <p:cNvPr id="72" name="Google Shape;72;p12"/>
          <p:cNvSpPr txBox="1"/>
          <p:nvPr/>
        </p:nvSpPr>
        <p:spPr>
          <a:xfrm>
            <a:off x="4744975" y="983608"/>
            <a:ext cx="3941700" cy="1655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lang="en" sz="1200" b="1">
              <a:solidFill>
                <a:srgbClr val="FFFFFF"/>
              </a:solidFill>
              <a:latin typeface="Cousine"/>
              <a:ea typeface="Cousine"/>
              <a:cs typeface="Cousine"/>
            </a:endParaRP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4" name="Picture 4" descr="Table&#10;&#10;Description automatically generated">
            <a:extLst>
              <a:ext uri="{FF2B5EF4-FFF2-40B4-BE49-F238E27FC236}">
                <a16:creationId xmlns:a16="http://schemas.microsoft.com/office/drawing/2014/main" id="{B9FFD7FC-D498-37A1-76B9-BB4EE610C591}"/>
              </a:ext>
            </a:extLst>
          </p:cNvPr>
          <p:cNvPicPr>
            <a:picLocks noChangeAspect="1"/>
          </p:cNvPicPr>
          <p:nvPr/>
        </p:nvPicPr>
        <p:blipFill>
          <a:blip r:embed="rId3"/>
          <a:stretch>
            <a:fillRect/>
          </a:stretch>
        </p:blipFill>
        <p:spPr>
          <a:xfrm>
            <a:off x="4472409" y="684830"/>
            <a:ext cx="4244340" cy="2379345"/>
          </a:xfrm>
          <a:prstGeom prst="rect">
            <a:avLst/>
          </a:prstGeom>
        </p:spPr>
      </p:pic>
      <p:sp>
        <p:nvSpPr>
          <p:cNvPr id="2" name="TextBox 1">
            <a:extLst>
              <a:ext uri="{FF2B5EF4-FFF2-40B4-BE49-F238E27FC236}">
                <a16:creationId xmlns:a16="http://schemas.microsoft.com/office/drawing/2014/main" id="{3507A0F1-FCE1-43AA-9EDA-CA69A233A6BF}"/>
              </a:ext>
            </a:extLst>
          </p:cNvPr>
          <p:cNvSpPr txBox="1"/>
          <p:nvPr/>
        </p:nvSpPr>
        <p:spPr>
          <a:xfrm>
            <a:off x="3893503" y="3251951"/>
            <a:ext cx="4621778" cy="2031325"/>
          </a:xfrm>
          <a:prstGeom prst="rect">
            <a:avLst/>
          </a:prstGeom>
          <a:noFill/>
        </p:spPr>
        <p:txBody>
          <a:bodyPr wrap="none" rtlCol="0">
            <a:spAutoFit/>
          </a:bodyPr>
          <a:lstStyle/>
          <a:p>
            <a:r>
              <a:rPr lang="en-US" u="sng" dirty="0"/>
              <a:t>Regression</a:t>
            </a:r>
          </a:p>
          <a:p>
            <a:r>
              <a:rPr lang="en-US" dirty="0"/>
              <a:t>Location and Time of the Year </a:t>
            </a:r>
            <a:r>
              <a:rPr lang="en-US" dirty="0">
                <a:sym typeface="Wingdings" panose="05000000000000000000" pitchFamily="2" charset="2"/>
              </a:rPr>
              <a:t> Independent</a:t>
            </a:r>
          </a:p>
          <a:p>
            <a:r>
              <a:rPr lang="en-US" dirty="0">
                <a:sym typeface="Wingdings" panose="05000000000000000000" pitchFamily="2" charset="2"/>
              </a:rPr>
              <a:t>                                                      Variables</a:t>
            </a:r>
          </a:p>
          <a:p>
            <a:r>
              <a:rPr lang="en-US" dirty="0">
                <a:sym typeface="Wingdings" panose="05000000000000000000" pitchFamily="2" charset="2"/>
              </a:rPr>
              <a:t>Temperature  Dependent Variable</a:t>
            </a:r>
          </a:p>
          <a:p>
            <a:endParaRPr lang="en-US" dirty="0">
              <a:sym typeface="Wingdings" panose="05000000000000000000" pitchFamily="2" charset="2"/>
            </a:endParaRPr>
          </a:p>
          <a:p>
            <a:r>
              <a:rPr lang="en-US" u="sng" dirty="0">
                <a:sym typeface="Wingdings" panose="05000000000000000000" pitchFamily="2" charset="2"/>
              </a:rPr>
              <a:t>Classification</a:t>
            </a:r>
          </a:p>
          <a:p>
            <a:r>
              <a:rPr lang="en-US" dirty="0">
                <a:sym typeface="Wingdings" panose="05000000000000000000" pitchFamily="2" charset="2"/>
              </a:rPr>
              <a:t>Will today be sunny  Yes or No (dependent variable)</a:t>
            </a:r>
          </a:p>
          <a:p>
            <a:r>
              <a:rPr lang="en-US" dirty="0">
                <a:sym typeface="Wingdings" panose="05000000000000000000" pitchFamily="2" charset="2"/>
              </a:rPr>
              <a:t>What will be the weather like  Sunny, Rainy, Cloudy </a:t>
            </a:r>
          </a:p>
          <a:p>
            <a:endParaRPr lang="en-US" dirty="0">
              <a:sym typeface="Wingdings" panose="05000000000000000000" pitchFamily="2" charset="2"/>
            </a:endParaRPr>
          </a:p>
        </p:txBody>
      </p:sp>
    </p:spTree>
    <p:extLst>
      <p:ext uri="{BB962C8B-B14F-4D97-AF65-F5344CB8AC3E}">
        <p14:creationId xmlns:p14="http://schemas.microsoft.com/office/powerpoint/2010/main" val="236295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r>
              <a:rPr lang="en"/>
              <a:t>How does Regression work?</a:t>
            </a:r>
            <a:endParaRPr lang="en-US"/>
          </a:p>
        </p:txBody>
      </p:sp>
      <p:sp>
        <p:nvSpPr>
          <p:cNvPr id="71" name="Google Shape;71;p12"/>
          <p:cNvSpPr txBox="1"/>
          <p:nvPr/>
        </p:nvSpPr>
        <p:spPr>
          <a:xfrm>
            <a:off x="4962971" y="965070"/>
            <a:ext cx="3921664" cy="1655400"/>
          </a:xfrm>
          <a:prstGeom prst="rect">
            <a:avLst/>
          </a:prstGeom>
          <a:noFill/>
          <a:ln>
            <a:noFill/>
          </a:ln>
        </p:spPr>
        <p:txBody>
          <a:bodyPr spcFirstLastPara="1" wrap="square" lIns="91425" tIns="91425" rIns="91425" bIns="91425" anchor="t" anchorCtr="0">
            <a:noAutofit/>
          </a:bodyPr>
          <a:lstStyle/>
          <a:p>
            <a:pPr marL="171450" indent="-171450">
              <a:spcBef>
                <a:spcPts val="600"/>
              </a:spcBef>
              <a:buFont typeface="Arial" panose="020B0604020202020204" pitchFamily="34" charset="0"/>
              <a:buChar char="•"/>
            </a:pPr>
            <a:r>
              <a:rPr lang="en" sz="1200" dirty="0">
                <a:solidFill>
                  <a:srgbClr val="FFFFFF"/>
                </a:solidFill>
                <a:latin typeface="Cousine"/>
                <a:ea typeface="Cousine"/>
                <a:cs typeface="Cousine"/>
              </a:rPr>
              <a:t>how one regression model (</a:t>
            </a:r>
            <a:r>
              <a:rPr lang="en-US" sz="1200" dirty="0">
                <a:solidFill>
                  <a:srgbClr val="FFFFFF"/>
                </a:solidFill>
                <a:latin typeface="Cousine"/>
                <a:ea typeface="Cousine"/>
                <a:cs typeface="Cousine"/>
              </a:rPr>
              <a:t>i.e. one candidate parameter choice</a:t>
            </a:r>
            <a:r>
              <a:rPr lang="en" sz="1200" dirty="0">
                <a:solidFill>
                  <a:srgbClr val="FFFFFF"/>
                </a:solidFill>
                <a:latin typeface="Cousine"/>
                <a:ea typeface="Cousine"/>
                <a:cs typeface="Cousine"/>
              </a:rPr>
              <a:t>) performs compared to another, we need to have some benchmark to compare. This is what Empirical Risk (</a:t>
            </a:r>
            <a:r>
              <a:rPr lang="en-US" sz="1200" dirty="0">
                <a:solidFill>
                  <a:srgbClr val="FFFFFF"/>
                </a:solidFill>
                <a:latin typeface="Cousine"/>
                <a:ea typeface="Cousine"/>
                <a:cs typeface="Cousine"/>
              </a:rPr>
              <a:t>Cost Function</a:t>
            </a:r>
            <a:r>
              <a:rPr lang="en" sz="1200" dirty="0">
                <a:solidFill>
                  <a:srgbClr val="FFFFFF"/>
                </a:solidFill>
                <a:latin typeface="Cousine"/>
                <a:ea typeface="Cousine"/>
                <a:cs typeface="Cousine"/>
              </a:rPr>
              <a:t>) is used for.</a:t>
            </a:r>
          </a:p>
          <a:p>
            <a:pPr>
              <a:spcBef>
                <a:spcPts val="600"/>
              </a:spcBef>
            </a:pPr>
            <a:endParaRPr lang="en" dirty="0"/>
          </a:p>
          <a:p>
            <a:pPr marL="171450" indent="-171450">
              <a:spcBef>
                <a:spcPts val="600"/>
              </a:spcBef>
              <a:buChar char="•"/>
            </a:pPr>
            <a:r>
              <a:rPr lang="en" sz="1200" dirty="0">
                <a:solidFill>
                  <a:srgbClr val="FFFFFF"/>
                </a:solidFill>
                <a:latin typeface="Cousine"/>
                <a:ea typeface="Cousine"/>
                <a:cs typeface="Cousine"/>
              </a:rPr>
              <a:t>Empirical Risk is a value assigned to the “</a:t>
            </a:r>
            <a:r>
              <a:rPr lang="en-US" sz="1200" dirty="0">
                <a:solidFill>
                  <a:srgbClr val="FFFFFF"/>
                </a:solidFill>
                <a:latin typeface="Cousine"/>
                <a:ea typeface="Cousine"/>
                <a:cs typeface="Cousine"/>
              </a:rPr>
              <a:t>goodness”</a:t>
            </a:r>
            <a:r>
              <a:rPr lang="en" sz="1200" dirty="0">
                <a:solidFill>
                  <a:srgbClr val="FFFFFF"/>
                </a:solidFill>
                <a:latin typeface="Cousine"/>
                <a:ea typeface="Cousine"/>
                <a:cs typeface="Cousine"/>
              </a:rPr>
              <a:t> of each </a:t>
            </a:r>
            <a:r>
              <a:rPr lang="en-US" sz="1200" dirty="0">
                <a:solidFill>
                  <a:srgbClr val="FFFFFF"/>
                </a:solidFill>
                <a:latin typeface="Cousine"/>
                <a:ea typeface="Cousine"/>
                <a:cs typeface="Cousine"/>
              </a:rPr>
              <a:t>candidate</a:t>
            </a:r>
            <a:r>
              <a:rPr lang="en" sz="1200" dirty="0">
                <a:solidFill>
                  <a:srgbClr val="FFFFFF"/>
                </a:solidFill>
                <a:latin typeface="Cousine"/>
                <a:ea typeface="Cousine"/>
                <a:cs typeface="Cousine"/>
              </a:rPr>
              <a:t> </a:t>
            </a:r>
            <a:r>
              <a:rPr lang="en-US" sz="1200" dirty="0">
                <a:solidFill>
                  <a:srgbClr val="FFFFFF"/>
                </a:solidFill>
                <a:latin typeface="Cousine"/>
                <a:ea typeface="Cousine"/>
                <a:cs typeface="Cousine"/>
              </a:rPr>
              <a:t>parameter choice</a:t>
            </a:r>
            <a:r>
              <a:rPr lang="en" sz="1200" dirty="0">
                <a:solidFill>
                  <a:srgbClr val="FFFFFF"/>
                </a:solidFill>
                <a:latin typeface="Cousine"/>
                <a:ea typeface="Cousine"/>
                <a:cs typeface="Cousine"/>
              </a:rPr>
              <a:t> to </a:t>
            </a:r>
            <a:r>
              <a:rPr lang="en-US" sz="1200" dirty="0">
                <a:solidFill>
                  <a:srgbClr val="FFFFFF"/>
                </a:solidFill>
                <a:latin typeface="Cousine"/>
                <a:ea typeface="Cousine"/>
                <a:cs typeface="Cousine"/>
              </a:rPr>
              <a:t>the entire (training) </a:t>
            </a:r>
            <a:r>
              <a:rPr lang="en" sz="1200" dirty="0">
                <a:solidFill>
                  <a:srgbClr val="FFFFFF"/>
                </a:solidFill>
                <a:latin typeface="Cousine"/>
                <a:ea typeface="Cousine"/>
                <a:cs typeface="Cousine"/>
              </a:rPr>
              <a:t>data</a:t>
            </a:r>
            <a:r>
              <a:rPr lang="en-US" sz="1200" dirty="0">
                <a:solidFill>
                  <a:srgbClr val="FFFFFF"/>
                </a:solidFill>
                <a:latin typeface="Cousine"/>
                <a:ea typeface="Cousine"/>
                <a:cs typeface="Cousine"/>
              </a:rPr>
              <a:t>set</a:t>
            </a:r>
            <a:r>
              <a:rPr lang="en" sz="1200" dirty="0">
                <a:solidFill>
                  <a:srgbClr val="FFFFFF"/>
                </a:solidFill>
                <a:latin typeface="Cousine"/>
                <a:ea typeface="Cousine"/>
                <a:cs typeface="Cousine"/>
              </a:rPr>
              <a:t>. </a:t>
            </a:r>
          </a:p>
          <a:p>
            <a:pPr marL="171450" indent="-171450">
              <a:spcBef>
                <a:spcPts val="600"/>
              </a:spcBef>
              <a:buChar char="•"/>
            </a:pPr>
            <a:endParaRPr lang="en" sz="1200" dirty="0">
              <a:solidFill>
                <a:srgbClr val="FFFFFF"/>
              </a:solidFill>
              <a:latin typeface="Cousine"/>
              <a:ea typeface="Cousine"/>
              <a:cs typeface="Cousine"/>
            </a:endParaRPr>
          </a:p>
          <a:p>
            <a:pPr marL="171450" indent="-171450">
              <a:spcBef>
                <a:spcPts val="600"/>
              </a:spcBef>
              <a:buChar char="•"/>
            </a:pPr>
            <a:r>
              <a:rPr lang="en" sz="1200" dirty="0">
                <a:solidFill>
                  <a:srgbClr val="FFFFFF"/>
                </a:solidFill>
                <a:latin typeface="Cousine"/>
                <a:ea typeface="Cousine"/>
                <a:cs typeface="Cousine"/>
              </a:rPr>
              <a:t>The lower the empirical Risk, the better </a:t>
            </a:r>
            <a:r>
              <a:rPr lang="en-US" sz="1200" dirty="0">
                <a:solidFill>
                  <a:srgbClr val="FFFFFF"/>
                </a:solidFill>
                <a:latin typeface="Cousine"/>
                <a:ea typeface="Cousine"/>
                <a:cs typeface="Cousine"/>
              </a:rPr>
              <a:t>the regression model agrees to the data. </a:t>
            </a:r>
          </a:p>
          <a:p>
            <a:pPr marL="171450" indent="-171450">
              <a:spcBef>
                <a:spcPts val="600"/>
              </a:spcBef>
              <a:buChar char="•"/>
            </a:pPr>
            <a:endParaRPr lang="en-US" sz="1200" dirty="0">
              <a:solidFill>
                <a:srgbClr val="FFFFFF"/>
              </a:solidFill>
              <a:latin typeface="Cousine"/>
              <a:ea typeface="Cousine"/>
              <a:cs typeface="Cousine"/>
            </a:endParaRPr>
          </a:p>
          <a:p>
            <a:pPr marL="171450" indent="-171450">
              <a:spcBef>
                <a:spcPts val="600"/>
              </a:spcBef>
              <a:buChar char="•"/>
            </a:pPr>
            <a:r>
              <a:rPr lang="en" sz="1200" dirty="0">
                <a:solidFill>
                  <a:srgbClr val="FFFFFF"/>
                </a:solidFill>
                <a:latin typeface="Cousine"/>
                <a:ea typeface="Cousine"/>
                <a:cs typeface="Cousine"/>
              </a:rPr>
              <a:t>Empirical Risk Minimization is a fundamental in statistical learning and is naturally our goal here.</a:t>
            </a:r>
          </a:p>
          <a:p>
            <a:pPr marL="171450" indent="-171450">
              <a:spcBef>
                <a:spcPts val="600"/>
              </a:spcBef>
              <a:buChar char="•"/>
            </a:pPr>
            <a:endParaRPr lang="en" sz="1200" dirty="0">
              <a:solidFill>
                <a:srgbClr val="FFFFFF"/>
              </a:solidFill>
              <a:latin typeface="Cousine"/>
              <a:ea typeface="Cousine"/>
              <a:cs typeface="Cousine"/>
            </a:endParaRP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01792C8-DEB3-4574-BB04-F8FF3616A3BF}"/>
                  </a:ext>
                </a:extLst>
              </p:cNvPr>
              <p:cNvSpPr txBox="1"/>
              <p:nvPr/>
            </p:nvSpPr>
            <p:spPr>
              <a:xfrm>
                <a:off x="404330" y="1368494"/>
                <a:ext cx="3776701" cy="323165"/>
              </a:xfrm>
              <a:prstGeom prst="rect">
                <a:avLst/>
              </a:prstGeom>
              <a:noFill/>
              <a:ln>
                <a:solidFill>
                  <a:schemeClr val="tx1"/>
                </a:solidFill>
              </a:ln>
            </p:spPr>
            <p:txBody>
              <a:bodyPr wrap="square">
                <a:spAutoFit/>
              </a:bodyPr>
              <a:lstStyle/>
              <a:p>
                <a:pPr algn="ctr"/>
                <a:r>
                  <a:rPr lang="en-US" sz="1500" b="0" i="1">
                    <a:solidFill>
                      <a:schemeClr val="bg1"/>
                    </a:solidFill>
                  </a:rPr>
                  <a:t>Y</a:t>
                </a:r>
                <a14:m>
                  <m:oMath xmlns:m="http://schemas.openxmlformats.org/officeDocument/2006/math">
                    <m:r>
                      <a:rPr lang="en-US" sz="1500" b="0" i="1" smtClean="0">
                        <a:solidFill>
                          <a:schemeClr val="bg1"/>
                        </a:solidFill>
                        <a:latin typeface="Cambria Math" panose="02040503050406030204" pitchFamily="18" charset="0"/>
                      </a:rPr>
                      <m:t>=</m:t>
                    </m:r>
                    <m:sSub>
                      <m:sSubPr>
                        <m:ctrlPr>
                          <a:rPr lang="en-US" sz="1500" b="0" i="1" smtClean="0">
                            <a:solidFill>
                              <a:schemeClr val="bg1"/>
                            </a:solidFill>
                            <a:latin typeface="Cambria Math" panose="02040503050406030204" pitchFamily="18" charset="0"/>
                          </a:rPr>
                        </m:ctrlPr>
                      </m:sSubPr>
                      <m:e>
                        <m:r>
                          <a:rPr lang="en-US" sz="1500" b="0" i="1" smtClean="0">
                            <a:solidFill>
                              <a:schemeClr val="bg1"/>
                            </a:solidFill>
                            <a:latin typeface="Cambria Math" panose="02040503050406030204" pitchFamily="18" charset="0"/>
                            <a:ea typeface="Cambria Math" panose="02040503050406030204" pitchFamily="18" charset="0"/>
                          </a:rPr>
                          <m:t>𝛽</m:t>
                        </m:r>
                      </m:e>
                      <m:sub>
                        <m:r>
                          <a:rPr lang="en-US" sz="1500" b="0" i="1" smtClean="0">
                            <a:solidFill>
                              <a:schemeClr val="bg1"/>
                            </a:solidFill>
                            <a:latin typeface="Cambria Math" panose="02040503050406030204" pitchFamily="18" charset="0"/>
                          </a:rPr>
                          <m:t>0</m:t>
                        </m:r>
                      </m:sub>
                    </m:sSub>
                    <m:r>
                      <a:rPr lang="en-US" sz="1500" b="0" i="1" smtClean="0">
                        <a:solidFill>
                          <a:schemeClr val="bg1"/>
                        </a:solidFill>
                        <a:latin typeface="Cambria Math" panose="02040503050406030204" pitchFamily="18" charset="0"/>
                      </a:rPr>
                      <m:t>+</m:t>
                    </m:r>
                    <m:sSub>
                      <m:sSubPr>
                        <m:ctrlPr>
                          <a:rPr lang="en-US" sz="1500" b="0" i="1" smtClean="0">
                            <a:solidFill>
                              <a:schemeClr val="bg1"/>
                            </a:solidFill>
                            <a:latin typeface="Cambria Math" panose="02040503050406030204" pitchFamily="18" charset="0"/>
                          </a:rPr>
                        </m:ctrlPr>
                      </m:sSubPr>
                      <m:e>
                        <m:r>
                          <a:rPr lang="en-US" sz="1500" b="0" i="1" smtClean="0">
                            <a:solidFill>
                              <a:schemeClr val="bg1"/>
                            </a:solidFill>
                            <a:latin typeface="Cambria Math" panose="02040503050406030204" pitchFamily="18" charset="0"/>
                            <a:ea typeface="Cambria Math" panose="02040503050406030204" pitchFamily="18" charset="0"/>
                          </a:rPr>
                          <m:t>𝛽</m:t>
                        </m:r>
                      </m:e>
                      <m:sub>
                        <m:r>
                          <a:rPr lang="en-US" sz="1500" b="0" i="1" smtClean="0">
                            <a:solidFill>
                              <a:schemeClr val="bg1"/>
                            </a:solidFill>
                            <a:latin typeface="Cambria Math" panose="02040503050406030204" pitchFamily="18" charset="0"/>
                          </a:rPr>
                          <m:t>1</m:t>
                        </m:r>
                      </m:sub>
                    </m:sSub>
                    <m:sSub>
                      <m:sSubPr>
                        <m:ctrlPr>
                          <a:rPr lang="en-US" sz="1500" b="0" i="1" smtClean="0">
                            <a:solidFill>
                              <a:schemeClr val="bg1"/>
                            </a:solidFill>
                            <a:latin typeface="Cambria Math" panose="02040503050406030204" pitchFamily="18" charset="0"/>
                          </a:rPr>
                        </m:ctrlPr>
                      </m:sSubPr>
                      <m:e>
                        <m:r>
                          <a:rPr lang="en-US" sz="1500" b="0" i="1" smtClean="0">
                            <a:solidFill>
                              <a:schemeClr val="bg1"/>
                            </a:solidFill>
                            <a:latin typeface="Cambria Math" panose="02040503050406030204" pitchFamily="18" charset="0"/>
                          </a:rPr>
                          <m:t>𝑥</m:t>
                        </m:r>
                      </m:e>
                      <m:sub>
                        <m:r>
                          <a:rPr lang="en-US" sz="1500" b="0" i="1" smtClean="0">
                            <a:solidFill>
                              <a:schemeClr val="bg1"/>
                            </a:solidFill>
                            <a:latin typeface="Cambria Math" panose="02040503050406030204" pitchFamily="18" charset="0"/>
                          </a:rPr>
                          <m:t>1</m:t>
                        </m:r>
                      </m:sub>
                    </m:sSub>
                    <m:r>
                      <a:rPr lang="en-US" sz="1500" b="0" i="1" smtClean="0">
                        <a:solidFill>
                          <a:schemeClr val="bg1"/>
                        </a:solidFill>
                        <a:latin typeface="Cambria Math" panose="02040503050406030204" pitchFamily="18" charset="0"/>
                      </a:rPr>
                      <m:t>+</m:t>
                    </m:r>
                    <m:sSub>
                      <m:sSubPr>
                        <m:ctrlPr>
                          <a:rPr lang="en-US" sz="1500" b="0" i="1" smtClean="0">
                            <a:solidFill>
                              <a:schemeClr val="bg1"/>
                            </a:solidFill>
                            <a:latin typeface="Cambria Math" panose="02040503050406030204" pitchFamily="18" charset="0"/>
                          </a:rPr>
                        </m:ctrlPr>
                      </m:sSubPr>
                      <m:e>
                        <m:r>
                          <a:rPr lang="en-US" sz="1500" b="0" i="1" smtClean="0">
                            <a:solidFill>
                              <a:schemeClr val="bg1"/>
                            </a:solidFill>
                            <a:latin typeface="Cambria Math" panose="02040503050406030204" pitchFamily="18" charset="0"/>
                            <a:ea typeface="Cambria Math" panose="02040503050406030204" pitchFamily="18" charset="0"/>
                          </a:rPr>
                          <m:t>𝛽</m:t>
                        </m:r>
                      </m:e>
                      <m:sub>
                        <m:r>
                          <a:rPr lang="en-US" sz="1500" b="0" i="1" smtClean="0">
                            <a:solidFill>
                              <a:schemeClr val="bg1"/>
                            </a:solidFill>
                            <a:latin typeface="Cambria Math" panose="02040503050406030204" pitchFamily="18" charset="0"/>
                          </a:rPr>
                          <m:t>2</m:t>
                        </m:r>
                      </m:sub>
                    </m:sSub>
                    <m:sSub>
                      <m:sSubPr>
                        <m:ctrlPr>
                          <a:rPr lang="en-US" sz="1500" b="0" i="1" smtClean="0">
                            <a:solidFill>
                              <a:schemeClr val="bg1"/>
                            </a:solidFill>
                            <a:latin typeface="Cambria Math" panose="02040503050406030204" pitchFamily="18" charset="0"/>
                          </a:rPr>
                        </m:ctrlPr>
                      </m:sSubPr>
                      <m:e>
                        <m:r>
                          <a:rPr lang="en-US" sz="1500" b="0" i="1" smtClean="0">
                            <a:solidFill>
                              <a:schemeClr val="bg1"/>
                            </a:solidFill>
                            <a:latin typeface="Cambria Math" panose="02040503050406030204" pitchFamily="18" charset="0"/>
                          </a:rPr>
                          <m:t>𝑥</m:t>
                        </m:r>
                      </m:e>
                      <m:sub>
                        <m:r>
                          <a:rPr lang="en-US" sz="1500" b="0" i="1" smtClean="0">
                            <a:solidFill>
                              <a:schemeClr val="bg1"/>
                            </a:solidFill>
                            <a:latin typeface="Cambria Math" panose="02040503050406030204" pitchFamily="18" charset="0"/>
                          </a:rPr>
                          <m:t>2</m:t>
                        </m:r>
                      </m:sub>
                    </m:sSub>
                    <m:r>
                      <a:rPr lang="en-US" sz="1500" b="0" i="1" smtClean="0">
                        <a:solidFill>
                          <a:schemeClr val="bg1"/>
                        </a:solidFill>
                        <a:latin typeface="Cambria Math" panose="02040503050406030204" pitchFamily="18" charset="0"/>
                      </a:rPr>
                      <m:t>+…+</m:t>
                    </m:r>
                    <m:sSub>
                      <m:sSubPr>
                        <m:ctrlPr>
                          <a:rPr lang="en-US" sz="1500" b="0" i="1" smtClean="0">
                            <a:solidFill>
                              <a:schemeClr val="bg1"/>
                            </a:solidFill>
                            <a:latin typeface="Cambria Math" panose="02040503050406030204" pitchFamily="18" charset="0"/>
                          </a:rPr>
                        </m:ctrlPr>
                      </m:sSubPr>
                      <m:e>
                        <m:r>
                          <a:rPr lang="en-US" sz="1500" b="0" i="1" smtClean="0">
                            <a:solidFill>
                              <a:schemeClr val="bg1"/>
                            </a:solidFill>
                            <a:latin typeface="Cambria Math" panose="02040503050406030204" pitchFamily="18" charset="0"/>
                            <a:ea typeface="Cambria Math" panose="02040503050406030204" pitchFamily="18" charset="0"/>
                          </a:rPr>
                          <m:t>𝛽</m:t>
                        </m:r>
                      </m:e>
                      <m:sub>
                        <m:r>
                          <a:rPr lang="en-US" sz="1500" b="0" i="1" smtClean="0">
                            <a:solidFill>
                              <a:schemeClr val="bg1"/>
                            </a:solidFill>
                            <a:latin typeface="Cambria Math" panose="02040503050406030204" pitchFamily="18" charset="0"/>
                          </a:rPr>
                          <m:t>𝑖</m:t>
                        </m:r>
                      </m:sub>
                    </m:sSub>
                    <m:sSub>
                      <m:sSubPr>
                        <m:ctrlPr>
                          <a:rPr lang="en-US" sz="1500" b="0" i="1" smtClean="0">
                            <a:solidFill>
                              <a:schemeClr val="bg1"/>
                            </a:solidFill>
                            <a:latin typeface="Cambria Math" panose="02040503050406030204" pitchFamily="18" charset="0"/>
                          </a:rPr>
                        </m:ctrlPr>
                      </m:sSubPr>
                      <m:e>
                        <m:r>
                          <a:rPr lang="en-US" sz="1500" b="0" i="1" smtClean="0">
                            <a:solidFill>
                              <a:schemeClr val="bg1"/>
                            </a:solidFill>
                            <a:latin typeface="Cambria Math" panose="02040503050406030204" pitchFamily="18" charset="0"/>
                          </a:rPr>
                          <m:t>𝑥</m:t>
                        </m:r>
                      </m:e>
                      <m:sub>
                        <m:r>
                          <a:rPr lang="en-US" sz="1500" b="0" i="1" smtClean="0">
                            <a:solidFill>
                              <a:schemeClr val="bg1"/>
                            </a:solidFill>
                            <a:latin typeface="Cambria Math" panose="02040503050406030204" pitchFamily="18" charset="0"/>
                          </a:rPr>
                          <m:t>𝑖</m:t>
                        </m:r>
                      </m:sub>
                    </m:sSub>
                  </m:oMath>
                </a14:m>
                <a:endParaRPr lang="en-US" sz="1500">
                  <a:solidFill>
                    <a:schemeClr val="bg1"/>
                  </a:solidFill>
                </a:endParaRPr>
              </a:p>
            </p:txBody>
          </p:sp>
        </mc:Choice>
        <mc:Fallback xmlns="">
          <p:sp>
            <p:nvSpPr>
              <p:cNvPr id="12" name="TextBox 11">
                <a:extLst>
                  <a:ext uri="{FF2B5EF4-FFF2-40B4-BE49-F238E27FC236}">
                    <a16:creationId xmlns:a16="http://schemas.microsoft.com/office/drawing/2014/main" id="{401792C8-DEB3-4574-BB04-F8FF3616A3BF}"/>
                  </a:ext>
                </a:extLst>
              </p:cNvPr>
              <p:cNvSpPr txBox="1">
                <a:spLocks noRot="1" noChangeAspect="1" noMove="1" noResize="1" noEditPoints="1" noAdjustHandles="1" noChangeArrowheads="1" noChangeShapeType="1" noTextEdit="1"/>
              </p:cNvSpPr>
              <p:nvPr/>
            </p:nvSpPr>
            <p:spPr>
              <a:xfrm>
                <a:off x="404330" y="1368494"/>
                <a:ext cx="3776701" cy="323165"/>
              </a:xfrm>
              <a:prstGeom prst="rect">
                <a:avLst/>
              </a:prstGeom>
              <a:blipFill>
                <a:blip r:embed="rId3"/>
                <a:stretch>
                  <a:fillRect t="-1786" b="-16071"/>
                </a:stretch>
              </a:blipFill>
              <a:ln>
                <a:solidFill>
                  <a:schemeClr val="tx1"/>
                </a:solidFill>
              </a:ln>
            </p:spPr>
            <p:txBody>
              <a:bodyPr/>
              <a:lstStyle/>
              <a:p>
                <a:r>
                  <a:rPr lang="en-US">
                    <a:noFill/>
                  </a:rPr>
                  <a:t> </a:t>
                </a:r>
              </a:p>
            </p:txBody>
          </p:sp>
        </mc:Fallback>
      </mc:AlternateContent>
      <p:sp>
        <p:nvSpPr>
          <p:cNvPr id="6" name="TextBox 5">
            <a:extLst>
              <a:ext uri="{FF2B5EF4-FFF2-40B4-BE49-F238E27FC236}">
                <a16:creationId xmlns:a16="http://schemas.microsoft.com/office/drawing/2014/main" id="{5965CFF8-EC41-4EE4-B7E4-A035D31B05E6}"/>
              </a:ext>
            </a:extLst>
          </p:cNvPr>
          <p:cNvSpPr txBox="1"/>
          <p:nvPr/>
        </p:nvSpPr>
        <p:spPr>
          <a:xfrm>
            <a:off x="457200" y="965070"/>
            <a:ext cx="3375103" cy="307777"/>
          </a:xfrm>
          <a:prstGeom prst="rect">
            <a:avLst/>
          </a:prstGeom>
          <a:noFill/>
        </p:spPr>
        <p:txBody>
          <a:bodyPr wrap="square" rtlCol="0">
            <a:spAutoFit/>
          </a:bodyPr>
          <a:lstStyle/>
          <a:p>
            <a:pPr algn="ctr"/>
            <a:r>
              <a:rPr lang="en-US">
                <a:solidFill>
                  <a:schemeClr val="bg1"/>
                </a:solidFill>
              </a:rPr>
              <a:t>Regression Equation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6FDAA80-EA98-48B1-8ED6-94716B0F3CD1}"/>
                  </a:ext>
                </a:extLst>
              </p:cNvPr>
              <p:cNvSpPr txBox="1"/>
              <p:nvPr/>
            </p:nvSpPr>
            <p:spPr>
              <a:xfrm>
                <a:off x="331848" y="1691659"/>
                <a:ext cx="3921664" cy="830997"/>
              </a:xfrm>
              <a:prstGeom prst="rect">
                <a:avLst/>
              </a:prstGeom>
              <a:noFill/>
              <a:ln>
                <a:solidFill>
                  <a:schemeClr val="tx1"/>
                </a:solidFill>
              </a:ln>
            </p:spPr>
            <p:txBody>
              <a:bodyPr wrap="square" rtlCol="0">
                <a:spAutoFit/>
              </a:bodyPr>
              <a:lstStyle/>
              <a:p>
                <a:r>
                  <a:rPr lang="en-US" sz="1200" i="1" dirty="0">
                    <a:solidFill>
                      <a:schemeClr val="bg1"/>
                    </a:solidFill>
                    <a:latin typeface="Cambria Math" panose="02040503050406030204" pitchFamily="18" charset="0"/>
                  </a:rPr>
                  <a:t>Y   </a:t>
                </a:r>
                <a:r>
                  <a:rPr lang="en-US" sz="1200" dirty="0">
                    <a:solidFill>
                      <a:schemeClr val="bg1"/>
                    </a:solidFill>
                    <a:latin typeface="Cambria Math" panose="02040503050406030204" pitchFamily="18" charset="0"/>
                  </a:rPr>
                  <a:t>=</a:t>
                </a:r>
                <a:r>
                  <a:rPr lang="en-US" sz="1200" i="1" dirty="0">
                    <a:solidFill>
                      <a:schemeClr val="bg1"/>
                    </a:solidFill>
                    <a:latin typeface="Cambria Math" panose="02040503050406030204" pitchFamily="18" charset="0"/>
                  </a:rPr>
                  <a:t> </a:t>
                </a:r>
                <a:r>
                  <a:rPr lang="en-US" sz="1200" dirty="0">
                    <a:solidFill>
                      <a:schemeClr val="bg1"/>
                    </a:solidFill>
                    <a:latin typeface="+mj-lt"/>
                  </a:rPr>
                  <a:t>Predicted outcome</a:t>
                </a:r>
                <a:r>
                  <a:rPr lang="en-US" sz="1200" i="1" dirty="0">
                    <a:solidFill>
                      <a:schemeClr val="bg1"/>
                    </a:solidFill>
                    <a:latin typeface="Cambria Math" panose="02040503050406030204" pitchFamily="18" charset="0"/>
                  </a:rPr>
                  <a:t>	</a:t>
                </a:r>
                <a14:m>
                  <m:oMath xmlns:m="http://schemas.openxmlformats.org/officeDocument/2006/math">
                    <m:sSub>
                      <m:sSubPr>
                        <m:ctrlPr>
                          <a:rPr lang="en-US" sz="120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𝑥</m:t>
                        </m:r>
                      </m:e>
                      <m:sub>
                        <m:r>
                          <a:rPr lang="en-US" sz="1200" b="0" i="1" smtClean="0">
                            <a:solidFill>
                              <a:schemeClr val="bg1"/>
                            </a:solidFill>
                            <a:latin typeface="Cambria Math" panose="02040503050406030204" pitchFamily="18" charset="0"/>
                          </a:rPr>
                          <m:t>1</m:t>
                        </m:r>
                      </m:sub>
                    </m:sSub>
                    <m:r>
                      <a:rPr lang="en-US" sz="1200" b="0" i="1" smtClean="0">
                        <a:solidFill>
                          <a:schemeClr val="bg1"/>
                        </a:solidFill>
                        <a:latin typeface="Cambria Math" panose="02040503050406030204" pitchFamily="18" charset="0"/>
                      </a:rPr>
                      <m:t> </m:t>
                    </m:r>
                    <m:r>
                      <a:rPr lang="en-US" sz="1200" b="0" i="1" smtClean="0">
                        <a:solidFill>
                          <a:schemeClr val="bg1"/>
                        </a:solidFill>
                        <a:latin typeface="Cambria Math" panose="02040503050406030204" pitchFamily="18" charset="0"/>
                        <a:ea typeface="Cambria Math" panose="02040503050406030204" pitchFamily="18" charset="0"/>
                      </a:rPr>
                      <m:t>=</m:t>
                    </m:r>
                    <m:r>
                      <m:rPr>
                        <m:sty m:val="p"/>
                      </m:rPr>
                      <a:rPr lang="en-US" sz="1200" b="0" i="0" smtClean="0">
                        <a:solidFill>
                          <a:schemeClr val="bg1"/>
                        </a:solidFill>
                        <a:latin typeface="Cambria Math" panose="02040503050406030204" pitchFamily="18" charset="0"/>
                        <a:ea typeface="Cambria Math" panose="02040503050406030204" pitchFamily="18" charset="0"/>
                      </a:rPr>
                      <m:t>Ind</m:t>
                    </m:r>
                    <m:r>
                      <a:rPr lang="en-US" sz="1200" b="0" i="0" smtClean="0">
                        <a:solidFill>
                          <a:schemeClr val="bg1"/>
                        </a:solidFill>
                        <a:latin typeface="Cambria Math" panose="02040503050406030204" pitchFamily="18" charset="0"/>
                        <a:ea typeface="Cambria Math" panose="02040503050406030204" pitchFamily="18" charset="0"/>
                      </a:rPr>
                      <m:t>. </m:t>
                    </m:r>
                    <m:r>
                      <m:rPr>
                        <m:sty m:val="p"/>
                      </m:rPr>
                      <a:rPr lang="en-US" sz="1200" b="0" i="0" smtClean="0">
                        <a:solidFill>
                          <a:schemeClr val="bg1"/>
                        </a:solidFill>
                        <a:latin typeface="Cambria Math" panose="02040503050406030204" pitchFamily="18" charset="0"/>
                        <a:ea typeface="Cambria Math" panose="02040503050406030204" pitchFamily="18" charset="0"/>
                      </a:rPr>
                      <m:t>Variable</m:t>
                    </m:r>
                    <m:r>
                      <a:rPr lang="en-US" sz="1200" b="0" i="0" smtClean="0">
                        <a:solidFill>
                          <a:schemeClr val="bg1"/>
                        </a:solidFill>
                        <a:latin typeface="Cambria Math" panose="02040503050406030204" pitchFamily="18" charset="0"/>
                        <a:ea typeface="Cambria Math" panose="02040503050406030204" pitchFamily="18" charset="0"/>
                      </a:rPr>
                      <m:t> #1 </m:t>
                    </m:r>
                  </m:oMath>
                </a14:m>
                <a:r>
                  <a:rPr lang="en-US" sz="1200" i="1" dirty="0">
                    <a:solidFill>
                      <a:schemeClr val="bg1"/>
                    </a:solidFill>
                    <a:latin typeface="Cambria Math" panose="02040503050406030204" pitchFamily="18" charset="0"/>
                  </a:rPr>
                  <a:t> </a:t>
                </a:r>
              </a:p>
              <a:p>
                <a14:m>
                  <m:oMath xmlns:m="http://schemas.openxmlformats.org/officeDocument/2006/math">
                    <m:sSub>
                      <m:sSubPr>
                        <m:ctrlPr>
                          <a:rPr lang="en-US" sz="1200" i="1" smtClean="0">
                            <a:solidFill>
                              <a:schemeClr val="bg1"/>
                            </a:solidFill>
                            <a:latin typeface="Cambria Math" panose="02040503050406030204" pitchFamily="18" charset="0"/>
                          </a:rPr>
                        </m:ctrlPr>
                      </m:sSubPr>
                      <m:e>
                        <m:r>
                          <a:rPr lang="en-US" sz="1200" i="1" smtClean="0">
                            <a:solidFill>
                              <a:schemeClr val="bg1"/>
                            </a:solidFill>
                            <a:latin typeface="Cambria Math" panose="02040503050406030204" pitchFamily="18" charset="0"/>
                            <a:ea typeface="Cambria Math" panose="02040503050406030204" pitchFamily="18" charset="0"/>
                          </a:rPr>
                          <m:t>𝛽</m:t>
                        </m:r>
                      </m:e>
                      <m:sub>
                        <m:r>
                          <a:rPr lang="en-US" sz="1200" b="0" i="1" smtClean="0">
                            <a:solidFill>
                              <a:schemeClr val="bg1"/>
                            </a:solidFill>
                            <a:latin typeface="Cambria Math" panose="02040503050406030204" pitchFamily="18" charset="0"/>
                          </a:rPr>
                          <m:t>0</m:t>
                        </m:r>
                      </m:sub>
                    </m:sSub>
                    <m:r>
                      <a:rPr lang="en-US" sz="1200" i="1" smtClean="0">
                        <a:solidFill>
                          <a:schemeClr val="bg1"/>
                        </a:solidFill>
                        <a:latin typeface="Cambria Math" panose="02040503050406030204" pitchFamily="18" charset="0"/>
                        <a:ea typeface="Cambria Math" panose="02040503050406030204" pitchFamily="18" charset="0"/>
                      </a:rPr>
                      <m:t>=</m:t>
                    </m:r>
                  </m:oMath>
                </a14:m>
                <a:r>
                  <a:rPr lang="en-US" sz="1200" dirty="0">
                    <a:solidFill>
                      <a:schemeClr val="bg1"/>
                    </a:solidFill>
                    <a:ea typeface="Cambria Math" panose="02040503050406030204" pitchFamily="18" charset="0"/>
                  </a:rPr>
                  <a:t> Y-Intercept	</a:t>
                </a:r>
                <a14:m>
                  <m:oMath xmlns:m="http://schemas.openxmlformats.org/officeDocument/2006/math">
                    <m:sSub>
                      <m:sSubPr>
                        <m:ctrlPr>
                          <a:rPr lang="en-US" sz="1200" i="1" smtClean="0">
                            <a:solidFill>
                              <a:schemeClr val="bg1"/>
                            </a:solidFill>
                            <a:latin typeface="Cambria Math" panose="02040503050406030204" pitchFamily="18" charset="0"/>
                            <a:ea typeface="Cambria Math" panose="02040503050406030204" pitchFamily="18" charset="0"/>
                          </a:rPr>
                        </m:ctrlPr>
                      </m:sSubPr>
                      <m:e>
                        <m:r>
                          <a:rPr lang="en-US" sz="1200" b="0" i="1" smtClean="0">
                            <a:solidFill>
                              <a:schemeClr val="bg1"/>
                            </a:solidFill>
                            <a:latin typeface="Cambria Math" panose="02040503050406030204" pitchFamily="18" charset="0"/>
                            <a:ea typeface="Cambria Math" panose="02040503050406030204" pitchFamily="18" charset="0"/>
                          </a:rPr>
                          <m:t>𝑥</m:t>
                        </m:r>
                      </m:e>
                      <m:sub>
                        <m:r>
                          <a:rPr lang="en-US" sz="1200" b="0" i="1" smtClean="0">
                            <a:solidFill>
                              <a:schemeClr val="bg1"/>
                            </a:solidFill>
                            <a:latin typeface="Cambria Math" panose="02040503050406030204" pitchFamily="18" charset="0"/>
                            <a:ea typeface="Cambria Math" panose="02040503050406030204" pitchFamily="18" charset="0"/>
                          </a:rPr>
                          <m:t>2</m:t>
                        </m:r>
                      </m:sub>
                    </m:sSub>
                    <m:r>
                      <a:rPr lang="en-US" sz="1200" b="0" i="1" smtClean="0">
                        <a:solidFill>
                          <a:schemeClr val="bg1"/>
                        </a:solidFill>
                        <a:latin typeface="Cambria Math" panose="02040503050406030204" pitchFamily="18" charset="0"/>
                        <a:ea typeface="Cambria Math" panose="02040503050406030204" pitchFamily="18" charset="0"/>
                      </a:rPr>
                      <m:t> =</m:t>
                    </m:r>
                  </m:oMath>
                </a14:m>
                <a:r>
                  <a:rPr lang="en-US" sz="1200" dirty="0">
                    <a:solidFill>
                      <a:schemeClr val="bg1"/>
                    </a:solidFill>
                    <a:ea typeface="Cambria Math" panose="02040503050406030204" pitchFamily="18" charset="0"/>
                  </a:rPr>
                  <a:t> Ind. Variable #2</a:t>
                </a:r>
              </a:p>
              <a:p>
                <a14:m>
                  <m:oMath xmlns:m="http://schemas.openxmlformats.org/officeDocument/2006/math">
                    <m:sSub>
                      <m:sSubPr>
                        <m:ctrlPr>
                          <a:rPr lang="en-US" sz="1200" i="1" smtClean="0">
                            <a:solidFill>
                              <a:schemeClr val="bg1"/>
                            </a:solidFill>
                            <a:latin typeface="Cambria Math" panose="02040503050406030204" pitchFamily="18" charset="0"/>
                          </a:rPr>
                        </m:ctrlPr>
                      </m:sSubPr>
                      <m:e>
                        <m:r>
                          <a:rPr lang="en-US" sz="1200" i="1" smtClean="0">
                            <a:solidFill>
                              <a:schemeClr val="bg1"/>
                            </a:solidFill>
                            <a:latin typeface="Cambria Math" panose="02040503050406030204" pitchFamily="18" charset="0"/>
                            <a:ea typeface="Cambria Math" panose="02040503050406030204" pitchFamily="18" charset="0"/>
                          </a:rPr>
                          <m:t>𝛽</m:t>
                        </m:r>
                      </m:e>
                      <m:sub>
                        <m:r>
                          <a:rPr lang="en-US" sz="1200" b="0" i="1" smtClean="0">
                            <a:solidFill>
                              <a:schemeClr val="bg1"/>
                            </a:solidFill>
                            <a:latin typeface="Cambria Math" panose="02040503050406030204" pitchFamily="18" charset="0"/>
                          </a:rPr>
                          <m:t>1</m:t>
                        </m:r>
                      </m:sub>
                    </m:sSub>
                    <m:r>
                      <a:rPr lang="en-US" sz="1200" b="0" i="1" smtClean="0">
                        <a:solidFill>
                          <a:schemeClr val="bg1"/>
                        </a:solidFill>
                        <a:latin typeface="Cambria Math" panose="02040503050406030204" pitchFamily="18" charset="0"/>
                      </a:rPr>
                      <m:t> </m:t>
                    </m:r>
                    <m:r>
                      <a:rPr lang="en-US" sz="1200" b="0" i="1" smtClean="0">
                        <a:solidFill>
                          <a:schemeClr val="bg1"/>
                        </a:solidFill>
                        <a:latin typeface="Cambria Math" panose="02040503050406030204" pitchFamily="18" charset="0"/>
                        <a:ea typeface="Cambria Math" panose="02040503050406030204" pitchFamily="18" charset="0"/>
                      </a:rPr>
                      <m:t>=</m:t>
                    </m:r>
                  </m:oMath>
                </a14:m>
                <a:r>
                  <a:rPr lang="en-US" sz="1200" dirty="0">
                    <a:solidFill>
                      <a:schemeClr val="bg1"/>
                    </a:solidFill>
                  </a:rPr>
                  <a:t> Coefficient #1	</a:t>
                </a:r>
                <a14:m>
                  <m:oMath xmlns:m="http://schemas.openxmlformats.org/officeDocument/2006/math">
                    <m:sSub>
                      <m:sSubPr>
                        <m:ctrlPr>
                          <a:rPr lang="en-US" sz="1200" i="1" smtClean="0">
                            <a:solidFill>
                              <a:schemeClr val="bg1"/>
                            </a:solidFill>
                            <a:latin typeface="Cambria Math" panose="02040503050406030204" pitchFamily="18" charset="0"/>
                          </a:rPr>
                        </m:ctrlPr>
                      </m:sSubPr>
                      <m:e>
                        <m:r>
                          <a:rPr lang="en-US" sz="1200" i="1" smtClean="0">
                            <a:solidFill>
                              <a:schemeClr val="bg1"/>
                            </a:solidFill>
                            <a:latin typeface="Cambria Math" panose="02040503050406030204" pitchFamily="18" charset="0"/>
                            <a:ea typeface="Cambria Math" panose="02040503050406030204" pitchFamily="18" charset="0"/>
                          </a:rPr>
                          <m:t>𝛽</m:t>
                        </m:r>
                      </m:e>
                      <m:sub>
                        <m:r>
                          <a:rPr lang="en-US" sz="1200" b="0" i="1" smtClean="0">
                            <a:solidFill>
                              <a:schemeClr val="bg1"/>
                            </a:solidFill>
                            <a:latin typeface="Cambria Math" panose="02040503050406030204" pitchFamily="18" charset="0"/>
                          </a:rPr>
                          <m:t>𝑖</m:t>
                        </m:r>
                      </m:sub>
                    </m:sSub>
                    <m:r>
                      <a:rPr lang="en-US" sz="1200" b="0" i="1" smtClean="0">
                        <a:solidFill>
                          <a:schemeClr val="bg1"/>
                        </a:solidFill>
                        <a:latin typeface="Cambria Math" panose="02040503050406030204" pitchFamily="18" charset="0"/>
                      </a:rPr>
                      <m:t>=</m:t>
                    </m:r>
                  </m:oMath>
                </a14:m>
                <a:r>
                  <a:rPr lang="en-US" sz="1200" dirty="0">
                    <a:solidFill>
                      <a:schemeClr val="bg1"/>
                    </a:solidFill>
                  </a:rPr>
                  <a:t> </a:t>
                </a:r>
                <a:r>
                  <a:rPr lang="en-US" sz="1200" dirty="0" err="1">
                    <a:solidFill>
                      <a:schemeClr val="bg1"/>
                    </a:solidFill>
                  </a:rPr>
                  <a:t>ith</a:t>
                </a:r>
                <a:r>
                  <a:rPr lang="en-US" sz="1200" dirty="0">
                    <a:solidFill>
                      <a:schemeClr val="bg1"/>
                    </a:solidFill>
                  </a:rPr>
                  <a:t> Coefficient</a:t>
                </a:r>
              </a:p>
              <a:p>
                <a14:m>
                  <m:oMath xmlns:m="http://schemas.openxmlformats.org/officeDocument/2006/math">
                    <m:sSub>
                      <m:sSubPr>
                        <m:ctrlPr>
                          <a:rPr lang="en-US" sz="1200" i="1" smtClean="0">
                            <a:solidFill>
                              <a:schemeClr val="bg1"/>
                            </a:solidFill>
                            <a:latin typeface="Cambria Math" panose="02040503050406030204" pitchFamily="18" charset="0"/>
                          </a:rPr>
                        </m:ctrlPr>
                      </m:sSubPr>
                      <m:e>
                        <m:r>
                          <a:rPr lang="en-US" sz="1200" i="1" smtClean="0">
                            <a:solidFill>
                              <a:schemeClr val="bg1"/>
                            </a:solidFill>
                            <a:latin typeface="Cambria Math" panose="02040503050406030204" pitchFamily="18" charset="0"/>
                            <a:ea typeface="Cambria Math" panose="02040503050406030204" pitchFamily="18" charset="0"/>
                          </a:rPr>
                          <m:t>𝛽</m:t>
                        </m:r>
                      </m:e>
                      <m:sub>
                        <m:r>
                          <a:rPr lang="en-US" sz="1200" b="0" i="1" smtClean="0">
                            <a:solidFill>
                              <a:schemeClr val="bg1"/>
                            </a:solidFill>
                            <a:latin typeface="Cambria Math" panose="02040503050406030204" pitchFamily="18" charset="0"/>
                          </a:rPr>
                          <m:t>2</m:t>
                        </m:r>
                      </m:sub>
                    </m:sSub>
                    <m:r>
                      <a:rPr lang="en-US" sz="1200" b="0" i="1" smtClean="0">
                        <a:solidFill>
                          <a:schemeClr val="bg1"/>
                        </a:solidFill>
                        <a:latin typeface="Cambria Math" panose="02040503050406030204" pitchFamily="18" charset="0"/>
                      </a:rPr>
                      <m:t> </m:t>
                    </m:r>
                    <m:r>
                      <a:rPr lang="en-US" sz="1200" b="0" i="1" smtClean="0">
                        <a:solidFill>
                          <a:schemeClr val="bg1"/>
                        </a:solidFill>
                        <a:latin typeface="Cambria Math" panose="02040503050406030204" pitchFamily="18" charset="0"/>
                        <a:ea typeface="Cambria Math" panose="02040503050406030204" pitchFamily="18" charset="0"/>
                      </a:rPr>
                      <m:t>=</m:t>
                    </m:r>
                  </m:oMath>
                </a14:m>
                <a:r>
                  <a:rPr lang="en-US" sz="1200" dirty="0">
                    <a:solidFill>
                      <a:schemeClr val="bg1"/>
                    </a:solidFill>
                  </a:rPr>
                  <a:t> Coefficient #2	</a:t>
                </a:r>
                <a14:m>
                  <m:oMath xmlns:m="http://schemas.openxmlformats.org/officeDocument/2006/math">
                    <m:sSub>
                      <m:sSubPr>
                        <m:ctrlPr>
                          <a:rPr lang="en-US" sz="120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𝑥</m:t>
                        </m:r>
                      </m:e>
                      <m:sub>
                        <m:r>
                          <a:rPr lang="en-US" sz="1200" b="0" i="1" smtClean="0">
                            <a:solidFill>
                              <a:schemeClr val="bg1"/>
                            </a:solidFill>
                            <a:latin typeface="Cambria Math" panose="02040503050406030204" pitchFamily="18" charset="0"/>
                          </a:rPr>
                          <m:t>𝑖</m:t>
                        </m:r>
                      </m:sub>
                    </m:sSub>
                    <m:r>
                      <a:rPr lang="en-US" sz="1200" b="0" i="1" smtClean="0">
                        <a:solidFill>
                          <a:schemeClr val="bg1"/>
                        </a:solidFill>
                        <a:latin typeface="Cambria Math" panose="02040503050406030204" pitchFamily="18" charset="0"/>
                      </a:rPr>
                      <m:t>=</m:t>
                    </m:r>
                  </m:oMath>
                </a14:m>
                <a:r>
                  <a:rPr lang="en-US" sz="1200" dirty="0">
                    <a:solidFill>
                      <a:schemeClr val="bg1"/>
                    </a:solidFill>
                  </a:rPr>
                  <a:t> </a:t>
                </a:r>
                <a:r>
                  <a:rPr lang="en-US" sz="1200" dirty="0" err="1">
                    <a:solidFill>
                      <a:schemeClr val="bg1"/>
                    </a:solidFill>
                  </a:rPr>
                  <a:t>ith</a:t>
                </a:r>
                <a:r>
                  <a:rPr lang="en-US" sz="1200" dirty="0">
                    <a:solidFill>
                      <a:schemeClr val="bg1"/>
                    </a:solidFill>
                  </a:rPr>
                  <a:t> ind. Variable</a:t>
                </a:r>
              </a:p>
            </p:txBody>
          </p:sp>
        </mc:Choice>
        <mc:Fallback xmlns="">
          <p:sp>
            <p:nvSpPr>
              <p:cNvPr id="7" name="TextBox 6">
                <a:extLst>
                  <a:ext uri="{FF2B5EF4-FFF2-40B4-BE49-F238E27FC236}">
                    <a16:creationId xmlns:a16="http://schemas.microsoft.com/office/drawing/2014/main" id="{F6FDAA80-EA98-48B1-8ED6-94716B0F3CD1}"/>
                  </a:ext>
                </a:extLst>
              </p:cNvPr>
              <p:cNvSpPr txBox="1">
                <a:spLocks noRot="1" noChangeAspect="1" noMove="1" noResize="1" noEditPoints="1" noAdjustHandles="1" noChangeArrowheads="1" noChangeShapeType="1" noTextEdit="1"/>
              </p:cNvSpPr>
              <p:nvPr/>
            </p:nvSpPr>
            <p:spPr>
              <a:xfrm>
                <a:off x="331848" y="1691659"/>
                <a:ext cx="3921664" cy="830997"/>
              </a:xfrm>
              <a:prstGeom prst="rect">
                <a:avLst/>
              </a:prstGeom>
              <a:blipFill>
                <a:blip r:embed="rId4"/>
                <a:stretch>
                  <a:fillRect t="-725" b="-3623"/>
                </a:stretch>
              </a:blipFill>
              <a:ln>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3E9E70DE-CB54-4C7E-BAD6-E96A294728AC}"/>
              </a:ext>
            </a:extLst>
          </p:cNvPr>
          <p:cNvSpPr txBox="1"/>
          <p:nvPr/>
        </p:nvSpPr>
        <p:spPr>
          <a:xfrm>
            <a:off x="5144429" y="210033"/>
            <a:ext cx="3839828" cy="738664"/>
          </a:xfrm>
          <a:prstGeom prst="rect">
            <a:avLst/>
          </a:prstGeom>
          <a:noFill/>
        </p:spPr>
        <p:txBody>
          <a:bodyPr wrap="square" rtlCol="0">
            <a:spAutoFit/>
          </a:bodyPr>
          <a:lstStyle/>
          <a:p>
            <a:r>
              <a:rPr lang="en-US" b="1" dirty="0">
                <a:solidFill>
                  <a:schemeClr val="bg1"/>
                </a:solidFill>
                <a:latin typeface="Amasis MT Pro Black" panose="020B0604020202020204" pitchFamily="18" charset="0"/>
              </a:rPr>
              <a:t>Trial and Error on different candidate parameter values that could specify a function and see which ones the best.</a:t>
            </a:r>
          </a:p>
        </p:txBody>
      </p:sp>
      <p:pic>
        <p:nvPicPr>
          <p:cNvPr id="18" name="Picture 17" descr="Chart, scatter chart&#10;&#10;Description automatically generated">
            <a:extLst>
              <a:ext uri="{FF2B5EF4-FFF2-40B4-BE49-F238E27FC236}">
                <a16:creationId xmlns:a16="http://schemas.microsoft.com/office/drawing/2014/main" id="{24C70F53-3E3E-4BAD-A3F7-D9A767DC61CA}"/>
              </a:ext>
            </a:extLst>
          </p:cNvPr>
          <p:cNvPicPr>
            <a:picLocks noChangeAspect="1"/>
          </p:cNvPicPr>
          <p:nvPr/>
        </p:nvPicPr>
        <p:blipFill>
          <a:blip r:embed="rId5"/>
          <a:stretch>
            <a:fillRect/>
          </a:stretch>
        </p:blipFill>
        <p:spPr>
          <a:xfrm>
            <a:off x="1125717" y="2697507"/>
            <a:ext cx="2333926" cy="2321643"/>
          </a:xfrm>
          <a:prstGeom prst="rect">
            <a:avLst/>
          </a:prstGeom>
        </p:spPr>
      </p:pic>
    </p:spTree>
    <p:extLst>
      <p:ext uri="{BB962C8B-B14F-4D97-AF65-F5344CB8AC3E}">
        <p14:creationId xmlns:p14="http://schemas.microsoft.com/office/powerpoint/2010/main" val="3082979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9977-A333-485C-B296-89DAC8983B0D}"/>
              </a:ext>
            </a:extLst>
          </p:cNvPr>
          <p:cNvSpPr>
            <a:spLocks noGrp="1"/>
          </p:cNvSpPr>
          <p:nvPr>
            <p:ph type="title"/>
          </p:nvPr>
        </p:nvSpPr>
        <p:spPr>
          <a:xfrm>
            <a:off x="210771" y="177997"/>
            <a:ext cx="8229600" cy="413400"/>
          </a:xfrm>
        </p:spPr>
        <p:txBody>
          <a:bodyPr/>
          <a:lstStyle/>
          <a:p>
            <a:r>
              <a:rPr lang="en-US" dirty="0"/>
              <a:t>Empirical Risk (cost function) vs loss function</a:t>
            </a:r>
          </a:p>
        </p:txBody>
      </p:sp>
      <p:sp>
        <p:nvSpPr>
          <p:cNvPr id="3" name="Text Placeholder 2">
            <a:extLst>
              <a:ext uri="{FF2B5EF4-FFF2-40B4-BE49-F238E27FC236}">
                <a16:creationId xmlns:a16="http://schemas.microsoft.com/office/drawing/2014/main" id="{6E397E20-81A0-47F5-B513-C6BAB3B52DCD}"/>
              </a:ext>
            </a:extLst>
          </p:cNvPr>
          <p:cNvSpPr>
            <a:spLocks noGrp="1"/>
          </p:cNvSpPr>
          <p:nvPr>
            <p:ph type="body" idx="1"/>
          </p:nvPr>
        </p:nvSpPr>
        <p:spPr>
          <a:xfrm>
            <a:off x="331071" y="772592"/>
            <a:ext cx="3994500" cy="3725700"/>
          </a:xfrm>
        </p:spPr>
        <p:txBody>
          <a:bodyPr/>
          <a:lstStyle/>
          <a:p>
            <a:pPr marL="171450" indent="-171450">
              <a:buChar char="•"/>
            </a:pPr>
            <a:r>
              <a:rPr lang="en" dirty="0">
                <a:solidFill>
                  <a:srgbClr val="FFFFFF"/>
                </a:solidFill>
              </a:rPr>
              <a:t>Using the Empirical Risk values, we can judge the “goodness” of each fitted model.</a:t>
            </a:r>
          </a:p>
          <a:p>
            <a:pPr marL="171450" indent="-171450">
              <a:buChar char="•"/>
            </a:pPr>
            <a:endParaRPr lang="en" dirty="0">
              <a:solidFill>
                <a:srgbClr val="FFFFFF"/>
              </a:solidFill>
            </a:endParaRPr>
          </a:p>
          <a:p>
            <a:pPr marL="171450" indent="-171450">
              <a:buChar char="•"/>
            </a:pPr>
            <a:r>
              <a:rPr lang="en" dirty="0">
                <a:solidFill>
                  <a:srgbClr val="FFFFFF"/>
                </a:solidFill>
              </a:rPr>
              <a:t>Our computers can generate and compare all combinations of </a:t>
            </a:r>
            <a:r>
              <a:rPr lang="en-US" dirty="0">
                <a:solidFill>
                  <a:srgbClr val="FFFFFF"/>
                </a:solidFill>
              </a:rPr>
              <a:t>parameter choices</a:t>
            </a:r>
            <a:r>
              <a:rPr lang="en" dirty="0">
                <a:solidFill>
                  <a:srgbClr val="FFFFFF"/>
                </a:solidFill>
              </a:rPr>
              <a:t>, using their empirical risks.</a:t>
            </a:r>
          </a:p>
          <a:p>
            <a:endParaRPr lang="en-US" dirty="0"/>
          </a:p>
        </p:txBody>
      </p:sp>
      <p:sp>
        <p:nvSpPr>
          <p:cNvPr id="4" name="Text Placeholder 3">
            <a:extLst>
              <a:ext uri="{FF2B5EF4-FFF2-40B4-BE49-F238E27FC236}">
                <a16:creationId xmlns:a16="http://schemas.microsoft.com/office/drawing/2014/main" id="{184F89EC-C010-4FD6-AFA6-D2C51F836BBF}"/>
              </a:ext>
            </a:extLst>
          </p:cNvPr>
          <p:cNvSpPr>
            <a:spLocks noGrp="1"/>
          </p:cNvSpPr>
          <p:nvPr>
            <p:ph type="body" idx="2"/>
          </p:nvPr>
        </p:nvSpPr>
        <p:spPr>
          <a:xfrm>
            <a:off x="4657962" y="532311"/>
            <a:ext cx="3994500" cy="3725700"/>
          </a:xfrm>
        </p:spPr>
        <p:txBody>
          <a:bodyPr/>
          <a:lstStyle/>
          <a:p>
            <a:r>
              <a:rPr lang="en-US" dirty="0"/>
              <a:t>Loss Function </a:t>
            </a:r>
          </a:p>
          <a:p>
            <a:pPr marL="114300" indent="0">
              <a:buNone/>
            </a:pPr>
            <a:r>
              <a:rPr lang="en-US" dirty="0"/>
              <a:t>    It works similar to empirical risk by giving the general definition of goodness of the parameter choice but w.r.t a single training data point. </a:t>
            </a:r>
          </a:p>
          <a:p>
            <a:pPr marL="114300" indent="0">
              <a:buNone/>
            </a:pPr>
            <a:endParaRPr lang="en-US" dirty="0"/>
          </a:p>
          <a:p>
            <a:pPr>
              <a:buFont typeface="Wingdings" panose="05000000000000000000" pitchFamily="2" charset="2"/>
              <a:buChar char="§"/>
            </a:pPr>
            <a:r>
              <a:rPr lang="en-US" dirty="0"/>
              <a:t>“Usually” the cost function value against a candidate parameter choice is mean of loss values for all training datapoints </a:t>
            </a:r>
          </a:p>
        </p:txBody>
      </p:sp>
      <p:sp>
        <p:nvSpPr>
          <p:cNvPr id="5" name="Slide Number Placeholder 4">
            <a:extLst>
              <a:ext uri="{FF2B5EF4-FFF2-40B4-BE49-F238E27FC236}">
                <a16:creationId xmlns:a16="http://schemas.microsoft.com/office/drawing/2014/main" id="{C2A10815-9D4D-4BA7-9750-4F844A1069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74079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04327" y="210033"/>
            <a:ext cx="8229600" cy="413400"/>
          </a:xfrm>
          <a:prstGeom prst="rect">
            <a:avLst/>
          </a:prstGeom>
        </p:spPr>
        <p:txBody>
          <a:bodyPr spcFirstLastPara="1" wrap="square" lIns="91425" tIns="91425" rIns="91425" bIns="91425" anchor="t" anchorCtr="0">
            <a:noAutofit/>
          </a:bodyPr>
          <a:lstStyle/>
          <a:p>
            <a:r>
              <a:rPr lang="en" dirty="0"/>
              <a:t>One way to find Empirical Risk: Mean-Squared Error</a:t>
            </a:r>
            <a:endParaRPr lang="en-US" dirty="0"/>
          </a:p>
        </p:txBody>
      </p:sp>
      <p:sp>
        <p:nvSpPr>
          <p:cNvPr id="71" name="Google Shape;71;p12"/>
          <p:cNvSpPr txBox="1"/>
          <p:nvPr/>
        </p:nvSpPr>
        <p:spPr>
          <a:xfrm>
            <a:off x="404327" y="604358"/>
            <a:ext cx="4392102" cy="1655400"/>
          </a:xfrm>
          <a:prstGeom prst="rect">
            <a:avLst/>
          </a:prstGeom>
          <a:noFill/>
          <a:ln>
            <a:noFill/>
          </a:ln>
        </p:spPr>
        <p:txBody>
          <a:bodyPr spcFirstLastPara="1" wrap="square" lIns="91425" tIns="91425" rIns="91425" bIns="91425" anchor="t" anchorCtr="0">
            <a:noAutofit/>
          </a:bodyPr>
          <a:lstStyle/>
          <a:p>
            <a:pPr marL="171450" lvl="0" indent="-171450" algn="l">
              <a:spcBef>
                <a:spcPts val="600"/>
              </a:spcBef>
              <a:spcAft>
                <a:spcPts val="0"/>
              </a:spcAft>
              <a:buChar char="•"/>
            </a:pPr>
            <a:r>
              <a:rPr lang="en" sz="1200" dirty="0">
                <a:solidFill>
                  <a:srgbClr val="FFFFFF"/>
                </a:solidFill>
                <a:latin typeface="Cousine"/>
                <a:ea typeface="Cousine"/>
                <a:cs typeface="Cousine"/>
              </a:rPr>
              <a:t>For each regression model </a:t>
            </a:r>
            <a:r>
              <a:rPr lang="en-US" sz="1200" dirty="0">
                <a:solidFill>
                  <a:srgbClr val="FFFFFF"/>
                </a:solidFill>
                <a:latin typeface="Cousine"/>
                <a:ea typeface="Cousine"/>
                <a:cs typeface="Cousine"/>
              </a:rPr>
              <a:t>choice,</a:t>
            </a:r>
            <a:r>
              <a:rPr lang="en" sz="1200" dirty="0">
                <a:solidFill>
                  <a:srgbClr val="FFFFFF"/>
                </a:solidFill>
                <a:latin typeface="Cousine"/>
                <a:ea typeface="Cousine"/>
                <a:cs typeface="Cousine"/>
              </a:rPr>
              <a:t> the distance from each observation/</a:t>
            </a:r>
            <a:r>
              <a:rPr lang="en-US" sz="1200" dirty="0">
                <a:solidFill>
                  <a:srgbClr val="FFFFFF"/>
                </a:solidFill>
                <a:latin typeface="Cousine"/>
                <a:ea typeface="Cousine"/>
                <a:cs typeface="Cousine"/>
              </a:rPr>
              <a:t>datapoint </a:t>
            </a:r>
            <a:r>
              <a:rPr lang="en" sz="1200" dirty="0">
                <a:solidFill>
                  <a:srgbClr val="FFFFFF"/>
                </a:solidFill>
                <a:latin typeface="Cousine"/>
                <a:ea typeface="Cousine"/>
                <a:cs typeface="Cousine"/>
              </a:rPr>
              <a:t> to that line </a:t>
            </a:r>
            <a:r>
              <a:rPr lang="en-US" sz="1200" dirty="0">
                <a:solidFill>
                  <a:srgbClr val="FFFFFF"/>
                </a:solidFill>
                <a:latin typeface="Cousine"/>
                <a:ea typeface="Cousine"/>
                <a:cs typeface="Cousine"/>
              </a:rPr>
              <a:t>(produced by this current model choice)</a:t>
            </a:r>
            <a:r>
              <a:rPr lang="en" sz="1200" dirty="0">
                <a:solidFill>
                  <a:srgbClr val="FFFFFF"/>
                </a:solidFill>
                <a:latin typeface="Cousine"/>
                <a:ea typeface="Cousine"/>
                <a:cs typeface="Cousine"/>
              </a:rPr>
              <a:t> is measured. This is simply called the </a:t>
            </a:r>
            <a:r>
              <a:rPr lang="en" sz="1200" b="1" dirty="0">
                <a:solidFill>
                  <a:srgbClr val="FFFFFF"/>
                </a:solidFill>
                <a:latin typeface="Cousine"/>
                <a:ea typeface="Cousine"/>
                <a:cs typeface="Cousine"/>
              </a:rPr>
              <a:t>error</a:t>
            </a:r>
            <a:r>
              <a:rPr lang="en" sz="1200" dirty="0">
                <a:solidFill>
                  <a:srgbClr val="FFFFFF"/>
                </a:solidFill>
                <a:latin typeface="Cousine"/>
                <a:ea typeface="Cousine"/>
                <a:cs typeface="Cousine"/>
              </a:rPr>
              <a:t>(or residual), or how inaccurate our prediction was.</a:t>
            </a:r>
          </a:p>
          <a:p>
            <a:pPr marL="171450" lvl="0" indent="-171450" algn="l">
              <a:spcBef>
                <a:spcPts val="600"/>
              </a:spcBef>
              <a:spcAft>
                <a:spcPts val="0"/>
              </a:spcAft>
              <a:buChar char="•"/>
            </a:pPr>
            <a:endParaRPr lang="en" dirty="0"/>
          </a:p>
          <a:p>
            <a:pPr marL="171450" indent="-171450">
              <a:spcBef>
                <a:spcPts val="600"/>
              </a:spcBef>
              <a:buFont typeface="Arial"/>
              <a:buChar char="•"/>
            </a:pPr>
            <a:r>
              <a:rPr lang="en" sz="1200" dirty="0">
                <a:solidFill>
                  <a:srgbClr val="FFFFFF"/>
                </a:solidFill>
                <a:latin typeface="Cousine"/>
                <a:ea typeface="Cousine"/>
              </a:rPr>
              <a:t>One way to calculate Empirical Risk is by finding the </a:t>
            </a:r>
            <a:r>
              <a:rPr lang="en" sz="1200" b="1" dirty="0">
                <a:solidFill>
                  <a:srgbClr val="FFFFFF"/>
                </a:solidFill>
                <a:latin typeface="Cousine"/>
                <a:ea typeface="Cousine"/>
              </a:rPr>
              <a:t>mean-squared error</a:t>
            </a:r>
            <a:r>
              <a:rPr lang="en" sz="1200" dirty="0">
                <a:solidFill>
                  <a:srgbClr val="FFFFFF"/>
                </a:solidFill>
                <a:latin typeface="Cousine"/>
                <a:ea typeface="Cousine"/>
              </a:rPr>
              <a:t>.</a:t>
            </a:r>
          </a:p>
          <a:p>
            <a:pPr marL="171450" indent="-171450">
              <a:spcBef>
                <a:spcPts val="600"/>
              </a:spcBef>
              <a:buFont typeface="Arial"/>
              <a:buChar char="•"/>
            </a:pPr>
            <a:endParaRPr lang="en" sz="1200" dirty="0">
              <a:solidFill>
                <a:srgbClr val="FFFFFF"/>
              </a:solidFill>
              <a:latin typeface="Cousine"/>
              <a:ea typeface="Cousine"/>
              <a:cs typeface="Cousine"/>
            </a:endParaRPr>
          </a:p>
          <a:p>
            <a:pPr marL="171450" indent="-171450">
              <a:spcBef>
                <a:spcPts val="600"/>
              </a:spcBef>
              <a:buFont typeface="Arial" panose="020B0604020202020204" pitchFamily="34" charset="0"/>
              <a:buChar char="•"/>
            </a:pPr>
            <a:r>
              <a:rPr lang="en" sz="1200" dirty="0">
                <a:solidFill>
                  <a:srgbClr val="FFFFFF"/>
                </a:solidFill>
                <a:latin typeface="Cousine"/>
                <a:ea typeface="Cousine"/>
                <a:cs typeface="Cousine"/>
              </a:rPr>
              <a:t>Like the title says, each of the errors will be squared, and will then take the average of those resulting numbers, hence the name </a:t>
            </a:r>
            <a:r>
              <a:rPr lang="en" sz="1200" b="1" dirty="0">
                <a:solidFill>
                  <a:srgbClr val="FFFFFF"/>
                </a:solidFill>
                <a:latin typeface="Cousine"/>
                <a:ea typeface="Cousine"/>
                <a:cs typeface="Cousine"/>
              </a:rPr>
              <a:t>Mean-Squared Error</a:t>
            </a:r>
            <a:r>
              <a:rPr lang="en" sz="1200" dirty="0">
                <a:solidFill>
                  <a:srgbClr val="FFFFFF"/>
                </a:solidFill>
                <a:latin typeface="Cousine"/>
                <a:ea typeface="Cousine"/>
                <a:cs typeface="Cousine"/>
              </a:rPr>
              <a:t>.</a:t>
            </a:r>
          </a:p>
          <a:p>
            <a:pPr marL="171450" indent="-171450">
              <a:spcBef>
                <a:spcPts val="600"/>
              </a:spcBef>
              <a:buFont typeface="Arial" panose="020B0604020202020204" pitchFamily="34" charset="0"/>
              <a:buChar char="•"/>
            </a:pPr>
            <a:endParaRPr lang="en" sz="1200" dirty="0">
              <a:solidFill>
                <a:srgbClr val="FFFFFF"/>
              </a:solidFill>
              <a:latin typeface="Cousine"/>
              <a:ea typeface="Cousine"/>
              <a:cs typeface="Cousine"/>
            </a:endParaRPr>
          </a:p>
          <a:p>
            <a:pPr marL="171450" indent="-171450">
              <a:spcBef>
                <a:spcPts val="600"/>
              </a:spcBef>
              <a:buFont typeface="Arial" panose="020B0604020202020204" pitchFamily="34" charset="0"/>
              <a:buChar char="•"/>
            </a:pPr>
            <a:r>
              <a:rPr lang="en" sz="1200" dirty="0">
                <a:solidFill>
                  <a:srgbClr val="FFFFFF"/>
                </a:solidFill>
                <a:latin typeface="Cousine"/>
                <a:ea typeface="Cousine"/>
                <a:cs typeface="Cousine"/>
              </a:rPr>
              <a:t>This leaves us with one value which we can assign to that model. Repeating this process for each model will function as our empirical risks to which we can compare.</a:t>
            </a:r>
          </a:p>
          <a:p>
            <a:pPr marL="171450" indent="-171450">
              <a:spcBef>
                <a:spcPts val="600"/>
              </a:spcBef>
              <a:buFont typeface="Arial" panose="020B0604020202020204" pitchFamily="34" charset="0"/>
              <a:buChar char="•"/>
            </a:pPr>
            <a:r>
              <a:rPr lang="en" sz="1200" dirty="0">
                <a:solidFill>
                  <a:srgbClr val="FFFFFF"/>
                </a:solidFill>
                <a:latin typeface="Cousine"/>
                <a:ea typeface="Cousine"/>
                <a:cs typeface="Cousine"/>
              </a:rPr>
              <a:t>This process is also called </a:t>
            </a:r>
            <a:r>
              <a:rPr lang="en" sz="1200" b="1" dirty="0">
                <a:solidFill>
                  <a:srgbClr val="FFFFFF"/>
                </a:solidFill>
                <a:latin typeface="Cousine"/>
                <a:ea typeface="Cousine"/>
                <a:cs typeface="Cousine"/>
              </a:rPr>
              <a:t>Least Squares</a:t>
            </a:r>
            <a:r>
              <a:rPr lang="en" sz="1200" dirty="0">
                <a:solidFill>
                  <a:srgbClr val="FFFFFF"/>
                </a:solidFill>
                <a:latin typeface="Cousine"/>
                <a:ea typeface="Cousine"/>
                <a:cs typeface="Cousine"/>
              </a:rPr>
              <a:t>.</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descr="Chart, scatter chart&#10;&#10;Description automatically generated">
            <a:extLst>
              <a:ext uri="{FF2B5EF4-FFF2-40B4-BE49-F238E27FC236}">
                <a16:creationId xmlns:a16="http://schemas.microsoft.com/office/drawing/2014/main" id="{2EB3F5E8-F225-4B01-A0AF-612B2F35CDD8}"/>
              </a:ext>
            </a:extLst>
          </p:cNvPr>
          <p:cNvPicPr>
            <a:picLocks noChangeAspect="1"/>
          </p:cNvPicPr>
          <p:nvPr/>
        </p:nvPicPr>
        <p:blipFill>
          <a:blip r:embed="rId3"/>
          <a:stretch>
            <a:fillRect/>
          </a:stretch>
        </p:blipFill>
        <p:spPr>
          <a:xfrm>
            <a:off x="5322849" y="604358"/>
            <a:ext cx="2618678" cy="1623580"/>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C6845DC-3969-87A6-7C0B-A0AE44467ACA}"/>
                  </a:ext>
                </a:extLst>
              </p:cNvPr>
              <p:cNvSpPr txBox="1"/>
              <p:nvPr/>
            </p:nvSpPr>
            <p:spPr>
              <a:xfrm>
                <a:off x="5260588" y="2349112"/>
                <a:ext cx="2743200" cy="68050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𝑀𝑆𝐸</m:t>
                      </m:r>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1</m:t>
                          </m:r>
                        </m:num>
                        <m:den>
                          <m:r>
                            <a:rPr lang="en-US" b="0" i="1" smtClean="0">
                              <a:solidFill>
                                <a:schemeClr val="bg1"/>
                              </a:solidFill>
                              <a:latin typeface="Cambria Math" panose="02040503050406030204" pitchFamily="18" charset="0"/>
                            </a:rPr>
                            <m:t>𝑛</m:t>
                          </m:r>
                        </m:den>
                      </m:f>
                      <m:nary>
                        <m:naryPr>
                          <m:chr m:val="∑"/>
                          <m:ctrlPr>
                            <a:rPr lang="en-US" b="0" i="1" smtClean="0">
                              <a:solidFill>
                                <a:schemeClr val="bg1"/>
                              </a:solidFill>
                              <a:latin typeface="Cambria Math" panose="02040503050406030204" pitchFamily="18" charset="0"/>
                            </a:rPr>
                          </m:ctrlPr>
                        </m:naryPr>
                        <m:sub>
                          <m:r>
                            <m:rPr>
                              <m:brk m:alnAt="23"/>
                            </m:rP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=1</m:t>
                          </m:r>
                        </m:sub>
                        <m:sup>
                          <m:r>
                            <a:rPr lang="en-US" b="0" i="1" smtClean="0">
                              <a:solidFill>
                                <a:schemeClr val="bg1"/>
                              </a:solidFill>
                              <a:latin typeface="Cambria Math" panose="02040503050406030204" pitchFamily="18" charset="0"/>
                            </a:rPr>
                            <m:t>𝑛</m:t>
                          </m:r>
                        </m:sup>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𝑌</m:t>
                                  </m:r>
                                </m:e>
                                <m:sub>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𝑌</m:t>
                                      </m:r>
                                    </m:e>
                                  </m:acc>
                                </m:e>
                                <m:sub>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m:t>
                              </m:r>
                            </m:e>
                            <m:sup>
                              <m:r>
                                <a:rPr lang="en-US" i="1">
                                  <a:solidFill>
                                    <a:schemeClr val="bg1"/>
                                  </a:solidFill>
                                  <a:latin typeface="Cambria Math" panose="02040503050406030204" pitchFamily="18" charset="0"/>
                                </a:rPr>
                                <m:t>2</m:t>
                              </m:r>
                            </m:sup>
                          </m:sSup>
                        </m:e>
                      </m:nary>
                    </m:oMath>
                  </m:oMathPara>
                </a14:m>
                <a:endParaRPr lang="en-US" dirty="0">
                  <a:solidFill>
                    <a:schemeClr val="bg1"/>
                  </a:solidFill>
                </a:endParaRPr>
              </a:p>
            </p:txBody>
          </p:sp>
        </mc:Choice>
        <mc:Fallback>
          <p:sp>
            <p:nvSpPr>
              <p:cNvPr id="2" name="TextBox 1">
                <a:extLst>
                  <a:ext uri="{FF2B5EF4-FFF2-40B4-BE49-F238E27FC236}">
                    <a16:creationId xmlns:a16="http://schemas.microsoft.com/office/drawing/2014/main" id="{2C6845DC-3969-87A6-7C0B-A0AE44467ACA}"/>
                  </a:ext>
                </a:extLst>
              </p:cNvPr>
              <p:cNvSpPr txBox="1">
                <a:spLocks noRot="1" noChangeAspect="1" noMove="1" noResize="1" noEditPoints="1" noAdjustHandles="1" noChangeArrowheads="1" noChangeShapeType="1" noTextEdit="1"/>
              </p:cNvSpPr>
              <p:nvPr/>
            </p:nvSpPr>
            <p:spPr>
              <a:xfrm>
                <a:off x="5260588" y="2349112"/>
                <a:ext cx="2743200" cy="680507"/>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09DD015-7DDA-4E3C-AC4F-840C4F90B2A2}"/>
                  </a:ext>
                </a:extLst>
              </p:cNvPr>
              <p:cNvSpPr txBox="1"/>
              <p:nvPr/>
            </p:nvSpPr>
            <p:spPr>
              <a:xfrm>
                <a:off x="4851639" y="3150793"/>
                <a:ext cx="3671518" cy="744499"/>
              </a:xfrm>
              <a:prstGeom prst="rect">
                <a:avLst/>
              </a:prstGeom>
              <a:noFill/>
              <a:ln>
                <a:solidFill>
                  <a:schemeClr val="tx1"/>
                </a:solidFill>
              </a:ln>
            </p:spPr>
            <p:txBody>
              <a:bodyPr wrap="none" rtlCol="0">
                <a:spAutoFit/>
              </a:bodyPr>
              <a:lstStyle/>
              <a:p>
                <a14:m>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𝑌</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oMath>
                </a14:m>
                <a:r>
                  <a:rPr lang="en-US" b="0">
                    <a:solidFill>
                      <a:schemeClr val="bg1"/>
                    </a:solidFill>
                  </a:rPr>
                  <a:t> Actual Observation Response(Y) Value</a:t>
                </a:r>
              </a:p>
              <a:p>
                <a14:m>
                  <m:oMath xmlns:m="http://schemas.openxmlformats.org/officeDocument/2006/math">
                    <m:sSub>
                      <m:sSubPr>
                        <m:ctrlPr>
                          <a:rPr lang="en-US" i="1" smtClean="0">
                            <a:solidFill>
                              <a:schemeClr val="bg1"/>
                            </a:solidFill>
                            <a:latin typeface="Cambria Math" panose="02040503050406030204" pitchFamily="18" charset="0"/>
                          </a:rPr>
                        </m:ctrlPr>
                      </m:sSubPr>
                      <m:e>
                        <m:acc>
                          <m:accPr>
                            <m:chr m:val="̂"/>
                            <m:ctrlPr>
                              <a:rPr lang="en-US" i="1" smtClean="0">
                                <a:solidFill>
                                  <a:schemeClr val="bg1"/>
                                </a:solidFill>
                                <a:latin typeface="Cambria Math" panose="02040503050406030204" pitchFamily="18" charset="0"/>
                              </a:rPr>
                            </m:ctrlPr>
                          </m:accPr>
                          <m:e>
                            <m:r>
                              <a:rPr lang="en-US" b="0" i="1" smtClean="0">
                                <a:solidFill>
                                  <a:schemeClr val="bg1"/>
                                </a:solidFill>
                                <a:latin typeface="Cambria Math" panose="02040503050406030204" pitchFamily="18" charset="0"/>
                              </a:rPr>
                              <m:t>𝑌</m:t>
                            </m:r>
                          </m:e>
                        </m:acc>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 </m:t>
                    </m:r>
                  </m:oMath>
                </a14:m>
                <a:r>
                  <a:rPr lang="en-US">
                    <a:solidFill>
                      <a:schemeClr val="bg1"/>
                    </a:solidFill>
                  </a:rPr>
                  <a:t>Predicted Response(Y) Value</a:t>
                </a:r>
              </a:p>
              <a:p>
                <a14:m>
                  <m:oMath xmlns:m="http://schemas.openxmlformats.org/officeDocument/2006/math">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 </m:t>
                    </m:r>
                  </m:oMath>
                </a14:m>
                <a:r>
                  <a:rPr lang="en-US">
                    <a:solidFill>
                      <a:schemeClr val="bg1"/>
                    </a:solidFill>
                  </a:rPr>
                  <a:t># of observations</a:t>
                </a:r>
              </a:p>
            </p:txBody>
          </p:sp>
        </mc:Choice>
        <mc:Fallback>
          <p:sp>
            <p:nvSpPr>
              <p:cNvPr id="5" name="TextBox 4">
                <a:extLst>
                  <a:ext uri="{FF2B5EF4-FFF2-40B4-BE49-F238E27FC236}">
                    <a16:creationId xmlns:a16="http://schemas.microsoft.com/office/drawing/2014/main" id="{D09DD015-7DDA-4E3C-AC4F-840C4F90B2A2}"/>
                  </a:ext>
                </a:extLst>
              </p:cNvPr>
              <p:cNvSpPr txBox="1">
                <a:spLocks noRot="1" noChangeAspect="1" noMove="1" noResize="1" noEditPoints="1" noAdjustHandles="1" noChangeArrowheads="1" noChangeShapeType="1" noTextEdit="1"/>
              </p:cNvSpPr>
              <p:nvPr/>
            </p:nvSpPr>
            <p:spPr>
              <a:xfrm>
                <a:off x="4851639" y="3150793"/>
                <a:ext cx="3671518" cy="744499"/>
              </a:xfrm>
              <a:prstGeom prst="rect">
                <a:avLst/>
              </a:prstGeom>
              <a:blipFill>
                <a:blip r:embed="rId5"/>
                <a:stretch>
                  <a:fillRect t="-806" b="-6452"/>
                </a:stretch>
              </a:blipFill>
              <a:ln>
                <a:solidFill>
                  <a:schemeClr val="tx1"/>
                </a:solidFill>
              </a:ln>
            </p:spPr>
            <p:txBody>
              <a:bodyPr/>
              <a:lstStyle/>
              <a:p>
                <a:r>
                  <a:rPr lang="en-US">
                    <a:noFill/>
                  </a:rPr>
                  <a:t> </a:t>
                </a:r>
              </a:p>
            </p:txBody>
          </p:sp>
        </mc:Fallback>
      </mc:AlternateContent>
      <p:sp>
        <p:nvSpPr>
          <p:cNvPr id="4" name="TextBox 3">
            <a:extLst>
              <a:ext uri="{FF2B5EF4-FFF2-40B4-BE49-F238E27FC236}">
                <a16:creationId xmlns:a16="http://schemas.microsoft.com/office/drawing/2014/main" id="{A0D86187-643B-486A-A535-211A80AF9525}"/>
              </a:ext>
            </a:extLst>
          </p:cNvPr>
          <p:cNvSpPr txBox="1"/>
          <p:nvPr/>
        </p:nvSpPr>
        <p:spPr>
          <a:xfrm>
            <a:off x="4851639" y="4016466"/>
            <a:ext cx="4230645" cy="954107"/>
          </a:xfrm>
          <a:prstGeom prst="rect">
            <a:avLst/>
          </a:prstGeom>
          <a:noFill/>
        </p:spPr>
        <p:txBody>
          <a:bodyPr wrap="none" rtlCol="0">
            <a:spAutoFit/>
          </a:bodyPr>
          <a:lstStyle/>
          <a:p>
            <a:r>
              <a:rPr lang="en-US" dirty="0"/>
              <a:t>Since for each datapoint we are taking a square</a:t>
            </a:r>
          </a:p>
          <a:p>
            <a:r>
              <a:rPr lang="en-US" dirty="0"/>
              <a:t>Of the difference between the datapoint and the </a:t>
            </a:r>
          </a:p>
          <a:p>
            <a:r>
              <a:rPr lang="en-US" dirty="0"/>
              <a:t>Candidate parameter fit ; loss function == squared</a:t>
            </a:r>
          </a:p>
          <a:p>
            <a:r>
              <a:rPr lang="en-US" dirty="0"/>
              <a:t>                                                                   residuals</a:t>
            </a:r>
          </a:p>
        </p:txBody>
      </p:sp>
    </p:spTree>
    <p:extLst>
      <p:ext uri="{BB962C8B-B14F-4D97-AF65-F5344CB8AC3E}">
        <p14:creationId xmlns:p14="http://schemas.microsoft.com/office/powerpoint/2010/main" val="386707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r>
              <a:rPr lang="en"/>
              <a:t>Loss Function &amp; Cost Function</a:t>
            </a:r>
            <a:endParaRPr lang="en-US"/>
          </a:p>
        </p:txBody>
      </p:sp>
      <p:sp>
        <p:nvSpPr>
          <p:cNvPr id="71" name="Google Shape;71;p12"/>
          <p:cNvSpPr txBox="1"/>
          <p:nvPr/>
        </p:nvSpPr>
        <p:spPr>
          <a:xfrm>
            <a:off x="457200" y="983608"/>
            <a:ext cx="3776700" cy="1655400"/>
          </a:xfrm>
          <a:prstGeom prst="rect">
            <a:avLst/>
          </a:prstGeom>
          <a:noFill/>
          <a:ln>
            <a:noFill/>
          </a:ln>
        </p:spPr>
        <p:txBody>
          <a:bodyPr spcFirstLastPara="1" wrap="square" lIns="91425" tIns="91425" rIns="91425" bIns="91425" anchor="t" anchorCtr="0">
            <a:noAutofit/>
          </a:bodyPr>
          <a:lstStyle/>
          <a:p>
            <a:pPr marL="171450" lvl="0" indent="-171450" algn="l" rtl="0">
              <a:spcBef>
                <a:spcPts val="600"/>
              </a:spcBef>
              <a:spcAft>
                <a:spcPts val="0"/>
              </a:spcAft>
              <a:buFont typeface="Arial" panose="020B0604020202020204" pitchFamily="34" charset="0"/>
              <a:buChar char="•"/>
            </a:pPr>
            <a:r>
              <a:rPr lang="en" sz="1200" dirty="0">
                <a:solidFill>
                  <a:srgbClr val="FFFFFF"/>
                </a:solidFill>
                <a:latin typeface="Cousine"/>
                <a:ea typeface="Cousine"/>
                <a:cs typeface="Cousine"/>
              </a:rPr>
              <a:t>Whenever measuring Empirical Risk, it is important to know what role the loss function plays.</a:t>
            </a:r>
          </a:p>
          <a:p>
            <a:pPr marL="171450" lvl="0" indent="-171450" algn="l" rtl="0">
              <a:spcBef>
                <a:spcPts val="600"/>
              </a:spcBef>
              <a:spcAft>
                <a:spcPts val="0"/>
              </a:spcAft>
              <a:buFont typeface="Arial" panose="020B0604020202020204" pitchFamily="34" charset="0"/>
              <a:buChar char="•"/>
            </a:pPr>
            <a:endParaRPr lang="en" sz="1200" dirty="0">
              <a:solidFill>
                <a:srgbClr val="FFFFFF"/>
              </a:solidFill>
              <a:latin typeface="Cousine"/>
              <a:ea typeface="Cousine"/>
              <a:cs typeface="Cousine"/>
            </a:endParaRPr>
          </a:p>
          <a:p>
            <a:pPr marL="171450" lvl="0" indent="-171450" algn="l" rtl="0">
              <a:spcBef>
                <a:spcPts val="600"/>
              </a:spcBef>
              <a:spcAft>
                <a:spcPts val="0"/>
              </a:spcAft>
              <a:buFont typeface="Arial" panose="020B0604020202020204" pitchFamily="34" charset="0"/>
              <a:buChar char="•"/>
            </a:pPr>
            <a:r>
              <a:rPr lang="en" sz="1200" dirty="0">
                <a:solidFill>
                  <a:srgbClr val="FFFFFF"/>
                </a:solidFill>
                <a:latin typeface="Cousine"/>
                <a:ea typeface="Cousine"/>
                <a:cs typeface="Cousine"/>
              </a:rPr>
              <a:t>The </a:t>
            </a:r>
            <a:r>
              <a:rPr lang="en" sz="1200" b="1" dirty="0">
                <a:solidFill>
                  <a:srgbClr val="FFFFFF"/>
                </a:solidFill>
                <a:latin typeface="Cousine"/>
                <a:ea typeface="Cousine"/>
                <a:cs typeface="Cousine"/>
              </a:rPr>
              <a:t>Loss Function </a:t>
            </a:r>
            <a:r>
              <a:rPr lang="en" sz="1200" dirty="0">
                <a:solidFill>
                  <a:srgbClr val="FFFFFF"/>
                </a:solidFill>
                <a:latin typeface="Cousine"/>
                <a:ea typeface="Cousine"/>
                <a:cs typeface="Cousine"/>
              </a:rPr>
              <a:t>is simply the formula used to calculate the Empirical Risk for each </a:t>
            </a:r>
            <a:r>
              <a:rPr lang="en-US" sz="1200" dirty="0">
                <a:solidFill>
                  <a:srgbClr val="FFFFFF"/>
                </a:solidFill>
                <a:latin typeface="Cousine"/>
                <a:ea typeface="Cousine"/>
                <a:cs typeface="Cousine"/>
              </a:rPr>
              <a:t>training data point/observations</a:t>
            </a:r>
            <a:r>
              <a:rPr lang="en" sz="1200" dirty="0">
                <a:solidFill>
                  <a:srgbClr val="FFFFFF"/>
                </a:solidFill>
                <a:latin typeface="Cousine"/>
                <a:ea typeface="Cousine"/>
                <a:cs typeface="Cousine"/>
              </a:rPr>
              <a:t>.</a:t>
            </a:r>
          </a:p>
          <a:p>
            <a:pPr marL="171450" lvl="0" indent="-171450" algn="l" rtl="0">
              <a:spcBef>
                <a:spcPts val="600"/>
              </a:spcBef>
              <a:spcAft>
                <a:spcPts val="0"/>
              </a:spcAft>
              <a:buFont typeface="Arial" panose="020B0604020202020204" pitchFamily="34" charset="0"/>
              <a:buChar char="•"/>
            </a:pPr>
            <a:endParaRPr lang="en" sz="1200" dirty="0">
              <a:solidFill>
                <a:srgbClr val="FFFFFF"/>
              </a:solidFill>
              <a:latin typeface="Cousine"/>
              <a:ea typeface="Cousine"/>
              <a:cs typeface="Cousine"/>
            </a:endParaRPr>
          </a:p>
          <a:p>
            <a:pPr marL="171450" lvl="0" indent="-171450" algn="l" rtl="0">
              <a:spcBef>
                <a:spcPts val="600"/>
              </a:spcBef>
              <a:spcAft>
                <a:spcPts val="0"/>
              </a:spcAft>
              <a:buFont typeface="Arial" panose="020B0604020202020204" pitchFamily="34" charset="0"/>
              <a:buChar char="•"/>
            </a:pPr>
            <a:r>
              <a:rPr lang="en" sz="1200" dirty="0">
                <a:solidFill>
                  <a:srgbClr val="FFFFFF"/>
                </a:solidFill>
                <a:latin typeface="Cousine"/>
                <a:ea typeface="Cousine"/>
                <a:cs typeface="Cousine"/>
              </a:rPr>
              <a:t>For Least Squares in the previous slide, our Loss Function was the equation used to caluclate each error/residual.</a:t>
            </a:r>
          </a:p>
          <a:p>
            <a:pPr marL="171450" lvl="0" indent="-171450" algn="l" rtl="0">
              <a:spcBef>
                <a:spcPts val="600"/>
              </a:spcBef>
              <a:spcAft>
                <a:spcPts val="0"/>
              </a:spcAft>
              <a:buFont typeface="Arial" panose="020B0604020202020204" pitchFamily="34" charset="0"/>
              <a:buChar char="•"/>
            </a:pPr>
            <a:endParaRPr lang="en" sz="1200" dirty="0">
              <a:solidFill>
                <a:srgbClr val="FFFFFF"/>
              </a:solidFill>
              <a:latin typeface="Cousine"/>
              <a:ea typeface="Cousine"/>
              <a:cs typeface="Cousine"/>
            </a:endParaRPr>
          </a:p>
          <a:p>
            <a:pPr marL="171450" lvl="0" indent="-171450" algn="l" rtl="0">
              <a:spcBef>
                <a:spcPts val="600"/>
              </a:spcBef>
              <a:spcAft>
                <a:spcPts val="0"/>
              </a:spcAft>
              <a:buFont typeface="Arial" panose="020B0604020202020204" pitchFamily="34" charset="0"/>
              <a:buChar char="•"/>
            </a:pPr>
            <a:r>
              <a:rPr lang="en" sz="1200" dirty="0">
                <a:solidFill>
                  <a:srgbClr val="FFFFFF"/>
                </a:solidFill>
                <a:latin typeface="Cousine"/>
                <a:ea typeface="Cousine"/>
                <a:cs typeface="Cousine"/>
              </a:rPr>
              <a:t>In principle, the </a:t>
            </a:r>
            <a:r>
              <a:rPr lang="en" sz="1200" b="1" dirty="0">
                <a:solidFill>
                  <a:srgbClr val="FFFFFF"/>
                </a:solidFill>
                <a:latin typeface="Cousine"/>
                <a:ea typeface="Cousine"/>
                <a:cs typeface="Cousine"/>
              </a:rPr>
              <a:t>Cost Function</a:t>
            </a:r>
            <a:r>
              <a:rPr lang="en" sz="1200" dirty="0">
                <a:solidFill>
                  <a:srgbClr val="FFFFFF"/>
                </a:solidFill>
                <a:latin typeface="Cousine"/>
                <a:ea typeface="Cousine"/>
                <a:cs typeface="Cousine"/>
              </a:rPr>
              <a:t> is measuring the s</a:t>
            </a:r>
            <a:r>
              <a:rPr lang="en-US" sz="1200" dirty="0">
                <a:solidFill>
                  <a:srgbClr val="FFFFFF"/>
                </a:solidFill>
                <a:latin typeface="Cousine"/>
                <a:ea typeface="Cousine"/>
                <a:cs typeface="Cousine"/>
              </a:rPr>
              <a:t>am</a:t>
            </a:r>
            <a:r>
              <a:rPr lang="en" sz="1200" dirty="0">
                <a:solidFill>
                  <a:srgbClr val="FFFFFF"/>
                </a:solidFill>
                <a:latin typeface="Cousine"/>
                <a:ea typeface="Cousine"/>
                <a:cs typeface="Cousine"/>
              </a:rPr>
              <a:t>e thing as the loss </a:t>
            </a:r>
            <a:r>
              <a:rPr lang="en-US" sz="1200" dirty="0">
                <a:solidFill>
                  <a:srgbClr val="FFFFFF"/>
                </a:solidFill>
                <a:latin typeface="Cousine"/>
                <a:ea typeface="Cousine"/>
                <a:cs typeface="Cousine"/>
              </a:rPr>
              <a:t>function, </a:t>
            </a:r>
            <a:r>
              <a:rPr lang="en-US" sz="1200" dirty="0" err="1">
                <a:solidFill>
                  <a:srgbClr val="FFFFFF"/>
                </a:solidFill>
                <a:latin typeface="Cousine"/>
                <a:ea typeface="Cousine"/>
                <a:cs typeface="Cousine"/>
              </a:rPr>
              <a:t>bu</a:t>
            </a:r>
            <a:r>
              <a:rPr lang="en" sz="1200" dirty="0">
                <a:solidFill>
                  <a:srgbClr val="FFFFFF"/>
                </a:solidFill>
                <a:latin typeface="Cousine"/>
                <a:ea typeface="Cousine"/>
                <a:cs typeface="Cousine"/>
              </a:rPr>
              <a:t>t focuses on the empirical risk assigned to the model </a:t>
            </a:r>
            <a:r>
              <a:rPr lang="en-US" sz="1200" dirty="0">
                <a:solidFill>
                  <a:srgbClr val="FFFFFF"/>
                </a:solidFill>
                <a:latin typeface="Cousine"/>
                <a:ea typeface="Cousine"/>
                <a:cs typeface="Cousine"/>
              </a:rPr>
              <a:t>instead</a:t>
            </a:r>
            <a:r>
              <a:rPr lang="en" sz="1200" dirty="0">
                <a:solidFill>
                  <a:srgbClr val="FFFFFF"/>
                </a:solidFill>
                <a:latin typeface="Cousine"/>
                <a:ea typeface="Cousine"/>
                <a:cs typeface="Cousine"/>
              </a:rPr>
              <a:t> of point-by-point.</a:t>
            </a: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BBB203-AEA7-4B08-8C14-3C56D3EBB3E8}"/>
                  </a:ext>
                </a:extLst>
              </p:cNvPr>
              <p:cNvSpPr txBox="1"/>
              <p:nvPr/>
            </p:nvSpPr>
            <p:spPr>
              <a:xfrm>
                <a:off x="6110868" y="642704"/>
                <a:ext cx="2103863" cy="529056"/>
              </a:xfrm>
              <a:prstGeom prst="rect">
                <a:avLst/>
              </a:prstGeom>
              <a:noFill/>
              <a:ln>
                <a:solidFill>
                  <a:schemeClr val="tx1"/>
                </a:solidFill>
              </a:ln>
            </p:spPr>
            <p:txBody>
              <a:bodyPr wrap="square" rtlCol="0">
                <a:spAutoFit/>
              </a:bodyPr>
              <a:lstStyle/>
              <a:p>
                <a:pPr algn="ctr"/>
                <a:r>
                  <a:rPr lang="en-US">
                    <a:solidFill>
                      <a:schemeClr val="bg1"/>
                    </a:solidFill>
                  </a:rPr>
                  <a:t>Loss Function:</a:t>
                </a:r>
              </a:p>
              <a:p>
                <a:pPr/>
                <a14:m>
                  <m:oMathPara xmlns:m="http://schemas.openxmlformats.org/officeDocument/2006/math">
                    <m:oMathParaPr>
                      <m:jc m:val="centerGroup"/>
                    </m:oMathParaPr>
                    <m:oMath xmlns:m="http://schemas.openxmlformats.org/officeDocument/2006/math">
                      <m:sSup>
                        <m:sSupPr>
                          <m:ctrlPr>
                            <a:rPr lang="en-US" i="1" smtClean="0">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𝑌</m:t>
                              </m:r>
                            </m:e>
                            <m:sub>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𝑌</m:t>
                                  </m:r>
                                </m:e>
                              </m:acc>
                            </m:e>
                            <m:sub>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m:t>
                          </m:r>
                        </m:e>
                        <m:sup>
                          <m:r>
                            <a:rPr lang="en-US" i="1">
                              <a:solidFill>
                                <a:schemeClr val="bg1"/>
                              </a:solidFill>
                              <a:latin typeface="Cambria Math" panose="02040503050406030204" pitchFamily="18" charset="0"/>
                            </a:rPr>
                            <m:t>2</m:t>
                          </m:r>
                        </m:sup>
                      </m:sSup>
                    </m:oMath>
                  </m:oMathPara>
                </a14:m>
                <a:endParaRPr lang="en-US"/>
              </a:p>
            </p:txBody>
          </p:sp>
        </mc:Choice>
        <mc:Fallback xmlns="">
          <p:sp>
            <p:nvSpPr>
              <p:cNvPr id="2" name="TextBox 1">
                <a:extLst>
                  <a:ext uri="{FF2B5EF4-FFF2-40B4-BE49-F238E27FC236}">
                    <a16:creationId xmlns:a16="http://schemas.microsoft.com/office/drawing/2014/main" id="{90BBB203-AEA7-4B08-8C14-3C56D3EBB3E8}"/>
                  </a:ext>
                </a:extLst>
              </p:cNvPr>
              <p:cNvSpPr txBox="1">
                <a:spLocks noRot="1" noChangeAspect="1" noMove="1" noResize="1" noEditPoints="1" noAdjustHandles="1" noChangeArrowheads="1" noChangeShapeType="1" noTextEdit="1"/>
              </p:cNvSpPr>
              <p:nvPr/>
            </p:nvSpPr>
            <p:spPr>
              <a:xfrm>
                <a:off x="6110868" y="642704"/>
                <a:ext cx="2103863" cy="529056"/>
              </a:xfrm>
              <a:prstGeom prst="rect">
                <a:avLst/>
              </a:prstGeom>
              <a:blipFill>
                <a:blip r:embed="rId3"/>
                <a:stretch>
                  <a:fillRect b="-337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BAEA4A7-A04B-4F3A-9B21-89590A96A4C8}"/>
                  </a:ext>
                </a:extLst>
              </p:cNvPr>
              <p:cNvSpPr txBox="1"/>
              <p:nvPr/>
            </p:nvSpPr>
            <p:spPr>
              <a:xfrm>
                <a:off x="6110868" y="1404704"/>
                <a:ext cx="2103863" cy="895951"/>
              </a:xfrm>
              <a:prstGeom prst="rect">
                <a:avLst/>
              </a:prstGeom>
              <a:noFill/>
              <a:ln>
                <a:solidFill>
                  <a:schemeClr val="tx1"/>
                </a:solidFill>
              </a:ln>
            </p:spPr>
            <p:txBody>
              <a:bodyPr wrap="square" rtlCol="0">
                <a:spAutoFit/>
              </a:bodyPr>
              <a:lstStyle/>
              <a:p>
                <a:pPr algn="ctr"/>
                <a:r>
                  <a:rPr lang="en-US" dirty="0">
                    <a:solidFill>
                      <a:schemeClr val="bg1"/>
                    </a:solidFill>
                  </a:rPr>
                  <a:t>Cost Function:</a:t>
                </a:r>
              </a:p>
              <a:p>
                <a:pPr/>
                <a14:m>
                  <m:oMathPara xmlns:m="http://schemas.openxmlformats.org/officeDocument/2006/math">
                    <m:oMathParaPr>
                      <m:jc m:val="centerGroup"/>
                    </m:oMathParaPr>
                    <m:oMath xmlns:m="http://schemas.openxmlformats.org/officeDocument/2006/math">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1</m:t>
                          </m:r>
                        </m:num>
                        <m:den>
                          <m:r>
                            <a:rPr lang="en-US" i="1">
                              <a:solidFill>
                                <a:schemeClr val="bg1"/>
                              </a:solidFill>
                              <a:latin typeface="Cambria Math" panose="02040503050406030204" pitchFamily="18" charset="0"/>
                            </a:rPr>
                            <m:t>𝑛</m:t>
                          </m:r>
                        </m:den>
                      </m:f>
                      <m:nary>
                        <m:naryPr>
                          <m:chr m:val="∑"/>
                          <m:ctrlPr>
                            <a:rPr lang="en-US" i="1">
                              <a:solidFill>
                                <a:schemeClr val="bg1"/>
                              </a:solidFill>
                              <a:latin typeface="Cambria Math" panose="02040503050406030204" pitchFamily="18" charset="0"/>
                            </a:rPr>
                          </m:ctrlPr>
                        </m:naryPr>
                        <m:sub>
                          <m:r>
                            <m:rPr>
                              <m:brk m:alnAt="23"/>
                            </m:rPr>
                            <a:rPr lang="en-US" i="1">
                              <a:solidFill>
                                <a:schemeClr val="bg1"/>
                              </a:solidFill>
                              <a:latin typeface="Cambria Math" panose="02040503050406030204" pitchFamily="18" charset="0"/>
                            </a:rPr>
                            <m:t>𝑖</m:t>
                          </m:r>
                          <m:r>
                            <a:rPr lang="en-US" i="1">
                              <a:solidFill>
                                <a:schemeClr val="bg1"/>
                              </a:solidFill>
                              <a:latin typeface="Cambria Math" panose="02040503050406030204" pitchFamily="18" charset="0"/>
                            </a:rPr>
                            <m:t>=1</m:t>
                          </m:r>
                        </m:sub>
                        <m:sup>
                          <m:r>
                            <a:rPr lang="en-US" i="1">
                              <a:solidFill>
                                <a:schemeClr val="bg1"/>
                              </a:solidFill>
                              <a:latin typeface="Cambria Math" panose="02040503050406030204" pitchFamily="18" charset="0"/>
                            </a:rPr>
                            <m:t>𝑛</m:t>
                          </m:r>
                        </m:sup>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𝑌</m:t>
                                  </m:r>
                                </m:e>
                                <m:sub>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acc>
                                    <m:accPr>
                                      <m:chr m:val="̂"/>
                                      <m:ctrlPr>
                                        <a:rPr lang="en-US"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𝑌</m:t>
                                      </m:r>
                                    </m:e>
                                  </m:acc>
                                </m:e>
                                <m:sub>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m:t>
                              </m:r>
                            </m:e>
                            <m:sup>
                              <m:r>
                                <a:rPr lang="en-US" i="1">
                                  <a:solidFill>
                                    <a:schemeClr val="bg1"/>
                                  </a:solidFill>
                                  <a:latin typeface="Cambria Math" panose="02040503050406030204" pitchFamily="18" charset="0"/>
                                </a:rPr>
                                <m:t>2</m:t>
                              </m:r>
                            </m:sup>
                          </m:sSup>
                        </m:e>
                      </m:nary>
                    </m:oMath>
                  </m:oMathPara>
                </a14:m>
                <a:endParaRPr lang="en-US" dirty="0"/>
              </a:p>
            </p:txBody>
          </p:sp>
        </mc:Choice>
        <mc:Fallback xmlns="">
          <p:sp>
            <p:nvSpPr>
              <p:cNvPr id="8" name="TextBox 7">
                <a:extLst>
                  <a:ext uri="{FF2B5EF4-FFF2-40B4-BE49-F238E27FC236}">
                    <a16:creationId xmlns:a16="http://schemas.microsoft.com/office/drawing/2014/main" id="{3BAEA4A7-A04B-4F3A-9B21-89590A96A4C8}"/>
                  </a:ext>
                </a:extLst>
              </p:cNvPr>
              <p:cNvSpPr txBox="1">
                <a:spLocks noRot="1" noChangeAspect="1" noMove="1" noResize="1" noEditPoints="1" noAdjustHandles="1" noChangeArrowheads="1" noChangeShapeType="1" noTextEdit="1"/>
              </p:cNvSpPr>
              <p:nvPr/>
            </p:nvSpPr>
            <p:spPr>
              <a:xfrm>
                <a:off x="6110868" y="1404704"/>
                <a:ext cx="2103863" cy="895951"/>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326650196"/>
      </p:ext>
    </p:extLst>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1A95012D6FF248A5B2DCC50817C8A1" ma:contentTypeVersion="14" ma:contentTypeDescription="Create a new document." ma:contentTypeScope="" ma:versionID="8d1e33023877815f654c28af132b75b7">
  <xsd:schema xmlns:xsd="http://www.w3.org/2001/XMLSchema" xmlns:xs="http://www.w3.org/2001/XMLSchema" xmlns:p="http://schemas.microsoft.com/office/2006/metadata/properties" xmlns:ns3="35df6c93-1c98-4826-b4ac-fd3c6b8ef954" xmlns:ns4="b72c9f81-8df0-49fc-bcc8-7f47473ca5da" targetNamespace="http://schemas.microsoft.com/office/2006/metadata/properties" ma:root="true" ma:fieldsID="1e5e64c81a9378baf9bccba21536e84b" ns3:_="" ns4:_="">
    <xsd:import namespace="35df6c93-1c98-4826-b4ac-fd3c6b8ef954"/>
    <xsd:import namespace="b72c9f81-8df0-49fc-bcc8-7f47473ca5d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df6c93-1c98-4826-b4ac-fd3c6b8ef9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72c9f81-8df0-49fc-bcc8-7f47473ca5d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927BC4-7703-4BC7-ADC2-FD1BA4F788C2}">
  <ds:schemaRefs>
    <ds:schemaRef ds:uri="http://schemas.microsoft.com/sharepoint/v3/contenttype/forms"/>
  </ds:schemaRefs>
</ds:datastoreItem>
</file>

<file path=customXml/itemProps2.xml><?xml version="1.0" encoding="utf-8"?>
<ds:datastoreItem xmlns:ds="http://schemas.openxmlformats.org/officeDocument/2006/customXml" ds:itemID="{EB959C3B-79AE-4E58-A07E-5184985AAD6C}">
  <ds:schemaRefs>
    <ds:schemaRef ds:uri="http://purl.org/dc/dcmitype/"/>
    <ds:schemaRef ds:uri="http://purl.org/dc/terms/"/>
    <ds:schemaRef ds:uri="http://schemas.microsoft.com/office/infopath/2007/PartnerControls"/>
    <ds:schemaRef ds:uri="http://schemas.microsoft.com/office/2006/documentManagement/types"/>
    <ds:schemaRef ds:uri="b72c9f81-8df0-49fc-bcc8-7f47473ca5da"/>
    <ds:schemaRef ds:uri="http://schemas.openxmlformats.org/package/2006/metadata/core-properties"/>
    <ds:schemaRef ds:uri="http://www.w3.org/XML/1998/namespace"/>
    <ds:schemaRef ds:uri="35df6c93-1c98-4826-b4ac-fd3c6b8ef954"/>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253F9066-069C-47DD-9605-3575632AE3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df6c93-1c98-4826-b4ac-fd3c6b8ef954"/>
    <ds:schemaRef ds:uri="b72c9f81-8df0-49fc-bcc8-7f47473ca5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TotalTime>
  <Words>1454</Words>
  <Application>Microsoft Office PowerPoint</Application>
  <PresentationFormat>On-screen Show (16:9)</PresentationFormat>
  <Paragraphs>143</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 Math</vt:lpstr>
      <vt:lpstr>Amasis MT Pro Black</vt:lpstr>
      <vt:lpstr>Cousine</vt:lpstr>
      <vt:lpstr>Wingdings</vt:lpstr>
      <vt:lpstr>Valentine template</vt:lpstr>
      <vt:lpstr> Regression Intuitions</vt:lpstr>
      <vt:lpstr>What is Regression?</vt:lpstr>
      <vt:lpstr>Understanding Function Approximation</vt:lpstr>
      <vt:lpstr>What is it mean to learn the relationship </vt:lpstr>
      <vt:lpstr>Regression vs Classification</vt:lpstr>
      <vt:lpstr>How does Regression work?</vt:lpstr>
      <vt:lpstr>Empirical Risk (cost function) vs loss function</vt:lpstr>
      <vt:lpstr>One way to find Empirical Risk: Mean-Squared Error</vt:lpstr>
      <vt:lpstr>Loss Function &amp; Cost Function</vt:lpstr>
      <vt:lpstr>Problems with Regression</vt:lpstr>
      <vt:lpstr>Accounting for Outliers</vt:lpstr>
      <vt:lpstr>One way to Account for Heteroscedasticity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Shameek Bhattacharjee</cp:lastModifiedBy>
  <cp:revision>6</cp:revision>
  <dcterms:modified xsi:type="dcterms:W3CDTF">2023-01-31T21:02:53Z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0x0101002D1A95012D6FF248A5B2DCC50817C8A1</vt:lpwstr>
  </property>
</Properties>
</file>