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73" r:id="rId6"/>
    <p:sldId id="281" r:id="rId7"/>
    <p:sldId id="353" r:id="rId8"/>
    <p:sldId id="282" r:id="rId9"/>
    <p:sldId id="352" r:id="rId10"/>
    <p:sldId id="275" r:id="rId11"/>
    <p:sldId id="276" r:id="rId12"/>
    <p:sldId id="35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eek Bhattacharjee" userId="59d2d97f-b60b-4528-9c32-e681741dbf40" providerId="ADAL" clId="{10F3BD0A-9847-4E64-B09A-D8A8E989FDDE}"/>
    <pc:docChg chg="modSld">
      <pc:chgData name="Shameek Bhattacharjee" userId="59d2d97f-b60b-4528-9c32-e681741dbf40" providerId="ADAL" clId="{10F3BD0A-9847-4E64-B09A-D8A8E989FDDE}" dt="2022-02-17T20:05:47.316" v="52" actId="20577"/>
      <pc:docMkLst>
        <pc:docMk/>
      </pc:docMkLst>
      <pc:sldChg chg="modSp">
        <pc:chgData name="Shameek Bhattacharjee" userId="59d2d97f-b60b-4528-9c32-e681741dbf40" providerId="ADAL" clId="{10F3BD0A-9847-4E64-B09A-D8A8E989FDDE}" dt="2022-02-17T20:05:47.316" v="52" actId="20577"/>
        <pc:sldMkLst>
          <pc:docMk/>
          <pc:sldMk cId="1840659717" sldId="256"/>
        </pc:sldMkLst>
        <pc:spChg chg="mod">
          <ac:chgData name="Shameek Bhattacharjee" userId="59d2d97f-b60b-4528-9c32-e681741dbf40" providerId="ADAL" clId="{10F3BD0A-9847-4E64-B09A-D8A8E989FDDE}" dt="2022-02-17T20:05:47.316" v="52" actId="20577"/>
          <ac:spMkLst>
            <pc:docMk/>
            <pc:sldMk cId="1840659717" sldId="256"/>
            <ac:spMk id="2" creationId="{BAAF8DCA-F2F6-480D-B535-A81F101EC3E9}"/>
          </ac:spMkLst>
        </pc:spChg>
        <pc:spChg chg="mod">
          <ac:chgData name="Shameek Bhattacharjee" userId="59d2d97f-b60b-4528-9c32-e681741dbf40" providerId="ADAL" clId="{10F3BD0A-9847-4E64-B09A-D8A8E989FDDE}" dt="2022-02-17T20:05:32.131" v="33" actId="20577"/>
          <ac:spMkLst>
            <pc:docMk/>
            <pc:sldMk cId="1840659717" sldId="256"/>
            <ac:spMk id="3" creationId="{71057CBA-3A84-4AB2-A90D-9ECD87950050}"/>
          </ac:spMkLst>
        </pc:spChg>
      </pc:sldChg>
    </pc:docChg>
  </pc:docChgLst>
  <pc:docChgLst>
    <pc:chgData name="Shameek Bhattacharjee" userId="59d2d97f-b60b-4528-9c32-e681741dbf40" providerId="ADAL" clId="{A0F6E1FA-B292-4A1B-86A4-975F89F53E7D}"/>
    <pc:docChg chg="modSld">
      <pc:chgData name="Shameek Bhattacharjee" userId="59d2d97f-b60b-4528-9c32-e681741dbf40" providerId="ADAL" clId="{A0F6E1FA-B292-4A1B-86A4-975F89F53E7D}" dt="2022-03-17T15:24:10.418" v="11" actId="1076"/>
      <pc:docMkLst>
        <pc:docMk/>
      </pc:docMkLst>
      <pc:sldChg chg="addSp modSp">
        <pc:chgData name="Shameek Bhattacharjee" userId="59d2d97f-b60b-4528-9c32-e681741dbf40" providerId="ADAL" clId="{A0F6E1FA-B292-4A1B-86A4-975F89F53E7D}" dt="2022-03-17T15:24:10.418" v="11" actId="1076"/>
        <pc:sldMkLst>
          <pc:docMk/>
          <pc:sldMk cId="1840659717" sldId="256"/>
        </pc:sldMkLst>
        <pc:picChg chg="add mod">
          <ac:chgData name="Shameek Bhattacharjee" userId="59d2d97f-b60b-4528-9c32-e681741dbf40" providerId="ADAL" clId="{A0F6E1FA-B292-4A1B-86A4-975F89F53E7D}" dt="2022-03-17T15:24:10.418" v="11" actId="1076"/>
          <ac:picMkLst>
            <pc:docMk/>
            <pc:sldMk cId="1840659717" sldId="256"/>
            <ac:picMk id="4" creationId="{02185DC2-0B90-453A-A6C5-414183DD5AFA}"/>
          </ac:picMkLst>
        </pc:picChg>
      </pc:sldChg>
    </pc:docChg>
  </pc:docChgLst>
  <pc:docChgLst>
    <pc:chgData name="Shameek" userId="59d2d97f-b60b-4528-9c32-e681741dbf40" providerId="ADAL" clId="{4433DB36-6E05-4852-ADC0-9CAE2FAFDBE2}"/>
    <pc:docChg chg="modSld">
      <pc:chgData name="Shameek" userId="59d2d97f-b60b-4528-9c32-e681741dbf40" providerId="ADAL" clId="{4433DB36-6E05-4852-ADC0-9CAE2FAFDBE2}" dt="2022-02-24T22:38:40.779" v="1" actId="20577"/>
      <pc:docMkLst>
        <pc:docMk/>
      </pc:docMkLst>
      <pc:sldChg chg="modSp mod">
        <pc:chgData name="Shameek" userId="59d2d97f-b60b-4528-9c32-e681741dbf40" providerId="ADAL" clId="{4433DB36-6E05-4852-ADC0-9CAE2FAFDBE2}" dt="2022-02-24T22:38:40.779" v="1" actId="20577"/>
        <pc:sldMkLst>
          <pc:docMk/>
          <pc:sldMk cId="1840659717" sldId="256"/>
        </pc:sldMkLst>
        <pc:spChg chg="mod">
          <ac:chgData name="Shameek" userId="59d2d97f-b60b-4528-9c32-e681741dbf40" providerId="ADAL" clId="{4433DB36-6E05-4852-ADC0-9CAE2FAFDBE2}" dt="2022-02-24T22:38:40.779" v="1" actId="20577"/>
          <ac:spMkLst>
            <pc:docMk/>
            <pc:sldMk cId="1840659717" sldId="256"/>
            <ac:spMk id="3" creationId="{71057CBA-3A84-4AB2-A90D-9ECD879500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1F454-368D-4956-ADE6-E63AF29C712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45A3E-0772-435E-AA3B-796C64FC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6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7BBF-454A-49EC-AE79-B1C119D11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327-6ED2-4E48-9A62-FB8AAA24F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CEE7-213F-4408-8BB4-D19F7B26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A50-D5B2-4A82-94C0-11A0291F41E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4F84-6902-4F59-94A3-39B40FFC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71FC-4C0D-4628-9149-1BFE5FA3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B4ED-31AD-4FD8-89AE-A0D23DA9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1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EA9C-7340-4C7D-9FA3-6D3BDF42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01A77-C4D9-4BF4-8C4C-99D45FDA1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ABA7D-2331-4BC1-9A8E-E663F522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A50-D5B2-4A82-94C0-11A0291F41E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8376A-3D06-4970-A541-682207E3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2A6F-7AAD-4ED9-BC1B-9997E3A7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B4ED-31AD-4FD8-89AE-A0D23DA9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4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D05AA-E161-4825-8C01-65199A0A5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D0E49-A703-48EA-81E1-A127B4EA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27CE7-7E56-42CA-93CF-42D02BE4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A50-D5B2-4A82-94C0-11A0291F41E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9241F-44CC-4DDD-B942-C35A6321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078D-BC35-42D8-A2DC-26F89109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B4ED-31AD-4FD8-89AE-A0D23DA9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5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74F6-E762-443D-9CBA-51C75A7F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C617-09C6-40BC-9F68-B03D46804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91588-19D2-468E-A1DF-0265A77E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A50-D5B2-4A82-94C0-11A0291F41E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C04D-4AC2-49B1-9B35-BB687221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BC476-0462-47AA-B408-135C887B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B4ED-31AD-4FD8-89AE-A0D23DA9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D1EE-18A1-4640-9AC2-AF41344C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A2D7-ECE2-4554-8351-292A79E16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E47D-A141-45FC-82E3-B3F0283F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A50-D5B2-4A82-94C0-11A0291F41E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2F1E-A88B-484F-B1C5-FB1EACC8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FC80-B99E-456F-92E2-DBA993C1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B4ED-31AD-4FD8-89AE-A0D23DA9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EBD1-9DDF-4EB4-8FF4-078143FE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6877-E233-472D-A651-609501F7D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D7397-76EE-4CC3-A355-1A606385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11220-5718-488A-A207-0950E38F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A50-D5B2-4A82-94C0-11A0291F41E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121A3-915A-4121-BA09-A1B18565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8313A-8E10-486A-B22A-9E51F945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B4ED-31AD-4FD8-89AE-A0D23DA9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2C85-268F-490C-A71C-F685901C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3AB2-D044-4F83-8E18-055E3104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EBDAF-AC42-4AF0-A78B-699733A70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A7D4F-076C-42A9-982A-DB43766D2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C6167-E3B9-4D87-AAEF-5CEB96E6D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50933-E05A-465D-84D4-DD5DBDCC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A50-D5B2-4A82-94C0-11A0291F41E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3A2F8-BB4E-417E-827B-A5CA9078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6560E-9A35-4D30-BC7F-393B32B8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B4ED-31AD-4FD8-89AE-A0D23DA9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26DF-D724-4181-8051-36A3022B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F7FF2-53AE-4D94-A192-54704EF0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A50-D5B2-4A82-94C0-11A0291F41E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0D42A-8A1E-40CA-9101-FB8A4443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C6F61-A399-4F82-9247-98C6B471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B4ED-31AD-4FD8-89AE-A0D23DA9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6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B779C-606B-4897-BF51-C067209D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A50-D5B2-4A82-94C0-11A0291F41E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282B2-A951-4A88-8EFB-8896B398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6ACFA-442D-43FB-B2D4-BE83424A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B4ED-31AD-4FD8-89AE-A0D23DA9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3451-B389-4744-8D13-D020A6B8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4564-BB76-4C55-B1E0-18953F97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82188-E931-463D-939D-18552CEB3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F47B8-A275-44F1-AD40-E9AD6702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A50-D5B2-4A82-94C0-11A0291F41E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3B94-B744-4A27-A6FC-C34ECE65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CC13A-8639-4E86-8C74-830D4CE7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B4ED-31AD-4FD8-89AE-A0D23DA9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F5D4-E4BE-41DB-A1D8-C1477B29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DFB34-96B1-452C-8806-EF8118A31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D2DAF-ACAB-472F-A963-D3C3661FA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A5F50-DA57-4851-95EC-35288A5C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A50-D5B2-4A82-94C0-11A0291F41E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CC56-02E2-4414-86DF-0E5B1E4D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A1B25-CAF3-4519-8E4C-F14CB83B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B4ED-31AD-4FD8-89AE-A0D23DA9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4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72996-B057-4534-885E-16777F87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3C670-02A9-4CC6-A3F1-30C8A26C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2DBA-6A7A-41EA-9D49-4DD2AAD3F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A50-D5B2-4A82-94C0-11A0291F41E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9296D-B6FA-46D1-A4F4-8C2909CA5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EA33-8FCE-442C-8691-06E5CBBC3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AB4ED-31AD-4FD8-89AE-A0D23DA9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CF logo">
            <a:extLst>
              <a:ext uri="{FF2B5EF4-FFF2-40B4-BE49-F238E27FC236}">
                <a16:creationId xmlns:a16="http://schemas.microsoft.com/office/drawing/2014/main" id="{CF0F2EE1-532C-4BE8-98C1-342F96F56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6087"/>
            <a:ext cx="12954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F8DCA-F2F6-480D-B535-A81F101EC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1721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Adversarial Threats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57CBA-3A84-4AB2-A90D-9ECD87950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Shameek Bhattacharjee</a:t>
            </a:r>
          </a:p>
          <a:p>
            <a:endParaRPr lang="en-US" dirty="0"/>
          </a:p>
          <a:p>
            <a:r>
              <a:rPr lang="en-US" dirty="0"/>
              <a:t>Western Michigan University</a:t>
            </a:r>
          </a:p>
        </p:txBody>
      </p:sp>
      <p:pic>
        <p:nvPicPr>
          <p:cNvPr id="4" name="Picture 2" descr="NSF Logo | NSF - National Science Foundation">
            <a:extLst>
              <a:ext uri="{FF2B5EF4-FFF2-40B4-BE49-F238E27FC236}">
                <a16:creationId xmlns:a16="http://schemas.microsoft.com/office/drawing/2014/main" id="{02185DC2-0B90-453A-A6C5-414183DD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736" y="148023"/>
            <a:ext cx="185677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65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262-542C-4B99-B976-B85EAE4F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70" y="345221"/>
            <a:ext cx="10515600" cy="79112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               Based on Type of Security Violation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284D2-CD63-4A4B-89AE-F2B7B5D81A46}"/>
              </a:ext>
            </a:extLst>
          </p:cNvPr>
          <p:cNvSpPr txBox="1"/>
          <p:nvPr/>
        </p:nvSpPr>
        <p:spPr>
          <a:xfrm>
            <a:off x="621586" y="1254092"/>
            <a:ext cx="9709079" cy="5078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Type 1 Integrity of Attack Detector Violation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			Allowing harmful instances to bypass the detector as false 					negatives (or missed detection); similar to evasion</a:t>
            </a:r>
          </a:p>
          <a:p>
            <a:endParaRPr lang="en-US" dirty="0"/>
          </a:p>
          <a:p>
            <a:r>
              <a:rPr lang="en-US" b="1" dirty="0"/>
              <a:t>Type 2: Availability of System Violation due to detector’s existence </a:t>
            </a:r>
          </a:p>
          <a:p>
            <a:endParaRPr lang="en-US" b="1" dirty="0"/>
          </a:p>
          <a:p>
            <a:r>
              <a:rPr lang="en-US" b="1" dirty="0"/>
              <a:t>			</a:t>
            </a:r>
            <a:r>
              <a:rPr lang="en-US" dirty="0"/>
              <a:t>Create an event where benign observations are incorrectly detected 				as harmful (or false alarms), rendering the system to be virtually 				unusable, since it generates too many alarms.</a:t>
            </a:r>
          </a:p>
          <a:p>
            <a:endParaRPr lang="en-US" dirty="0"/>
          </a:p>
          <a:p>
            <a:r>
              <a:rPr lang="en-US" b="1" dirty="0"/>
              <a:t>Type 3</a:t>
            </a:r>
            <a:r>
              <a:rPr lang="en-US" dirty="0"/>
              <a:t>: </a:t>
            </a:r>
            <a:r>
              <a:rPr lang="en-US" b="1" dirty="0"/>
              <a:t>Confidentiality of Detection Model Violated</a:t>
            </a:r>
          </a:p>
          <a:p>
            <a:endParaRPr lang="en-US" b="1" dirty="0"/>
          </a:p>
          <a:p>
            <a:r>
              <a:rPr lang="en-US" b="1" dirty="0"/>
              <a:t>			</a:t>
            </a:r>
            <a:r>
              <a:rPr lang="en-US" dirty="0"/>
              <a:t>using a detector’s responses (if available to the attacker) to infer 				 information used in the learning process (a privacy 					 violation); </a:t>
            </a:r>
            <a:r>
              <a:rPr lang="en-US" i="1" dirty="0"/>
              <a:t>a technique used in black box mode of attack</a:t>
            </a:r>
          </a:p>
          <a:p>
            <a:endParaRPr lang="en-US" dirty="0"/>
          </a:p>
          <a:p>
            <a:r>
              <a:rPr lang="en-US" i="1" dirty="0"/>
              <a:t>More will follow when we do the case studies.</a:t>
            </a:r>
          </a:p>
        </p:txBody>
      </p:sp>
      <p:pic>
        <p:nvPicPr>
          <p:cNvPr id="4" name="Picture 2" descr="UCF logo">
            <a:extLst>
              <a:ext uri="{FF2B5EF4-FFF2-40B4-BE49-F238E27FC236}">
                <a16:creationId xmlns:a16="http://schemas.microsoft.com/office/drawing/2014/main" id="{87FA8E69-7059-4C39-934B-00BB03C6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0" y="150921"/>
            <a:ext cx="766439" cy="110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8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2C3F877-8774-47A9-B0EF-39DA38D31571}"/>
              </a:ext>
            </a:extLst>
          </p:cNvPr>
          <p:cNvSpPr txBox="1"/>
          <p:nvPr/>
        </p:nvSpPr>
        <p:spPr>
          <a:xfrm>
            <a:off x="652201" y="1476770"/>
            <a:ext cx="5757475" cy="52629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Attacks launched during training phase</a:t>
            </a:r>
          </a:p>
          <a:p>
            <a:endParaRPr lang="en-US" sz="2400" dirty="0"/>
          </a:p>
          <a:p>
            <a:r>
              <a:rPr lang="en-US" sz="2400" u="sng" dirty="0"/>
              <a:t>Causative Approach</a:t>
            </a:r>
            <a:r>
              <a:rPr lang="en-US" sz="2400" dirty="0"/>
              <a:t>:  </a:t>
            </a:r>
            <a:r>
              <a:rPr lang="en-US" sz="2400" dirty="0">
                <a:sym typeface="Wingdings" panose="05000000000000000000" pitchFamily="2" charset="2"/>
              </a:rPr>
              <a:t>Alters training process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r>
              <a:rPr lang="en-US" sz="2400" u="sng" dirty="0">
                <a:sym typeface="Wingdings" panose="05000000000000000000" pitchFamily="2" charset="2"/>
              </a:rPr>
              <a:t>Exploratory Approach:</a:t>
            </a:r>
            <a:r>
              <a:rPr lang="en-US" sz="2400" dirty="0">
                <a:sym typeface="Wingdings" panose="05000000000000000000" pitchFamily="2" charset="2"/>
              </a:rPr>
              <a:t> Steal info. about training data or discover info on learning /decision model</a:t>
            </a:r>
          </a:p>
          <a:p>
            <a:endParaRPr lang="en-US" sz="2400" dirty="0"/>
          </a:p>
          <a:p>
            <a:r>
              <a:rPr lang="en-US" sz="2400" u="sng" dirty="0"/>
              <a:t>Main Types: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(1) Data Poisoning Attacks and Feedback Weaponizing Attacks (uses causative approach)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(2) Model Stealing (uses exploratory approach)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7E2BF-19AD-49B4-88D5-B6FF11F0E54B}"/>
              </a:ext>
            </a:extLst>
          </p:cNvPr>
          <p:cNvSpPr txBox="1"/>
          <p:nvPr/>
        </p:nvSpPr>
        <p:spPr>
          <a:xfrm>
            <a:off x="6476250" y="1476769"/>
            <a:ext cx="5130123" cy="526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Attacks launched during testing phase</a:t>
            </a:r>
          </a:p>
          <a:p>
            <a:endParaRPr lang="en-US" sz="2400" b="1" dirty="0"/>
          </a:p>
          <a:p>
            <a:pPr marL="342900" indent="-342900">
              <a:buAutoNum type="arabicParenBoth"/>
            </a:pPr>
            <a:r>
              <a:rPr lang="en-US" sz="2400" dirty="0"/>
              <a:t>Escape detector by knowing the undetectable strategy space of a mechanism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Evasion</a:t>
            </a:r>
          </a:p>
          <a:p>
            <a:pPr marL="342900" indent="-342900">
              <a:buAutoNum type="arabicParenBoth"/>
            </a:pPr>
            <a:endParaRPr lang="en-US" sz="2400" dirty="0"/>
          </a:p>
          <a:p>
            <a:pPr marL="342900" indent="-342900">
              <a:buAutoNum type="arabicParenBoth"/>
            </a:pPr>
            <a:r>
              <a:rPr lang="en-US" sz="2400" dirty="0"/>
              <a:t> Escape classifier by biasing the mechanism’s learning capability</a:t>
            </a:r>
          </a:p>
          <a:p>
            <a:endParaRPr lang="en-US" sz="2400" dirty="0"/>
          </a:p>
          <a:p>
            <a:r>
              <a:rPr lang="en-US" sz="2400" u="sng" dirty="0"/>
              <a:t>Main Types:</a:t>
            </a:r>
          </a:p>
          <a:p>
            <a:pPr marL="457200" indent="-457200">
              <a:buAutoNum type="arabicParenBoth"/>
            </a:pPr>
            <a:r>
              <a:rPr lang="en-US" sz="2400" dirty="0"/>
              <a:t>Mutated Inputs</a:t>
            </a:r>
          </a:p>
          <a:p>
            <a:pPr marL="457200" indent="-457200">
              <a:buAutoNum type="arabicParenBoth"/>
            </a:pPr>
            <a:r>
              <a:rPr lang="en-US" sz="2400" dirty="0"/>
              <a:t>Zero Day Inputs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467D2C-83A6-4A1B-9A3D-D74F396A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57"/>
            <a:ext cx="10515600" cy="82487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  Adversarial ML Attack Nomenclature</a:t>
            </a:r>
            <a:endParaRPr lang="en-US" sz="3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B293E0-5CA3-4446-A444-2B46D48F4266}"/>
              </a:ext>
            </a:extLst>
          </p:cNvPr>
          <p:cNvSpPr txBox="1"/>
          <p:nvPr/>
        </p:nvSpPr>
        <p:spPr>
          <a:xfrm>
            <a:off x="6509537" y="6030392"/>
            <a:ext cx="506354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rgbClr val="C00000"/>
                </a:solidFill>
              </a:rPr>
              <a:t>This classification is based on what stage of learning</a:t>
            </a:r>
          </a:p>
          <a:p>
            <a:r>
              <a:rPr lang="en-US" u="sng">
                <a:solidFill>
                  <a:srgbClr val="C00000"/>
                </a:solidFill>
              </a:rPr>
              <a:t>Is compromised and how</a:t>
            </a:r>
            <a:endParaRPr lang="en-US"/>
          </a:p>
        </p:txBody>
      </p:sp>
      <p:pic>
        <p:nvPicPr>
          <p:cNvPr id="6" name="Picture 2" descr="UCF logo">
            <a:extLst>
              <a:ext uri="{FF2B5EF4-FFF2-40B4-BE49-F238E27FC236}">
                <a16:creationId xmlns:a16="http://schemas.microsoft.com/office/drawing/2014/main" id="{E27FB8F0-3F2B-49D3-987A-B2EAC6F8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0" y="150920"/>
            <a:ext cx="1295400" cy="125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03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C16D-5E9A-4667-B8FD-27507C9C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479"/>
            <a:ext cx="10515600" cy="85111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	   Dimensions in Adversarial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7DC7-B244-4FD7-A43E-ABE6F13CA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CMR10"/>
              </a:rPr>
              <a:t>Adversarial learning characterizing it along three dimensions –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0"/>
            </a:endParaRPr>
          </a:p>
          <a:p>
            <a:pPr marL="342900" indent="-342900" algn="l">
              <a:buAutoNum type="arabicParenBoth"/>
            </a:pPr>
            <a:r>
              <a:rPr lang="en-US" sz="1800" b="0" i="0" u="sng" strike="noStrike" baseline="0" dirty="0">
                <a:latin typeface="CMR10"/>
              </a:rPr>
              <a:t>Influence</a:t>
            </a:r>
            <a:r>
              <a:rPr lang="en-US" sz="1800" b="0" i="0" u="none" strike="noStrike" baseline="0" dirty="0">
                <a:latin typeface="CMR10"/>
              </a:rPr>
              <a:t>  (Based on adversaries behavior and defender’s behavior )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R10"/>
              </a:rPr>
              <a:t>(2) </a:t>
            </a:r>
            <a:r>
              <a:rPr lang="en-US" sz="1800" b="0" i="0" u="sng" strike="noStrike" baseline="0" dirty="0">
                <a:latin typeface="CMR10"/>
              </a:rPr>
              <a:t>Specificity</a:t>
            </a:r>
            <a:r>
              <a:rPr lang="en-US" sz="1800" b="0" i="0" u="none" strike="noStrike" baseline="0" dirty="0">
                <a:latin typeface="CMR10"/>
              </a:rPr>
              <a:t>  (Based on whether the attack impact was Random to </a:t>
            </a:r>
            <a:r>
              <a:rPr lang="en-US" sz="1800" dirty="0">
                <a:latin typeface="CMR10"/>
              </a:rPr>
              <a:t>varying levels of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dirty="0">
                <a:latin typeface="CMR10"/>
              </a:rPr>
              <a:t>t</a:t>
            </a:r>
            <a:r>
              <a:rPr lang="en-US" sz="1800" b="0" i="0" u="none" strike="noStrike" baseline="0" dirty="0">
                <a:latin typeface="CMR10"/>
              </a:rPr>
              <a:t>argeted impact)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R10"/>
              </a:rPr>
              <a:t>(3) </a:t>
            </a:r>
            <a:r>
              <a:rPr lang="en-US" sz="1800" b="0" i="0" u="sng" strike="noStrike" baseline="0" dirty="0">
                <a:latin typeface="CMR10"/>
              </a:rPr>
              <a:t>Security </a:t>
            </a:r>
            <a:r>
              <a:rPr lang="en-US" sz="1800" u="sng" dirty="0">
                <a:latin typeface="CMR10"/>
              </a:rPr>
              <a:t>V</a:t>
            </a:r>
            <a:r>
              <a:rPr lang="en-US" sz="1800" b="0" i="0" u="sng" strike="noStrike" baseline="0" dirty="0">
                <a:latin typeface="CMR10"/>
              </a:rPr>
              <a:t>iolation</a:t>
            </a:r>
            <a:r>
              <a:rPr lang="en-US" sz="1800" b="0" i="0" u="none" strike="noStrike" baseline="0" dirty="0">
                <a:latin typeface="CMR10"/>
              </a:rPr>
              <a:t>  (Based on whether it violates confidentiality, integrity, or availability)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0"/>
            </a:endParaRPr>
          </a:p>
          <a:p>
            <a:pPr algn="l"/>
            <a:endParaRPr lang="en-US" sz="1800" b="0" i="0" u="none" strike="noStrike" baseline="0" dirty="0">
              <a:latin typeface="CMR10"/>
              <a:sym typeface="Wingdings" panose="05000000000000000000" pitchFamily="2" charset="2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0"/>
            </a:endParaRPr>
          </a:p>
        </p:txBody>
      </p:sp>
      <p:pic>
        <p:nvPicPr>
          <p:cNvPr id="4" name="Picture 2" descr="UCF logo">
            <a:extLst>
              <a:ext uri="{FF2B5EF4-FFF2-40B4-BE49-F238E27FC236}">
                <a16:creationId xmlns:a16="http://schemas.microsoft.com/office/drawing/2014/main" id="{AF18D4AB-47B0-4B3C-BD35-01A8C0DE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0" y="150920"/>
            <a:ext cx="12954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47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487D-4855-48A3-BD13-35E261A2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87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MR10"/>
              </a:rPr>
              <a:t>		Influence Dimension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BCF0-E8CA-478D-B03B-6DB2E499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MR10"/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latin typeface="CMR10"/>
              </a:rPr>
              <a:t>Most relevant and widely researched dimension for adversarial learning</a:t>
            </a:r>
          </a:p>
          <a:p>
            <a:pPr marL="0" indent="0">
              <a:buNone/>
            </a:pPr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Characterizes the adversary based on its behavior</a:t>
            </a:r>
          </a:p>
          <a:p>
            <a:pPr marL="0" indent="0">
              <a:buNone/>
            </a:pPr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Objective is to develop appropriate learner strategies to counter the adversary’s behavior</a:t>
            </a:r>
          </a:p>
          <a:p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Influence dimensions study two types of attacks </a:t>
            </a:r>
            <a:r>
              <a:rPr lang="en-US" dirty="0">
                <a:latin typeface="CMR10"/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US" b="1" dirty="0">
                <a:latin typeface="CMR10"/>
                <a:sym typeface="Wingdings" panose="05000000000000000000" pitchFamily="2" charset="2"/>
              </a:rPr>
              <a:t>							causative and exploratory</a:t>
            </a:r>
          </a:p>
          <a:p>
            <a:endParaRPr lang="en-US" dirty="0"/>
          </a:p>
        </p:txBody>
      </p:sp>
      <p:pic>
        <p:nvPicPr>
          <p:cNvPr id="4" name="Picture 2" descr="UCF logo">
            <a:extLst>
              <a:ext uri="{FF2B5EF4-FFF2-40B4-BE49-F238E27FC236}">
                <a16:creationId xmlns:a16="http://schemas.microsoft.com/office/drawing/2014/main" id="{E56A676B-2B93-4024-8210-C01C5BED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0" y="150920"/>
            <a:ext cx="12954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D980-1D0D-432F-9173-903BEFED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			Causative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FEB4-6356-4AD4-B3DF-B3E81BC6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863"/>
            <a:ext cx="10515600" cy="467282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0" i="0" u="none" strike="noStrike" baseline="0" dirty="0">
                <a:latin typeface="CMR10"/>
              </a:rPr>
              <a:t>Adversary acquires data used to train the learner’s classifier </a:t>
            </a:r>
          </a:p>
          <a:p>
            <a:pPr algn="l"/>
            <a:endParaRPr lang="en-US" sz="2400" b="0" i="0" u="none" strike="noStrike" baseline="0" dirty="0">
              <a:latin typeface="CMR10"/>
            </a:endParaRPr>
          </a:p>
          <a:p>
            <a:pPr algn="l"/>
            <a:r>
              <a:rPr lang="en-US" sz="2400" dirty="0">
                <a:latin typeface="CMR10"/>
              </a:rPr>
              <a:t>The adversary </a:t>
            </a:r>
            <a:r>
              <a:rPr lang="en-US" sz="2400" b="0" i="0" u="none" strike="noStrike" baseline="0" dirty="0">
                <a:latin typeface="CMR10"/>
              </a:rPr>
              <a:t>modifies this data. </a:t>
            </a:r>
          </a:p>
          <a:p>
            <a:pPr algn="l"/>
            <a:endParaRPr lang="en-US" sz="2400" b="0" i="0" u="none" strike="noStrike" baseline="0" dirty="0">
              <a:latin typeface="CMR10"/>
            </a:endParaRPr>
          </a:p>
          <a:p>
            <a:pPr algn="l"/>
            <a:r>
              <a:rPr lang="en-US" sz="2400" b="0" i="0" u="none" strike="noStrike" baseline="0" dirty="0">
                <a:latin typeface="CMR10"/>
              </a:rPr>
              <a:t>This modified data, called adversarial example, is then used by the learner during further training of its classifier. </a:t>
            </a:r>
          </a:p>
          <a:p>
            <a:pPr marL="0" indent="0" algn="l">
              <a:buNone/>
            </a:pPr>
            <a:endParaRPr lang="en-US" sz="2400" dirty="0">
              <a:latin typeface="CMR10"/>
            </a:endParaRPr>
          </a:p>
          <a:p>
            <a:pPr algn="l"/>
            <a:r>
              <a:rPr lang="en-US" sz="2400" b="0" i="0" u="none" strike="noStrike" baseline="0" dirty="0">
                <a:latin typeface="CMR10"/>
              </a:rPr>
              <a:t>This results in the learner learning an incorrect classifier that gives classification errors (false positives and false negatives) while testing or while using the classifier. 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CMR10"/>
            </a:endParaRPr>
          </a:p>
          <a:p>
            <a:pPr algn="l"/>
            <a:r>
              <a:rPr lang="en-US" sz="2400" dirty="0">
                <a:latin typeface="CMR10"/>
              </a:rPr>
              <a:t>Mainly data poisoning attack that have two variations: model skewing and feedback weaponizing</a:t>
            </a:r>
            <a:endParaRPr lang="en-US" sz="2400" dirty="0"/>
          </a:p>
        </p:txBody>
      </p:sp>
      <p:pic>
        <p:nvPicPr>
          <p:cNvPr id="4" name="Picture 2" descr="UCF logo">
            <a:extLst>
              <a:ext uri="{FF2B5EF4-FFF2-40B4-BE49-F238E27FC236}">
                <a16:creationId xmlns:a16="http://schemas.microsoft.com/office/drawing/2014/main" id="{6897C80C-4C2E-4EE8-AFC0-4305B750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0" y="150921"/>
            <a:ext cx="1295400" cy="102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56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82D8-CDD8-455E-99ED-FA8FF784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54" y="116551"/>
            <a:ext cx="10515600" cy="80672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                 Exploratory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F19E-CB57-4F1A-8E3E-B1069802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521449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Sometimes referred to as Black Box or Gray Box attacks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This applies to ML/AI as a service applications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The adversary sends in inputs and observes the output generated from the ML/AI application</a:t>
            </a:r>
          </a:p>
          <a:p>
            <a:endParaRPr lang="en-US" sz="2400" dirty="0"/>
          </a:p>
          <a:p>
            <a:r>
              <a:rPr lang="en-US" sz="2400" dirty="0"/>
              <a:t> Since ML is about functional approximation, the adversary is able to learn a surrogate approximation model that mimics what the ML/AI model does</a:t>
            </a:r>
          </a:p>
          <a:p>
            <a:endParaRPr lang="en-US" sz="2400" dirty="0"/>
          </a:p>
          <a:p>
            <a:r>
              <a:rPr lang="en-US" sz="2400" dirty="0"/>
              <a:t> In essence, the adversary stole the model from the company running the ML service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The stolen model could be further used to improve effectiveness of causative and evasion attacks. </a:t>
            </a:r>
          </a:p>
        </p:txBody>
      </p:sp>
      <p:pic>
        <p:nvPicPr>
          <p:cNvPr id="4" name="Picture 2" descr="UCF logo">
            <a:extLst>
              <a:ext uri="{FF2B5EF4-FFF2-40B4-BE49-F238E27FC236}">
                <a16:creationId xmlns:a16="http://schemas.microsoft.com/office/drawing/2014/main" id="{BA7D4960-B4B1-434D-9E87-78B0C28CB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0" y="150920"/>
            <a:ext cx="98483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6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297B-D827-4355-9B5E-D288A631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65" y="43970"/>
            <a:ext cx="10515600" cy="6834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Variations of Poisoning Attacks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A5DC3-6EB0-45F4-B6B6-4744BC5304CD}"/>
              </a:ext>
            </a:extLst>
          </p:cNvPr>
          <p:cNvSpPr txBox="1"/>
          <p:nvPr/>
        </p:nvSpPr>
        <p:spPr>
          <a:xfrm>
            <a:off x="941582" y="567206"/>
            <a:ext cx="105156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Specially crafted inputs developed to prevent an attack detection framework from learning correct parameters </a:t>
            </a:r>
          </a:p>
          <a:p>
            <a:endParaRPr lang="en-US" dirty="0"/>
          </a:p>
          <a:p>
            <a:pPr marL="342900" indent="-342900">
              <a:buAutoNum type="alphaLcParenBoth"/>
            </a:pPr>
            <a:r>
              <a:rPr lang="en-US" b="1" u="sng" dirty="0"/>
              <a:t>Model skewing: </a:t>
            </a:r>
            <a:r>
              <a:rPr lang="en-US" dirty="0"/>
              <a:t> pollute training data such that boundary between what the classifier categorizes as good data and bad, shifts in his favor. </a:t>
            </a:r>
          </a:p>
          <a:p>
            <a:endParaRPr lang="en-US" dirty="0"/>
          </a:p>
          <a:p>
            <a:r>
              <a:rPr lang="en-US" b="1" dirty="0"/>
              <a:t>(b) </a:t>
            </a:r>
            <a:r>
              <a:rPr lang="en-US" b="1" u="sng" dirty="0"/>
              <a:t>Feedback Weaponization</a:t>
            </a:r>
            <a:r>
              <a:rPr lang="en-US" b="1" dirty="0"/>
              <a:t>: </a:t>
            </a:r>
            <a:r>
              <a:rPr lang="en-US" dirty="0"/>
              <a:t>attempts to abuse a feedback mechanism to manipulate the system toward mis-classifying good content as abusive (e.g., competitor content or part of revenge), or abusive content as good.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4C117A-F58C-49E8-8606-05E1B08D71E3}"/>
              </a:ext>
            </a:extLst>
          </p:cNvPr>
          <p:cNvSpPr txBox="1">
            <a:spLocks/>
          </p:cNvSpPr>
          <p:nvPr/>
        </p:nvSpPr>
        <p:spPr>
          <a:xfrm>
            <a:off x="997259" y="2572945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</a:rPr>
              <a:t>Variations of Evasion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4E1F1-258B-47A5-B7B7-32045149E2A8}"/>
              </a:ext>
            </a:extLst>
          </p:cNvPr>
          <p:cNvSpPr txBox="1"/>
          <p:nvPr/>
        </p:nvSpPr>
        <p:spPr>
          <a:xfrm>
            <a:off x="941582" y="3118731"/>
            <a:ext cx="10547403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specially crafted attack inputs that have been developed with the aim of being misclassified in order to </a:t>
            </a:r>
          </a:p>
          <a:p>
            <a:r>
              <a:rPr lang="en-US" dirty="0"/>
              <a:t>evade an attack detection framework in the testing phase. </a:t>
            </a:r>
          </a:p>
          <a:p>
            <a:endParaRPr lang="en-US" dirty="0"/>
          </a:p>
          <a:p>
            <a:r>
              <a:rPr lang="en-US" dirty="0"/>
              <a:t>(a) </a:t>
            </a:r>
            <a:r>
              <a:rPr lang="en-US" b="1" u="sng" dirty="0"/>
              <a:t>mutated inputs: </a:t>
            </a:r>
            <a:r>
              <a:rPr lang="en-US" dirty="0"/>
              <a:t>which are variations of a known attack specifically engineered to avoid your classifier,</a:t>
            </a:r>
          </a:p>
          <a:p>
            <a:endParaRPr lang="en-US" dirty="0"/>
          </a:p>
          <a:p>
            <a:r>
              <a:rPr lang="en-US" dirty="0"/>
              <a:t>(b) </a:t>
            </a:r>
            <a:r>
              <a:rPr lang="en-US" b="1" u="sng" dirty="0"/>
              <a:t>zero-day inputs: </a:t>
            </a:r>
            <a:r>
              <a:rPr lang="en-US" dirty="0"/>
              <a:t>which are never-seen-before payloads.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95C84F-98A3-4A40-AA39-FE47C0A566DB}"/>
              </a:ext>
            </a:extLst>
          </p:cNvPr>
          <p:cNvSpPr txBox="1">
            <a:spLocks/>
          </p:cNvSpPr>
          <p:nvPr/>
        </p:nvSpPr>
        <p:spPr>
          <a:xfrm>
            <a:off x="885905" y="4853813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</a:rPr>
              <a:t>Variations of Model Stealing Attacks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4A04E-C651-45D2-8778-D82E0F215270}"/>
              </a:ext>
            </a:extLst>
          </p:cNvPr>
          <p:cNvSpPr txBox="1"/>
          <p:nvPr/>
        </p:nvSpPr>
        <p:spPr>
          <a:xfrm>
            <a:off x="894783" y="5505384"/>
            <a:ext cx="1059420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b="1" u="sng" dirty="0"/>
              <a:t>Model reconstruction: </a:t>
            </a:r>
            <a:r>
              <a:rPr lang="en-US" dirty="0"/>
              <a:t>“steal” (i.e., duplicate) models specific private information to launch evasion attacks. </a:t>
            </a:r>
          </a:p>
          <a:p>
            <a:endParaRPr lang="en-US" dirty="0"/>
          </a:p>
          <a:p>
            <a:r>
              <a:rPr lang="en-US" b="1" u="sng" dirty="0"/>
              <a:t>(b) Membership leakage: </a:t>
            </a:r>
            <a:r>
              <a:rPr lang="en-US" dirty="0"/>
              <a:t> recover training data membership via Blackbox probing to know whether a given input record was used to train the model and refine future attacks</a:t>
            </a:r>
          </a:p>
        </p:txBody>
      </p:sp>
      <p:pic>
        <p:nvPicPr>
          <p:cNvPr id="9" name="Picture 2" descr="UCF logo">
            <a:extLst>
              <a:ext uri="{FF2B5EF4-FFF2-40B4-BE49-F238E27FC236}">
                <a16:creationId xmlns:a16="http://schemas.microsoft.com/office/drawing/2014/main" id="{E9EAF3D1-BA98-4B47-B0A1-344A03F8C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0" y="150920"/>
            <a:ext cx="819305" cy="102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9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030018-BB24-400E-B6CC-ACC208E81A6E}"/>
              </a:ext>
            </a:extLst>
          </p:cNvPr>
          <p:cNvSpPr txBox="1">
            <a:spLocks/>
          </p:cNvSpPr>
          <p:nvPr/>
        </p:nvSpPr>
        <p:spPr>
          <a:xfrm>
            <a:off x="953241" y="1025546"/>
            <a:ext cx="978837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</a:rPr>
              <a:t>Black Box Approach to Attacks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A8D133-F4CD-451D-8E77-7028A0B18F01}"/>
              </a:ext>
            </a:extLst>
          </p:cNvPr>
          <p:cNvSpPr txBox="1">
            <a:spLocks/>
          </p:cNvSpPr>
          <p:nvPr/>
        </p:nvSpPr>
        <p:spPr>
          <a:xfrm>
            <a:off x="985044" y="2931502"/>
            <a:ext cx="9787277" cy="60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</a:rPr>
              <a:t>White Box Approach to Attacks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7BAFC-5AE4-4788-8BE4-DAAC2CA0894E}"/>
              </a:ext>
            </a:extLst>
          </p:cNvPr>
          <p:cNvSpPr txBox="1"/>
          <p:nvPr/>
        </p:nvSpPr>
        <p:spPr>
          <a:xfrm>
            <a:off x="1015754" y="1588162"/>
            <a:ext cx="975656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Attackers </a:t>
            </a:r>
            <a:r>
              <a:rPr lang="en-US" u="sng" dirty="0"/>
              <a:t>do not have knowledge </a:t>
            </a:r>
            <a:r>
              <a:rPr lang="en-US" dirty="0"/>
              <a:t>the specifics (model and its parameters) of the AI method being targeted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Typically, </a:t>
            </a:r>
            <a:r>
              <a:rPr lang="en-US" u="sng" dirty="0"/>
              <a:t>uses model stealing </a:t>
            </a:r>
            <a:r>
              <a:rPr lang="en-US" dirty="0"/>
              <a:t>to incrementally </a:t>
            </a:r>
            <a:r>
              <a:rPr lang="en-US" u="sng" dirty="0"/>
              <a:t>acquire an “idea”</a:t>
            </a:r>
            <a:r>
              <a:rPr lang="en-US" dirty="0"/>
              <a:t> about targeted ML/AI approach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Crafts poisoning or evasion </a:t>
            </a:r>
            <a:r>
              <a:rPr lang="en-US" u="sng" dirty="0"/>
              <a:t>attacks based on that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71E5D-BB34-4695-8093-EEE15404EE96}"/>
              </a:ext>
            </a:extLst>
          </p:cNvPr>
          <p:cNvSpPr txBox="1"/>
          <p:nvPr/>
        </p:nvSpPr>
        <p:spPr>
          <a:xfrm>
            <a:off x="1015754" y="3536923"/>
            <a:ext cx="975656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Attackers know the specifics (model and/or parameters) of the AI method being targeted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Crafts poisoning or evasion stealing attacks that usually create optimal or suboptimal attacks with fast computation attacks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Analyzes worst case attack impacts possible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5F401-E76C-4EAD-B9F6-8172D5AD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53" y="248191"/>
            <a:ext cx="10831135" cy="6835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  Based on Adversaries Knowledge of ML algorithm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B504F9D-8F03-4FB0-9581-D1918F7F1149}"/>
              </a:ext>
            </a:extLst>
          </p:cNvPr>
          <p:cNvSpPr txBox="1">
            <a:spLocks/>
          </p:cNvSpPr>
          <p:nvPr/>
        </p:nvSpPr>
        <p:spPr>
          <a:xfrm>
            <a:off x="953241" y="4981925"/>
            <a:ext cx="9787277" cy="497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</a:rPr>
              <a:t>Gray Box Approach to Attacks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05C2C-8B6F-4625-9E43-A9555F03027F}"/>
              </a:ext>
            </a:extLst>
          </p:cNvPr>
          <p:cNvSpPr txBox="1"/>
          <p:nvPr/>
        </p:nvSpPr>
        <p:spPr>
          <a:xfrm>
            <a:off x="1015754" y="5599706"/>
            <a:ext cx="978727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Attackers know some details about either model, parameter, loss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Analyzes based on varying likelihood of what might be known to the attackers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Often introduces some rationality assumptions</a:t>
            </a:r>
          </a:p>
        </p:txBody>
      </p:sp>
      <p:pic>
        <p:nvPicPr>
          <p:cNvPr id="11" name="Picture 2" descr="UCF logo">
            <a:extLst>
              <a:ext uri="{FF2B5EF4-FFF2-40B4-BE49-F238E27FC236}">
                <a16:creationId xmlns:a16="http://schemas.microsoft.com/office/drawing/2014/main" id="{10859710-55D1-4C9D-B753-ECFE022A7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0" y="150920"/>
            <a:ext cx="840791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7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7AB5-E725-46CE-9D3F-C9D6EB99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506" y="-144230"/>
            <a:ext cx="10729404" cy="92333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Relating Attack Knowledge and Attack Impact Specificity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6AFA2-EA8A-41D2-9A52-D6371123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84" y="1545826"/>
            <a:ext cx="8140823" cy="5343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3729F2-B0B7-46E5-A8AA-A565DB7D30D6}"/>
              </a:ext>
            </a:extLst>
          </p:cNvPr>
          <p:cNvSpPr txBox="1"/>
          <p:nvPr/>
        </p:nvSpPr>
        <p:spPr>
          <a:xfrm>
            <a:off x="8333478" y="4831516"/>
            <a:ext cx="1670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Pic from:</a:t>
            </a:r>
          </a:p>
          <a:p>
            <a:r>
              <a:rPr lang="en-US" i="1" dirty="0" err="1"/>
              <a:t>Papernot</a:t>
            </a:r>
            <a:r>
              <a:rPr lang="en-US" i="1" dirty="0"/>
              <a:t> et.al. </a:t>
            </a:r>
          </a:p>
          <a:p>
            <a:r>
              <a:rPr lang="en-US" i="1" dirty="0"/>
              <a:t>Euro S &amp; P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6EFBF-1E5A-46BA-9781-6BC513C66406}"/>
              </a:ext>
            </a:extLst>
          </p:cNvPr>
          <p:cNvSpPr txBox="1"/>
          <p:nvPr/>
        </p:nvSpPr>
        <p:spPr>
          <a:xfrm>
            <a:off x="6209764" y="677715"/>
            <a:ext cx="177849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Specificity Axis of ML  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EC918-F45F-4B05-8E00-F4497DE88273}"/>
              </a:ext>
            </a:extLst>
          </p:cNvPr>
          <p:cNvSpPr txBox="1"/>
          <p:nvPr/>
        </p:nvSpPr>
        <p:spPr>
          <a:xfrm>
            <a:off x="402925" y="4646850"/>
            <a:ext cx="17388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Knowledge Axis of ML attacks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388ED-1DB7-4B61-B32F-A5E84058F547}"/>
              </a:ext>
            </a:extLst>
          </p:cNvPr>
          <p:cNvSpPr txBox="1"/>
          <p:nvPr/>
        </p:nvSpPr>
        <p:spPr>
          <a:xfrm>
            <a:off x="152062" y="2839277"/>
            <a:ext cx="18010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WHITE BOX</a:t>
            </a:r>
          </a:p>
          <a:p>
            <a:r>
              <a:rPr lang="en-US" dirty="0"/>
              <a:t>(complete knowledge)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413A4-DFEC-4A88-8A98-395696EABFAD}"/>
              </a:ext>
            </a:extLst>
          </p:cNvPr>
          <p:cNvSpPr txBox="1"/>
          <p:nvPr/>
        </p:nvSpPr>
        <p:spPr>
          <a:xfrm>
            <a:off x="152062" y="5917993"/>
            <a:ext cx="1801007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BLACK  BOX (no knowledge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09E7A1-3832-4008-9825-C09963B13823}"/>
              </a:ext>
            </a:extLst>
          </p:cNvPr>
          <p:cNvCxnSpPr>
            <a:cxnSpLocks/>
          </p:cNvCxnSpPr>
          <p:nvPr/>
        </p:nvCxnSpPr>
        <p:spPr>
          <a:xfrm flipV="1">
            <a:off x="277493" y="3762608"/>
            <a:ext cx="0" cy="2155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C36D89-F999-4A46-8D25-BF654C692CCF}"/>
              </a:ext>
            </a:extLst>
          </p:cNvPr>
          <p:cNvSpPr txBox="1"/>
          <p:nvPr/>
        </p:nvSpPr>
        <p:spPr>
          <a:xfrm>
            <a:off x="3444367" y="1222662"/>
            <a:ext cx="1648624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Least Specific Attack Impact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FD1025-3FC3-4C18-A164-D01C8779E580}"/>
              </a:ext>
            </a:extLst>
          </p:cNvPr>
          <p:cNvCxnSpPr>
            <a:cxnSpLocks/>
          </p:cNvCxnSpPr>
          <p:nvPr/>
        </p:nvCxnSpPr>
        <p:spPr>
          <a:xfrm>
            <a:off x="5092991" y="1485310"/>
            <a:ext cx="47789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689D3D-409B-4686-89CC-A9FFB6C1CA08}"/>
              </a:ext>
            </a:extLst>
          </p:cNvPr>
          <p:cNvSpPr txBox="1"/>
          <p:nvPr/>
        </p:nvSpPr>
        <p:spPr>
          <a:xfrm>
            <a:off x="9933929" y="1222661"/>
            <a:ext cx="1648624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Most Specific Attack Impact </a:t>
            </a:r>
          </a:p>
        </p:txBody>
      </p:sp>
      <p:pic>
        <p:nvPicPr>
          <p:cNvPr id="28" name="Picture 2" descr="UCF logo">
            <a:extLst>
              <a:ext uri="{FF2B5EF4-FFF2-40B4-BE49-F238E27FC236}">
                <a16:creationId xmlns:a16="http://schemas.microsoft.com/office/drawing/2014/main" id="{DCCCA3F1-CF01-4CC4-B04A-D1987DDB0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0" y="150920"/>
            <a:ext cx="964888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26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97D2FE694CD4987D9314B29E1241B" ma:contentTypeVersion="10" ma:contentTypeDescription="Create a new document." ma:contentTypeScope="" ma:versionID="d884fc477bafa26af954ff56fe18e644">
  <xsd:schema xmlns:xsd="http://www.w3.org/2001/XMLSchema" xmlns:xs="http://www.w3.org/2001/XMLSchema" xmlns:p="http://schemas.microsoft.com/office/2006/metadata/properties" xmlns:ns2="1d8861de-dfeb-4d36-a5c6-bd5cdceee053" xmlns:ns3="42077d8d-485d-45b9-b9f9-22a874370536" targetNamespace="http://schemas.microsoft.com/office/2006/metadata/properties" ma:root="true" ma:fieldsID="d39cc70933dbcc4f717415fad587de95" ns2:_="" ns3:_="">
    <xsd:import namespace="1d8861de-dfeb-4d36-a5c6-bd5cdceee053"/>
    <xsd:import namespace="42077d8d-485d-45b9-b9f9-22a8743705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861de-dfeb-4d36-a5c6-bd5cdceee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77d8d-485d-45b9-b9f9-22a87437053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DB28E6-571F-499C-B496-443C415FCDA6}"/>
</file>

<file path=customXml/itemProps2.xml><?xml version="1.0" encoding="utf-8"?>
<ds:datastoreItem xmlns:ds="http://schemas.openxmlformats.org/officeDocument/2006/customXml" ds:itemID="{60B1DEC4-272E-4B6C-B7BD-30EDE80EB7CC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89fe0469-22e8-4a08-ad11-4dfc844e701b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dfaeee8-17aa-410c-976b-57c22865be41"/>
  </ds:schemaRefs>
</ds:datastoreItem>
</file>

<file path=customXml/itemProps3.xml><?xml version="1.0" encoding="utf-8"?>
<ds:datastoreItem xmlns:ds="http://schemas.openxmlformats.org/officeDocument/2006/customXml" ds:itemID="{1A77631E-B160-4D6B-BC01-2AB7C1ED92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144125</TotalTime>
  <Words>970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CMR10</vt:lpstr>
      <vt:lpstr>Wingdings</vt:lpstr>
      <vt:lpstr>Office Theme</vt:lpstr>
      <vt:lpstr>Introduction to Adversarial Threats of Machine Learning</vt:lpstr>
      <vt:lpstr>  Adversarial ML Attack Nomenclature</vt:lpstr>
      <vt:lpstr>    Dimensions in Adversarial Learning</vt:lpstr>
      <vt:lpstr>  Influence Dimension</vt:lpstr>
      <vt:lpstr>   Causative Approach</vt:lpstr>
      <vt:lpstr>                 Exploratory Approach</vt:lpstr>
      <vt:lpstr>Variations of Poisoning Attacks</vt:lpstr>
      <vt:lpstr>     Based on Adversaries Knowledge of ML algorithm</vt:lpstr>
      <vt:lpstr>Relating Attack Knowledge and Attack Impact Specificity </vt:lpstr>
      <vt:lpstr>               Based on Type of Security Violation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Adversarial Machine Learning</dc:title>
  <dc:creator>Shameek Bhattacharjee</dc:creator>
  <cp:lastModifiedBy>Shameek Bhattacharjee</cp:lastModifiedBy>
  <cp:revision>15</cp:revision>
  <dcterms:created xsi:type="dcterms:W3CDTF">2021-02-05T20:14:05Z</dcterms:created>
  <dcterms:modified xsi:type="dcterms:W3CDTF">2022-03-17T15:24:14Z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0x010100B0197D2FE694CD4987D9314B29E1241B</vt:lpwstr>
  </property>
</Properties>
</file>