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08" r:id="rId3"/>
    <p:sldId id="312" r:id="rId4"/>
    <p:sldId id="313" r:id="rId5"/>
    <p:sldId id="314" r:id="rId6"/>
    <p:sldId id="31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19F2-B65B-4569-9B9D-C2EFA69A0CFD}"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DDA0E-183F-4F75-9FE3-D665334B3F49}" type="slidenum">
              <a:rPr lang="en-US" smtClean="0"/>
              <a:t>‹#›</a:t>
            </a:fld>
            <a:endParaRPr lang="en-US"/>
          </a:p>
        </p:txBody>
      </p:sp>
    </p:spTree>
    <p:extLst>
      <p:ext uri="{BB962C8B-B14F-4D97-AF65-F5344CB8AC3E}">
        <p14:creationId xmlns:p14="http://schemas.microsoft.com/office/powerpoint/2010/main" val="4277495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731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7113-BE40-4621-9094-8DA8F8EF1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BEC2B-B8F8-4F49-BC6E-5788749E0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DE2574-2C13-4395-B7E3-C7D629B0ED07}"/>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A6C18DAB-6AC4-43AA-8D9E-F476BA176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2A220-268E-423C-90B5-009FA3F262D7}"/>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209549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AF50-5037-468A-BFB0-F35FAB56A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A4BE73-4442-4E95-AD88-1DDDD31B7A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0F5C7-DCEE-42F6-A014-2FA5D3DABDBF}"/>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A6BFBC36-0E5B-40A6-9DA7-CDE796B54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4B839-2A17-40C8-BE98-AECF9FBA7BF9}"/>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61470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216B46-A954-4346-9CDF-3E0632C91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AB2C1-03E8-439B-96C1-033F6C58CD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3793E-1EF5-41EC-9BD9-CB22321880C8}"/>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E8BA3789-9391-4496-BC87-139A09305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F8E40-5112-4875-B1DF-8AEBF9AC4327}"/>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2661597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39107" y="658443"/>
            <a:ext cx="10972800" cy="55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4" name="Google Shape;44;p6"/>
          <p:cNvSpPr txBox="1">
            <a:spLocks noGrp="1"/>
          </p:cNvSpPr>
          <p:nvPr>
            <p:ph type="body" idx="1"/>
          </p:nvPr>
        </p:nvSpPr>
        <p:spPr>
          <a:xfrm>
            <a:off x="561037" y="1653071"/>
            <a:ext cx="5326000" cy="496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45" name="Google Shape;45;p6"/>
          <p:cNvSpPr txBox="1">
            <a:spLocks noGrp="1"/>
          </p:cNvSpPr>
          <p:nvPr>
            <p:ph type="body" idx="2"/>
          </p:nvPr>
        </p:nvSpPr>
        <p:spPr>
          <a:xfrm>
            <a:off x="6308508" y="1653071"/>
            <a:ext cx="5326000" cy="49676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46" name="Google Shape;46;p6"/>
          <p:cNvSpPr txBox="1">
            <a:spLocks noGrp="1"/>
          </p:cNvSpPr>
          <p:nvPr>
            <p:ph type="sldNum" idx="12"/>
          </p:nvPr>
        </p:nvSpPr>
        <p:spPr>
          <a:xfrm>
            <a:off x="11364209" y="6188756"/>
            <a:ext cx="614800" cy="389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652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DB43-152B-47F1-BF72-5E8A48509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E5206-3CE6-47EF-A052-0978BF185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30DC6-90A9-4052-ACD8-3643FFBF54BA}"/>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4C6E7472-F3EA-47C5-8275-961CAAFFE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1FA7A-C8EF-4BE0-91F9-0EE43D26B1AB}"/>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341487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0E0D-3B36-4BF4-BD0F-EB71FCBA0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1C5D74-8B63-4EE6-B98A-AC9E5E9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7F3164-5B95-4A96-9C34-57849471DEB3}"/>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784F4586-C128-4039-98F2-29CE1FC93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E5D4A-F73F-4B5B-8881-FD869970D989}"/>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110097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AC6B-E15D-424E-8167-03E137254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B72A2-04C4-426B-BCB1-A2ADEC56BB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3C7BD-0B28-47A3-A1A3-ABFD6AA78E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6ED84D-307A-4D4F-A2D6-739B76E23ACB}"/>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6" name="Footer Placeholder 5">
            <a:extLst>
              <a:ext uri="{FF2B5EF4-FFF2-40B4-BE49-F238E27FC236}">
                <a16:creationId xmlns:a16="http://schemas.microsoft.com/office/drawing/2014/main" id="{8444E0FE-3989-4F64-B0EE-14C7A5F82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4B3A6-E17F-40DF-A19D-15156817F29D}"/>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249228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5DA5-D0CD-48A8-B59B-378174833C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79F389-810C-4A1B-9535-740A240E7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7F668A-0AD8-4A30-9793-0BD3DE87F1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5026F1-7CB7-42CA-8D20-EEE1295CE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B121F1-FE38-4395-B7AA-DEAF53DE74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9950A2-3B47-41F3-A942-73047FC3B8DA}"/>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8" name="Footer Placeholder 7">
            <a:extLst>
              <a:ext uri="{FF2B5EF4-FFF2-40B4-BE49-F238E27FC236}">
                <a16:creationId xmlns:a16="http://schemas.microsoft.com/office/drawing/2014/main" id="{5712EDA3-9108-4ED5-A152-CFF2DA545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7664C-3ECE-4AAF-9BD0-BC6208A0D11D}"/>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135495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8CFE-F587-4D63-BFA0-FFCE790EC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7EE8CD-C5B4-4DC8-BE2A-F60E89702FCA}"/>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4" name="Footer Placeholder 3">
            <a:extLst>
              <a:ext uri="{FF2B5EF4-FFF2-40B4-BE49-F238E27FC236}">
                <a16:creationId xmlns:a16="http://schemas.microsoft.com/office/drawing/2014/main" id="{F07828EE-245C-4574-AB61-E987D857E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DDDE2-C492-48D3-BC53-3A8C641064E9}"/>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173766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02FC3-F097-4A8A-9514-19F6298F062E}"/>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3" name="Footer Placeholder 2">
            <a:extLst>
              <a:ext uri="{FF2B5EF4-FFF2-40B4-BE49-F238E27FC236}">
                <a16:creationId xmlns:a16="http://schemas.microsoft.com/office/drawing/2014/main" id="{16F35B19-8681-4BAD-A701-E977A0DB74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22B18F-0D55-422E-A744-0CDEF435A59A}"/>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29860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DB70-224F-4F3A-8BB0-9C2F586C4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E9FA8-B572-4F2A-81CF-0671AA538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67F01-CFFB-4638-80E1-77D482F6D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EE6CF8-0D94-4BBB-85C2-F1E80824052D}"/>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6" name="Footer Placeholder 5">
            <a:extLst>
              <a:ext uri="{FF2B5EF4-FFF2-40B4-BE49-F238E27FC236}">
                <a16:creationId xmlns:a16="http://schemas.microsoft.com/office/drawing/2014/main" id="{B9C75744-B8CD-49FA-9886-51649A803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C56D-FC03-4BF1-8923-66A91D0C2952}"/>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67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A9E2-E984-4797-804E-597902004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DCACE8-C905-4781-ACDE-A056EB857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B26A6-452E-46D8-8B71-441BCC594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8865C-CC7A-4813-801B-A07176B07E1E}"/>
              </a:ext>
            </a:extLst>
          </p:cNvPr>
          <p:cNvSpPr>
            <a:spLocks noGrp="1"/>
          </p:cNvSpPr>
          <p:nvPr>
            <p:ph type="dt" sz="half" idx="10"/>
          </p:nvPr>
        </p:nvSpPr>
        <p:spPr/>
        <p:txBody>
          <a:bodyPr/>
          <a:lstStyle/>
          <a:p>
            <a:fld id="{FD60F28E-6E4B-4C57-978E-5E84C24D9B45}" type="datetimeFigureOut">
              <a:rPr lang="en-US" smtClean="0"/>
              <a:t>1/31/2023</a:t>
            </a:fld>
            <a:endParaRPr lang="en-US"/>
          </a:p>
        </p:txBody>
      </p:sp>
      <p:sp>
        <p:nvSpPr>
          <p:cNvPr id="6" name="Footer Placeholder 5">
            <a:extLst>
              <a:ext uri="{FF2B5EF4-FFF2-40B4-BE49-F238E27FC236}">
                <a16:creationId xmlns:a16="http://schemas.microsoft.com/office/drawing/2014/main" id="{2A997095-4474-458F-B9E1-4BE37BE85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FDCBA-5DF2-41F2-BF84-4ED09F16C98B}"/>
              </a:ext>
            </a:extLst>
          </p:cNvPr>
          <p:cNvSpPr>
            <a:spLocks noGrp="1"/>
          </p:cNvSpPr>
          <p:nvPr>
            <p:ph type="sldNum" sz="quarter" idx="12"/>
          </p:nvPr>
        </p:nvSpPr>
        <p:spPr/>
        <p:txBody>
          <a:bodyPr/>
          <a:lstStyle/>
          <a:p>
            <a:fld id="{04E3CA94-1C26-4C64-9DC0-F2647D6F11F0}" type="slidenum">
              <a:rPr lang="en-US" smtClean="0"/>
              <a:t>‹#›</a:t>
            </a:fld>
            <a:endParaRPr lang="en-US"/>
          </a:p>
        </p:txBody>
      </p:sp>
    </p:spTree>
    <p:extLst>
      <p:ext uri="{BB962C8B-B14F-4D97-AF65-F5344CB8AC3E}">
        <p14:creationId xmlns:p14="http://schemas.microsoft.com/office/powerpoint/2010/main" val="11777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4BE65-2A92-4F9C-8AD1-B8D8E70A0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BB47C-1C17-4171-9163-1FE8C6594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11B45-DD53-4203-94A0-F128A3939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0F28E-6E4B-4C57-978E-5E84C24D9B45}" type="datetimeFigureOut">
              <a:rPr lang="en-US" smtClean="0"/>
              <a:t>1/31/2023</a:t>
            </a:fld>
            <a:endParaRPr lang="en-US"/>
          </a:p>
        </p:txBody>
      </p:sp>
      <p:sp>
        <p:nvSpPr>
          <p:cNvPr id="5" name="Footer Placeholder 4">
            <a:extLst>
              <a:ext uri="{FF2B5EF4-FFF2-40B4-BE49-F238E27FC236}">
                <a16:creationId xmlns:a16="http://schemas.microsoft.com/office/drawing/2014/main" id="{33A45C99-8442-4639-8B78-8DEAB80A0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4AA074-0506-4FC6-B445-8A0CF031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3CA94-1C26-4C64-9DC0-F2647D6F11F0}" type="slidenum">
              <a:rPr lang="en-US" smtClean="0"/>
              <a:t>‹#›</a:t>
            </a:fld>
            <a:endParaRPr lang="en-US"/>
          </a:p>
        </p:txBody>
      </p:sp>
    </p:spTree>
    <p:extLst>
      <p:ext uri="{BB962C8B-B14F-4D97-AF65-F5344CB8AC3E}">
        <p14:creationId xmlns:p14="http://schemas.microsoft.com/office/powerpoint/2010/main" val="181022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32F7-CE23-4EC8-8284-A440859F0280}"/>
              </a:ext>
            </a:extLst>
          </p:cNvPr>
          <p:cNvSpPr>
            <a:spLocks noGrp="1"/>
          </p:cNvSpPr>
          <p:nvPr>
            <p:ph type="ctrTitle"/>
          </p:nvPr>
        </p:nvSpPr>
        <p:spPr/>
        <p:txBody>
          <a:bodyPr/>
          <a:lstStyle/>
          <a:p>
            <a:r>
              <a:rPr lang="en-US" dirty="0"/>
              <a:t>M-estimation basics for Bias Mitigation</a:t>
            </a:r>
          </a:p>
        </p:txBody>
      </p:sp>
      <p:sp>
        <p:nvSpPr>
          <p:cNvPr id="3" name="Subtitle 2">
            <a:extLst>
              <a:ext uri="{FF2B5EF4-FFF2-40B4-BE49-F238E27FC236}">
                <a16:creationId xmlns:a16="http://schemas.microsoft.com/office/drawing/2014/main" id="{C8CE82A0-FE9C-4ECC-A00F-3A84030BDE98}"/>
              </a:ext>
            </a:extLst>
          </p:cNvPr>
          <p:cNvSpPr>
            <a:spLocks noGrp="1"/>
          </p:cNvSpPr>
          <p:nvPr>
            <p:ph type="subTitle" idx="1"/>
          </p:nvPr>
        </p:nvSpPr>
        <p:spPr/>
        <p:txBody>
          <a:bodyPr>
            <a:normAutofit lnSpcReduction="10000"/>
          </a:bodyPr>
          <a:lstStyle/>
          <a:p>
            <a:r>
              <a:rPr lang="en-US" dirty="0"/>
              <a:t>Shameek Bhattacharjee</a:t>
            </a:r>
          </a:p>
          <a:p>
            <a:r>
              <a:rPr lang="en-US" dirty="0"/>
              <a:t>Western Michigan University</a:t>
            </a:r>
          </a:p>
          <a:p>
            <a:r>
              <a:rPr lang="en-US" dirty="0"/>
              <a:t>This material is part of NSF OAC 2017289</a:t>
            </a:r>
          </a:p>
          <a:p>
            <a:r>
              <a:rPr lang="en-US" dirty="0"/>
              <a:t>Scribe: Jordon Matthew Heyboer</a:t>
            </a:r>
          </a:p>
        </p:txBody>
      </p:sp>
    </p:spTree>
    <p:extLst>
      <p:ext uri="{BB962C8B-B14F-4D97-AF65-F5344CB8AC3E}">
        <p14:creationId xmlns:p14="http://schemas.microsoft.com/office/powerpoint/2010/main" val="34950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25C1-A562-0678-5882-972A9FED4DA5}"/>
              </a:ext>
            </a:extLst>
          </p:cNvPr>
          <p:cNvSpPr>
            <a:spLocks noGrp="1"/>
          </p:cNvSpPr>
          <p:nvPr>
            <p:ph type="title"/>
          </p:nvPr>
        </p:nvSpPr>
        <p:spPr>
          <a:xfrm>
            <a:off x="539107" y="438307"/>
            <a:ext cx="10972800" cy="771336"/>
          </a:xfrm>
          <a:solidFill>
            <a:schemeClr val="tx2">
              <a:lumMod val="90000"/>
            </a:schemeClr>
          </a:solidFill>
        </p:spPr>
        <p:txBody>
          <a:bodyPr/>
          <a:lstStyle/>
          <a:p>
            <a:r>
              <a:rPr lang="en-US" sz="3200" dirty="0">
                <a:ln w="0"/>
                <a:solidFill>
                  <a:schemeClr val="bg1"/>
                </a:solidFill>
              </a:rPr>
              <a:t>Gradient Descent – Purpose, Rules, and How it works</a:t>
            </a:r>
          </a:p>
        </p:txBody>
      </p:sp>
      <p:sp>
        <p:nvSpPr>
          <p:cNvPr id="3" name="Text Placeholder 2">
            <a:extLst>
              <a:ext uri="{FF2B5EF4-FFF2-40B4-BE49-F238E27FC236}">
                <a16:creationId xmlns:a16="http://schemas.microsoft.com/office/drawing/2014/main" id="{327078DC-B274-CC57-6469-5C806EE8311B}"/>
              </a:ext>
            </a:extLst>
          </p:cNvPr>
          <p:cNvSpPr>
            <a:spLocks noGrp="1"/>
          </p:cNvSpPr>
          <p:nvPr>
            <p:ph type="body" idx="1"/>
          </p:nvPr>
        </p:nvSpPr>
        <p:spPr>
          <a:xfrm>
            <a:off x="175185" y="1427496"/>
            <a:ext cx="6956812" cy="1949316"/>
          </a:xfrm>
          <a:solidFill>
            <a:schemeClr val="accent4"/>
          </a:solidFill>
        </p:spPr>
        <p:txBody>
          <a:bodyPr spcFirstLastPara="1" wrap="square" lIns="91425" tIns="60960" rIns="91425" bIns="60960" anchor="t" anchorCtr="0">
            <a:spAutoFit/>
          </a:bodyPr>
          <a:lstStyle/>
          <a:p>
            <a:pPr marL="152396" indent="0">
              <a:buClr>
                <a:schemeClr val="tx1"/>
              </a:buClr>
              <a:buNone/>
            </a:pPr>
            <a:r>
              <a:rPr lang="en-US" sz="1867" b="1" dirty="0">
                <a:solidFill>
                  <a:schemeClr val="tx1"/>
                </a:solidFill>
                <a:latin typeface="Arial" panose="020B0604020202020204" pitchFamily="34" charset="0"/>
                <a:cs typeface="Arial" panose="020B0604020202020204" pitchFamily="34" charset="0"/>
              </a:rPr>
              <a:t>Purpose</a:t>
            </a:r>
          </a:p>
          <a:p>
            <a:pPr>
              <a:buClr>
                <a:schemeClr val="tx1"/>
              </a:buClr>
            </a:pPr>
            <a:r>
              <a:rPr lang="en-US" sz="1600" dirty="0">
                <a:solidFill>
                  <a:schemeClr val="tx1"/>
                </a:solidFill>
                <a:latin typeface="Arial" panose="020B0604020202020204" pitchFamily="34" charset="0"/>
                <a:cs typeface="Arial" panose="020B0604020202020204" pitchFamily="34" charset="0"/>
              </a:rPr>
              <a:t>So far, the optimal models have been those that have minimized the cost function. Finding that combination of parameter values can be cumbersome, especially when there are multiple parameters.</a:t>
            </a:r>
          </a:p>
          <a:p>
            <a:pPr>
              <a:buClr>
                <a:schemeClr val="tx1"/>
              </a:buClr>
            </a:pPr>
            <a:r>
              <a:rPr lang="en-US" sz="1600" b="1" dirty="0">
                <a:solidFill>
                  <a:schemeClr val="tx1"/>
                </a:solidFill>
                <a:latin typeface="Arial" panose="020B0604020202020204" pitchFamily="34" charset="0"/>
                <a:cs typeface="Arial" panose="020B0604020202020204" pitchFamily="34" charset="0"/>
              </a:rPr>
              <a:t>Gradient Descent </a:t>
            </a:r>
            <a:r>
              <a:rPr lang="en-US" sz="1600" dirty="0">
                <a:solidFill>
                  <a:schemeClr val="tx1"/>
                </a:solidFill>
                <a:latin typeface="Arial" panose="020B0604020202020204" pitchFamily="34" charset="0"/>
                <a:cs typeface="Arial" panose="020B0604020202020204" pitchFamily="34" charset="0"/>
              </a:rPr>
              <a:t>is a method to more efficiently locate this minima. </a:t>
            </a:r>
          </a:p>
        </p:txBody>
      </p:sp>
      <p:sp>
        <p:nvSpPr>
          <p:cNvPr id="5" name="Slide Number Placeholder 4">
            <a:extLst>
              <a:ext uri="{FF2B5EF4-FFF2-40B4-BE49-F238E27FC236}">
                <a16:creationId xmlns:a16="http://schemas.microsoft.com/office/drawing/2014/main" id="{49345F72-C48B-9A7F-9348-771125A6DF38}"/>
              </a:ext>
            </a:extLst>
          </p:cNvPr>
          <p:cNvSpPr>
            <a:spLocks noGrp="1"/>
          </p:cNvSpPr>
          <p:nvPr>
            <p:ph type="sldNum" idx="12"/>
          </p:nvPr>
        </p:nvSpPr>
        <p:spPr/>
        <p:txBody>
          <a:bodyPr/>
          <a:lstStyle/>
          <a:p>
            <a:pPr defTabSz="1219170">
              <a:buClr>
                <a:srgbClr val="000000"/>
              </a:buClr>
            </a:pPr>
            <a:fld id="{00000000-1234-1234-1234-123412341234}" type="slidenum">
              <a:rPr lang="en" kern="0">
                <a:solidFill>
                  <a:srgbClr val="FFFFFF"/>
                </a:solidFill>
              </a:rPr>
              <a:pPr defTabSz="1219170">
                <a:buClr>
                  <a:srgbClr val="000000"/>
                </a:buClr>
              </a:pPr>
              <a:t>2</a:t>
            </a:fld>
            <a:endParaRPr lang="en" kern="0">
              <a:solidFill>
                <a:srgbClr val="FFFFFF"/>
              </a:solidFill>
            </a:endParaRPr>
          </a:p>
        </p:txBody>
      </p:sp>
      <p:grpSp>
        <p:nvGrpSpPr>
          <p:cNvPr id="41" name="Group 40">
            <a:extLst>
              <a:ext uri="{FF2B5EF4-FFF2-40B4-BE49-F238E27FC236}">
                <a16:creationId xmlns:a16="http://schemas.microsoft.com/office/drawing/2014/main" id="{B1951332-2808-3CD6-49CF-39174C69737E}"/>
              </a:ext>
            </a:extLst>
          </p:cNvPr>
          <p:cNvGrpSpPr/>
          <p:nvPr/>
        </p:nvGrpSpPr>
        <p:grpSpPr>
          <a:xfrm>
            <a:off x="7226413" y="1433960"/>
            <a:ext cx="4734267" cy="2628345"/>
            <a:chOff x="4929012" y="1084175"/>
            <a:chExt cx="3907366" cy="2120535"/>
          </a:xfrm>
        </p:grpSpPr>
        <p:grpSp>
          <p:nvGrpSpPr>
            <p:cNvPr id="40" name="Group 39">
              <a:extLst>
                <a:ext uri="{FF2B5EF4-FFF2-40B4-BE49-F238E27FC236}">
                  <a16:creationId xmlns:a16="http://schemas.microsoft.com/office/drawing/2014/main" id="{C45226C2-99FF-819D-B9BB-0B4C7A14F7D6}"/>
                </a:ext>
              </a:extLst>
            </p:cNvPr>
            <p:cNvGrpSpPr/>
            <p:nvPr/>
          </p:nvGrpSpPr>
          <p:grpSpPr>
            <a:xfrm>
              <a:off x="4929012" y="1084175"/>
              <a:ext cx="3907366" cy="2120535"/>
              <a:chOff x="4929012" y="1084175"/>
              <a:chExt cx="3907366" cy="2120535"/>
            </a:xfrm>
          </p:grpSpPr>
          <p:pic>
            <p:nvPicPr>
              <p:cNvPr id="7" name="Picture 7" descr="A picture containing chart&#10;&#10;Description automatically generated">
                <a:extLst>
                  <a:ext uri="{FF2B5EF4-FFF2-40B4-BE49-F238E27FC236}">
                    <a16:creationId xmlns:a16="http://schemas.microsoft.com/office/drawing/2014/main" id="{8A1B1009-1D61-AE50-D613-3D9870568A89}"/>
                  </a:ext>
                </a:extLst>
              </p:cNvPr>
              <p:cNvPicPr>
                <a:picLocks noChangeAspect="1"/>
              </p:cNvPicPr>
              <p:nvPr/>
            </p:nvPicPr>
            <p:blipFill>
              <a:blip r:embed="rId3"/>
              <a:stretch>
                <a:fillRect/>
              </a:stretch>
            </p:blipFill>
            <p:spPr>
              <a:xfrm>
                <a:off x="4929012" y="1084175"/>
                <a:ext cx="3907366" cy="2120535"/>
              </a:xfrm>
              <a:prstGeom prst="rect">
                <a:avLst/>
              </a:prstGeom>
            </p:spPr>
          </p:pic>
          <p:grpSp>
            <p:nvGrpSpPr>
              <p:cNvPr id="20" name="Group 19">
                <a:extLst>
                  <a:ext uri="{FF2B5EF4-FFF2-40B4-BE49-F238E27FC236}">
                    <a16:creationId xmlns:a16="http://schemas.microsoft.com/office/drawing/2014/main" id="{898A3E48-A346-5CD4-7706-EED09E8E9829}"/>
                  </a:ext>
                </a:extLst>
              </p:cNvPr>
              <p:cNvGrpSpPr/>
              <p:nvPr/>
            </p:nvGrpSpPr>
            <p:grpSpPr>
              <a:xfrm>
                <a:off x="5969618" y="2271073"/>
                <a:ext cx="542696" cy="431181"/>
                <a:chOff x="5939881" y="2408663"/>
                <a:chExt cx="542696" cy="431181"/>
              </a:xfrm>
            </p:grpSpPr>
            <p:sp>
              <p:nvSpPr>
                <p:cNvPr id="6" name="Oval 5">
                  <a:extLst>
                    <a:ext uri="{FF2B5EF4-FFF2-40B4-BE49-F238E27FC236}">
                      <a16:creationId xmlns:a16="http://schemas.microsoft.com/office/drawing/2014/main" id="{CFF1D621-988D-2E2E-7E2A-7B2960DA6815}"/>
                    </a:ext>
                  </a:extLst>
                </p:cNvPr>
                <p:cNvSpPr/>
                <p:nvPr/>
              </p:nvSpPr>
              <p:spPr>
                <a:xfrm>
                  <a:off x="5939881" y="2408663"/>
                  <a:ext cx="74343" cy="59473"/>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1" name="Oval 10">
                  <a:extLst>
                    <a:ext uri="{FF2B5EF4-FFF2-40B4-BE49-F238E27FC236}">
                      <a16:creationId xmlns:a16="http://schemas.microsoft.com/office/drawing/2014/main" id="{A1DBE8C2-EEB3-54C5-3DEB-FC5A1A4DECFB}"/>
                    </a:ext>
                  </a:extLst>
                </p:cNvPr>
                <p:cNvSpPr/>
                <p:nvPr/>
              </p:nvSpPr>
              <p:spPr>
                <a:xfrm>
                  <a:off x="6419385" y="2776653"/>
                  <a:ext cx="63192" cy="63191"/>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13" name="Straight Connector 12">
                  <a:extLst>
                    <a:ext uri="{FF2B5EF4-FFF2-40B4-BE49-F238E27FC236}">
                      <a16:creationId xmlns:a16="http://schemas.microsoft.com/office/drawing/2014/main" id="{808DE681-E2CC-0F62-8A92-7F8D4E44170E}"/>
                    </a:ext>
                  </a:extLst>
                </p:cNvPr>
                <p:cNvCxnSpPr>
                  <a:stCxn id="6" idx="5"/>
                  <a:endCxn id="11" idx="0"/>
                </p:cNvCxnSpPr>
                <p:nvPr/>
              </p:nvCxnSpPr>
              <p:spPr>
                <a:xfrm>
                  <a:off x="6003337" y="2459426"/>
                  <a:ext cx="447644" cy="31722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15" name="Rectangle 14">
              <a:extLst>
                <a:ext uri="{FF2B5EF4-FFF2-40B4-BE49-F238E27FC236}">
                  <a16:creationId xmlns:a16="http://schemas.microsoft.com/office/drawing/2014/main" id="{247FBF3D-E21A-317C-6250-6489465EE504}"/>
                </a:ext>
              </a:extLst>
            </p:cNvPr>
            <p:cNvSpPr/>
            <p:nvPr/>
          </p:nvSpPr>
          <p:spPr>
            <a:xfrm>
              <a:off x="8459134" y="2903637"/>
              <a:ext cx="223025" cy="2378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6" name="Rectangle 15">
              <a:extLst>
                <a:ext uri="{FF2B5EF4-FFF2-40B4-BE49-F238E27FC236}">
                  <a16:creationId xmlns:a16="http://schemas.microsoft.com/office/drawing/2014/main" id="{6EFCD728-F3E3-AE00-F037-16BEBD0E76E8}"/>
                </a:ext>
              </a:extLst>
            </p:cNvPr>
            <p:cNvSpPr/>
            <p:nvPr/>
          </p:nvSpPr>
          <p:spPr>
            <a:xfrm>
              <a:off x="5084863" y="1170448"/>
              <a:ext cx="223025" cy="2378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sp>
        <p:nvSpPr>
          <p:cNvPr id="17" name="TextBox 16">
            <a:extLst>
              <a:ext uri="{FF2B5EF4-FFF2-40B4-BE49-F238E27FC236}">
                <a16:creationId xmlns:a16="http://schemas.microsoft.com/office/drawing/2014/main" id="{AC2D7355-D80E-49A0-3283-420EFD6CD575}"/>
              </a:ext>
            </a:extLst>
          </p:cNvPr>
          <p:cNvSpPr txBox="1"/>
          <p:nvPr/>
        </p:nvSpPr>
        <p:spPr>
          <a:xfrm>
            <a:off x="6759094" y="4286622"/>
            <a:ext cx="5209821" cy="1856983"/>
          </a:xfrm>
          <a:prstGeom prst="rect">
            <a:avLst/>
          </a:prstGeom>
          <a:solidFill>
            <a:schemeClr val="accent4"/>
          </a:solidFill>
        </p:spPr>
        <p:txBody>
          <a:bodyPr wrap="square" rtlCol="0">
            <a:spAutoFit/>
          </a:bodyPr>
          <a:lstStyle/>
          <a:p>
            <a:pPr defTabSz="1219170">
              <a:buClr>
                <a:srgbClr val="000000"/>
              </a:buClr>
            </a:pPr>
            <a:r>
              <a:rPr lang="en-US" sz="1867" b="1" kern="0" dirty="0">
                <a:solidFill>
                  <a:srgbClr val="000000"/>
                </a:solidFill>
                <a:latin typeface="Arial"/>
                <a:cs typeface="Arial"/>
                <a:sym typeface="Arial"/>
              </a:rPr>
              <a:t>Rules</a:t>
            </a:r>
          </a:p>
          <a:p>
            <a:pPr marL="228594" indent="-228594"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Cost function needs to take a convex shape and be both continuous and differentiable.</a:t>
            </a:r>
          </a:p>
          <a:p>
            <a:pPr marL="228594" indent="-228594" defTabSz="1219170">
              <a:buClr>
                <a:srgbClr val="000000"/>
              </a:buClr>
              <a:buFont typeface="Arial" panose="020B0604020202020204" pitchFamily="34" charset="0"/>
              <a:buChar char="•"/>
            </a:pPr>
            <a:r>
              <a:rPr lang="en-US" sz="1600" kern="0" dirty="0">
                <a:solidFill>
                  <a:srgbClr val="000000"/>
                </a:solidFill>
                <a:latin typeface="Arial" panose="020B0604020202020204" pitchFamily="34" charset="0"/>
                <a:cs typeface="Arial" panose="020B0604020202020204" pitchFamily="34" charset="0"/>
                <a:sym typeface="Arial"/>
              </a:rPr>
              <a:t>An easy way to think of a convex function is having the ability to draw a line between any two points on the function, and if the line is always above the function, then the function is convex.</a:t>
            </a:r>
          </a:p>
        </p:txBody>
      </p:sp>
      <p:grpSp>
        <p:nvGrpSpPr>
          <p:cNvPr id="43" name="Group 42">
            <a:extLst>
              <a:ext uri="{FF2B5EF4-FFF2-40B4-BE49-F238E27FC236}">
                <a16:creationId xmlns:a16="http://schemas.microsoft.com/office/drawing/2014/main" id="{D5C32021-7EE9-CB02-9176-901801E98974}"/>
              </a:ext>
            </a:extLst>
          </p:cNvPr>
          <p:cNvGrpSpPr/>
          <p:nvPr/>
        </p:nvGrpSpPr>
        <p:grpSpPr>
          <a:xfrm>
            <a:off x="223085" y="3361201"/>
            <a:ext cx="6349152" cy="3156995"/>
            <a:chOff x="167314" y="2735867"/>
            <a:chExt cx="4511714" cy="2172355"/>
          </a:xfrm>
        </p:grpSpPr>
        <p:sp>
          <p:nvSpPr>
            <p:cNvPr id="22" name="Rectangle 21">
              <a:extLst>
                <a:ext uri="{FF2B5EF4-FFF2-40B4-BE49-F238E27FC236}">
                  <a16:creationId xmlns:a16="http://schemas.microsoft.com/office/drawing/2014/main" id="{F88B9939-F0D1-02E3-6E28-EF025AFBEDBF}"/>
                </a:ext>
              </a:extLst>
            </p:cNvPr>
            <p:cNvSpPr/>
            <p:nvPr/>
          </p:nvSpPr>
          <p:spPr>
            <a:xfrm>
              <a:off x="167314" y="2787687"/>
              <a:ext cx="4511714" cy="2120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FFFFFF"/>
                </a:solidFill>
                <a:latin typeface="Arial"/>
                <a:sym typeface="Arial"/>
              </a:endParaRPr>
            </a:p>
          </p:txBody>
        </p:sp>
        <p:cxnSp>
          <p:nvCxnSpPr>
            <p:cNvPr id="24" name="Straight Connector 23">
              <a:extLst>
                <a:ext uri="{FF2B5EF4-FFF2-40B4-BE49-F238E27FC236}">
                  <a16:creationId xmlns:a16="http://schemas.microsoft.com/office/drawing/2014/main" id="{F7A84961-5F96-85D7-C4EE-DDB9432A0BA6}"/>
                </a:ext>
              </a:extLst>
            </p:cNvPr>
            <p:cNvCxnSpPr>
              <a:cxnSpLocks/>
            </p:cNvCxnSpPr>
            <p:nvPr/>
          </p:nvCxnSpPr>
          <p:spPr>
            <a:xfrm>
              <a:off x="471236" y="3164415"/>
              <a:ext cx="0" cy="147715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505065B-BC54-647A-FBCD-50CD10543E06}"/>
                </a:ext>
              </a:extLst>
            </p:cNvPr>
            <p:cNvCxnSpPr/>
            <p:nvPr/>
          </p:nvCxnSpPr>
          <p:spPr>
            <a:xfrm>
              <a:off x="490654" y="4641567"/>
              <a:ext cx="2349190" cy="0"/>
            </a:xfrm>
            <a:prstGeom prst="line">
              <a:avLst/>
            </a:prstGeom>
          </p:spPr>
          <p:style>
            <a:lnRef idx="1">
              <a:schemeClr val="dk1"/>
            </a:lnRef>
            <a:fillRef idx="0">
              <a:schemeClr val="dk1"/>
            </a:fillRef>
            <a:effectRef idx="0">
              <a:schemeClr val="dk1"/>
            </a:effectRef>
            <a:fontRef idx="minor">
              <a:schemeClr val="tx1"/>
            </a:fontRef>
          </p:style>
        </p:cxnSp>
        <p:sp>
          <p:nvSpPr>
            <p:cNvPr id="36" name="Partial Circle 35">
              <a:extLst>
                <a:ext uri="{FF2B5EF4-FFF2-40B4-BE49-F238E27FC236}">
                  <a16:creationId xmlns:a16="http://schemas.microsoft.com/office/drawing/2014/main" id="{9A7A4389-C41D-D193-606E-62DE9216BB2A}"/>
                </a:ext>
              </a:extLst>
            </p:cNvPr>
            <p:cNvSpPr/>
            <p:nvPr/>
          </p:nvSpPr>
          <p:spPr>
            <a:xfrm>
              <a:off x="847493" y="2735867"/>
              <a:ext cx="1433959" cy="1714523"/>
            </a:xfrm>
            <a:prstGeom prst="pie">
              <a:avLst>
                <a:gd name="adj1" fmla="val 731662"/>
                <a:gd name="adj2" fmla="val 10195179"/>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000000"/>
                </a:solidFill>
                <a:latin typeface="Arial"/>
                <a:sym typeface="Arial"/>
              </a:endParaRPr>
            </a:p>
          </p:txBody>
        </p:sp>
        <p:sp>
          <p:nvSpPr>
            <p:cNvPr id="37" name="TextBox 36">
              <a:extLst>
                <a:ext uri="{FF2B5EF4-FFF2-40B4-BE49-F238E27FC236}">
                  <a16:creationId xmlns:a16="http://schemas.microsoft.com/office/drawing/2014/main" id="{0CA9C5AC-7BED-FDD1-4D3A-03E71FD813A1}"/>
                </a:ext>
              </a:extLst>
            </p:cNvPr>
            <p:cNvSpPr txBox="1"/>
            <p:nvPr/>
          </p:nvSpPr>
          <p:spPr>
            <a:xfrm>
              <a:off x="847493" y="4641567"/>
              <a:ext cx="1407011" cy="261245"/>
            </a:xfrm>
            <a:prstGeom prst="rect">
              <a:avLst/>
            </a:prstGeom>
            <a:noFill/>
          </p:spPr>
          <p:txBody>
            <a:bodyPr wrap="none" rtlCol="0">
              <a:spAutoFit/>
            </a:bodyPr>
            <a:lstStyle/>
            <a:p>
              <a:pPr defTabSz="1219170">
                <a:buClr>
                  <a:srgbClr val="000000"/>
                </a:buClr>
              </a:pPr>
              <a:r>
                <a:rPr lang="en-US" sz="1867" kern="0" dirty="0">
                  <a:solidFill>
                    <a:srgbClr val="000000"/>
                  </a:solidFill>
                  <a:latin typeface="Arial"/>
                  <a:cs typeface="Arial"/>
                  <a:sym typeface="Arial"/>
                </a:rPr>
                <a:t>Parameter Value</a:t>
              </a:r>
            </a:p>
          </p:txBody>
        </p:sp>
        <p:sp>
          <p:nvSpPr>
            <p:cNvPr id="38" name="TextBox 37">
              <a:extLst>
                <a:ext uri="{FF2B5EF4-FFF2-40B4-BE49-F238E27FC236}">
                  <a16:creationId xmlns:a16="http://schemas.microsoft.com/office/drawing/2014/main" id="{3BEC5F38-EFF8-5F6F-00D7-A7F7FBFFDAC5}"/>
                </a:ext>
              </a:extLst>
            </p:cNvPr>
            <p:cNvSpPr txBox="1"/>
            <p:nvPr/>
          </p:nvSpPr>
          <p:spPr>
            <a:xfrm rot="5400000">
              <a:off x="118736" y="3738306"/>
              <a:ext cx="465704" cy="269784"/>
            </a:xfrm>
            <a:prstGeom prst="rect">
              <a:avLst/>
            </a:prstGeom>
            <a:noFill/>
          </p:spPr>
          <p:txBody>
            <a:bodyPr wrap="none" rtlCol="0">
              <a:spAutoFit/>
            </a:bodyPr>
            <a:lstStyle/>
            <a:p>
              <a:pPr defTabSz="1219170">
                <a:buClr>
                  <a:srgbClr val="000000"/>
                </a:buClr>
              </a:pPr>
              <a:r>
                <a:rPr lang="en-US" sz="1867" kern="0" dirty="0">
                  <a:solidFill>
                    <a:srgbClr val="000000"/>
                  </a:solidFill>
                  <a:latin typeface="Arial"/>
                  <a:cs typeface="Arial"/>
                  <a:sym typeface="Arial"/>
                </a:rPr>
                <a:t>Cost</a:t>
              </a:r>
            </a:p>
          </p:txBody>
        </p:sp>
        <p:sp>
          <p:nvSpPr>
            <p:cNvPr id="39" name="Rectangle 38">
              <a:extLst>
                <a:ext uri="{FF2B5EF4-FFF2-40B4-BE49-F238E27FC236}">
                  <a16:creationId xmlns:a16="http://schemas.microsoft.com/office/drawing/2014/main" id="{0C380E4B-D023-CD60-A80B-72CC3B2B7228}"/>
                </a:ext>
              </a:extLst>
            </p:cNvPr>
            <p:cNvSpPr/>
            <p:nvPr/>
          </p:nvSpPr>
          <p:spPr>
            <a:xfrm>
              <a:off x="847493" y="3471746"/>
              <a:ext cx="1527981" cy="289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sp>
        <p:nvSpPr>
          <p:cNvPr id="45" name="TextBox 44">
            <a:extLst>
              <a:ext uri="{FF2B5EF4-FFF2-40B4-BE49-F238E27FC236}">
                <a16:creationId xmlns:a16="http://schemas.microsoft.com/office/drawing/2014/main" id="{DF1A3ACD-F57E-2359-371E-8492A5F8D941}"/>
              </a:ext>
            </a:extLst>
          </p:cNvPr>
          <p:cNvSpPr txBox="1"/>
          <p:nvPr/>
        </p:nvSpPr>
        <p:spPr>
          <a:xfrm>
            <a:off x="418176" y="3487029"/>
            <a:ext cx="1657826" cy="379656"/>
          </a:xfrm>
          <a:prstGeom prst="rect">
            <a:avLst/>
          </a:prstGeom>
          <a:noFill/>
        </p:spPr>
        <p:txBody>
          <a:bodyPr wrap="none" rtlCol="0">
            <a:spAutoFit/>
          </a:bodyPr>
          <a:lstStyle/>
          <a:p>
            <a:pPr defTabSz="1219170">
              <a:buClr>
                <a:srgbClr val="000000"/>
              </a:buClr>
            </a:pPr>
            <a:r>
              <a:rPr lang="en-US" sz="1867" b="1" kern="0" dirty="0">
                <a:solidFill>
                  <a:srgbClr val="000000"/>
                </a:solidFill>
                <a:latin typeface="Arial"/>
                <a:cs typeface="Arial"/>
                <a:sym typeface="Arial"/>
              </a:rPr>
              <a:t>How it works</a:t>
            </a:r>
          </a:p>
        </p:txBody>
      </p:sp>
      <p:sp>
        <p:nvSpPr>
          <p:cNvPr id="47" name="TextBox 46">
            <a:extLst>
              <a:ext uri="{FF2B5EF4-FFF2-40B4-BE49-F238E27FC236}">
                <a16:creationId xmlns:a16="http://schemas.microsoft.com/office/drawing/2014/main" id="{B4B7C33B-4F91-476F-4856-CC01ED5B35B2}"/>
              </a:ext>
            </a:extLst>
          </p:cNvPr>
          <p:cNvSpPr txBox="1"/>
          <p:nvPr/>
        </p:nvSpPr>
        <p:spPr>
          <a:xfrm>
            <a:off x="3811761" y="3487029"/>
            <a:ext cx="2857935" cy="2348656"/>
          </a:xfrm>
          <a:prstGeom prst="rect">
            <a:avLst/>
          </a:prstGeom>
          <a:noFill/>
        </p:spPr>
        <p:txBody>
          <a:bodyPr wrap="square" rtlCol="0">
            <a:spAutoFit/>
          </a:bodyPr>
          <a:lstStyle/>
          <a:p>
            <a:pPr marL="304792" indent="-304792" defTabSz="1219170">
              <a:buClr>
                <a:srgbClr val="000000"/>
              </a:buClr>
              <a:buFont typeface="Arial"/>
              <a:buAutoNum type="arabicPeriod"/>
            </a:pPr>
            <a:r>
              <a:rPr lang="en-US" sz="1333" kern="0" dirty="0">
                <a:solidFill>
                  <a:srgbClr val="000000"/>
                </a:solidFill>
                <a:latin typeface="Arial"/>
                <a:cs typeface="Arial"/>
                <a:sym typeface="Arial"/>
              </a:rPr>
              <a:t>Starting point is established.</a:t>
            </a:r>
          </a:p>
          <a:p>
            <a:pPr marL="304792" indent="-304792" defTabSz="1219170">
              <a:buClr>
                <a:srgbClr val="000000"/>
              </a:buClr>
              <a:buFont typeface="Arial"/>
              <a:buAutoNum type="arabicPeriod"/>
            </a:pPr>
            <a:r>
              <a:rPr lang="en-US" sz="1333" kern="0" dirty="0">
                <a:solidFill>
                  <a:srgbClr val="000000"/>
                </a:solidFill>
                <a:latin typeface="Arial"/>
                <a:cs typeface="Arial"/>
                <a:sym typeface="Arial"/>
              </a:rPr>
              <a:t>Calculate slope of tangent line.</a:t>
            </a:r>
          </a:p>
          <a:p>
            <a:pPr marL="304792" indent="-304792" defTabSz="1219170">
              <a:buClr>
                <a:srgbClr val="000000"/>
              </a:buClr>
              <a:buFont typeface="Arial"/>
              <a:buAutoNum type="arabicPeriod"/>
            </a:pPr>
            <a:r>
              <a:rPr lang="en-US" sz="1333" kern="0" dirty="0">
                <a:solidFill>
                  <a:srgbClr val="000000"/>
                </a:solidFill>
                <a:latin typeface="Arial"/>
                <a:cs typeface="Arial"/>
                <a:sym typeface="Arial"/>
              </a:rPr>
              <a:t>Based on magnitude and sign, choose step-size to find next point</a:t>
            </a:r>
          </a:p>
          <a:p>
            <a:pPr marL="304792" indent="-304792" defTabSz="1219170">
              <a:buClr>
                <a:srgbClr val="000000"/>
              </a:buClr>
              <a:buFont typeface="Arial"/>
              <a:buAutoNum type="arabicPeriod"/>
            </a:pPr>
            <a:r>
              <a:rPr lang="en-US" sz="1333" kern="0" dirty="0">
                <a:solidFill>
                  <a:srgbClr val="000000"/>
                </a:solidFill>
                <a:latin typeface="Arial"/>
                <a:cs typeface="Arial"/>
                <a:sym typeface="Arial"/>
              </a:rPr>
              <a:t>Repeat steps 2 &amp; 3 until tangent slope equals 0.</a:t>
            </a:r>
          </a:p>
          <a:p>
            <a:pPr marL="304792" indent="-304792" defTabSz="1219170">
              <a:buClr>
                <a:srgbClr val="000000"/>
              </a:buClr>
              <a:buFont typeface="Arial"/>
              <a:buAutoNum type="arabicPeriod"/>
            </a:pPr>
            <a:r>
              <a:rPr lang="en-US" sz="1333" kern="0" dirty="0">
                <a:solidFill>
                  <a:srgbClr val="000000"/>
                </a:solidFill>
                <a:latin typeface="Arial"/>
                <a:cs typeface="Arial"/>
                <a:sym typeface="Arial"/>
              </a:rPr>
              <a:t>Optimal parameter value is found. Computers automate this process to find this value.</a:t>
            </a:r>
          </a:p>
          <a:p>
            <a:pPr marL="304792" indent="-304792" defTabSz="1219170">
              <a:buClr>
                <a:srgbClr val="000000"/>
              </a:buClr>
              <a:buFont typeface="Arial"/>
              <a:buAutoNum type="arabicPeriod"/>
            </a:pPr>
            <a:endParaRPr lang="en-US" sz="1333" kern="0" dirty="0">
              <a:solidFill>
                <a:srgbClr val="000000"/>
              </a:solidFill>
              <a:latin typeface="Arial"/>
              <a:cs typeface="Arial"/>
              <a:sym typeface="Arial"/>
            </a:endParaRPr>
          </a:p>
        </p:txBody>
      </p:sp>
      <p:sp>
        <p:nvSpPr>
          <p:cNvPr id="46" name="Oval 45">
            <a:extLst>
              <a:ext uri="{FF2B5EF4-FFF2-40B4-BE49-F238E27FC236}">
                <a16:creationId xmlns:a16="http://schemas.microsoft.com/office/drawing/2014/main" id="{2107B883-5A1C-B1D7-666B-739E0AB2112E}"/>
              </a:ext>
            </a:extLst>
          </p:cNvPr>
          <p:cNvSpPr/>
          <p:nvPr/>
        </p:nvSpPr>
        <p:spPr>
          <a:xfrm>
            <a:off x="1205449" y="5036506"/>
            <a:ext cx="99777" cy="932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8" name="TextBox 47">
            <a:extLst>
              <a:ext uri="{FF2B5EF4-FFF2-40B4-BE49-F238E27FC236}">
                <a16:creationId xmlns:a16="http://schemas.microsoft.com/office/drawing/2014/main" id="{4652AF4B-5457-DC0D-E010-20F82A8C11AA}"/>
              </a:ext>
            </a:extLst>
          </p:cNvPr>
          <p:cNvSpPr txBox="1"/>
          <p:nvPr/>
        </p:nvSpPr>
        <p:spPr>
          <a:xfrm>
            <a:off x="1376105" y="4713053"/>
            <a:ext cx="1718848" cy="420756"/>
          </a:xfrm>
          <a:prstGeom prst="rect">
            <a:avLst/>
          </a:prstGeom>
          <a:noFill/>
        </p:spPr>
        <p:txBody>
          <a:bodyPr wrap="square" rtlCol="0">
            <a:spAutoFit/>
          </a:bodyPr>
          <a:lstStyle/>
          <a:p>
            <a:pPr defTabSz="1219170">
              <a:buClr>
                <a:srgbClr val="000000"/>
              </a:buClr>
            </a:pPr>
            <a:r>
              <a:rPr lang="en-US" sz="1067" kern="0" dirty="0">
                <a:solidFill>
                  <a:srgbClr val="000000"/>
                </a:solidFill>
                <a:latin typeface="Arial"/>
                <a:cs typeface="Arial"/>
                <a:sym typeface="Arial"/>
              </a:rPr>
              <a:t>Starting point is chosen at random</a:t>
            </a:r>
          </a:p>
        </p:txBody>
      </p:sp>
      <p:sp>
        <p:nvSpPr>
          <p:cNvPr id="49" name="TextBox 48">
            <a:extLst>
              <a:ext uri="{FF2B5EF4-FFF2-40B4-BE49-F238E27FC236}">
                <a16:creationId xmlns:a16="http://schemas.microsoft.com/office/drawing/2014/main" id="{0171A4C5-3E40-C9B2-92BD-4D11FB9DCD6C}"/>
              </a:ext>
            </a:extLst>
          </p:cNvPr>
          <p:cNvSpPr txBox="1"/>
          <p:nvPr/>
        </p:nvSpPr>
        <p:spPr>
          <a:xfrm>
            <a:off x="788881" y="3936737"/>
            <a:ext cx="3762083" cy="707694"/>
          </a:xfrm>
          <a:prstGeom prst="rect">
            <a:avLst/>
          </a:prstGeom>
          <a:noFill/>
        </p:spPr>
        <p:txBody>
          <a:bodyPr wrap="square" rtlCol="0">
            <a:spAutoFit/>
          </a:bodyPr>
          <a:lstStyle/>
          <a:p>
            <a:pPr defTabSz="1219170">
              <a:buClr>
                <a:srgbClr val="000000"/>
              </a:buClr>
            </a:pPr>
            <a:r>
              <a:rPr lang="en-US" sz="1333" kern="0" dirty="0">
                <a:solidFill>
                  <a:srgbClr val="000000"/>
                </a:solidFill>
                <a:latin typeface="Arial"/>
                <a:cs typeface="Arial"/>
                <a:sym typeface="Arial"/>
              </a:rPr>
              <a:t>Note: For visual simplicity, this example is for a single parameter estimation, but the intuition is identical for more complex problems.</a:t>
            </a:r>
          </a:p>
        </p:txBody>
      </p:sp>
      <p:sp>
        <p:nvSpPr>
          <p:cNvPr id="53" name="TextBox 52">
            <a:extLst>
              <a:ext uri="{FF2B5EF4-FFF2-40B4-BE49-F238E27FC236}">
                <a16:creationId xmlns:a16="http://schemas.microsoft.com/office/drawing/2014/main" id="{95949EAF-6C33-562A-27EE-003B482FF818}"/>
              </a:ext>
            </a:extLst>
          </p:cNvPr>
          <p:cNvSpPr txBox="1"/>
          <p:nvPr/>
        </p:nvSpPr>
        <p:spPr>
          <a:xfrm>
            <a:off x="623459" y="4148131"/>
            <a:ext cx="4911922" cy="584968"/>
          </a:xfrm>
          <a:prstGeom prst="rect">
            <a:avLst/>
          </a:prstGeom>
          <a:noFill/>
        </p:spPr>
        <p:txBody>
          <a:bodyPr wrap="none" rtlCol="0">
            <a:spAutoFit/>
          </a:bodyPr>
          <a:lstStyle/>
          <a:p>
            <a:pPr defTabSz="1219170">
              <a:buClr>
                <a:srgbClr val="000000"/>
              </a:buClr>
            </a:pPr>
            <a:r>
              <a:rPr lang="en-US" sz="1067" kern="0" dirty="0">
                <a:solidFill>
                  <a:srgbClr val="000000"/>
                </a:solidFill>
                <a:latin typeface="Arial"/>
                <a:cs typeface="Arial"/>
                <a:sym typeface="Arial"/>
              </a:rPr>
              <a:t>Note both the magnitude(size) and the sign of the slope.</a:t>
            </a:r>
          </a:p>
          <a:p>
            <a:pPr defTabSz="1219170">
              <a:buClr>
                <a:srgbClr val="000000"/>
              </a:buClr>
            </a:pPr>
            <a:r>
              <a:rPr lang="en-US" sz="1067" kern="0" dirty="0">
                <a:solidFill>
                  <a:srgbClr val="000000"/>
                </a:solidFill>
                <a:latin typeface="Arial"/>
                <a:cs typeface="Arial"/>
                <a:sym typeface="Arial"/>
              </a:rPr>
              <a:t>Negative slope = Before minimum	Positive slope = after minimum</a:t>
            </a:r>
          </a:p>
          <a:p>
            <a:pPr defTabSz="1219170">
              <a:buClr>
                <a:srgbClr val="000000"/>
              </a:buClr>
            </a:pPr>
            <a:r>
              <a:rPr lang="en-US" sz="1067" kern="0" dirty="0">
                <a:solidFill>
                  <a:srgbClr val="000000"/>
                </a:solidFill>
                <a:latin typeface="Arial"/>
                <a:cs typeface="Arial"/>
                <a:sym typeface="Arial"/>
              </a:rPr>
              <a:t>Large magnitude = Far from minimum	Small magnitude = Close to minimum</a:t>
            </a:r>
          </a:p>
        </p:txBody>
      </p:sp>
      <p:cxnSp>
        <p:nvCxnSpPr>
          <p:cNvPr id="55" name="Straight Connector 54">
            <a:extLst>
              <a:ext uri="{FF2B5EF4-FFF2-40B4-BE49-F238E27FC236}">
                <a16:creationId xmlns:a16="http://schemas.microsoft.com/office/drawing/2014/main" id="{EFBB927A-1E32-6DAA-8AE2-B27CE53A32E3}"/>
              </a:ext>
            </a:extLst>
          </p:cNvPr>
          <p:cNvCxnSpPr>
            <a:cxnSpLocks/>
          </p:cNvCxnSpPr>
          <p:nvPr/>
        </p:nvCxnSpPr>
        <p:spPr>
          <a:xfrm>
            <a:off x="1080390" y="4740237"/>
            <a:ext cx="352316" cy="877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65264E-31B1-24C8-D36B-71C93145E35B}"/>
              </a:ext>
            </a:extLst>
          </p:cNvPr>
          <p:cNvSpPr txBox="1"/>
          <p:nvPr/>
        </p:nvSpPr>
        <p:spPr>
          <a:xfrm>
            <a:off x="1255337" y="4455907"/>
            <a:ext cx="2201260" cy="584968"/>
          </a:xfrm>
          <a:prstGeom prst="rect">
            <a:avLst/>
          </a:prstGeom>
          <a:noFill/>
        </p:spPr>
        <p:txBody>
          <a:bodyPr wrap="square" rtlCol="0">
            <a:spAutoFit/>
          </a:bodyPr>
          <a:lstStyle/>
          <a:p>
            <a:pPr defTabSz="1219170">
              <a:buClr>
                <a:srgbClr val="000000"/>
              </a:buClr>
            </a:pPr>
            <a:r>
              <a:rPr lang="en-US" sz="1067" kern="0" dirty="0">
                <a:solidFill>
                  <a:srgbClr val="000000"/>
                </a:solidFill>
                <a:latin typeface="Arial"/>
                <a:cs typeface="Arial"/>
                <a:sym typeface="Arial"/>
              </a:rPr>
              <a:t>Large negative slope means taking a large step in positive direction</a:t>
            </a:r>
          </a:p>
        </p:txBody>
      </p:sp>
      <p:cxnSp>
        <p:nvCxnSpPr>
          <p:cNvPr id="59" name="Straight Arrow Connector 58">
            <a:extLst>
              <a:ext uri="{FF2B5EF4-FFF2-40B4-BE49-F238E27FC236}">
                <a16:creationId xmlns:a16="http://schemas.microsoft.com/office/drawing/2014/main" id="{EB96EC92-4105-E4BE-524C-99077A287BB2}"/>
              </a:ext>
            </a:extLst>
          </p:cNvPr>
          <p:cNvCxnSpPr>
            <a:cxnSpLocks/>
          </p:cNvCxnSpPr>
          <p:nvPr/>
        </p:nvCxnSpPr>
        <p:spPr>
          <a:xfrm>
            <a:off x="1330401" y="5082490"/>
            <a:ext cx="249009" cy="448893"/>
          </a:xfrm>
          <a:prstGeom prst="straightConnector1">
            <a:avLst/>
          </a:prstGeom>
          <a:ln w="25400">
            <a:solidFill>
              <a:srgbClr val="00B05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3593354A-A746-C1BD-65AD-BD230B7AB7FD}"/>
              </a:ext>
            </a:extLst>
          </p:cNvPr>
          <p:cNvSpPr/>
          <p:nvPr/>
        </p:nvSpPr>
        <p:spPr>
          <a:xfrm>
            <a:off x="1546440" y="5566523"/>
            <a:ext cx="99777" cy="932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65" name="TextBox 64">
            <a:extLst>
              <a:ext uri="{FF2B5EF4-FFF2-40B4-BE49-F238E27FC236}">
                <a16:creationId xmlns:a16="http://schemas.microsoft.com/office/drawing/2014/main" id="{CBE2E662-4037-CA65-49A2-B1D77BF7D5A8}"/>
              </a:ext>
            </a:extLst>
          </p:cNvPr>
          <p:cNvSpPr txBox="1"/>
          <p:nvPr/>
        </p:nvSpPr>
        <p:spPr>
          <a:xfrm>
            <a:off x="1414542" y="5137527"/>
            <a:ext cx="769763" cy="256545"/>
          </a:xfrm>
          <a:prstGeom prst="rect">
            <a:avLst/>
          </a:prstGeom>
          <a:noFill/>
        </p:spPr>
        <p:txBody>
          <a:bodyPr wrap="none" rtlCol="0">
            <a:spAutoFit/>
          </a:bodyPr>
          <a:lstStyle/>
          <a:p>
            <a:pPr defTabSz="1219170">
              <a:buClr>
                <a:srgbClr val="000000"/>
              </a:buClr>
            </a:pPr>
            <a:r>
              <a:rPr lang="en-US" sz="1067" kern="0" dirty="0">
                <a:solidFill>
                  <a:srgbClr val="000000"/>
                </a:solidFill>
                <a:latin typeface="Arial"/>
                <a:cs typeface="Arial"/>
                <a:sym typeface="Arial"/>
              </a:rPr>
              <a:t>Step Size</a:t>
            </a:r>
          </a:p>
        </p:txBody>
      </p:sp>
      <p:sp>
        <p:nvSpPr>
          <p:cNvPr id="66" name="TextBox 65">
            <a:extLst>
              <a:ext uri="{FF2B5EF4-FFF2-40B4-BE49-F238E27FC236}">
                <a16:creationId xmlns:a16="http://schemas.microsoft.com/office/drawing/2014/main" id="{40B5BE02-41A3-01B5-DBDF-76CA781D0026}"/>
              </a:ext>
            </a:extLst>
          </p:cNvPr>
          <p:cNvSpPr txBox="1"/>
          <p:nvPr/>
        </p:nvSpPr>
        <p:spPr>
          <a:xfrm rot="1043317">
            <a:off x="704135" y="5684434"/>
            <a:ext cx="1670650" cy="256545"/>
          </a:xfrm>
          <a:prstGeom prst="rect">
            <a:avLst/>
          </a:prstGeom>
          <a:noFill/>
        </p:spPr>
        <p:txBody>
          <a:bodyPr wrap="none" rtlCol="0">
            <a:spAutoFit/>
          </a:bodyPr>
          <a:lstStyle/>
          <a:p>
            <a:pPr defTabSz="1219170">
              <a:buClr>
                <a:srgbClr val="000000"/>
              </a:buClr>
            </a:pPr>
            <a:r>
              <a:rPr lang="en-US" sz="1067" kern="0" dirty="0">
                <a:solidFill>
                  <a:srgbClr val="000000"/>
                </a:solidFill>
                <a:latin typeface="Arial"/>
                <a:cs typeface="Arial"/>
                <a:sym typeface="Arial"/>
              </a:rPr>
              <a:t>New parameter estimate</a:t>
            </a:r>
          </a:p>
        </p:txBody>
      </p:sp>
      <p:sp>
        <p:nvSpPr>
          <p:cNvPr id="70" name="Oval 69">
            <a:extLst>
              <a:ext uri="{FF2B5EF4-FFF2-40B4-BE49-F238E27FC236}">
                <a16:creationId xmlns:a16="http://schemas.microsoft.com/office/drawing/2014/main" id="{DF5CA71E-EE54-9870-22AC-B8648F19FDE8}"/>
              </a:ext>
            </a:extLst>
          </p:cNvPr>
          <p:cNvSpPr/>
          <p:nvPr/>
        </p:nvSpPr>
        <p:spPr>
          <a:xfrm>
            <a:off x="1791610" y="5736812"/>
            <a:ext cx="99777" cy="932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71" name="Oval 70">
            <a:extLst>
              <a:ext uri="{FF2B5EF4-FFF2-40B4-BE49-F238E27FC236}">
                <a16:creationId xmlns:a16="http://schemas.microsoft.com/office/drawing/2014/main" id="{D6119F68-69B1-2763-4446-8A9FE4BFC2C9}"/>
              </a:ext>
            </a:extLst>
          </p:cNvPr>
          <p:cNvSpPr/>
          <p:nvPr/>
        </p:nvSpPr>
        <p:spPr>
          <a:xfrm>
            <a:off x="1993614" y="5786014"/>
            <a:ext cx="99777" cy="932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72" name="Oval 71">
            <a:extLst>
              <a:ext uri="{FF2B5EF4-FFF2-40B4-BE49-F238E27FC236}">
                <a16:creationId xmlns:a16="http://schemas.microsoft.com/office/drawing/2014/main" id="{1D1B1C28-3294-3575-31E6-47844C94D45F}"/>
              </a:ext>
            </a:extLst>
          </p:cNvPr>
          <p:cNvSpPr/>
          <p:nvPr/>
        </p:nvSpPr>
        <p:spPr>
          <a:xfrm>
            <a:off x="2132041" y="5818799"/>
            <a:ext cx="99777" cy="932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79" name="Straight Connector 78">
            <a:extLst>
              <a:ext uri="{FF2B5EF4-FFF2-40B4-BE49-F238E27FC236}">
                <a16:creationId xmlns:a16="http://schemas.microsoft.com/office/drawing/2014/main" id="{8D4BD596-128F-31C0-055F-2948CFB9AEBA}"/>
              </a:ext>
            </a:extLst>
          </p:cNvPr>
          <p:cNvCxnSpPr>
            <a:stCxn id="72" idx="4"/>
          </p:cNvCxnSpPr>
          <p:nvPr/>
        </p:nvCxnSpPr>
        <p:spPr>
          <a:xfrm flipH="1">
            <a:off x="2181929" y="5912092"/>
            <a:ext cx="1" cy="218584"/>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07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1" end="1"/>
                                            </p:txEl>
                                          </p:spTgt>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3"/>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7">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6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xit" presetSubtype="0" fill="hold" grpId="1" nodeType="withEffect">
                                  <p:stCondLst>
                                    <p:cond delay="1000"/>
                                  </p:stCondLst>
                                  <p:childTnLst>
                                    <p:set>
                                      <p:cBhvr>
                                        <p:cTn id="76" dur="1" fill="hold">
                                          <p:stCondLst>
                                            <p:cond delay="0"/>
                                          </p:stCondLst>
                                        </p:cTn>
                                        <p:tgtEl>
                                          <p:spTgt spid="70"/>
                                        </p:tgtEl>
                                        <p:attrNameLst>
                                          <p:attrName>style.visibility</p:attrName>
                                        </p:attrNameLst>
                                      </p:cBhvr>
                                      <p:to>
                                        <p:strVal val="hidden"/>
                                      </p:to>
                                    </p:set>
                                  </p:childTnLst>
                                </p:cTn>
                              </p:par>
                              <p:par>
                                <p:cTn id="77" presetID="1" presetClass="entr" presetSubtype="0" fill="hold" grpId="0" nodeType="withEffect">
                                  <p:stCondLst>
                                    <p:cond delay="100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xit" presetSubtype="0" fill="hold" grpId="1" nodeType="withEffect">
                                  <p:stCondLst>
                                    <p:cond delay="2000"/>
                                  </p:stCondLst>
                                  <p:childTnLst>
                                    <p:set>
                                      <p:cBhvr>
                                        <p:cTn id="80" dur="1" fill="hold">
                                          <p:stCondLst>
                                            <p:cond delay="0"/>
                                          </p:stCondLst>
                                        </p:cTn>
                                        <p:tgtEl>
                                          <p:spTgt spid="71"/>
                                        </p:tgtEl>
                                        <p:attrNameLst>
                                          <p:attrName>style.visibility</p:attrName>
                                        </p:attrNameLst>
                                      </p:cBhvr>
                                      <p:to>
                                        <p:strVal val="hidden"/>
                                      </p:to>
                                    </p:set>
                                  </p:childTnLst>
                                </p:cTn>
                              </p:par>
                              <p:par>
                                <p:cTn id="81" presetID="1" presetClass="entr" presetSubtype="0" fill="hold" grpId="0" nodeType="withEffect">
                                  <p:stCondLst>
                                    <p:cond delay="2000"/>
                                  </p:stCondLst>
                                  <p:childTnLst>
                                    <p:set>
                                      <p:cBhvr>
                                        <p:cTn id="82" dur="1" fill="hold">
                                          <p:stCondLst>
                                            <p:cond delay="0"/>
                                          </p:stCondLst>
                                        </p:cTn>
                                        <p:tgtEl>
                                          <p:spTgt spid="7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8" grpId="0"/>
      <p:bldP spid="48" grpId="1"/>
      <p:bldP spid="49" grpId="0"/>
      <p:bldP spid="49" grpId="1"/>
      <p:bldP spid="53" grpId="0"/>
      <p:bldP spid="53" grpId="1"/>
      <p:bldP spid="57" grpId="0"/>
      <p:bldP spid="57" grpId="1"/>
      <p:bldP spid="62" grpId="0" animBg="1"/>
      <p:bldP spid="62" grpId="1" animBg="1"/>
      <p:bldP spid="65" grpId="0"/>
      <p:bldP spid="65" grpId="1"/>
      <p:bldP spid="66" grpId="0"/>
      <p:bldP spid="66" grpId="1"/>
      <p:bldP spid="70" grpId="0" animBg="1"/>
      <p:bldP spid="70" grpId="1" animBg="1"/>
      <p:bldP spid="71" grpId="0" animBg="1"/>
      <p:bldP spid="71" grpId="1"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5C229D-971B-91DB-FE38-11E9CD704C86}"/>
              </a:ext>
            </a:extLst>
          </p:cNvPr>
          <p:cNvSpPr>
            <a:spLocks noGrp="1"/>
          </p:cNvSpPr>
          <p:nvPr>
            <p:ph type="body" idx="1"/>
          </p:nvPr>
        </p:nvSpPr>
        <p:spPr>
          <a:xfrm>
            <a:off x="6477249" y="945200"/>
            <a:ext cx="5326000" cy="5579080"/>
          </a:xfrm>
          <a:solidFill>
            <a:schemeClr val="accent4"/>
          </a:solidFill>
        </p:spPr>
        <p:txBody>
          <a:bodyPr/>
          <a:lstStyle/>
          <a:p>
            <a:pPr>
              <a:buClr>
                <a:schemeClr val="tx1"/>
              </a:buClr>
              <a:buSzPct val="1000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 the real world, there is data that may or may not purposely try to influence a model in a negative way. </a:t>
            </a:r>
          </a:p>
          <a:p>
            <a:pPr>
              <a:buClr>
                <a:schemeClr val="tx1"/>
              </a:buClr>
              <a:buSzPct val="1000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Regularization showed how to account for slighter changes in data but will fail to account for larger and more impactful variations.</a:t>
            </a:r>
          </a:p>
          <a:p>
            <a:pPr>
              <a:buClr>
                <a:schemeClr val="tx1"/>
              </a:buClr>
              <a:buSzPct val="100000"/>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M-Estimation</a:t>
            </a:r>
            <a:r>
              <a:rPr lang="en-US" sz="1600" dirty="0">
                <a:solidFill>
                  <a:schemeClr val="tx1"/>
                </a:solidFill>
                <a:latin typeface="Arial" panose="020B0604020202020204" pitchFamily="34" charset="0"/>
                <a:cs typeface="Arial" panose="020B0604020202020204" pitchFamily="34" charset="0"/>
              </a:rPr>
              <a:t> is a way to alter the loss function to not easily be biased by penetrators in the training data. </a:t>
            </a:r>
          </a:p>
          <a:p>
            <a:pPr>
              <a:buClr>
                <a:schemeClr val="tx1"/>
              </a:buClr>
              <a:buSzPct val="100000"/>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Huber Loss </a:t>
            </a:r>
            <a:r>
              <a:rPr lang="en-US" sz="1600" dirty="0">
                <a:solidFill>
                  <a:schemeClr val="tx1"/>
                </a:solidFill>
                <a:latin typeface="Arial" panose="020B0604020202020204" pitchFamily="34" charset="0"/>
                <a:cs typeface="Arial" panose="020B0604020202020204" pitchFamily="34" charset="0"/>
              </a:rPr>
              <a:t>and</a:t>
            </a:r>
            <a:r>
              <a:rPr lang="en-US" sz="1600" b="1" dirty="0">
                <a:solidFill>
                  <a:schemeClr val="tx1"/>
                </a:solidFill>
                <a:latin typeface="Arial" panose="020B0604020202020204" pitchFamily="34" charset="0"/>
                <a:cs typeface="Arial" panose="020B0604020202020204" pitchFamily="34" charset="0"/>
              </a:rPr>
              <a:t> Cauchy Loss </a:t>
            </a:r>
            <a:r>
              <a:rPr lang="en-US" sz="1600" dirty="0">
                <a:solidFill>
                  <a:schemeClr val="tx1"/>
                </a:solidFill>
                <a:latin typeface="Arial" panose="020B0604020202020204" pitchFamily="34" charset="0"/>
                <a:cs typeface="Arial" panose="020B0604020202020204" pitchFamily="34" charset="0"/>
              </a:rPr>
              <a:t>are two M-estimation approaches.</a:t>
            </a:r>
          </a:p>
          <a:p>
            <a:pPr marL="152396" indent="0">
              <a:buClr>
                <a:schemeClr val="tx1"/>
              </a:buClr>
              <a:buNone/>
            </a:pPr>
            <a:r>
              <a:rPr lang="en-US" sz="1600" b="1" dirty="0">
                <a:solidFill>
                  <a:schemeClr val="tx1"/>
                </a:solidFill>
                <a:latin typeface="Arial" panose="020B0604020202020204" pitchFamily="34" charset="0"/>
                <a:cs typeface="Arial" panose="020B0604020202020204" pitchFamily="34" charset="0"/>
              </a:rPr>
              <a:t>Huber Loss Function:</a:t>
            </a:r>
          </a:p>
          <a:p>
            <a:pPr marL="152396" indent="0" algn="ctr">
              <a:buClr>
                <a:schemeClr val="tx1"/>
              </a:buClr>
              <a:buNone/>
            </a:pPr>
            <a:endParaRPr lang="en-US" sz="1600" dirty="0">
              <a:solidFill>
                <a:schemeClr val="tx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215BFDA-DA4B-C407-B1CF-4B2989E2646B}"/>
              </a:ext>
            </a:extLst>
          </p:cNvPr>
          <p:cNvSpPr>
            <a:spLocks noGrp="1"/>
          </p:cNvSpPr>
          <p:nvPr>
            <p:ph type="sldNum" idx="12"/>
          </p:nvPr>
        </p:nvSpPr>
        <p:spPr/>
        <p:txBody>
          <a:bodyPr/>
          <a:lstStyle/>
          <a:p>
            <a:pPr defTabSz="1219170">
              <a:buClr>
                <a:srgbClr val="000000"/>
              </a:buClr>
            </a:pPr>
            <a:fld id="{00000000-1234-1234-1234-123412341234}" type="slidenum">
              <a:rPr lang="en" kern="0">
                <a:solidFill>
                  <a:srgbClr val="FFFFFF"/>
                </a:solidFill>
              </a:rPr>
              <a:pPr defTabSz="1219170">
                <a:buClr>
                  <a:srgbClr val="000000"/>
                </a:buClr>
              </a:pPr>
              <a:t>3</a:t>
            </a:fld>
            <a:endParaRPr lang="en" kern="0">
              <a:solidFill>
                <a:srgbClr val="FFFFFF"/>
              </a:solidFill>
            </a:endParaRPr>
          </a:p>
        </p:txBody>
      </p:sp>
      <p:sp>
        <p:nvSpPr>
          <p:cNvPr id="13" name="Title 1">
            <a:extLst>
              <a:ext uri="{FF2B5EF4-FFF2-40B4-BE49-F238E27FC236}">
                <a16:creationId xmlns:a16="http://schemas.microsoft.com/office/drawing/2014/main" id="{FB5FCEBF-4117-35DB-B23A-A8BC6305D24B}"/>
              </a:ext>
            </a:extLst>
          </p:cNvPr>
          <p:cNvSpPr txBox="1">
            <a:spLocks/>
          </p:cNvSpPr>
          <p:nvPr/>
        </p:nvSpPr>
        <p:spPr>
          <a:xfrm>
            <a:off x="255377" y="175753"/>
            <a:ext cx="11723632" cy="551200"/>
          </a:xfrm>
          <a:prstGeom prst="rect">
            <a:avLst/>
          </a:prstGeom>
          <a:solidFill>
            <a:schemeClr val="tx2">
              <a:lumMod val="9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defTabSz="1219170">
              <a:buClr>
                <a:srgbClr val="FFFFFF"/>
              </a:buClr>
            </a:pPr>
            <a:r>
              <a:rPr lang="en-US" sz="2667" kern="0" dirty="0">
                <a:ln w="0"/>
                <a:solidFill>
                  <a:schemeClr val="bg1"/>
                </a:solidFill>
                <a:effectLst>
                  <a:outerShdw blurRad="38100" dist="19050" dir="2700000" algn="tl" rotWithShape="0">
                    <a:srgbClr val="000000">
                      <a:alpha val="40000"/>
                    </a:srgbClr>
                  </a:outerShdw>
                </a:effectLst>
              </a:rPr>
              <a:t>M-Estimation</a:t>
            </a:r>
          </a:p>
        </p:txBody>
      </p:sp>
      <p:pic>
        <p:nvPicPr>
          <p:cNvPr id="30" name="Picture 29">
            <a:extLst>
              <a:ext uri="{FF2B5EF4-FFF2-40B4-BE49-F238E27FC236}">
                <a16:creationId xmlns:a16="http://schemas.microsoft.com/office/drawing/2014/main" id="{FCDD386B-7688-2907-723A-18BF16ACED45}"/>
              </a:ext>
            </a:extLst>
          </p:cNvPr>
          <p:cNvPicPr>
            <a:picLocks noChangeAspect="1"/>
          </p:cNvPicPr>
          <p:nvPr/>
        </p:nvPicPr>
        <p:blipFill>
          <a:blip r:embed="rId2"/>
          <a:stretch>
            <a:fillRect/>
          </a:stretch>
        </p:blipFill>
        <p:spPr>
          <a:xfrm>
            <a:off x="255377" y="945200"/>
            <a:ext cx="6042523" cy="5387309"/>
          </a:xfrm>
          <a:prstGeom prst="rect">
            <a:avLst/>
          </a:prstGeom>
        </p:spPr>
      </p:pic>
      <p:sp>
        <p:nvSpPr>
          <p:cNvPr id="31" name="Oval 30">
            <a:extLst>
              <a:ext uri="{FF2B5EF4-FFF2-40B4-BE49-F238E27FC236}">
                <a16:creationId xmlns:a16="http://schemas.microsoft.com/office/drawing/2014/main" id="{B248B505-C669-6C1F-582E-B90E2B4ED936}"/>
              </a:ext>
            </a:extLst>
          </p:cNvPr>
          <p:cNvSpPr/>
          <p:nvPr/>
        </p:nvSpPr>
        <p:spPr>
          <a:xfrm>
            <a:off x="1248938" y="4054090"/>
            <a:ext cx="69385" cy="60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2" name="Oval 31">
            <a:extLst>
              <a:ext uri="{FF2B5EF4-FFF2-40B4-BE49-F238E27FC236}">
                <a16:creationId xmlns:a16="http://schemas.microsoft.com/office/drawing/2014/main" id="{4B2BF05E-1F25-79F0-43BA-B220BBD44311}"/>
              </a:ext>
            </a:extLst>
          </p:cNvPr>
          <p:cNvSpPr/>
          <p:nvPr/>
        </p:nvSpPr>
        <p:spPr>
          <a:xfrm>
            <a:off x="1471964" y="3427375"/>
            <a:ext cx="69385" cy="60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3" name="Oval 32">
            <a:extLst>
              <a:ext uri="{FF2B5EF4-FFF2-40B4-BE49-F238E27FC236}">
                <a16:creationId xmlns:a16="http://schemas.microsoft.com/office/drawing/2014/main" id="{47FE7F57-1B1C-A445-AE15-96EB858232A5}"/>
              </a:ext>
            </a:extLst>
          </p:cNvPr>
          <p:cNvSpPr/>
          <p:nvPr/>
        </p:nvSpPr>
        <p:spPr>
          <a:xfrm>
            <a:off x="2180685" y="3366417"/>
            <a:ext cx="69385" cy="60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4" name="Oval 33">
            <a:extLst>
              <a:ext uri="{FF2B5EF4-FFF2-40B4-BE49-F238E27FC236}">
                <a16:creationId xmlns:a16="http://schemas.microsoft.com/office/drawing/2014/main" id="{9347D62E-0B20-06E8-8015-4778C8B21CF0}"/>
              </a:ext>
            </a:extLst>
          </p:cNvPr>
          <p:cNvSpPr/>
          <p:nvPr/>
        </p:nvSpPr>
        <p:spPr>
          <a:xfrm>
            <a:off x="1908100" y="3638855"/>
            <a:ext cx="69385" cy="60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5" name="Oval 34">
            <a:extLst>
              <a:ext uri="{FF2B5EF4-FFF2-40B4-BE49-F238E27FC236}">
                <a16:creationId xmlns:a16="http://schemas.microsoft.com/office/drawing/2014/main" id="{40D23EB3-1E12-BC06-6BAF-F1C4D745A7BA}"/>
              </a:ext>
            </a:extLst>
          </p:cNvPr>
          <p:cNvSpPr/>
          <p:nvPr/>
        </p:nvSpPr>
        <p:spPr>
          <a:xfrm>
            <a:off x="1678789" y="3955502"/>
            <a:ext cx="69385" cy="60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37" name="Straight Connector 36">
            <a:extLst>
              <a:ext uri="{FF2B5EF4-FFF2-40B4-BE49-F238E27FC236}">
                <a16:creationId xmlns:a16="http://schemas.microsoft.com/office/drawing/2014/main" id="{EF4F14F5-AA8E-2EA9-8267-1A2C4AB8B5DC}"/>
              </a:ext>
            </a:extLst>
          </p:cNvPr>
          <p:cNvCxnSpPr/>
          <p:nvPr/>
        </p:nvCxnSpPr>
        <p:spPr>
          <a:xfrm flipV="1">
            <a:off x="872274" y="1288586"/>
            <a:ext cx="4123473" cy="30727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433ED1A-331F-2D2F-D353-45A7D10CF403}"/>
              </a:ext>
            </a:extLst>
          </p:cNvPr>
          <p:cNvGrpSpPr/>
          <p:nvPr/>
        </p:nvGrpSpPr>
        <p:grpSpPr>
          <a:xfrm>
            <a:off x="3701381" y="3927279"/>
            <a:ext cx="586793" cy="211477"/>
            <a:chOff x="2776035" y="2945459"/>
            <a:chExt cx="440095" cy="158608"/>
          </a:xfrm>
        </p:grpSpPr>
        <p:sp>
          <p:nvSpPr>
            <p:cNvPr id="4" name="Oval 3">
              <a:extLst>
                <a:ext uri="{FF2B5EF4-FFF2-40B4-BE49-F238E27FC236}">
                  <a16:creationId xmlns:a16="http://schemas.microsoft.com/office/drawing/2014/main" id="{8625541A-17DC-E90B-FD84-2811FAF28ED2}"/>
                </a:ext>
              </a:extLst>
            </p:cNvPr>
            <p:cNvSpPr/>
            <p:nvPr/>
          </p:nvSpPr>
          <p:spPr>
            <a:xfrm>
              <a:off x="2776035" y="3058348"/>
              <a:ext cx="5203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6" name="Oval 5">
              <a:extLst>
                <a:ext uri="{FF2B5EF4-FFF2-40B4-BE49-F238E27FC236}">
                  <a16:creationId xmlns:a16="http://schemas.microsoft.com/office/drawing/2014/main" id="{FB8406DA-FB0C-79F8-3C1D-CE1CDC97DB57}"/>
                </a:ext>
              </a:extLst>
            </p:cNvPr>
            <p:cNvSpPr/>
            <p:nvPr/>
          </p:nvSpPr>
          <p:spPr>
            <a:xfrm>
              <a:off x="3164091" y="2945459"/>
              <a:ext cx="5203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cxnSp>
        <p:nvCxnSpPr>
          <p:cNvPr id="7" name="Straight Connector 6">
            <a:extLst>
              <a:ext uri="{FF2B5EF4-FFF2-40B4-BE49-F238E27FC236}">
                <a16:creationId xmlns:a16="http://schemas.microsoft.com/office/drawing/2014/main" id="{B34631DC-E771-C865-DB0B-9A2071CE6562}"/>
              </a:ext>
            </a:extLst>
          </p:cNvPr>
          <p:cNvCxnSpPr>
            <a:cxnSpLocks/>
          </p:cNvCxnSpPr>
          <p:nvPr/>
        </p:nvCxnSpPr>
        <p:spPr>
          <a:xfrm flipV="1">
            <a:off x="872273" y="3489917"/>
            <a:ext cx="4499768" cy="5045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055EE88-5CE6-86BC-E03C-262FD6507969}"/>
              </a:ext>
            </a:extLst>
          </p:cNvPr>
          <p:cNvSpPr txBox="1"/>
          <p:nvPr/>
        </p:nvSpPr>
        <p:spPr>
          <a:xfrm>
            <a:off x="952500" y="1001887"/>
            <a:ext cx="2583741" cy="1559722"/>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Given this data, squared residuals will lead to this fitted model, which does a good job.</a:t>
            </a:r>
          </a:p>
        </p:txBody>
      </p:sp>
      <p:sp>
        <p:nvSpPr>
          <p:cNvPr id="9" name="TextBox 8">
            <a:extLst>
              <a:ext uri="{FF2B5EF4-FFF2-40B4-BE49-F238E27FC236}">
                <a16:creationId xmlns:a16="http://schemas.microsoft.com/office/drawing/2014/main" id="{162BACFC-122C-B946-1A99-94E1179C3BCB}"/>
              </a:ext>
            </a:extLst>
          </p:cNvPr>
          <p:cNvSpPr txBox="1"/>
          <p:nvPr/>
        </p:nvSpPr>
        <p:spPr>
          <a:xfrm>
            <a:off x="2669353" y="4228630"/>
            <a:ext cx="3627964" cy="1559722"/>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But when anomalous data enters the scene, the squared residual of this data is so great that it will influence the model in its direction.</a:t>
            </a:r>
          </a:p>
        </p:txBody>
      </p:sp>
      <p:grpSp>
        <p:nvGrpSpPr>
          <p:cNvPr id="17" name="Group 16">
            <a:extLst>
              <a:ext uri="{FF2B5EF4-FFF2-40B4-BE49-F238E27FC236}">
                <a16:creationId xmlns:a16="http://schemas.microsoft.com/office/drawing/2014/main" id="{223BE2B8-B680-C9B5-501E-BB2F17780077}"/>
              </a:ext>
            </a:extLst>
          </p:cNvPr>
          <p:cNvGrpSpPr/>
          <p:nvPr/>
        </p:nvGrpSpPr>
        <p:grpSpPr>
          <a:xfrm>
            <a:off x="3746030" y="1838679"/>
            <a:ext cx="507452" cy="2269536"/>
            <a:chOff x="2809522" y="1379009"/>
            <a:chExt cx="380589" cy="1702152"/>
          </a:xfrm>
        </p:grpSpPr>
        <p:cxnSp>
          <p:nvCxnSpPr>
            <p:cNvPr id="10" name="Straight Arrow Connector 9">
              <a:extLst>
                <a:ext uri="{FF2B5EF4-FFF2-40B4-BE49-F238E27FC236}">
                  <a16:creationId xmlns:a16="http://schemas.microsoft.com/office/drawing/2014/main" id="{806B9CEF-2115-0D31-4E6D-F3DB6323700E}"/>
                </a:ext>
              </a:extLst>
            </p:cNvPr>
            <p:cNvCxnSpPr>
              <a:cxnSpLocks/>
              <a:endCxn id="6" idx="0"/>
            </p:cNvCxnSpPr>
            <p:nvPr/>
          </p:nvCxnSpPr>
          <p:spPr>
            <a:xfrm>
              <a:off x="3167591" y="1379009"/>
              <a:ext cx="22520" cy="15664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CF98CF-DF2B-7D09-CC45-774CA0595ABC}"/>
                </a:ext>
              </a:extLst>
            </p:cNvPr>
            <p:cNvCxnSpPr/>
            <p:nvPr/>
          </p:nvCxnSpPr>
          <p:spPr>
            <a:xfrm flipH="1">
              <a:off x="2809522" y="1662995"/>
              <a:ext cx="21166" cy="1418166"/>
            </a:xfrm>
            <a:prstGeom prst="straightConnector1">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EA3878E-6D26-C3BE-C15E-4E9B58DA986B}"/>
                  </a:ext>
                </a:extLst>
              </p:cNvPr>
              <p:cNvSpPr txBox="1"/>
              <p:nvPr/>
            </p:nvSpPr>
            <p:spPr>
              <a:xfrm>
                <a:off x="6279673" y="4648620"/>
                <a:ext cx="2585516" cy="832664"/>
              </a:xfrm>
              <a:prstGeom prst="rect">
                <a:avLst/>
              </a:prstGeom>
              <a:noFill/>
            </p:spPr>
            <p:txBody>
              <a:bodyPr wrap="none" rtlCol="0">
                <a:spAutoFit/>
              </a:bodyPr>
              <a:lstStyle/>
              <a:p>
                <a:pPr defTabSz="1219170">
                  <a:buClr>
                    <a:srgbClr val="000000"/>
                  </a:buClr>
                </a:pPr>
                <a14:m>
                  <m:oMathPara xmlns:m="http://schemas.openxmlformats.org/officeDocument/2006/math">
                    <m:oMathParaPr>
                      <m:jc m:val="centerGroup"/>
                    </m:oMathParaPr>
                    <m:oMath xmlns:m="http://schemas.openxmlformats.org/officeDocument/2006/math">
                      <m:sSup>
                        <m:sSupPr>
                          <m:ctrlPr>
                            <a:rPr lang="en-US" sz="1600" i="1" kern="0">
                              <a:solidFill>
                                <a:srgbClr val="000000"/>
                              </a:solidFill>
                              <a:latin typeface="Cambria Math" panose="02040503050406030204" pitchFamily="18" charset="0"/>
                              <a:sym typeface="Arial"/>
                            </a:rPr>
                          </m:ctrlPr>
                        </m:sSupPr>
                        <m:e>
                          <m:r>
                            <a:rPr lang="en-US" sz="1600" i="1" kern="0">
                              <a:solidFill>
                                <a:srgbClr val="000000"/>
                              </a:solidFill>
                              <a:latin typeface="Cambria Math" panose="02040503050406030204" pitchFamily="18" charset="0"/>
                              <a:sym typeface="Arial"/>
                            </a:rPr>
                            <m:t>𝐿</m:t>
                          </m:r>
                          <m:d>
                            <m:dPr>
                              <m:ctrlPr>
                                <a:rPr lang="en-US" sz="1600" i="1" kern="0">
                                  <a:solidFill>
                                    <a:srgbClr val="000000"/>
                                  </a:solidFill>
                                  <a:latin typeface="Cambria Math" panose="02040503050406030204" pitchFamily="18" charset="0"/>
                                  <a:sym typeface="Arial"/>
                                </a:rPr>
                              </m:ctrlPr>
                            </m:dPr>
                            <m:e>
                              <m:sSub>
                                <m:sSubPr>
                                  <m:ctrlPr>
                                    <a:rPr lang="en-US" sz="1600" i="1" kern="0">
                                      <a:solidFill>
                                        <a:srgbClr val="000000"/>
                                      </a:solidFill>
                                      <a:latin typeface="Cambria Math" panose="02040503050406030204" pitchFamily="18" charset="0"/>
                                      <a:sym typeface="Arial"/>
                                    </a:rPr>
                                  </m:ctrlPr>
                                </m:sSubPr>
                                <m:e>
                                  <m:r>
                                    <a:rPr lang="en-US" sz="1600" i="1" kern="0">
                                      <a:solidFill>
                                        <a:srgbClr val="000000"/>
                                      </a:solidFill>
                                      <a:latin typeface="Cambria Math" panose="02040503050406030204" pitchFamily="18" charset="0"/>
                                      <a:sym typeface="Arial"/>
                                    </a:rPr>
                                    <m:t>𝑟</m:t>
                                  </m:r>
                                </m:e>
                                <m:sub>
                                  <m:r>
                                    <a:rPr lang="en-US" sz="1600" i="1" kern="0">
                                      <a:solidFill>
                                        <a:srgbClr val="000000"/>
                                      </a:solidFill>
                                      <a:latin typeface="Cambria Math" panose="02040503050406030204" pitchFamily="18" charset="0"/>
                                      <a:sym typeface="Arial"/>
                                    </a:rPr>
                                    <m:t>𝑖</m:t>
                                  </m:r>
                                </m:sub>
                              </m:sSub>
                            </m:e>
                          </m:d>
                          <m:r>
                            <a:rPr lang="en-US" sz="1600" i="1" kern="0">
                              <a:solidFill>
                                <a:srgbClr val="000000"/>
                              </a:solidFill>
                              <a:latin typeface="Cambria Math" panose="02040503050406030204" pitchFamily="18" charset="0"/>
                              <a:sym typeface="Arial"/>
                            </a:rPr>
                            <m:t>=</m:t>
                          </m:r>
                          <m:r>
                            <a:rPr lang="en-US" sz="1600" i="1" kern="0">
                              <a:solidFill>
                                <a:srgbClr val="000000"/>
                              </a:solidFill>
                              <a:latin typeface="Cambria Math" panose="02040503050406030204" pitchFamily="18" charset="0"/>
                              <a:sym typeface="Arial"/>
                            </a:rPr>
                            <m:t>𝑏</m:t>
                          </m:r>
                        </m:e>
                        <m:sup>
                          <m:r>
                            <a:rPr lang="en-US" sz="1600" i="1" kern="0">
                              <a:solidFill>
                                <a:srgbClr val="000000"/>
                              </a:solidFill>
                              <a:latin typeface="Cambria Math" panose="02040503050406030204" pitchFamily="18" charset="0"/>
                              <a:sym typeface="Arial"/>
                            </a:rPr>
                            <m:t>2</m:t>
                          </m:r>
                        </m:sup>
                      </m:sSup>
                      <m:r>
                        <m:rPr>
                          <m:sty m:val="p"/>
                        </m:rPr>
                        <a:rPr lang="en-US" sz="1600" kern="0">
                          <a:solidFill>
                            <a:srgbClr val="000000"/>
                          </a:solidFill>
                          <a:latin typeface="Cambria Math" panose="02040503050406030204" pitchFamily="18" charset="0"/>
                          <a:sym typeface="Arial"/>
                        </a:rPr>
                        <m:t>log</m:t>
                      </m:r>
                      <m:r>
                        <a:rPr lang="en-US" sz="1600" i="1" kern="0">
                          <a:solidFill>
                            <a:srgbClr val="000000"/>
                          </a:solidFill>
                          <a:latin typeface="Cambria Math" panose="02040503050406030204" pitchFamily="18" charset="0"/>
                          <a:sym typeface="Arial"/>
                        </a:rPr>
                        <m:t>⁡(1+</m:t>
                      </m:r>
                      <m:f>
                        <m:fPr>
                          <m:ctrlPr>
                            <a:rPr lang="en-US" sz="1600" i="1" kern="0">
                              <a:solidFill>
                                <a:srgbClr val="000000"/>
                              </a:solidFill>
                              <a:latin typeface="Cambria Math" panose="02040503050406030204" pitchFamily="18" charset="0"/>
                              <a:sym typeface="Arial"/>
                            </a:rPr>
                          </m:ctrlPr>
                        </m:fPr>
                        <m:num>
                          <m:sSup>
                            <m:sSupPr>
                              <m:ctrlPr>
                                <a:rPr lang="en-US" sz="1600" i="1" kern="0">
                                  <a:solidFill>
                                    <a:srgbClr val="000000"/>
                                  </a:solidFill>
                                  <a:latin typeface="Cambria Math" panose="02040503050406030204" pitchFamily="18" charset="0"/>
                                  <a:sym typeface="Arial"/>
                                </a:rPr>
                              </m:ctrlPr>
                            </m:sSupPr>
                            <m:e>
                              <m:sSub>
                                <m:sSubPr>
                                  <m:ctrlPr>
                                    <a:rPr lang="en-US" sz="1600" i="1" kern="0">
                                      <a:solidFill>
                                        <a:srgbClr val="000000"/>
                                      </a:solidFill>
                                      <a:latin typeface="Cambria Math" panose="02040503050406030204" pitchFamily="18" charset="0"/>
                                      <a:sym typeface="Arial"/>
                                    </a:rPr>
                                  </m:ctrlPr>
                                </m:sSubPr>
                                <m:e>
                                  <m:r>
                                    <a:rPr lang="en-US" sz="1600" i="1" kern="0">
                                      <a:solidFill>
                                        <a:srgbClr val="000000"/>
                                      </a:solidFill>
                                      <a:latin typeface="Cambria Math" panose="02040503050406030204" pitchFamily="18" charset="0"/>
                                      <a:sym typeface="Arial"/>
                                    </a:rPr>
                                    <m:t>𝑟</m:t>
                                  </m:r>
                                </m:e>
                                <m:sub>
                                  <m:r>
                                    <a:rPr lang="en-US" sz="1600" i="1" kern="0">
                                      <a:solidFill>
                                        <a:srgbClr val="000000"/>
                                      </a:solidFill>
                                      <a:latin typeface="Cambria Math" panose="02040503050406030204" pitchFamily="18" charset="0"/>
                                      <a:sym typeface="Arial"/>
                                    </a:rPr>
                                    <m:t>𝑖</m:t>
                                  </m:r>
                                </m:sub>
                              </m:sSub>
                            </m:e>
                            <m:sup>
                              <m:r>
                                <a:rPr lang="en-US" sz="1600" i="1" kern="0">
                                  <a:solidFill>
                                    <a:srgbClr val="000000"/>
                                  </a:solidFill>
                                  <a:latin typeface="Cambria Math" panose="02040503050406030204" pitchFamily="18" charset="0"/>
                                  <a:sym typeface="Arial"/>
                                </a:rPr>
                                <m:t>2</m:t>
                              </m:r>
                            </m:sup>
                          </m:sSup>
                        </m:num>
                        <m:den>
                          <m:sSup>
                            <m:sSupPr>
                              <m:ctrlPr>
                                <a:rPr lang="en-US" sz="1600" i="1" kern="0">
                                  <a:solidFill>
                                    <a:srgbClr val="000000"/>
                                  </a:solidFill>
                                  <a:latin typeface="Cambria Math" panose="02040503050406030204" pitchFamily="18" charset="0"/>
                                  <a:sym typeface="Arial"/>
                                </a:rPr>
                              </m:ctrlPr>
                            </m:sSupPr>
                            <m:e>
                              <m:r>
                                <a:rPr lang="en-US" sz="1600" i="1" kern="0">
                                  <a:solidFill>
                                    <a:srgbClr val="000000"/>
                                  </a:solidFill>
                                  <a:latin typeface="Cambria Math" panose="02040503050406030204" pitchFamily="18" charset="0"/>
                                  <a:sym typeface="Arial"/>
                                </a:rPr>
                                <m:t>𝑏</m:t>
                              </m:r>
                            </m:e>
                            <m:sup>
                              <m:r>
                                <a:rPr lang="en-US" sz="1600" i="1" kern="0">
                                  <a:solidFill>
                                    <a:srgbClr val="000000"/>
                                  </a:solidFill>
                                  <a:latin typeface="Cambria Math" panose="02040503050406030204" pitchFamily="18" charset="0"/>
                                  <a:sym typeface="Arial"/>
                                </a:rPr>
                                <m:t>2</m:t>
                              </m:r>
                            </m:sup>
                          </m:sSup>
                        </m:den>
                      </m:f>
                      <m:r>
                        <a:rPr lang="en-US" sz="1600" i="1" kern="0">
                          <a:solidFill>
                            <a:srgbClr val="000000"/>
                          </a:solidFill>
                          <a:latin typeface="Cambria Math" panose="02040503050406030204" pitchFamily="18" charset="0"/>
                          <a:sym typeface="Arial"/>
                        </a:rPr>
                        <m:t>)</m:t>
                      </m:r>
                    </m:oMath>
                  </m:oMathPara>
                </a14:m>
                <a:endParaRPr lang="en-US" sz="1600" kern="0" dirty="0">
                  <a:solidFill>
                    <a:srgbClr val="000000"/>
                  </a:solidFill>
                  <a:latin typeface="Arial"/>
                  <a:cs typeface="Arial"/>
                  <a:sym typeface="Arial"/>
                </a:endParaRPr>
              </a:p>
              <a:p>
                <a:pPr defTabSz="1219170">
                  <a:buClr>
                    <a:srgbClr val="000000"/>
                  </a:buClr>
                </a:pPr>
                <a:endParaRPr lang="en-US" sz="1600" kern="0" dirty="0">
                  <a:solidFill>
                    <a:srgbClr val="000000"/>
                  </a:solidFill>
                  <a:latin typeface="Arial"/>
                  <a:cs typeface="Arial"/>
                  <a:sym typeface="Arial"/>
                </a:endParaRPr>
              </a:p>
            </p:txBody>
          </p:sp>
        </mc:Choice>
        <mc:Fallback xmlns="">
          <p:sp>
            <p:nvSpPr>
              <p:cNvPr id="2" name="TextBox 1">
                <a:extLst>
                  <a:ext uri="{FF2B5EF4-FFF2-40B4-BE49-F238E27FC236}">
                    <a16:creationId xmlns:a16="http://schemas.microsoft.com/office/drawing/2014/main" id="{BEA3878E-6D26-C3BE-C15E-4E9B58DA986B}"/>
                  </a:ext>
                </a:extLst>
              </p:cNvPr>
              <p:cNvSpPr txBox="1">
                <a:spLocks noRot="1" noChangeAspect="1" noMove="1" noResize="1" noEditPoints="1" noAdjustHandles="1" noChangeArrowheads="1" noChangeShapeType="1" noTextEdit="1"/>
              </p:cNvSpPr>
              <p:nvPr/>
            </p:nvSpPr>
            <p:spPr>
              <a:xfrm>
                <a:off x="6279673" y="4648620"/>
                <a:ext cx="2585516" cy="8326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2F64B9-3B5B-D3C2-E010-5A2EF1F79375}"/>
                  </a:ext>
                </a:extLst>
              </p:cNvPr>
              <p:cNvSpPr txBox="1"/>
              <p:nvPr/>
            </p:nvSpPr>
            <p:spPr>
              <a:xfrm>
                <a:off x="6451338" y="4473376"/>
                <a:ext cx="2922082" cy="1018036"/>
              </a:xfrm>
              <a:prstGeom prst="rect">
                <a:avLst/>
              </a:prstGeom>
              <a:noFill/>
            </p:spPr>
            <p:txBody>
              <a:bodyPr wrap="none" rtlCol="0">
                <a:spAutoFit/>
              </a:bodyPr>
              <a:lstStyle/>
              <a:p>
                <a:pPr defTabSz="1219170">
                  <a:buClr>
                    <a:srgbClr val="000000"/>
                  </a:buClr>
                </a:pPr>
                <a14:m>
                  <m:oMathPara xmlns:m="http://schemas.openxmlformats.org/officeDocument/2006/math">
                    <m:oMathParaPr>
                      <m:jc m:val="centerGroup"/>
                    </m:oMathParaPr>
                    <m:oMath xmlns:m="http://schemas.openxmlformats.org/officeDocument/2006/math">
                      <m:r>
                        <a:rPr lang="en-US" sz="1333" i="1" kern="0">
                          <a:solidFill>
                            <a:srgbClr val="000000"/>
                          </a:solidFill>
                          <a:latin typeface="Cambria Math" panose="02040503050406030204" pitchFamily="18" charset="0"/>
                          <a:sym typeface="Arial"/>
                        </a:rPr>
                        <m:t>𝐿</m:t>
                      </m:r>
                      <m:d>
                        <m:dPr>
                          <m:ctrlPr>
                            <a:rPr lang="en-US" sz="1333" i="1" kern="0">
                              <a:solidFill>
                                <a:srgbClr val="000000"/>
                              </a:solidFill>
                              <a:latin typeface="Cambria Math" panose="02040503050406030204" pitchFamily="18" charset="0"/>
                              <a:sym typeface="Arial"/>
                            </a:rPr>
                          </m:ctrlPr>
                        </m:dPr>
                        <m:e>
                          <m:sSub>
                            <m:sSubPr>
                              <m:ctrlPr>
                                <a:rPr lang="en-US" sz="1333" i="1" kern="0">
                                  <a:solidFill>
                                    <a:srgbClr val="000000"/>
                                  </a:solidFill>
                                  <a:latin typeface="Cambria Math" panose="02040503050406030204" pitchFamily="18" charset="0"/>
                                  <a:sym typeface="Arial"/>
                                </a:rPr>
                              </m:ctrlPr>
                            </m:sSubPr>
                            <m:e>
                              <m:r>
                                <a:rPr lang="en-US" sz="1333" i="1" kern="0">
                                  <a:solidFill>
                                    <a:srgbClr val="000000"/>
                                  </a:solidFill>
                                  <a:latin typeface="Cambria Math" panose="02040503050406030204" pitchFamily="18" charset="0"/>
                                  <a:sym typeface="Arial"/>
                                </a:rPr>
                                <m:t>𝑟</m:t>
                              </m:r>
                            </m:e>
                            <m:sub>
                              <m:r>
                                <a:rPr lang="en-US" sz="1333" i="1" kern="0">
                                  <a:solidFill>
                                    <a:srgbClr val="000000"/>
                                  </a:solidFill>
                                  <a:latin typeface="Cambria Math" panose="02040503050406030204" pitchFamily="18" charset="0"/>
                                  <a:sym typeface="Arial"/>
                                </a:rPr>
                                <m:t>𝑖</m:t>
                              </m:r>
                            </m:sub>
                          </m:sSub>
                        </m:e>
                      </m:d>
                      <m:r>
                        <a:rPr lang="en-US" sz="1333" i="1" kern="0">
                          <a:solidFill>
                            <a:srgbClr val="000000"/>
                          </a:solidFill>
                          <a:latin typeface="Cambria Math" panose="02040503050406030204" pitchFamily="18" charset="0"/>
                          <a:sym typeface="Arial"/>
                        </a:rPr>
                        <m:t>=</m:t>
                      </m:r>
                      <m:d>
                        <m:dPr>
                          <m:begChr m:val="{"/>
                          <m:endChr m:val=""/>
                          <m:ctrlPr>
                            <a:rPr lang="en-US" sz="1333" i="1" kern="0">
                              <a:solidFill>
                                <a:srgbClr val="000000"/>
                              </a:solidFill>
                              <a:latin typeface="Cambria Math" panose="02040503050406030204" pitchFamily="18" charset="0"/>
                              <a:sym typeface="Arial"/>
                            </a:rPr>
                          </m:ctrlPr>
                        </m:dPr>
                        <m:e>
                          <m:eqArr>
                            <m:eqArrPr>
                              <m:ctrlPr>
                                <a:rPr lang="en-US" sz="1333" i="1" kern="0">
                                  <a:solidFill>
                                    <a:srgbClr val="000000"/>
                                  </a:solidFill>
                                  <a:latin typeface="Cambria Math" panose="02040503050406030204" pitchFamily="18" charset="0"/>
                                  <a:sym typeface="Arial"/>
                                </a:rPr>
                              </m:ctrlPr>
                            </m:eqArrPr>
                            <m:e>
                              <m:f>
                                <m:fPr>
                                  <m:ctrlPr>
                                    <a:rPr lang="en-US" sz="1333" i="1" kern="0">
                                      <a:solidFill>
                                        <a:srgbClr val="000000"/>
                                      </a:solidFill>
                                      <a:latin typeface="Cambria Math" panose="02040503050406030204" pitchFamily="18" charset="0"/>
                                      <a:sym typeface="Arial"/>
                                    </a:rPr>
                                  </m:ctrlPr>
                                </m:fPr>
                                <m:num>
                                  <m:r>
                                    <a:rPr lang="en-US" sz="1333" i="1" kern="0">
                                      <a:solidFill>
                                        <a:srgbClr val="000000"/>
                                      </a:solidFill>
                                      <a:latin typeface="Cambria Math" panose="02040503050406030204" pitchFamily="18" charset="0"/>
                                      <a:sym typeface="Arial"/>
                                    </a:rPr>
                                    <m:t>1</m:t>
                                  </m:r>
                                </m:num>
                                <m:den>
                                  <m:r>
                                    <a:rPr lang="en-US" sz="1333" i="1" kern="0">
                                      <a:solidFill>
                                        <a:srgbClr val="000000"/>
                                      </a:solidFill>
                                      <a:latin typeface="Cambria Math" panose="02040503050406030204" pitchFamily="18" charset="0"/>
                                      <a:sym typeface="Arial"/>
                                    </a:rPr>
                                    <m:t>2</m:t>
                                  </m:r>
                                </m:den>
                              </m:f>
                              <m:sSup>
                                <m:sSupPr>
                                  <m:ctrlPr>
                                    <a:rPr lang="en-US" sz="1333" i="1" kern="0">
                                      <a:solidFill>
                                        <a:srgbClr val="000000"/>
                                      </a:solidFill>
                                      <a:latin typeface="Cambria Math" panose="02040503050406030204" pitchFamily="18" charset="0"/>
                                      <a:sym typeface="Arial"/>
                                    </a:rPr>
                                  </m:ctrlPr>
                                </m:sSupPr>
                                <m:e>
                                  <m:sSub>
                                    <m:sSubPr>
                                      <m:ctrlPr>
                                        <a:rPr lang="en-US" sz="1333" i="1" kern="0">
                                          <a:solidFill>
                                            <a:srgbClr val="000000"/>
                                          </a:solidFill>
                                          <a:latin typeface="Cambria Math" panose="02040503050406030204" pitchFamily="18" charset="0"/>
                                          <a:sym typeface="Arial"/>
                                        </a:rPr>
                                      </m:ctrlPr>
                                    </m:sSubPr>
                                    <m:e>
                                      <m:r>
                                        <a:rPr lang="en-US" sz="1333" i="1" kern="0">
                                          <a:solidFill>
                                            <a:srgbClr val="000000"/>
                                          </a:solidFill>
                                          <a:latin typeface="Cambria Math" panose="02040503050406030204" pitchFamily="18" charset="0"/>
                                          <a:sym typeface="Arial"/>
                                        </a:rPr>
                                        <m:t>𝑟</m:t>
                                      </m:r>
                                    </m:e>
                                    <m:sub>
                                      <m:r>
                                        <a:rPr lang="en-US" sz="1333" i="1" kern="0">
                                          <a:solidFill>
                                            <a:srgbClr val="000000"/>
                                          </a:solidFill>
                                          <a:latin typeface="Cambria Math" panose="02040503050406030204" pitchFamily="18" charset="0"/>
                                          <a:sym typeface="Arial"/>
                                        </a:rPr>
                                        <m:t>𝑖</m:t>
                                      </m:r>
                                    </m:sub>
                                  </m:sSub>
                                </m:e>
                                <m:sup>
                                  <m:r>
                                    <a:rPr lang="en-US" sz="1333" i="1" kern="0">
                                      <a:solidFill>
                                        <a:srgbClr val="000000"/>
                                      </a:solidFill>
                                      <a:latin typeface="Cambria Math" panose="02040503050406030204" pitchFamily="18" charset="0"/>
                                      <a:sym typeface="Arial"/>
                                    </a:rPr>
                                    <m:t>2</m:t>
                                  </m:r>
                                </m:sup>
                              </m:sSup>
                              <m:r>
                                <a:rPr lang="en-US" sz="1333" i="1" kern="0">
                                  <a:solidFill>
                                    <a:srgbClr val="000000"/>
                                  </a:solidFill>
                                  <a:latin typeface="Cambria Math" panose="02040503050406030204" pitchFamily="18" charset="0"/>
                                  <a:sym typeface="Arial"/>
                                </a:rPr>
                                <m:t>,  </m:t>
                              </m:r>
                              <m:d>
                                <m:dPr>
                                  <m:begChr m:val="|"/>
                                  <m:endChr m:val="|"/>
                                  <m:ctrlPr>
                                    <a:rPr lang="en-US" sz="1333" i="1" kern="0">
                                      <a:solidFill>
                                        <a:srgbClr val="000000"/>
                                      </a:solidFill>
                                      <a:latin typeface="Cambria Math" panose="02040503050406030204" pitchFamily="18" charset="0"/>
                                      <a:sym typeface="Arial"/>
                                    </a:rPr>
                                  </m:ctrlPr>
                                </m:dPr>
                                <m:e>
                                  <m:sSub>
                                    <m:sSubPr>
                                      <m:ctrlPr>
                                        <a:rPr lang="en-US" sz="1333" i="1" kern="0">
                                          <a:solidFill>
                                            <a:srgbClr val="000000"/>
                                          </a:solidFill>
                                          <a:latin typeface="Cambria Math" panose="02040503050406030204" pitchFamily="18" charset="0"/>
                                          <a:sym typeface="Arial"/>
                                        </a:rPr>
                                      </m:ctrlPr>
                                    </m:sSubPr>
                                    <m:e>
                                      <m:r>
                                        <a:rPr lang="en-US" sz="1333" i="1" kern="0">
                                          <a:solidFill>
                                            <a:srgbClr val="000000"/>
                                          </a:solidFill>
                                          <a:latin typeface="Cambria Math" panose="02040503050406030204" pitchFamily="18" charset="0"/>
                                          <a:sym typeface="Arial"/>
                                        </a:rPr>
                                        <m:t>𝑟</m:t>
                                      </m:r>
                                    </m:e>
                                    <m:sub>
                                      <m:r>
                                        <a:rPr lang="en-US" sz="1333" i="1" kern="0">
                                          <a:solidFill>
                                            <a:srgbClr val="000000"/>
                                          </a:solidFill>
                                          <a:latin typeface="Cambria Math" panose="02040503050406030204" pitchFamily="18" charset="0"/>
                                          <a:sym typeface="Arial"/>
                                        </a:rPr>
                                        <m:t>𝑖</m:t>
                                      </m:r>
                                    </m:sub>
                                  </m:sSub>
                                </m:e>
                              </m:d>
                              <m:r>
                                <a:rPr lang="en-US" sz="1333" i="1" kern="0">
                                  <a:solidFill>
                                    <a:srgbClr val="000000"/>
                                  </a:solidFill>
                                  <a:latin typeface="Cambria Math" panose="02040503050406030204" pitchFamily="18" charset="0"/>
                                  <a:sym typeface="Arial"/>
                                </a:rPr>
                                <m:t>&lt;</m:t>
                              </m:r>
                              <m:r>
                                <a:rPr lang="en-US" sz="1333" i="1" kern="0">
                                  <a:solidFill>
                                    <a:srgbClr val="000000"/>
                                  </a:solidFill>
                                  <a:latin typeface="Cambria Math" panose="02040503050406030204" pitchFamily="18" charset="0"/>
                                  <a:sym typeface="Arial"/>
                                </a:rPr>
                                <m:t>𝑏</m:t>
                              </m:r>
                            </m:e>
                            <m:e>
                              <m:r>
                                <a:rPr lang="en-US" sz="1333" i="1" kern="0">
                                  <a:solidFill>
                                    <a:srgbClr val="000000"/>
                                  </a:solidFill>
                                  <a:latin typeface="Cambria Math" panose="02040503050406030204" pitchFamily="18" charset="0"/>
                                  <a:sym typeface="Arial"/>
                                </a:rPr>
                                <m:t>&amp;</m:t>
                              </m:r>
                              <m:r>
                                <a:rPr lang="en-US" sz="1333" i="1" kern="0">
                                  <a:solidFill>
                                    <a:srgbClr val="000000"/>
                                  </a:solidFill>
                                  <a:latin typeface="Cambria Math" panose="02040503050406030204" pitchFamily="18" charset="0"/>
                                  <a:sym typeface="Arial"/>
                                </a:rPr>
                                <m:t>𝑏</m:t>
                              </m:r>
                              <m:d>
                                <m:dPr>
                                  <m:begChr m:val="|"/>
                                  <m:endChr m:val="|"/>
                                  <m:ctrlPr>
                                    <a:rPr lang="en-US" sz="1333" i="1" kern="0">
                                      <a:solidFill>
                                        <a:srgbClr val="000000"/>
                                      </a:solidFill>
                                      <a:latin typeface="Cambria Math" panose="02040503050406030204" pitchFamily="18" charset="0"/>
                                      <a:sym typeface="Arial"/>
                                    </a:rPr>
                                  </m:ctrlPr>
                                </m:dPr>
                                <m:e>
                                  <m:sSub>
                                    <m:sSubPr>
                                      <m:ctrlPr>
                                        <a:rPr lang="en-US" sz="1333" i="1" kern="0">
                                          <a:solidFill>
                                            <a:srgbClr val="000000"/>
                                          </a:solidFill>
                                          <a:latin typeface="Cambria Math" panose="02040503050406030204" pitchFamily="18" charset="0"/>
                                          <a:sym typeface="Arial"/>
                                        </a:rPr>
                                      </m:ctrlPr>
                                    </m:sSubPr>
                                    <m:e>
                                      <m:r>
                                        <a:rPr lang="en-US" sz="1333" i="1" kern="0">
                                          <a:solidFill>
                                            <a:srgbClr val="000000"/>
                                          </a:solidFill>
                                          <a:latin typeface="Cambria Math" panose="02040503050406030204" pitchFamily="18" charset="0"/>
                                          <a:sym typeface="Arial"/>
                                        </a:rPr>
                                        <m:t>𝑟</m:t>
                                      </m:r>
                                    </m:e>
                                    <m:sub>
                                      <m:r>
                                        <a:rPr lang="en-US" sz="1333" i="1" kern="0">
                                          <a:solidFill>
                                            <a:srgbClr val="000000"/>
                                          </a:solidFill>
                                          <a:latin typeface="Cambria Math" panose="02040503050406030204" pitchFamily="18" charset="0"/>
                                          <a:sym typeface="Arial"/>
                                        </a:rPr>
                                        <m:t>𝑖</m:t>
                                      </m:r>
                                    </m:sub>
                                  </m:sSub>
                                </m:e>
                              </m:d>
                              <m:r>
                                <a:rPr lang="en-US" sz="1333" i="1" kern="0">
                                  <a:solidFill>
                                    <a:srgbClr val="000000"/>
                                  </a:solidFill>
                                  <a:latin typeface="Cambria Math" panose="02040503050406030204" pitchFamily="18" charset="0"/>
                                  <a:sym typeface="Arial"/>
                                </a:rPr>
                                <m:t>−</m:t>
                              </m:r>
                              <m:f>
                                <m:fPr>
                                  <m:ctrlPr>
                                    <a:rPr lang="en-US" sz="1333" i="1" kern="0">
                                      <a:solidFill>
                                        <a:srgbClr val="000000"/>
                                      </a:solidFill>
                                      <a:latin typeface="Cambria Math" panose="02040503050406030204" pitchFamily="18" charset="0"/>
                                      <a:sym typeface="Arial"/>
                                    </a:rPr>
                                  </m:ctrlPr>
                                </m:fPr>
                                <m:num>
                                  <m:r>
                                    <a:rPr lang="en-US" sz="1333" i="1" kern="0">
                                      <a:solidFill>
                                        <a:srgbClr val="000000"/>
                                      </a:solidFill>
                                      <a:latin typeface="Cambria Math" panose="02040503050406030204" pitchFamily="18" charset="0"/>
                                      <a:sym typeface="Arial"/>
                                    </a:rPr>
                                    <m:t>1</m:t>
                                  </m:r>
                                </m:num>
                                <m:den>
                                  <m:r>
                                    <a:rPr lang="en-US" sz="1333" i="1" kern="0">
                                      <a:solidFill>
                                        <a:srgbClr val="000000"/>
                                      </a:solidFill>
                                      <a:latin typeface="Cambria Math" panose="02040503050406030204" pitchFamily="18" charset="0"/>
                                      <a:sym typeface="Arial"/>
                                    </a:rPr>
                                    <m:t>2</m:t>
                                  </m:r>
                                </m:den>
                              </m:f>
                              <m:sSup>
                                <m:sSupPr>
                                  <m:ctrlPr>
                                    <a:rPr lang="en-US" sz="1333" i="1" kern="0">
                                      <a:solidFill>
                                        <a:srgbClr val="000000"/>
                                      </a:solidFill>
                                      <a:latin typeface="Cambria Math" panose="02040503050406030204" pitchFamily="18" charset="0"/>
                                      <a:sym typeface="Arial"/>
                                    </a:rPr>
                                  </m:ctrlPr>
                                </m:sSupPr>
                                <m:e>
                                  <m:r>
                                    <a:rPr lang="en-US" sz="1333" i="1" kern="0">
                                      <a:solidFill>
                                        <a:srgbClr val="000000"/>
                                      </a:solidFill>
                                      <a:latin typeface="Cambria Math" panose="02040503050406030204" pitchFamily="18" charset="0"/>
                                      <a:sym typeface="Arial"/>
                                    </a:rPr>
                                    <m:t>𝑏</m:t>
                                  </m:r>
                                </m:e>
                                <m:sup>
                                  <m:r>
                                    <a:rPr lang="en-US" sz="1333" i="1" kern="0">
                                      <a:solidFill>
                                        <a:srgbClr val="000000"/>
                                      </a:solidFill>
                                      <a:latin typeface="Cambria Math" panose="02040503050406030204" pitchFamily="18" charset="0"/>
                                      <a:sym typeface="Arial"/>
                                    </a:rPr>
                                    <m:t>2</m:t>
                                  </m:r>
                                </m:sup>
                              </m:sSup>
                              <m:r>
                                <a:rPr lang="en-US" sz="1333" i="1" kern="0">
                                  <a:solidFill>
                                    <a:srgbClr val="000000"/>
                                  </a:solidFill>
                                  <a:latin typeface="Cambria Math" panose="02040503050406030204" pitchFamily="18" charset="0"/>
                                  <a:sym typeface="Arial"/>
                                </a:rPr>
                                <m:t>,  </m:t>
                              </m:r>
                              <m:r>
                                <a:rPr lang="en-US" sz="1333" i="1" kern="0">
                                  <a:solidFill>
                                    <a:srgbClr val="000000"/>
                                  </a:solidFill>
                                  <a:latin typeface="Cambria Math" panose="02040503050406030204" pitchFamily="18" charset="0"/>
                                  <a:sym typeface="Arial"/>
                                </a:rPr>
                                <m:t>𝑂𝑡h𝑒𝑟𝑤𝑖𝑠𝑒</m:t>
                              </m:r>
                            </m:e>
                          </m:eqArr>
                        </m:e>
                      </m:d>
                    </m:oMath>
                  </m:oMathPara>
                </a14:m>
                <a:endParaRPr lang="en-US" sz="1333" kern="0" dirty="0">
                  <a:solidFill>
                    <a:srgbClr val="000000"/>
                  </a:solidFill>
                  <a:latin typeface="Arial"/>
                  <a:cs typeface="Arial"/>
                  <a:sym typeface="Arial"/>
                </a:endParaRPr>
              </a:p>
            </p:txBody>
          </p:sp>
        </mc:Choice>
        <mc:Fallback xmlns="">
          <p:sp>
            <p:nvSpPr>
              <p:cNvPr id="21" name="TextBox 20">
                <a:extLst>
                  <a:ext uri="{FF2B5EF4-FFF2-40B4-BE49-F238E27FC236}">
                    <a16:creationId xmlns:a16="http://schemas.microsoft.com/office/drawing/2014/main" id="{612F64B9-3B5B-D3C2-E010-5A2EF1F79375}"/>
                  </a:ext>
                </a:extLst>
              </p:cNvPr>
              <p:cNvSpPr txBox="1">
                <a:spLocks noRot="1" noChangeAspect="1" noMove="1" noResize="1" noEditPoints="1" noAdjustHandles="1" noChangeArrowheads="1" noChangeShapeType="1" noTextEdit="1"/>
              </p:cNvSpPr>
              <p:nvPr/>
            </p:nvSpPr>
            <p:spPr>
              <a:xfrm>
                <a:off x="6451338" y="4473376"/>
                <a:ext cx="2922082" cy="1018036"/>
              </a:xfrm>
              <a:prstGeom prst="rect">
                <a:avLst/>
              </a:prstGeom>
              <a:blipFill>
                <a:blip r:embed="rId4"/>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8ABA775E-9F19-8E60-1325-10EFE73898BC}"/>
              </a:ext>
            </a:extLst>
          </p:cNvPr>
          <p:cNvGrpSpPr/>
          <p:nvPr/>
        </p:nvGrpSpPr>
        <p:grpSpPr>
          <a:xfrm>
            <a:off x="7273869" y="4711042"/>
            <a:ext cx="1650967" cy="702876"/>
            <a:chOff x="5455401" y="3533281"/>
            <a:chExt cx="1238225" cy="527157"/>
          </a:xfrm>
        </p:grpSpPr>
        <p:sp>
          <p:nvSpPr>
            <p:cNvPr id="18" name="Rectangle 17">
              <a:extLst>
                <a:ext uri="{FF2B5EF4-FFF2-40B4-BE49-F238E27FC236}">
                  <a16:creationId xmlns:a16="http://schemas.microsoft.com/office/drawing/2014/main" id="{55869C3C-EC23-BAB7-BFBA-42E6B5160F26}"/>
                </a:ext>
              </a:extLst>
            </p:cNvPr>
            <p:cNvSpPr/>
            <p:nvPr/>
          </p:nvSpPr>
          <p:spPr>
            <a:xfrm>
              <a:off x="6562040" y="3533281"/>
              <a:ext cx="131586" cy="21188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defTabSz="1219170">
                <a:buClr>
                  <a:srgbClr val="000000"/>
                </a:buClr>
              </a:pPr>
              <a:endParaRPr lang="en-US" sz="1867" kern="0">
                <a:solidFill>
                  <a:srgbClr val="3D85C6"/>
                </a:solidFill>
                <a:latin typeface="Arial"/>
                <a:sym typeface="Arial"/>
              </a:endParaRPr>
            </a:p>
          </p:txBody>
        </p:sp>
        <p:sp>
          <p:nvSpPr>
            <p:cNvPr id="20" name="Rectangle 19">
              <a:extLst>
                <a:ext uri="{FF2B5EF4-FFF2-40B4-BE49-F238E27FC236}">
                  <a16:creationId xmlns:a16="http://schemas.microsoft.com/office/drawing/2014/main" id="{C141E2C3-92DC-16A7-0F91-F2EEDF193C6F}"/>
                </a:ext>
              </a:extLst>
            </p:cNvPr>
            <p:cNvSpPr/>
            <p:nvPr/>
          </p:nvSpPr>
          <p:spPr>
            <a:xfrm>
              <a:off x="5928922" y="3815932"/>
              <a:ext cx="106071" cy="24450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defTabSz="1219170">
                <a:buClr>
                  <a:srgbClr val="000000"/>
                </a:buClr>
              </a:pPr>
              <a:endParaRPr lang="en-US" sz="1867" kern="0">
                <a:solidFill>
                  <a:srgbClr val="3D85C6"/>
                </a:solidFill>
                <a:latin typeface="Arial"/>
                <a:sym typeface="Arial"/>
              </a:endParaRPr>
            </a:p>
          </p:txBody>
        </p:sp>
        <p:sp>
          <p:nvSpPr>
            <p:cNvPr id="22" name="Rectangle 21">
              <a:extLst>
                <a:ext uri="{FF2B5EF4-FFF2-40B4-BE49-F238E27FC236}">
                  <a16:creationId xmlns:a16="http://schemas.microsoft.com/office/drawing/2014/main" id="{11AD457B-6D6A-041B-5A27-3AAAE83B5698}"/>
                </a:ext>
              </a:extLst>
            </p:cNvPr>
            <p:cNvSpPr/>
            <p:nvPr/>
          </p:nvSpPr>
          <p:spPr>
            <a:xfrm>
              <a:off x="5455401" y="3813657"/>
              <a:ext cx="106071" cy="24450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defTabSz="1219170">
                <a:buClr>
                  <a:srgbClr val="000000"/>
                </a:buClr>
              </a:pPr>
              <a:endParaRPr lang="en-US" sz="1867" kern="0">
                <a:solidFill>
                  <a:srgbClr val="3D85C6"/>
                </a:solidFill>
                <a:latin typeface="Arial"/>
                <a:sym typeface="Arial"/>
              </a:endParaRPr>
            </a:p>
          </p:txBody>
        </p:sp>
      </p:grpSp>
      <p:sp>
        <p:nvSpPr>
          <p:cNvPr id="24" name="TextBox 23">
            <a:extLst>
              <a:ext uri="{FF2B5EF4-FFF2-40B4-BE49-F238E27FC236}">
                <a16:creationId xmlns:a16="http://schemas.microsoft.com/office/drawing/2014/main" id="{90A12261-A844-DB8F-37AD-7BDA8758AE30}"/>
              </a:ext>
            </a:extLst>
          </p:cNvPr>
          <p:cNvSpPr txBox="1"/>
          <p:nvPr/>
        </p:nvSpPr>
        <p:spPr>
          <a:xfrm>
            <a:off x="9533472" y="4425835"/>
            <a:ext cx="2030529" cy="912814"/>
          </a:xfrm>
          <a:prstGeom prst="rect">
            <a:avLst/>
          </a:prstGeom>
          <a:noFill/>
          <a:ln>
            <a:solidFill>
              <a:schemeClr val="tx1"/>
            </a:solidFill>
          </a:ln>
        </p:spPr>
        <p:txBody>
          <a:bodyPr wrap="square" rtlCol="0">
            <a:spAutoFit/>
          </a:bodyPr>
          <a:lstStyle/>
          <a:p>
            <a:pPr defTabSz="1219170">
              <a:buClr>
                <a:srgbClr val="000000"/>
              </a:buClr>
            </a:pPr>
            <a:r>
              <a:rPr lang="en-US" sz="1333" kern="0" dirty="0">
                <a:solidFill>
                  <a:srgbClr val="000000"/>
                </a:solidFill>
                <a:latin typeface="Arial"/>
                <a:cs typeface="Arial"/>
                <a:sym typeface="Arial"/>
              </a:rPr>
              <a:t>This loss function really has two different functions depending on the size of the residual.</a:t>
            </a:r>
          </a:p>
        </p:txBody>
      </p:sp>
      <p:sp>
        <p:nvSpPr>
          <p:cNvPr id="25" name="TextBox 24">
            <a:extLst>
              <a:ext uri="{FF2B5EF4-FFF2-40B4-BE49-F238E27FC236}">
                <a16:creationId xmlns:a16="http://schemas.microsoft.com/office/drawing/2014/main" id="{FEEA07FD-EFA9-314A-F581-9A4239968ED1}"/>
              </a:ext>
            </a:extLst>
          </p:cNvPr>
          <p:cNvSpPr txBox="1"/>
          <p:nvPr/>
        </p:nvSpPr>
        <p:spPr>
          <a:xfrm>
            <a:off x="9085937" y="4207588"/>
            <a:ext cx="2465716" cy="912814"/>
          </a:xfrm>
          <a:prstGeom prst="rect">
            <a:avLst/>
          </a:prstGeom>
          <a:noFill/>
          <a:ln>
            <a:solidFill>
              <a:schemeClr val="tx1"/>
            </a:solidFill>
          </a:ln>
        </p:spPr>
        <p:txBody>
          <a:bodyPr wrap="square" rtlCol="0">
            <a:spAutoFit/>
          </a:bodyPr>
          <a:lstStyle/>
          <a:p>
            <a:pPr defTabSz="1219170">
              <a:buClr>
                <a:srgbClr val="000000"/>
              </a:buClr>
            </a:pPr>
            <a:r>
              <a:rPr lang="en-US" sz="1333" kern="0" dirty="0">
                <a:solidFill>
                  <a:srgbClr val="000000"/>
                </a:solidFill>
                <a:latin typeface="Arial"/>
                <a:cs typeface="Arial"/>
                <a:sym typeface="Arial"/>
              </a:rPr>
              <a:t>b acts a hyperparameter that differentiates reasonable residuals from ones that are too large.</a:t>
            </a:r>
          </a:p>
        </p:txBody>
      </p:sp>
      <p:sp>
        <p:nvSpPr>
          <p:cNvPr id="26" name="TextBox 25">
            <a:extLst>
              <a:ext uri="{FF2B5EF4-FFF2-40B4-BE49-F238E27FC236}">
                <a16:creationId xmlns:a16="http://schemas.microsoft.com/office/drawing/2014/main" id="{6E4E7794-B5FC-1B6C-3D6D-9441F7955BDC}"/>
              </a:ext>
            </a:extLst>
          </p:cNvPr>
          <p:cNvSpPr txBox="1"/>
          <p:nvPr/>
        </p:nvSpPr>
        <p:spPr>
          <a:xfrm>
            <a:off x="6599537" y="5529927"/>
            <a:ext cx="5072073" cy="912814"/>
          </a:xfrm>
          <a:prstGeom prst="rect">
            <a:avLst/>
          </a:prstGeom>
          <a:noFill/>
          <a:ln>
            <a:solidFill>
              <a:schemeClr val="tx1"/>
            </a:solidFill>
          </a:ln>
        </p:spPr>
        <p:txBody>
          <a:bodyPr wrap="square" rtlCol="0">
            <a:spAutoFit/>
          </a:bodyPr>
          <a:lstStyle/>
          <a:p>
            <a:pPr defTabSz="1219170">
              <a:buClr>
                <a:srgbClr val="000000"/>
              </a:buClr>
            </a:pPr>
            <a:r>
              <a:rPr lang="en-US" sz="1333" kern="0" dirty="0">
                <a:solidFill>
                  <a:srgbClr val="000000"/>
                </a:solidFill>
                <a:latin typeface="Arial"/>
                <a:cs typeface="Arial"/>
                <a:sym typeface="Arial"/>
              </a:rPr>
              <a:t>Once b is established, then the reasonable residuals will utilize the upper loss function, and the rest of the residuals will utilize the lower loss function, which decreases these large residuals  influence on the overall empirical risk.</a:t>
            </a:r>
          </a:p>
        </p:txBody>
      </p:sp>
      <p:sp>
        <p:nvSpPr>
          <p:cNvPr id="28" name="TextBox 27">
            <a:extLst>
              <a:ext uri="{FF2B5EF4-FFF2-40B4-BE49-F238E27FC236}">
                <a16:creationId xmlns:a16="http://schemas.microsoft.com/office/drawing/2014/main" id="{BF312162-D25F-1AB0-3BE3-692D82D841CC}"/>
              </a:ext>
            </a:extLst>
          </p:cNvPr>
          <p:cNvSpPr txBox="1"/>
          <p:nvPr/>
        </p:nvSpPr>
        <p:spPr>
          <a:xfrm>
            <a:off x="6475019" y="4195466"/>
            <a:ext cx="2382383" cy="338554"/>
          </a:xfrm>
          <a:prstGeom prst="rect">
            <a:avLst/>
          </a:prstGeom>
          <a:noFill/>
        </p:spPr>
        <p:txBody>
          <a:bodyPr wrap="none" rtlCol="0">
            <a:spAutoFit/>
          </a:bodyPr>
          <a:lstStyle/>
          <a:p>
            <a:pPr defTabSz="1219170">
              <a:buClr>
                <a:srgbClr val="000000"/>
              </a:buClr>
            </a:pPr>
            <a:r>
              <a:rPr lang="en-US" sz="1600" b="1" kern="0" dirty="0">
                <a:solidFill>
                  <a:srgbClr val="000000"/>
                </a:solidFill>
                <a:latin typeface="Arial"/>
                <a:cs typeface="Arial"/>
                <a:sym typeface="Arial"/>
              </a:rPr>
              <a:t>Cauchy Loss Function</a:t>
            </a:r>
          </a:p>
        </p:txBody>
      </p:sp>
      <p:sp>
        <p:nvSpPr>
          <p:cNvPr id="29" name="TextBox 28">
            <a:extLst>
              <a:ext uri="{FF2B5EF4-FFF2-40B4-BE49-F238E27FC236}">
                <a16:creationId xmlns:a16="http://schemas.microsoft.com/office/drawing/2014/main" id="{FA093DA9-6886-12DA-96DC-31F8EC1540A7}"/>
              </a:ext>
            </a:extLst>
          </p:cNvPr>
          <p:cNvSpPr txBox="1"/>
          <p:nvPr/>
        </p:nvSpPr>
        <p:spPr>
          <a:xfrm>
            <a:off x="6599536" y="5659180"/>
            <a:ext cx="5169640" cy="707694"/>
          </a:xfrm>
          <a:prstGeom prst="rect">
            <a:avLst/>
          </a:prstGeom>
          <a:noFill/>
          <a:ln>
            <a:solidFill>
              <a:schemeClr val="tx1"/>
            </a:solidFill>
          </a:ln>
        </p:spPr>
        <p:txBody>
          <a:bodyPr wrap="square" rtlCol="0">
            <a:spAutoFit/>
          </a:bodyPr>
          <a:lstStyle/>
          <a:p>
            <a:pPr defTabSz="1219170">
              <a:buClr>
                <a:srgbClr val="000000"/>
              </a:buClr>
            </a:pPr>
            <a:r>
              <a:rPr lang="en-US" sz="1333" kern="0" dirty="0">
                <a:solidFill>
                  <a:srgbClr val="000000"/>
                </a:solidFill>
                <a:latin typeface="Arial"/>
                <a:cs typeface="Arial"/>
                <a:sym typeface="Arial"/>
              </a:rPr>
              <a:t>Cauchy works differently as it takes the logarithm of the residual. This causes the loss function to adapt much slower to increasing residuals, which decreases their influence.</a:t>
            </a:r>
          </a:p>
        </p:txBody>
      </p:sp>
      <p:sp>
        <p:nvSpPr>
          <p:cNvPr id="36" name="TextBox 35">
            <a:extLst>
              <a:ext uri="{FF2B5EF4-FFF2-40B4-BE49-F238E27FC236}">
                <a16:creationId xmlns:a16="http://schemas.microsoft.com/office/drawing/2014/main" id="{79E15DF2-2FAA-E591-DB51-1CA6AD5B033D}"/>
              </a:ext>
            </a:extLst>
          </p:cNvPr>
          <p:cNvSpPr txBox="1"/>
          <p:nvPr/>
        </p:nvSpPr>
        <p:spPr>
          <a:xfrm>
            <a:off x="9156801" y="4308699"/>
            <a:ext cx="2482731" cy="707694"/>
          </a:xfrm>
          <a:prstGeom prst="rect">
            <a:avLst/>
          </a:prstGeom>
          <a:noFill/>
          <a:ln>
            <a:solidFill>
              <a:schemeClr val="tx1"/>
            </a:solidFill>
          </a:ln>
        </p:spPr>
        <p:txBody>
          <a:bodyPr wrap="square" rtlCol="0">
            <a:spAutoFit/>
          </a:bodyPr>
          <a:lstStyle/>
          <a:p>
            <a:pPr defTabSz="1219170">
              <a:buClr>
                <a:srgbClr val="000000"/>
              </a:buClr>
            </a:pPr>
            <a:r>
              <a:rPr lang="en-US" sz="1333" kern="0" dirty="0">
                <a:solidFill>
                  <a:srgbClr val="000000"/>
                </a:solidFill>
                <a:latin typeface="Arial"/>
                <a:cs typeface="Arial"/>
                <a:sym typeface="Arial"/>
              </a:rPr>
              <a:t>b is again a hyperparameter that needs to be explicitly defined.</a:t>
            </a:r>
          </a:p>
        </p:txBody>
      </p:sp>
    </p:spTree>
    <p:extLst>
      <p:ext uri="{BB962C8B-B14F-4D97-AF65-F5344CB8AC3E}">
        <p14:creationId xmlns:p14="http://schemas.microsoft.com/office/powerpoint/2010/main" val="392593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21" grpId="0"/>
      <p:bldP spid="21" grpId="1"/>
      <p:bldP spid="24" grpId="0" animBg="1"/>
      <p:bldP spid="24" grpId="1" animBg="1"/>
      <p:bldP spid="25" grpId="0" animBg="1"/>
      <p:bldP spid="25" grpId="1" animBg="1"/>
      <p:bldP spid="26" grpId="0" animBg="1"/>
      <p:bldP spid="26" grpId="1" animBg="1"/>
      <p:bldP spid="28" grpId="0"/>
      <p:bldP spid="29" grpId="0" animBg="1"/>
      <p:bldP spid="36"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7363-8E5A-D639-737D-F37B20C4A2B3}"/>
              </a:ext>
            </a:extLst>
          </p:cNvPr>
          <p:cNvSpPr>
            <a:spLocks noGrp="1"/>
          </p:cNvSpPr>
          <p:nvPr>
            <p:ph type="title"/>
          </p:nvPr>
        </p:nvSpPr>
        <p:spPr>
          <a:xfrm>
            <a:off x="454440" y="338591"/>
            <a:ext cx="10972800" cy="551200"/>
          </a:xfrm>
          <a:solidFill>
            <a:schemeClr val="tx2">
              <a:lumMod val="90000"/>
            </a:schemeClr>
          </a:solidFill>
        </p:spPr>
        <p:txBody>
          <a:bodyPr/>
          <a:lstStyle/>
          <a:p>
            <a:r>
              <a:rPr lang="en-US" dirty="0">
                <a:solidFill>
                  <a:schemeClr val="bg1"/>
                </a:solidFill>
              </a:rPr>
              <a:t>Huber Loss/Cauchy Loss Pattern and Key takeaway</a:t>
            </a:r>
          </a:p>
          <a:p>
            <a:endParaRPr lang="en-US" dirty="0">
              <a:solidFill>
                <a:schemeClr val="tx1"/>
              </a:solidFill>
            </a:endParaRPr>
          </a:p>
        </p:txBody>
      </p:sp>
      <p:sp>
        <p:nvSpPr>
          <p:cNvPr id="5" name="Slide Number Placeholder 4">
            <a:extLst>
              <a:ext uri="{FF2B5EF4-FFF2-40B4-BE49-F238E27FC236}">
                <a16:creationId xmlns:a16="http://schemas.microsoft.com/office/drawing/2014/main" id="{0C54B76E-C5DE-2040-B145-1707D37D69CD}"/>
              </a:ext>
            </a:extLst>
          </p:cNvPr>
          <p:cNvSpPr>
            <a:spLocks noGrp="1"/>
          </p:cNvSpPr>
          <p:nvPr>
            <p:ph type="sldNum" idx="12"/>
          </p:nvPr>
        </p:nvSpPr>
        <p:spPr/>
        <p:txBody>
          <a:bodyPr/>
          <a:lstStyle/>
          <a:p>
            <a:pPr defTabSz="1219170">
              <a:buClr>
                <a:srgbClr val="000000"/>
              </a:buClr>
            </a:pPr>
            <a:fld id="{00000000-1234-1234-1234-123412341234}" type="slidenum">
              <a:rPr lang="en" kern="0">
                <a:solidFill>
                  <a:srgbClr val="FFFFFF"/>
                </a:solidFill>
              </a:rPr>
              <a:pPr defTabSz="1219170">
                <a:buClr>
                  <a:srgbClr val="000000"/>
                </a:buClr>
              </a:pPr>
              <a:t>4</a:t>
            </a:fld>
            <a:endParaRPr lang="en" kern="0">
              <a:solidFill>
                <a:srgbClr val="FFFFFF"/>
              </a:solidFill>
            </a:endParaRPr>
          </a:p>
        </p:txBody>
      </p:sp>
      <p:sp>
        <p:nvSpPr>
          <p:cNvPr id="9" name="Text Placeholder 3">
            <a:extLst>
              <a:ext uri="{FF2B5EF4-FFF2-40B4-BE49-F238E27FC236}">
                <a16:creationId xmlns:a16="http://schemas.microsoft.com/office/drawing/2014/main" id="{6E5B896C-92FD-8635-7F51-A55D61382EA9}"/>
              </a:ext>
            </a:extLst>
          </p:cNvPr>
          <p:cNvSpPr txBox="1">
            <a:spLocks/>
          </p:cNvSpPr>
          <p:nvPr/>
        </p:nvSpPr>
        <p:spPr>
          <a:xfrm>
            <a:off x="218154" y="4829014"/>
            <a:ext cx="6360813" cy="5555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1pPr>
            <a:lvl2pPr marL="914400" marR="0" lvl="1"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2pPr>
            <a:lvl3pPr marL="1371600" marR="0" lvl="2"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3pPr>
            <a:lvl4pPr marL="1828800" marR="0" lvl="3"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4pPr>
            <a:lvl5pPr marL="2286000" marR="0" lvl="4"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5pPr>
            <a:lvl6pPr marL="2743200" marR="0" lvl="5"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6pPr>
            <a:lvl7pPr marL="3200400" marR="0" lvl="6"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7pPr>
            <a:lvl8pPr marL="3657600" marR="0" lvl="7"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8pPr>
            <a:lvl9pPr marL="4114800" marR="0" lvl="8" indent="-342900" algn="l" rtl="0">
              <a:lnSpc>
                <a:spcPct val="100000"/>
              </a:lnSpc>
              <a:spcBef>
                <a:spcPts val="0"/>
              </a:spcBef>
              <a:spcAft>
                <a:spcPts val="0"/>
              </a:spcAft>
              <a:buClr>
                <a:schemeClr val="lt1"/>
              </a:buClr>
              <a:buSzPts val="1800"/>
              <a:buFont typeface="Cousine"/>
              <a:buChar char="■"/>
              <a:defRPr sz="1800" b="0" i="0" u="none" strike="noStrike" cap="none">
                <a:solidFill>
                  <a:schemeClr val="lt1"/>
                </a:solidFill>
                <a:latin typeface="Cousine"/>
                <a:ea typeface="Cousine"/>
                <a:cs typeface="Cousine"/>
                <a:sym typeface="Cousine"/>
              </a:defRPr>
            </a:lvl9pPr>
          </a:lstStyle>
          <a:p>
            <a:pPr marL="380990" indent="-228594" defTabSz="1219170">
              <a:spcBef>
                <a:spcPts val="800"/>
              </a:spcBef>
              <a:buClr>
                <a:srgbClr val="FFFFFF"/>
              </a:buClr>
            </a:pPr>
            <a:endParaRPr lang="en-US" sz="1600" kern="0" dirty="0">
              <a:solidFill>
                <a:srgbClr val="FFFFFF"/>
              </a:solidFill>
            </a:endParaRPr>
          </a:p>
        </p:txBody>
      </p:sp>
      <p:sp>
        <p:nvSpPr>
          <p:cNvPr id="7" name="TextBox 6">
            <a:extLst>
              <a:ext uri="{FF2B5EF4-FFF2-40B4-BE49-F238E27FC236}">
                <a16:creationId xmlns:a16="http://schemas.microsoft.com/office/drawing/2014/main" id="{0D66ABF9-C741-E536-4F87-3DCFAFE9A17B}"/>
              </a:ext>
            </a:extLst>
          </p:cNvPr>
          <p:cNvSpPr txBox="1"/>
          <p:nvPr/>
        </p:nvSpPr>
        <p:spPr>
          <a:xfrm>
            <a:off x="7596355" y="1257436"/>
            <a:ext cx="4447821" cy="4349973"/>
          </a:xfrm>
          <a:prstGeom prst="rect">
            <a:avLst/>
          </a:prstGeom>
          <a:solidFill>
            <a:schemeClr val="accent4"/>
          </a:solidFill>
        </p:spPr>
        <p:txBody>
          <a:bodyPr wrap="square" lIns="121920" tIns="60960" rIns="121920" bIns="60960" rtlCol="0" anchor="t">
            <a:spAutoFit/>
          </a:bodyPr>
          <a:lstStyle/>
          <a:p>
            <a:pPr defTabSz="1219170">
              <a:buClr>
                <a:srgbClr val="000000"/>
              </a:buClr>
            </a:pPr>
            <a:r>
              <a:rPr lang="en-US" sz="1867" b="1" kern="0" dirty="0">
                <a:solidFill>
                  <a:srgbClr val="000000"/>
                </a:solidFill>
                <a:latin typeface="Arial"/>
                <a:cs typeface="Arial"/>
                <a:sym typeface="Arial"/>
              </a:rPr>
              <a:t>Key Takeaways</a:t>
            </a:r>
          </a:p>
          <a:p>
            <a:pPr marL="228594" indent="-228594" defTabSz="1219170">
              <a:buClr>
                <a:srgbClr val="000000"/>
              </a:buClr>
              <a:buFont typeface="Arial"/>
              <a:buChar char="•"/>
            </a:pPr>
            <a:r>
              <a:rPr lang="en-US" sz="1600" kern="0" dirty="0">
                <a:solidFill>
                  <a:srgbClr val="000000"/>
                </a:solidFill>
                <a:latin typeface="Arial"/>
                <a:cs typeface="Arial"/>
                <a:sym typeface="Arial"/>
              </a:rPr>
              <a:t>The value specified for hyperparameter b plays the important role of deciding where the loss functions will really diverge from each other. </a:t>
            </a:r>
            <a:endParaRPr lang="en-US" sz="1867" kern="0" dirty="0">
              <a:solidFill>
                <a:srgbClr val="000000"/>
              </a:solidFill>
              <a:latin typeface="Arial"/>
              <a:cs typeface="Arial"/>
              <a:sym typeface="Arial"/>
            </a:endParaRPr>
          </a:p>
          <a:p>
            <a:pPr marL="228594" indent="-228594" defTabSz="1219170">
              <a:buClr>
                <a:srgbClr val="000000"/>
              </a:buClr>
              <a:buFont typeface="Arial"/>
              <a:buChar char="•"/>
            </a:pPr>
            <a:r>
              <a:rPr lang="en-US" sz="1600" kern="0">
                <a:solidFill>
                  <a:srgbClr val="000000"/>
                </a:solidFill>
                <a:latin typeface="Arial"/>
                <a:cs typeface="Arial"/>
                <a:sym typeface="Arial"/>
              </a:rPr>
              <a:t>Residuals </a:t>
            </a:r>
            <a:r>
              <a:rPr lang="en-US" sz="1600" kern="0" dirty="0">
                <a:solidFill>
                  <a:srgbClr val="000000"/>
                </a:solidFill>
                <a:latin typeface="Arial"/>
                <a:cs typeface="Arial"/>
                <a:sym typeface="Arial"/>
              </a:rPr>
              <a:t>before </a:t>
            </a:r>
            <a:r>
              <a:rPr lang="en-US" sz="1600" kern="0">
                <a:solidFill>
                  <a:srgbClr val="000000"/>
                </a:solidFill>
                <a:latin typeface="Arial"/>
                <a:cs typeface="Arial"/>
                <a:sym typeface="Arial"/>
              </a:rPr>
              <a:t>threshold b </a:t>
            </a:r>
            <a:r>
              <a:rPr lang="en-US" sz="1600" kern="0" dirty="0">
                <a:solidFill>
                  <a:srgbClr val="000000"/>
                </a:solidFill>
                <a:latin typeface="Arial"/>
                <a:cs typeface="Arial"/>
                <a:sym typeface="Arial"/>
              </a:rPr>
              <a:t>have similar Loss Function Outputs but will take vastly different values after.</a:t>
            </a:r>
          </a:p>
          <a:p>
            <a:pPr marL="228594" indent="-228594" defTabSz="1219170">
              <a:buClr>
                <a:srgbClr val="000000"/>
              </a:buClr>
              <a:buFont typeface="Arial"/>
              <a:buChar char="•"/>
            </a:pPr>
            <a:r>
              <a:rPr lang="en-US" sz="1600" kern="0" dirty="0">
                <a:solidFill>
                  <a:srgbClr val="000000"/>
                </a:solidFill>
                <a:latin typeface="Arial"/>
                <a:cs typeface="Arial"/>
                <a:sym typeface="Arial"/>
              </a:rPr>
              <a:t>All three functions are convex, so gradient descent can be used. The problem that occurs when loss functions get flatter is that it's a longer process to perform as the magnitude is not as exaggerated earlier on. </a:t>
            </a:r>
            <a:endParaRPr lang="en-US" sz="1867" b="1" kern="0" dirty="0">
              <a:solidFill>
                <a:srgbClr val="000000"/>
              </a:solidFill>
              <a:latin typeface="Arial"/>
              <a:cs typeface="Arial"/>
              <a:sym typeface="Arial"/>
            </a:endParaRPr>
          </a:p>
          <a:p>
            <a:pPr marL="228594" indent="-228594" defTabSz="1219170">
              <a:buClr>
                <a:srgbClr val="000000"/>
              </a:buClr>
              <a:buFont typeface="Arial"/>
              <a:buChar char="•"/>
            </a:pPr>
            <a:r>
              <a:rPr lang="en-US" sz="1600" kern="0" dirty="0">
                <a:solidFill>
                  <a:srgbClr val="000000"/>
                </a:solidFill>
                <a:latin typeface="Arial"/>
                <a:cs typeface="Arial"/>
                <a:sym typeface="Arial"/>
              </a:rPr>
              <a:t>This is a glimpse into another important tradeoff in machine learning, often by increasing the stability and reliability of our models, we sacrifice performance.</a:t>
            </a:r>
            <a:endParaRPr lang="en-US" sz="1867" b="1" kern="0" dirty="0">
              <a:solidFill>
                <a:srgbClr val="000000"/>
              </a:solidFill>
              <a:latin typeface="Arial"/>
              <a:cs typeface="Arial"/>
              <a:sym typeface="Arial"/>
            </a:endParaRPr>
          </a:p>
        </p:txBody>
      </p:sp>
      <p:grpSp>
        <p:nvGrpSpPr>
          <p:cNvPr id="15" name="Group 14">
            <a:extLst>
              <a:ext uri="{FF2B5EF4-FFF2-40B4-BE49-F238E27FC236}">
                <a16:creationId xmlns:a16="http://schemas.microsoft.com/office/drawing/2014/main" id="{BEFD67F9-53B4-2400-5401-CCE0B29D9D41}"/>
              </a:ext>
            </a:extLst>
          </p:cNvPr>
          <p:cNvGrpSpPr/>
          <p:nvPr/>
        </p:nvGrpSpPr>
        <p:grpSpPr>
          <a:xfrm>
            <a:off x="222017" y="1083566"/>
            <a:ext cx="7317081" cy="4780812"/>
            <a:chOff x="3715456" y="784452"/>
            <a:chExt cx="5487811" cy="3585609"/>
          </a:xfrm>
        </p:grpSpPr>
        <p:pic>
          <p:nvPicPr>
            <p:cNvPr id="4" name="Picture 7" descr="Chart&#10;&#10;Description automatically generated">
              <a:extLst>
                <a:ext uri="{FF2B5EF4-FFF2-40B4-BE49-F238E27FC236}">
                  <a16:creationId xmlns:a16="http://schemas.microsoft.com/office/drawing/2014/main" id="{B9CED51B-D458-8A1C-B647-17CE88DFE189}"/>
                </a:ext>
              </a:extLst>
            </p:cNvPr>
            <p:cNvPicPr>
              <a:picLocks noChangeAspect="1"/>
            </p:cNvPicPr>
            <p:nvPr/>
          </p:nvPicPr>
          <p:blipFill>
            <a:blip r:embed="rId2"/>
            <a:stretch>
              <a:fillRect/>
            </a:stretch>
          </p:blipFill>
          <p:spPr>
            <a:xfrm>
              <a:off x="3715456" y="784452"/>
              <a:ext cx="5487811" cy="3518150"/>
            </a:xfrm>
            <a:prstGeom prst="rect">
              <a:avLst/>
            </a:prstGeom>
          </p:spPr>
        </p:pic>
        <p:sp>
          <p:nvSpPr>
            <p:cNvPr id="14" name="TextBox 13">
              <a:extLst>
                <a:ext uri="{FF2B5EF4-FFF2-40B4-BE49-F238E27FC236}">
                  <a16:creationId xmlns:a16="http://schemas.microsoft.com/office/drawing/2014/main" id="{D76F6518-6051-EFD2-C1CC-2BF8EBA0730E}"/>
                </a:ext>
              </a:extLst>
            </p:cNvPr>
            <p:cNvSpPr txBox="1"/>
            <p:nvPr/>
          </p:nvSpPr>
          <p:spPr>
            <a:xfrm>
              <a:off x="6529916" y="4062236"/>
              <a:ext cx="1168752" cy="307825"/>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Residual(s)</a:t>
              </a:r>
            </a:p>
          </p:txBody>
        </p:sp>
      </p:grpSp>
      <p:sp>
        <p:nvSpPr>
          <p:cNvPr id="11" name="TextBox 10">
            <a:extLst>
              <a:ext uri="{FF2B5EF4-FFF2-40B4-BE49-F238E27FC236}">
                <a16:creationId xmlns:a16="http://schemas.microsoft.com/office/drawing/2014/main" id="{545FBFDF-51D6-715A-02B4-C517690F627B}"/>
              </a:ext>
            </a:extLst>
          </p:cNvPr>
          <p:cNvSpPr txBox="1"/>
          <p:nvPr/>
        </p:nvSpPr>
        <p:spPr>
          <a:xfrm rot="4740000">
            <a:off x="1535759" y="2318894"/>
            <a:ext cx="2254483" cy="41043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Squared Residuals</a:t>
            </a:r>
          </a:p>
        </p:txBody>
      </p:sp>
      <p:sp>
        <p:nvSpPr>
          <p:cNvPr id="10" name="TextBox 9">
            <a:extLst>
              <a:ext uri="{FF2B5EF4-FFF2-40B4-BE49-F238E27FC236}">
                <a16:creationId xmlns:a16="http://schemas.microsoft.com/office/drawing/2014/main" id="{4D5C109E-C3A9-7E1E-72D7-30D34936A16E}"/>
              </a:ext>
            </a:extLst>
          </p:cNvPr>
          <p:cNvSpPr txBox="1"/>
          <p:nvPr/>
        </p:nvSpPr>
        <p:spPr>
          <a:xfrm rot="3180000">
            <a:off x="754947" y="2923319"/>
            <a:ext cx="1887595" cy="41043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Huber Loss</a:t>
            </a:r>
          </a:p>
        </p:txBody>
      </p:sp>
      <p:sp>
        <p:nvSpPr>
          <p:cNvPr id="8" name="TextBox 7">
            <a:extLst>
              <a:ext uri="{FF2B5EF4-FFF2-40B4-BE49-F238E27FC236}">
                <a16:creationId xmlns:a16="http://schemas.microsoft.com/office/drawing/2014/main" id="{7A2FE027-7F44-E158-ADA9-D2F761157EE5}"/>
              </a:ext>
            </a:extLst>
          </p:cNvPr>
          <p:cNvSpPr txBox="1"/>
          <p:nvPr/>
        </p:nvSpPr>
        <p:spPr>
          <a:xfrm rot="900000">
            <a:off x="738484" y="4557858"/>
            <a:ext cx="1774705" cy="41043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Cauchy Loss</a:t>
            </a:r>
          </a:p>
        </p:txBody>
      </p:sp>
      <p:sp>
        <p:nvSpPr>
          <p:cNvPr id="13" name="TextBox 12">
            <a:extLst>
              <a:ext uri="{FF2B5EF4-FFF2-40B4-BE49-F238E27FC236}">
                <a16:creationId xmlns:a16="http://schemas.microsoft.com/office/drawing/2014/main" id="{29F8D69A-8D17-6515-460F-5CEB0887E1EF}"/>
              </a:ext>
            </a:extLst>
          </p:cNvPr>
          <p:cNvSpPr txBox="1"/>
          <p:nvPr/>
        </p:nvSpPr>
        <p:spPr>
          <a:xfrm rot="5400000">
            <a:off x="2420058" y="2883340"/>
            <a:ext cx="3242260" cy="41043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867" kern="0" dirty="0">
                <a:solidFill>
                  <a:srgbClr val="000000"/>
                </a:solidFill>
                <a:latin typeface="Arial"/>
                <a:cs typeface="Arial"/>
                <a:sym typeface="Arial"/>
              </a:rPr>
              <a:t>Loss Function Output L(s)</a:t>
            </a:r>
          </a:p>
        </p:txBody>
      </p:sp>
      <p:sp>
        <p:nvSpPr>
          <p:cNvPr id="3" name="TextBox 2">
            <a:extLst>
              <a:ext uri="{FF2B5EF4-FFF2-40B4-BE49-F238E27FC236}">
                <a16:creationId xmlns:a16="http://schemas.microsoft.com/office/drawing/2014/main" id="{053020E4-95EE-B9AF-C324-DC7EA58400E4}"/>
              </a:ext>
            </a:extLst>
          </p:cNvPr>
          <p:cNvSpPr txBox="1"/>
          <p:nvPr/>
        </p:nvSpPr>
        <p:spPr>
          <a:xfrm>
            <a:off x="4753798" y="1312923"/>
            <a:ext cx="2266429" cy="1353832"/>
          </a:xfrm>
          <a:prstGeom prst="rect">
            <a:avLst/>
          </a:prstGeom>
          <a:solidFill>
            <a:schemeClr val="accent4"/>
          </a:solid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333" kern="0" dirty="0">
                <a:solidFill>
                  <a:srgbClr val="000000"/>
                </a:solidFill>
                <a:latin typeface="Arial"/>
                <a:cs typeface="Arial"/>
                <a:sym typeface="Arial"/>
              </a:rPr>
              <a:t>As residuals get larger in both positive and negative directions, their influence is vastly different using M-estimation methods versus Squared Residuals.</a:t>
            </a:r>
          </a:p>
        </p:txBody>
      </p:sp>
      <p:sp>
        <p:nvSpPr>
          <p:cNvPr id="16" name="TextBox 15">
            <a:extLst>
              <a:ext uri="{FF2B5EF4-FFF2-40B4-BE49-F238E27FC236}">
                <a16:creationId xmlns:a16="http://schemas.microsoft.com/office/drawing/2014/main" id="{122C8F72-A110-0974-8DF2-C2FD6D797A15}"/>
              </a:ext>
            </a:extLst>
          </p:cNvPr>
          <p:cNvSpPr txBox="1"/>
          <p:nvPr/>
        </p:nvSpPr>
        <p:spPr>
          <a:xfrm>
            <a:off x="4313939" y="2121186"/>
            <a:ext cx="3157592" cy="1148712"/>
          </a:xfrm>
          <a:prstGeom prst="rect">
            <a:avLst/>
          </a:prstGeom>
          <a:solidFill>
            <a:schemeClr val="accent4"/>
          </a:solid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333" kern="0" dirty="0">
                <a:solidFill>
                  <a:srgbClr val="000000"/>
                </a:solidFill>
                <a:latin typeface="Arial"/>
                <a:cs typeface="Arial"/>
                <a:sym typeface="Arial"/>
              </a:rPr>
              <a:t>A value of 1.4 is chosen for the hyperparameter b in this example. After residual value 1.4, there is a more apparent divergence of the three loss functions in different directions.</a:t>
            </a:r>
          </a:p>
        </p:txBody>
      </p:sp>
      <p:grpSp>
        <p:nvGrpSpPr>
          <p:cNvPr id="6" name="Group 5">
            <a:extLst>
              <a:ext uri="{FF2B5EF4-FFF2-40B4-BE49-F238E27FC236}">
                <a16:creationId xmlns:a16="http://schemas.microsoft.com/office/drawing/2014/main" id="{CC073139-D094-6663-93F4-89EB354B27DF}"/>
              </a:ext>
            </a:extLst>
          </p:cNvPr>
          <p:cNvGrpSpPr/>
          <p:nvPr/>
        </p:nvGrpSpPr>
        <p:grpSpPr>
          <a:xfrm>
            <a:off x="4263437" y="4992508"/>
            <a:ext cx="1516475" cy="559182"/>
            <a:chOff x="3197578" y="3744383"/>
            <a:chExt cx="1137356" cy="419387"/>
          </a:xfrm>
        </p:grpSpPr>
        <p:sp>
          <p:nvSpPr>
            <p:cNvPr id="12" name="TextBox 11">
              <a:extLst>
                <a:ext uri="{FF2B5EF4-FFF2-40B4-BE49-F238E27FC236}">
                  <a16:creationId xmlns:a16="http://schemas.microsoft.com/office/drawing/2014/main" id="{46FAE92E-F652-D62A-8C00-1D94C4D19E5F}"/>
                </a:ext>
              </a:extLst>
            </p:cNvPr>
            <p:cNvSpPr txBox="1"/>
            <p:nvPr/>
          </p:nvSpPr>
          <p:spPr>
            <a:xfrm>
              <a:off x="3335516" y="3917597"/>
              <a:ext cx="999418" cy="24617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333" kern="0" dirty="0">
                  <a:solidFill>
                    <a:srgbClr val="000000"/>
                  </a:solidFill>
                  <a:latin typeface="Arial"/>
                  <a:cs typeface="Arial"/>
                  <a:sym typeface="Arial"/>
                </a:rPr>
                <a:t>b = 1.4</a:t>
              </a:r>
            </a:p>
          </p:txBody>
        </p:sp>
        <p:cxnSp>
          <p:nvCxnSpPr>
            <p:cNvPr id="17" name="Straight Arrow Connector 16">
              <a:extLst>
                <a:ext uri="{FF2B5EF4-FFF2-40B4-BE49-F238E27FC236}">
                  <a16:creationId xmlns:a16="http://schemas.microsoft.com/office/drawing/2014/main" id="{5FAE5663-F957-6082-1562-179A05EC173C}"/>
                </a:ext>
              </a:extLst>
            </p:cNvPr>
            <p:cNvCxnSpPr/>
            <p:nvPr/>
          </p:nvCxnSpPr>
          <p:spPr>
            <a:xfrm>
              <a:off x="3197578" y="3744383"/>
              <a:ext cx="0" cy="395111"/>
            </a:xfrm>
            <a:prstGeom prst="straightConnector1">
              <a:avLst/>
            </a:prstGeom>
            <a:ln/>
          </p:spPr>
          <p:style>
            <a:lnRef idx="2">
              <a:schemeClr val="dk1"/>
            </a:lnRef>
            <a:fillRef idx="0">
              <a:schemeClr val="dk1"/>
            </a:fillRef>
            <a:effectRef idx="1">
              <a:schemeClr val="dk1"/>
            </a:effectRef>
            <a:fontRef idx="minor">
              <a:schemeClr val="tx1"/>
            </a:fontRef>
          </p:style>
        </p:cxnSp>
      </p:grpSp>
      <p:sp>
        <p:nvSpPr>
          <p:cNvPr id="18" name="TextBox 17">
            <a:extLst>
              <a:ext uri="{FF2B5EF4-FFF2-40B4-BE49-F238E27FC236}">
                <a16:creationId xmlns:a16="http://schemas.microsoft.com/office/drawing/2014/main" id="{983E61BF-D2E0-EBA3-75E7-5786B6CBA4DE}"/>
              </a:ext>
            </a:extLst>
          </p:cNvPr>
          <p:cNvSpPr txBox="1"/>
          <p:nvPr/>
        </p:nvSpPr>
        <p:spPr>
          <a:xfrm>
            <a:off x="4313939" y="2714001"/>
            <a:ext cx="3157592" cy="943592"/>
          </a:xfrm>
          <a:prstGeom prst="rect">
            <a:avLst/>
          </a:prstGeom>
          <a:solidFill>
            <a:schemeClr val="accent4"/>
          </a:solid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defTabSz="1219170">
              <a:buClr>
                <a:srgbClr val="000000"/>
              </a:buClr>
            </a:pPr>
            <a:r>
              <a:rPr lang="en-US" sz="1333" kern="0" dirty="0">
                <a:solidFill>
                  <a:srgbClr val="000000"/>
                </a:solidFill>
                <a:latin typeface="Arial"/>
                <a:cs typeface="Arial"/>
                <a:sym typeface="Arial"/>
              </a:rPr>
              <a:t>It is obvious how much less of an influence that larger residuals have on Cauchy and Huber Loss, when compared to Squared Residuals.</a:t>
            </a:r>
          </a:p>
        </p:txBody>
      </p:sp>
      <p:grpSp>
        <p:nvGrpSpPr>
          <p:cNvPr id="22" name="Group 21">
            <a:extLst>
              <a:ext uri="{FF2B5EF4-FFF2-40B4-BE49-F238E27FC236}">
                <a16:creationId xmlns:a16="http://schemas.microsoft.com/office/drawing/2014/main" id="{4CAA6A8A-1CB7-0327-7890-733DA7AE9E75}"/>
              </a:ext>
            </a:extLst>
          </p:cNvPr>
          <p:cNvGrpSpPr/>
          <p:nvPr/>
        </p:nvGrpSpPr>
        <p:grpSpPr>
          <a:xfrm>
            <a:off x="4924570" y="1737350"/>
            <a:ext cx="66085" cy="3262708"/>
            <a:chOff x="3709605" y="1294614"/>
            <a:chExt cx="49564" cy="2447031"/>
          </a:xfrm>
        </p:grpSpPr>
        <p:sp>
          <p:nvSpPr>
            <p:cNvPr id="19" name="Oval 18">
              <a:extLst>
                <a:ext uri="{FF2B5EF4-FFF2-40B4-BE49-F238E27FC236}">
                  <a16:creationId xmlns:a16="http://schemas.microsoft.com/office/drawing/2014/main" id="{661BB910-01BE-8A15-6E2A-4235E8589F5E}"/>
                </a:ext>
              </a:extLst>
            </p:cNvPr>
            <p:cNvSpPr/>
            <p:nvPr/>
          </p:nvSpPr>
          <p:spPr>
            <a:xfrm>
              <a:off x="3709605" y="3688953"/>
              <a:ext cx="45719" cy="526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20" name="Oval 19">
              <a:extLst>
                <a:ext uri="{FF2B5EF4-FFF2-40B4-BE49-F238E27FC236}">
                  <a16:creationId xmlns:a16="http://schemas.microsoft.com/office/drawing/2014/main" id="{02B1A5FE-E7A6-E42C-20CD-433AF5352C3B}"/>
                </a:ext>
              </a:extLst>
            </p:cNvPr>
            <p:cNvSpPr/>
            <p:nvPr/>
          </p:nvSpPr>
          <p:spPr>
            <a:xfrm>
              <a:off x="3709605" y="3158932"/>
              <a:ext cx="45719" cy="526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21" name="Oval 20">
              <a:extLst>
                <a:ext uri="{FF2B5EF4-FFF2-40B4-BE49-F238E27FC236}">
                  <a16:creationId xmlns:a16="http://schemas.microsoft.com/office/drawing/2014/main" id="{03ACF933-1E96-090B-C8BA-57AAB73BE36F}"/>
                </a:ext>
              </a:extLst>
            </p:cNvPr>
            <p:cNvSpPr/>
            <p:nvPr/>
          </p:nvSpPr>
          <p:spPr>
            <a:xfrm>
              <a:off x="3713450" y="1294614"/>
              <a:ext cx="45719" cy="5269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grpSp>
      <p:grpSp>
        <p:nvGrpSpPr>
          <p:cNvPr id="32" name="Group 31">
            <a:extLst>
              <a:ext uri="{FF2B5EF4-FFF2-40B4-BE49-F238E27FC236}">
                <a16:creationId xmlns:a16="http://schemas.microsoft.com/office/drawing/2014/main" id="{29A73311-C5FB-6E68-1D71-8171A9B0EE8A}"/>
              </a:ext>
            </a:extLst>
          </p:cNvPr>
          <p:cNvGrpSpPr/>
          <p:nvPr/>
        </p:nvGrpSpPr>
        <p:grpSpPr>
          <a:xfrm>
            <a:off x="3774485" y="1791017"/>
            <a:ext cx="1166871" cy="3185727"/>
            <a:chOff x="2830863" y="1343262"/>
            <a:chExt cx="875153" cy="2389295"/>
          </a:xfrm>
        </p:grpSpPr>
        <p:cxnSp>
          <p:nvCxnSpPr>
            <p:cNvPr id="24" name="Straight Connector 23">
              <a:extLst>
                <a:ext uri="{FF2B5EF4-FFF2-40B4-BE49-F238E27FC236}">
                  <a16:creationId xmlns:a16="http://schemas.microsoft.com/office/drawing/2014/main" id="{7A4A57A3-0108-F814-491C-ADA733CC149B}"/>
                </a:ext>
              </a:extLst>
            </p:cNvPr>
            <p:cNvCxnSpPr>
              <a:cxnSpLocks/>
              <a:stCxn id="19" idx="2"/>
            </p:cNvCxnSpPr>
            <p:nvPr/>
          </p:nvCxnSpPr>
          <p:spPr>
            <a:xfrm flipH="1">
              <a:off x="2860824" y="3723697"/>
              <a:ext cx="832603" cy="886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53AD3F-B881-F5DE-BA4F-E971C769EAF5}"/>
                </a:ext>
              </a:extLst>
            </p:cNvPr>
            <p:cNvCxnSpPr>
              <a:cxnSpLocks/>
            </p:cNvCxnSpPr>
            <p:nvPr/>
          </p:nvCxnSpPr>
          <p:spPr>
            <a:xfrm flipH="1">
              <a:off x="2877002" y="3190942"/>
              <a:ext cx="82901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9AE5D8A-CEAA-EB41-9215-23044E9DEAE4}"/>
                </a:ext>
              </a:extLst>
            </p:cNvPr>
            <p:cNvCxnSpPr>
              <a:cxnSpLocks/>
            </p:cNvCxnSpPr>
            <p:nvPr/>
          </p:nvCxnSpPr>
          <p:spPr>
            <a:xfrm flipH="1">
              <a:off x="2830863" y="1343262"/>
              <a:ext cx="860415"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76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6" grpId="0" animBg="1"/>
      <p:bldP spid="16" grpId="1"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4E18-674E-4813-9517-D67B13CE352C}"/>
              </a:ext>
            </a:extLst>
          </p:cNvPr>
          <p:cNvSpPr>
            <a:spLocks noGrp="1"/>
          </p:cNvSpPr>
          <p:nvPr>
            <p:ph type="title"/>
          </p:nvPr>
        </p:nvSpPr>
        <p:spPr>
          <a:xfrm>
            <a:off x="395424" y="163860"/>
            <a:ext cx="10972800" cy="869272"/>
          </a:xfrm>
          <a:solidFill>
            <a:schemeClr val="tx1">
              <a:lumMod val="65000"/>
              <a:lumOff val="35000"/>
            </a:schemeClr>
          </a:solidFill>
        </p:spPr>
        <p:txBody>
          <a:bodyPr/>
          <a:lstStyle/>
          <a:p>
            <a:r>
              <a:rPr lang="en-US" dirty="0">
                <a:solidFill>
                  <a:schemeClr val="bg1"/>
                </a:solidFill>
              </a:rPr>
              <a:t>General Definition of M-estimation and analysis</a:t>
            </a:r>
          </a:p>
        </p:txBody>
      </p:sp>
      <p:sp>
        <p:nvSpPr>
          <p:cNvPr id="5" name="Slide Number Placeholder 4">
            <a:extLst>
              <a:ext uri="{FF2B5EF4-FFF2-40B4-BE49-F238E27FC236}">
                <a16:creationId xmlns:a16="http://schemas.microsoft.com/office/drawing/2014/main" id="{572FF23D-C4B8-40F8-99E2-EC4640D18B6C}"/>
              </a:ext>
            </a:extLst>
          </p:cNvPr>
          <p:cNvSpPr>
            <a:spLocks noGrp="1"/>
          </p:cNvSpPr>
          <p:nvPr>
            <p:ph type="sldNum" idx="12"/>
          </p:nvPr>
        </p:nvSpPr>
        <p:spPr/>
        <p:txBody>
          <a:bodyPr/>
          <a:lstStyle/>
          <a:p>
            <a:fld id="{00000000-1234-1234-1234-123412341234}" type="slidenum">
              <a:rPr lang="en" smtClean="0"/>
              <a:pPr/>
              <a:t>5</a:t>
            </a:fld>
            <a:endParaRPr lang="en"/>
          </a:p>
        </p:txBody>
      </p:sp>
      <p:pic>
        <p:nvPicPr>
          <p:cNvPr id="6" name="Picture 5">
            <a:extLst>
              <a:ext uri="{FF2B5EF4-FFF2-40B4-BE49-F238E27FC236}">
                <a16:creationId xmlns:a16="http://schemas.microsoft.com/office/drawing/2014/main" id="{9C8DE29C-9C02-4B08-A139-2A4920946A72}"/>
              </a:ext>
            </a:extLst>
          </p:cNvPr>
          <p:cNvPicPr>
            <a:picLocks noChangeAspect="1"/>
          </p:cNvPicPr>
          <p:nvPr/>
        </p:nvPicPr>
        <p:blipFill>
          <a:blip r:embed="rId2"/>
          <a:stretch>
            <a:fillRect/>
          </a:stretch>
        </p:blipFill>
        <p:spPr>
          <a:xfrm>
            <a:off x="111922" y="2940934"/>
            <a:ext cx="4175275" cy="3202006"/>
          </a:xfrm>
          <a:prstGeom prst="rect">
            <a:avLst/>
          </a:prstGeom>
        </p:spPr>
      </p:pic>
      <p:pic>
        <p:nvPicPr>
          <p:cNvPr id="7" name="Picture 6">
            <a:extLst>
              <a:ext uri="{FF2B5EF4-FFF2-40B4-BE49-F238E27FC236}">
                <a16:creationId xmlns:a16="http://schemas.microsoft.com/office/drawing/2014/main" id="{C212C629-499B-404D-920E-ABFE50928560}"/>
              </a:ext>
            </a:extLst>
          </p:cNvPr>
          <p:cNvPicPr>
            <a:picLocks noChangeAspect="1"/>
          </p:cNvPicPr>
          <p:nvPr/>
        </p:nvPicPr>
        <p:blipFill>
          <a:blip r:embed="rId3"/>
          <a:stretch>
            <a:fillRect/>
          </a:stretch>
        </p:blipFill>
        <p:spPr>
          <a:xfrm>
            <a:off x="8051179" y="2253500"/>
            <a:ext cx="4012130" cy="3215956"/>
          </a:xfrm>
          <a:prstGeom prst="rect">
            <a:avLst/>
          </a:prstGeom>
        </p:spPr>
      </p:pic>
      <p:pic>
        <p:nvPicPr>
          <p:cNvPr id="8" name="Picture 7">
            <a:extLst>
              <a:ext uri="{FF2B5EF4-FFF2-40B4-BE49-F238E27FC236}">
                <a16:creationId xmlns:a16="http://schemas.microsoft.com/office/drawing/2014/main" id="{97DDDC08-4B7B-45A2-890A-D78BF41B7D16}"/>
              </a:ext>
            </a:extLst>
          </p:cNvPr>
          <p:cNvPicPr>
            <a:picLocks noChangeAspect="1"/>
          </p:cNvPicPr>
          <p:nvPr/>
        </p:nvPicPr>
        <p:blipFill>
          <a:blip r:embed="rId4"/>
          <a:stretch>
            <a:fillRect/>
          </a:stretch>
        </p:blipFill>
        <p:spPr>
          <a:xfrm>
            <a:off x="4767231" y="3608633"/>
            <a:ext cx="2229186" cy="923330"/>
          </a:xfrm>
          <a:prstGeom prst="rect">
            <a:avLst/>
          </a:prstGeom>
          <a:ln w="25400">
            <a:solidFill>
              <a:srgbClr val="002060"/>
            </a:solidFill>
            <a:prstDash val="dash"/>
          </a:ln>
        </p:spPr>
      </p:pic>
      <p:sp>
        <p:nvSpPr>
          <p:cNvPr id="9" name="TextBox 8">
            <a:extLst>
              <a:ext uri="{FF2B5EF4-FFF2-40B4-BE49-F238E27FC236}">
                <a16:creationId xmlns:a16="http://schemas.microsoft.com/office/drawing/2014/main" id="{4EFBB979-74BB-4855-81F3-609879F8390E}"/>
              </a:ext>
            </a:extLst>
          </p:cNvPr>
          <p:cNvSpPr txBox="1"/>
          <p:nvPr/>
        </p:nvSpPr>
        <p:spPr>
          <a:xfrm>
            <a:off x="4563185" y="4750834"/>
            <a:ext cx="4801827" cy="1938992"/>
          </a:xfrm>
          <a:prstGeom prst="rect">
            <a:avLst/>
          </a:prstGeom>
          <a:noFill/>
        </p:spPr>
        <p:txBody>
          <a:bodyPr wrap="none" rtlCol="0">
            <a:spAutoFit/>
          </a:bodyPr>
          <a:lstStyle/>
          <a:p>
            <a:r>
              <a:rPr lang="en-US" sz="2400" b="1" dirty="0">
                <a:solidFill>
                  <a:srgbClr val="C00000"/>
                </a:solidFill>
              </a:rPr>
              <a:t>Influence Function</a:t>
            </a:r>
          </a:p>
          <a:p>
            <a:r>
              <a:rPr lang="en-US" sz="2400" dirty="0">
                <a:solidFill>
                  <a:srgbClr val="C00000"/>
                </a:solidFill>
              </a:rPr>
              <a:t>Gives rate of change </a:t>
            </a:r>
          </a:p>
          <a:p>
            <a:r>
              <a:rPr lang="en-US" sz="2400" dirty="0">
                <a:solidFill>
                  <a:srgbClr val="C00000"/>
                </a:solidFill>
              </a:rPr>
              <a:t>in an estimator given a</a:t>
            </a:r>
          </a:p>
          <a:p>
            <a:r>
              <a:rPr lang="en-US" sz="2400" dirty="0">
                <a:solidFill>
                  <a:srgbClr val="C00000"/>
                </a:solidFill>
              </a:rPr>
              <a:t>Small change in the input’s </a:t>
            </a:r>
          </a:p>
          <a:p>
            <a:r>
              <a:rPr lang="en-US" sz="2400" dirty="0">
                <a:solidFill>
                  <a:srgbClr val="C00000"/>
                </a:solidFill>
              </a:rPr>
              <a:t>Which in turn effect residuals (x-axis)</a:t>
            </a:r>
          </a:p>
        </p:txBody>
      </p:sp>
      <p:sp>
        <p:nvSpPr>
          <p:cNvPr id="10" name="Arrow: Up 9">
            <a:extLst>
              <a:ext uri="{FF2B5EF4-FFF2-40B4-BE49-F238E27FC236}">
                <a16:creationId xmlns:a16="http://schemas.microsoft.com/office/drawing/2014/main" id="{163591E3-416E-43A3-81A3-39685255EBCC}"/>
              </a:ext>
            </a:extLst>
          </p:cNvPr>
          <p:cNvSpPr/>
          <p:nvPr/>
        </p:nvSpPr>
        <p:spPr>
          <a:xfrm rot="16200000">
            <a:off x="4073693" y="3701687"/>
            <a:ext cx="484632" cy="8042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EE444731-F268-409D-AD14-9AC155FE9B1A}"/>
              </a:ext>
            </a:extLst>
          </p:cNvPr>
          <p:cNvSpPr/>
          <p:nvPr/>
        </p:nvSpPr>
        <p:spPr>
          <a:xfrm rot="5400000">
            <a:off x="7412841" y="3736364"/>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6A47F62-AA64-43FC-8D42-5A641ED7D35F}"/>
              </a:ext>
            </a:extLst>
          </p:cNvPr>
          <p:cNvPicPr>
            <a:picLocks noChangeAspect="1"/>
          </p:cNvPicPr>
          <p:nvPr/>
        </p:nvPicPr>
        <p:blipFill>
          <a:blip r:embed="rId5"/>
          <a:stretch>
            <a:fillRect/>
          </a:stretch>
        </p:blipFill>
        <p:spPr>
          <a:xfrm>
            <a:off x="4378557" y="1107041"/>
            <a:ext cx="3276600" cy="1000125"/>
          </a:xfrm>
          <a:prstGeom prst="rect">
            <a:avLst/>
          </a:prstGeom>
        </p:spPr>
      </p:pic>
      <p:cxnSp>
        <p:nvCxnSpPr>
          <p:cNvPr id="15" name="Straight Arrow Connector 14">
            <a:extLst>
              <a:ext uri="{FF2B5EF4-FFF2-40B4-BE49-F238E27FC236}">
                <a16:creationId xmlns:a16="http://schemas.microsoft.com/office/drawing/2014/main" id="{B87B657E-CD08-4218-8F0F-C4AE76149376}"/>
              </a:ext>
            </a:extLst>
          </p:cNvPr>
          <p:cNvCxnSpPr>
            <a:cxnSpLocks/>
          </p:cNvCxnSpPr>
          <p:nvPr/>
        </p:nvCxnSpPr>
        <p:spPr>
          <a:xfrm>
            <a:off x="7165953" y="1838036"/>
            <a:ext cx="0" cy="4393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F0A3903-BCB8-449A-9244-D054B1B92216}"/>
              </a:ext>
            </a:extLst>
          </p:cNvPr>
          <p:cNvSpPr txBox="1"/>
          <p:nvPr/>
        </p:nvSpPr>
        <p:spPr>
          <a:xfrm>
            <a:off x="6080371" y="2175371"/>
            <a:ext cx="1969538" cy="923330"/>
          </a:xfrm>
          <a:prstGeom prst="rect">
            <a:avLst/>
          </a:prstGeom>
          <a:noFill/>
        </p:spPr>
        <p:txBody>
          <a:bodyPr wrap="square" rtlCol="0">
            <a:spAutoFit/>
          </a:bodyPr>
          <a:lstStyle/>
          <a:p>
            <a:r>
              <a:rPr lang="en-US" dirty="0"/>
              <a:t>Any Loss Function</a:t>
            </a:r>
          </a:p>
          <a:p>
            <a:r>
              <a:rPr lang="en-US" dirty="0"/>
              <a:t>From M-estimator</a:t>
            </a:r>
          </a:p>
          <a:p>
            <a:r>
              <a:rPr lang="en-US" dirty="0"/>
              <a:t>family</a:t>
            </a:r>
          </a:p>
        </p:txBody>
      </p:sp>
      <p:cxnSp>
        <p:nvCxnSpPr>
          <p:cNvPr id="19" name="Straight Arrow Connector 18">
            <a:extLst>
              <a:ext uri="{FF2B5EF4-FFF2-40B4-BE49-F238E27FC236}">
                <a16:creationId xmlns:a16="http://schemas.microsoft.com/office/drawing/2014/main" id="{5970811F-2AE1-4632-91A1-54F0348CE0EB}"/>
              </a:ext>
            </a:extLst>
          </p:cNvPr>
          <p:cNvCxnSpPr>
            <a:cxnSpLocks/>
          </p:cNvCxnSpPr>
          <p:nvPr/>
        </p:nvCxnSpPr>
        <p:spPr>
          <a:xfrm flipH="1">
            <a:off x="5100882" y="1981478"/>
            <a:ext cx="460551" cy="4702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896501-DFAE-4339-9323-F336EBE89638}"/>
              </a:ext>
            </a:extLst>
          </p:cNvPr>
          <p:cNvSpPr txBox="1"/>
          <p:nvPr/>
        </p:nvSpPr>
        <p:spPr>
          <a:xfrm>
            <a:off x="4126462" y="2395207"/>
            <a:ext cx="1969538" cy="369332"/>
          </a:xfrm>
          <a:prstGeom prst="rect">
            <a:avLst/>
          </a:prstGeom>
          <a:noFill/>
        </p:spPr>
        <p:txBody>
          <a:bodyPr wrap="square" rtlCol="0">
            <a:spAutoFit/>
          </a:bodyPr>
          <a:lstStyle/>
          <a:p>
            <a:r>
              <a:rPr lang="en-US" dirty="0"/>
              <a:t>Parameter space</a:t>
            </a:r>
          </a:p>
        </p:txBody>
      </p:sp>
      <p:cxnSp>
        <p:nvCxnSpPr>
          <p:cNvPr id="22" name="Straight Arrow Connector 21">
            <a:extLst>
              <a:ext uri="{FF2B5EF4-FFF2-40B4-BE49-F238E27FC236}">
                <a16:creationId xmlns:a16="http://schemas.microsoft.com/office/drawing/2014/main" id="{8701394E-DC46-42A7-8538-6C6E6A331801}"/>
              </a:ext>
            </a:extLst>
          </p:cNvPr>
          <p:cNvCxnSpPr>
            <a:cxnSpLocks/>
          </p:cNvCxnSpPr>
          <p:nvPr/>
        </p:nvCxnSpPr>
        <p:spPr>
          <a:xfrm flipH="1">
            <a:off x="3950531" y="1677053"/>
            <a:ext cx="4280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AE3B6E-41BE-4A8C-960A-4C5559152FCB}"/>
              </a:ext>
            </a:extLst>
          </p:cNvPr>
          <p:cNvSpPr txBox="1"/>
          <p:nvPr/>
        </p:nvSpPr>
        <p:spPr>
          <a:xfrm>
            <a:off x="2156924" y="1433035"/>
            <a:ext cx="1969538" cy="369332"/>
          </a:xfrm>
          <a:prstGeom prst="rect">
            <a:avLst/>
          </a:prstGeom>
          <a:noFill/>
        </p:spPr>
        <p:txBody>
          <a:bodyPr wrap="square" rtlCol="0">
            <a:spAutoFit/>
          </a:bodyPr>
          <a:lstStyle/>
          <a:p>
            <a:r>
              <a:rPr lang="en-US" dirty="0"/>
              <a:t>Optimal Estimate</a:t>
            </a:r>
          </a:p>
        </p:txBody>
      </p:sp>
      <p:cxnSp>
        <p:nvCxnSpPr>
          <p:cNvPr id="29" name="Straight Arrow Connector 28">
            <a:extLst>
              <a:ext uri="{FF2B5EF4-FFF2-40B4-BE49-F238E27FC236}">
                <a16:creationId xmlns:a16="http://schemas.microsoft.com/office/drawing/2014/main" id="{4F7AAE2E-2E63-4859-9951-3A0CA87BDCDF}"/>
              </a:ext>
            </a:extLst>
          </p:cNvPr>
          <p:cNvCxnSpPr>
            <a:cxnSpLocks/>
          </p:cNvCxnSpPr>
          <p:nvPr/>
        </p:nvCxnSpPr>
        <p:spPr>
          <a:xfrm>
            <a:off x="10261600" y="5696655"/>
            <a:ext cx="120996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9FD7566-2A02-40DE-9CB7-EBC13EE41AD2}"/>
              </a:ext>
            </a:extLst>
          </p:cNvPr>
          <p:cNvSpPr txBox="1"/>
          <p:nvPr/>
        </p:nvSpPr>
        <p:spPr>
          <a:xfrm>
            <a:off x="9641000" y="5789126"/>
            <a:ext cx="2291397" cy="646331"/>
          </a:xfrm>
          <a:prstGeom prst="rect">
            <a:avLst/>
          </a:prstGeom>
          <a:noFill/>
        </p:spPr>
        <p:txBody>
          <a:bodyPr wrap="none" rtlCol="0">
            <a:spAutoFit/>
          </a:bodyPr>
          <a:lstStyle/>
          <a:p>
            <a:r>
              <a:rPr lang="en-US" dirty="0"/>
              <a:t>Direction of increasing</a:t>
            </a:r>
          </a:p>
          <a:p>
            <a:r>
              <a:rPr lang="en-US" dirty="0"/>
              <a:t>perturbation</a:t>
            </a:r>
          </a:p>
        </p:txBody>
      </p:sp>
    </p:spTree>
    <p:extLst>
      <p:ext uri="{BB962C8B-B14F-4D97-AF65-F5344CB8AC3E}">
        <p14:creationId xmlns:p14="http://schemas.microsoft.com/office/powerpoint/2010/main" val="12042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60D4-F7AB-4011-8EBD-FE720448AED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A4408071-8355-48A5-82FE-B3C6762780A4}"/>
              </a:ext>
            </a:extLst>
          </p:cNvPr>
          <p:cNvSpPr>
            <a:spLocks noGrp="1"/>
          </p:cNvSpPr>
          <p:nvPr>
            <p:ph type="body" idx="1"/>
          </p:nvPr>
        </p:nvSpPr>
        <p:spPr/>
        <p:txBody>
          <a:bodyPr/>
          <a:lstStyle/>
          <a:p>
            <a:r>
              <a:rPr lang="en-US" dirty="0"/>
              <a:t>The idea of M-estimation is to replace the regular loss function with some other function </a:t>
            </a:r>
          </a:p>
          <a:p>
            <a:endParaRPr lang="en-US" dirty="0"/>
          </a:p>
          <a:p>
            <a:r>
              <a:rPr lang="en-US" dirty="0"/>
              <a:t>That some other function for example equals to what we saw in two examples of Huber Loss and Cauchy-Lorentz loss which you just replace instead of the Square Loss Function </a:t>
            </a:r>
          </a:p>
          <a:p>
            <a:endParaRPr lang="en-US" dirty="0"/>
          </a:p>
        </p:txBody>
      </p:sp>
      <p:sp>
        <p:nvSpPr>
          <p:cNvPr id="4" name="Text Placeholder 3">
            <a:extLst>
              <a:ext uri="{FF2B5EF4-FFF2-40B4-BE49-F238E27FC236}">
                <a16:creationId xmlns:a16="http://schemas.microsoft.com/office/drawing/2014/main" id="{B69052B9-F333-4297-B02B-9878628D25C2}"/>
              </a:ext>
            </a:extLst>
          </p:cNvPr>
          <p:cNvSpPr>
            <a:spLocks noGrp="1"/>
          </p:cNvSpPr>
          <p:nvPr>
            <p:ph type="body" idx="2"/>
          </p:nvPr>
        </p:nvSpPr>
        <p:spPr/>
        <p:txBody>
          <a:bodyPr/>
          <a:lstStyle/>
          <a:p>
            <a:r>
              <a:rPr lang="en-US" dirty="0"/>
              <a:t>Now how does this work in practice??</a:t>
            </a:r>
          </a:p>
          <a:p>
            <a:endParaRPr lang="en-US" dirty="0"/>
          </a:p>
          <a:p>
            <a:r>
              <a:rPr lang="en-US" dirty="0"/>
              <a:t> We have an entire case study on how this works in prevent problems inside the training data for a cyber-infrastructure like the smart electrical grid. </a:t>
            </a:r>
          </a:p>
          <a:p>
            <a:endParaRPr lang="en-US" dirty="0"/>
          </a:p>
          <a:p>
            <a:r>
              <a:rPr lang="en-US" dirty="0"/>
              <a:t> Check out the case study slides to see these concepts in action</a:t>
            </a:r>
          </a:p>
        </p:txBody>
      </p:sp>
    </p:spTree>
    <p:extLst>
      <p:ext uri="{BB962C8B-B14F-4D97-AF65-F5344CB8AC3E}">
        <p14:creationId xmlns:p14="http://schemas.microsoft.com/office/powerpoint/2010/main" val="361394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918</Words>
  <Application>Microsoft Office PowerPoint</Application>
  <PresentationFormat>Widescreen</PresentationFormat>
  <Paragraphs>85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Cousine</vt:lpstr>
      <vt:lpstr>Office Theme</vt:lpstr>
      <vt:lpstr>M-estimation basics for Bias Mitigation</vt:lpstr>
      <vt:lpstr>Gradient Descent – Purpose, Rules, and How it works</vt:lpstr>
      <vt:lpstr>PowerPoint Presentation</vt:lpstr>
      <vt:lpstr>Huber Loss/Cauchy Loss Pattern and Key takeaway </vt:lpstr>
      <vt:lpstr>General Definition of M-estimation and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M-estimation basics</dc:title>
  <dc:creator>Shameek Bhattacharjee</dc:creator>
  <cp:lastModifiedBy>Shameek Bhattacharjee</cp:lastModifiedBy>
  <cp:revision>1</cp:revision>
  <dcterms:created xsi:type="dcterms:W3CDTF">2023-01-31T16:13:30Z</dcterms:created>
  <dcterms:modified xsi:type="dcterms:W3CDTF">2023-01-31T21:19:02Z</dcterms:modified>
</cp:coreProperties>
</file>