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 id="2147483658" r:id="rId5"/>
  </p:sldMasterIdLst>
  <p:notesMasterIdLst>
    <p:notesMasterId r:id="rId15"/>
  </p:notesMasterIdLst>
  <p:sldIdLst>
    <p:sldId id="256" r:id="rId6"/>
    <p:sldId id="318" r:id="rId7"/>
    <p:sldId id="304" r:id="rId8"/>
    <p:sldId id="316" r:id="rId9"/>
    <p:sldId id="322" r:id="rId10"/>
    <p:sldId id="320" r:id="rId11"/>
    <p:sldId id="321" r:id="rId12"/>
    <p:sldId id="307" r:id="rId13"/>
    <p:sldId id="323" r:id="rId14"/>
  </p:sldIdLst>
  <p:sldSz cx="9144000" cy="5143500" type="screen16x9"/>
  <p:notesSz cx="6858000" cy="9144000"/>
  <p:embeddedFontLst>
    <p:embeddedFont>
      <p:font typeface="Cambria Math" panose="02040503050406030204" pitchFamily="18" charset="0"/>
      <p:regular r:id="rId16"/>
    </p:embeddedFont>
    <p:embeddedFont>
      <p:font typeface="Cousine"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152" autoAdjust="0"/>
  </p:normalViewPr>
  <p:slideViewPr>
    <p:cSldViewPr snapToGrid="0">
      <p:cViewPr varScale="1">
        <p:scale>
          <a:sx n="151" d="100"/>
          <a:sy n="151"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eek Bhattacharjee" userId="59d2d97f-b60b-4528-9c32-e681741dbf40" providerId="ADAL" clId="{2284951A-E349-403E-971F-718B6675C8CD}"/>
    <pc:docChg chg="custSel addSld delSld modSld">
      <pc:chgData name="Shameek Bhattacharjee" userId="59d2d97f-b60b-4528-9c32-e681741dbf40" providerId="ADAL" clId="{2284951A-E349-403E-971F-718B6675C8CD}" dt="2023-01-31T21:11:04.818" v="749" actId="1076"/>
      <pc:docMkLst>
        <pc:docMk/>
      </pc:docMkLst>
      <pc:sldChg chg="addSp modSp">
        <pc:chgData name="Shameek Bhattacharjee" userId="59d2d97f-b60b-4528-9c32-e681741dbf40" providerId="ADAL" clId="{2284951A-E349-403E-971F-718B6675C8CD}" dt="2023-01-31T21:07:29.044" v="196" actId="20577"/>
        <pc:sldMkLst>
          <pc:docMk/>
          <pc:sldMk cId="0" sldId="256"/>
        </pc:sldMkLst>
        <pc:spChg chg="add mod">
          <ac:chgData name="Shameek Bhattacharjee" userId="59d2d97f-b60b-4528-9c32-e681741dbf40" providerId="ADAL" clId="{2284951A-E349-403E-971F-718B6675C8CD}" dt="2023-01-31T21:07:29.044" v="196" actId="20577"/>
          <ac:spMkLst>
            <pc:docMk/>
            <pc:sldMk cId="0" sldId="256"/>
            <ac:spMk id="2" creationId="{4090514B-8446-459C-BB3B-D011B4C5C4A0}"/>
          </ac:spMkLst>
        </pc:spChg>
        <pc:spChg chg="mod">
          <ac:chgData name="Shameek Bhattacharjee" userId="59d2d97f-b60b-4528-9c32-e681741dbf40" providerId="ADAL" clId="{2284951A-E349-403E-971F-718B6675C8CD}" dt="2023-01-31T21:06:47.145" v="73" actId="255"/>
          <ac:spMkLst>
            <pc:docMk/>
            <pc:sldMk cId="0" sldId="256"/>
            <ac:spMk id="65" creationId="{00000000-0000-0000-0000-000000000000}"/>
          </ac:spMkLst>
        </pc:spChg>
      </pc:sldChg>
      <pc:sldChg chg="del">
        <pc:chgData name="Shameek Bhattacharjee" userId="59d2d97f-b60b-4528-9c32-e681741dbf40" providerId="ADAL" clId="{2284951A-E349-403E-971F-718B6675C8CD}" dt="2023-01-31T16:13:03.908" v="2" actId="2696"/>
        <pc:sldMkLst>
          <pc:docMk/>
          <pc:sldMk cId="1282076145" sldId="308"/>
        </pc:sldMkLst>
      </pc:sldChg>
      <pc:sldChg chg="del">
        <pc:chgData name="Shameek Bhattacharjee" userId="59d2d97f-b60b-4528-9c32-e681741dbf40" providerId="ADAL" clId="{2284951A-E349-403E-971F-718B6675C8CD}" dt="2023-01-31T16:13:03.886" v="1" actId="2696"/>
        <pc:sldMkLst>
          <pc:docMk/>
          <pc:sldMk cId="3925936006" sldId="312"/>
        </pc:sldMkLst>
      </pc:sldChg>
      <pc:sldChg chg="del">
        <pc:chgData name="Shameek Bhattacharjee" userId="59d2d97f-b60b-4528-9c32-e681741dbf40" providerId="ADAL" clId="{2284951A-E349-403E-971F-718B6675C8CD}" dt="2023-01-31T16:13:03.769" v="0" actId="2696"/>
        <pc:sldMkLst>
          <pc:docMk/>
          <pc:sldMk cId="2727683311" sldId="313"/>
        </pc:sldMkLst>
      </pc:sldChg>
      <pc:sldChg chg="modSp add">
        <pc:chgData name="Shameek Bhattacharjee" userId="59d2d97f-b60b-4528-9c32-e681741dbf40" providerId="ADAL" clId="{2284951A-E349-403E-971F-718B6675C8CD}" dt="2023-01-31T21:11:04.818" v="749" actId="1076"/>
        <pc:sldMkLst>
          <pc:docMk/>
          <pc:sldMk cId="602308679" sldId="323"/>
        </pc:sldMkLst>
        <pc:spChg chg="mod">
          <ac:chgData name="Shameek Bhattacharjee" userId="59d2d97f-b60b-4528-9c32-e681741dbf40" providerId="ADAL" clId="{2284951A-E349-403E-971F-718B6675C8CD}" dt="2023-01-31T21:10:15.761" v="690" actId="1076"/>
          <ac:spMkLst>
            <pc:docMk/>
            <pc:sldMk cId="602308679" sldId="323"/>
            <ac:spMk id="2" creationId="{62B2A356-3FB7-4B0F-9A5F-5CE68C88063B}"/>
          </ac:spMkLst>
        </pc:spChg>
        <pc:spChg chg="mod">
          <ac:chgData name="Shameek Bhattacharjee" userId="59d2d97f-b60b-4528-9c32-e681741dbf40" providerId="ADAL" clId="{2284951A-E349-403E-971F-718B6675C8CD}" dt="2023-01-31T21:11:01.139" v="748" actId="1076"/>
          <ac:spMkLst>
            <pc:docMk/>
            <pc:sldMk cId="602308679" sldId="323"/>
            <ac:spMk id="3" creationId="{253F7BFE-F22B-4B55-879B-3F062837B148}"/>
          </ac:spMkLst>
        </pc:spChg>
        <pc:spChg chg="mod">
          <ac:chgData name="Shameek Bhattacharjee" userId="59d2d97f-b60b-4528-9c32-e681741dbf40" providerId="ADAL" clId="{2284951A-E349-403E-971F-718B6675C8CD}" dt="2023-01-31T21:11:04.818" v="749" actId="1076"/>
          <ac:spMkLst>
            <pc:docMk/>
            <pc:sldMk cId="602308679" sldId="323"/>
            <ac:spMk id="4" creationId="{66A0D4F9-949E-417C-B784-9A83A28637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r>
              <a:rPr lang="en-US"/>
              <a:t>Click to edit Master title style</a:t>
            </a:r>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2542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8431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0944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871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00128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18068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58" name="Google Shape;58;p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0055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6758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pPr lvl="0"/>
            <a:r>
              <a:rPr lang="en-US"/>
              <a:t>Click to edit Master text styles</a:t>
            </a: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pPr lvl="0"/>
            <a:r>
              <a:rPr lang="en-US"/>
              <a:t>Click to edit Master text styles</a:t>
            </a:r>
          </a:p>
        </p:txBody>
      </p:sp>
      <p:sp>
        <p:nvSpPr>
          <p:cNvPr id="58" name="Google Shape;58;p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7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06353599"/>
      </p:ext>
    </p:extLst>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700992" y="1062280"/>
            <a:ext cx="7212600" cy="1159800"/>
          </a:xfrm>
          <a:prstGeom prst="rect">
            <a:avLst/>
          </a:prstGeom>
        </p:spPr>
        <p:txBody>
          <a:bodyPr spcFirstLastPara="1" wrap="square" lIns="91425" tIns="91425" rIns="91425" bIns="91425" anchor="b" anchorCtr="0">
            <a:noAutofit/>
          </a:bodyPr>
          <a:lstStyle/>
          <a:p>
            <a:r>
              <a:rPr lang="en" sz="3600" dirty="0"/>
              <a:t>Some more on under</a:t>
            </a:r>
            <a:r>
              <a:rPr lang="en-US" sz="3600" dirty="0"/>
              <a:t>standing regression</a:t>
            </a:r>
            <a:endParaRPr lang="en" sz="3600" dirty="0"/>
          </a:p>
        </p:txBody>
      </p:sp>
      <p:sp>
        <p:nvSpPr>
          <p:cNvPr id="2" name="TextBox 1">
            <a:extLst>
              <a:ext uri="{FF2B5EF4-FFF2-40B4-BE49-F238E27FC236}">
                <a16:creationId xmlns:a16="http://schemas.microsoft.com/office/drawing/2014/main" id="{4090514B-8446-459C-BB3B-D011B4C5C4A0}"/>
              </a:ext>
            </a:extLst>
          </p:cNvPr>
          <p:cNvSpPr txBox="1"/>
          <p:nvPr/>
        </p:nvSpPr>
        <p:spPr>
          <a:xfrm>
            <a:off x="1485900" y="2368550"/>
            <a:ext cx="4841390" cy="1169551"/>
          </a:xfrm>
          <a:prstGeom prst="rect">
            <a:avLst/>
          </a:prstGeom>
          <a:noFill/>
        </p:spPr>
        <p:txBody>
          <a:bodyPr wrap="none" rtlCol="0">
            <a:spAutoFit/>
          </a:bodyPr>
          <a:lstStyle/>
          <a:p>
            <a:r>
              <a:rPr lang="en-US" dirty="0"/>
              <a:t>Shameek Bhattacharjee</a:t>
            </a:r>
          </a:p>
          <a:p>
            <a:r>
              <a:rPr lang="en-US" dirty="0"/>
              <a:t>Western Michigan University</a:t>
            </a:r>
          </a:p>
          <a:p>
            <a:endParaRPr lang="en-US" dirty="0"/>
          </a:p>
          <a:p>
            <a:endParaRPr lang="en-US" dirty="0"/>
          </a:p>
          <a:p>
            <a:r>
              <a:rPr lang="en-US" dirty="0"/>
              <a:t>This material was developed as part of NSF OAC 2017289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A43025-A532-6656-EA4A-2A43EF86DD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Title 1">
            <a:extLst>
              <a:ext uri="{FF2B5EF4-FFF2-40B4-BE49-F238E27FC236}">
                <a16:creationId xmlns:a16="http://schemas.microsoft.com/office/drawing/2014/main" id="{63B2F422-58B3-EBC6-ABCA-6802D790F96D}"/>
              </a:ext>
            </a:extLst>
          </p:cNvPr>
          <p:cNvSpPr>
            <a:spLocks noGrp="1"/>
          </p:cNvSpPr>
          <p:nvPr>
            <p:ph type="title"/>
          </p:nvPr>
        </p:nvSpPr>
        <p:spPr>
          <a:xfrm>
            <a:off x="822960" y="150553"/>
            <a:ext cx="7498080" cy="413400"/>
          </a:xfrm>
          <a:solidFill>
            <a:schemeClr val="tx2">
              <a:lumMod val="90000"/>
            </a:schemeClr>
          </a:solidFill>
        </p:spPr>
        <p:txBody>
          <a:bodyPr/>
          <a:lstStyle/>
          <a:p>
            <a:r>
              <a:rPr lang="en-US" dirty="0">
                <a:ln w="0"/>
                <a:solidFill>
                  <a:schemeClr val="tx1"/>
                </a:solidFill>
                <a:effectLst>
                  <a:outerShdw blurRad="38100" dist="19050" dir="2700000" algn="tl" rotWithShape="0">
                    <a:schemeClr val="dk1">
                      <a:alpha val="40000"/>
                    </a:schemeClr>
                  </a:outerShdw>
                </a:effectLst>
              </a:rPr>
              <a:t>Bias-Variance Tradeoff, Something to be Aware of</a:t>
            </a:r>
          </a:p>
        </p:txBody>
      </p:sp>
      <p:sp>
        <p:nvSpPr>
          <p:cNvPr id="6" name="TextBox 5">
            <a:extLst>
              <a:ext uri="{FF2B5EF4-FFF2-40B4-BE49-F238E27FC236}">
                <a16:creationId xmlns:a16="http://schemas.microsoft.com/office/drawing/2014/main" id="{8B3ED73B-DD21-3EB7-8CBC-A92BCF2A97EF}"/>
              </a:ext>
            </a:extLst>
          </p:cNvPr>
          <p:cNvSpPr txBox="1"/>
          <p:nvPr/>
        </p:nvSpPr>
        <p:spPr>
          <a:xfrm>
            <a:off x="211015" y="689658"/>
            <a:ext cx="8773242" cy="1415772"/>
          </a:xfrm>
          <a:prstGeom prst="rect">
            <a:avLst/>
          </a:prstGeom>
          <a:solidFill>
            <a:schemeClr val="accent4"/>
          </a:solidFill>
        </p:spPr>
        <p:txBody>
          <a:bodyPr wrap="square" rtlCol="0">
            <a:spAutoFit/>
          </a:bodyPr>
          <a:lstStyle/>
          <a:p>
            <a:r>
              <a:rPr lang="en-US" b="1" dirty="0"/>
              <a:t>Intuition Behind the Tradeoff</a:t>
            </a:r>
          </a:p>
          <a:p>
            <a:pPr marL="171450" indent="-171450">
              <a:buFont typeface="Arial" panose="020B0604020202020204" pitchFamily="34" charset="0"/>
              <a:buChar char="•"/>
            </a:pPr>
            <a:r>
              <a:rPr lang="en-US" sz="1200" dirty="0"/>
              <a:t>From the first slideshow, the assumption of normally distributed errors showed that if our model treats every point equally, the model may suffer from some bad predictions. </a:t>
            </a:r>
          </a:p>
          <a:p>
            <a:pPr marL="171450" indent="-171450">
              <a:buFont typeface="Arial" panose="020B0604020202020204" pitchFamily="34" charset="0"/>
              <a:buChar char="•"/>
            </a:pPr>
            <a:r>
              <a:rPr lang="en-US" sz="1200" dirty="0"/>
              <a:t>Similarly, if we introduce non-linear models that can be as flexible as we want, then there is a question asked: How flexible is too flexible?</a:t>
            </a:r>
          </a:p>
          <a:p>
            <a:pPr marL="171450" indent="-171450">
              <a:buFont typeface="Arial" panose="020B0604020202020204" pitchFamily="34" charset="0"/>
              <a:buChar char="•"/>
            </a:pPr>
            <a:r>
              <a:rPr lang="en-US" sz="1200" dirty="0"/>
              <a:t>When a model is fit too tight to any data, this is called </a:t>
            </a:r>
            <a:r>
              <a:rPr lang="en-US" sz="1200" b="1" dirty="0"/>
              <a:t>Overfitting</a:t>
            </a:r>
            <a:r>
              <a:rPr lang="en-US" sz="1200" dirty="0"/>
              <a:t>. </a:t>
            </a:r>
          </a:p>
          <a:p>
            <a:pPr marL="171450" indent="-171450">
              <a:buFont typeface="Arial" panose="020B0604020202020204" pitchFamily="34" charset="0"/>
              <a:buChar char="•"/>
            </a:pPr>
            <a:r>
              <a:rPr lang="en-US" sz="1200" dirty="0"/>
              <a:t>And when the model has a too loose fit to any data, then it’s called </a:t>
            </a:r>
            <a:r>
              <a:rPr lang="en-US" sz="1200" b="1" dirty="0"/>
              <a:t>Underfitting</a:t>
            </a:r>
            <a:r>
              <a:rPr lang="en-US" sz="1200" dirty="0"/>
              <a:t>.</a:t>
            </a:r>
          </a:p>
        </p:txBody>
      </p:sp>
      <p:cxnSp>
        <p:nvCxnSpPr>
          <p:cNvPr id="38" name="Straight Connector 37">
            <a:extLst>
              <a:ext uri="{FF2B5EF4-FFF2-40B4-BE49-F238E27FC236}">
                <a16:creationId xmlns:a16="http://schemas.microsoft.com/office/drawing/2014/main" id="{37D0A668-18BA-AEAC-8356-20731395D6FD}"/>
              </a:ext>
            </a:extLst>
          </p:cNvPr>
          <p:cNvCxnSpPr/>
          <p:nvPr/>
        </p:nvCxnSpPr>
        <p:spPr>
          <a:xfrm>
            <a:off x="5687122" y="2956636"/>
            <a:ext cx="2921620" cy="382875"/>
          </a:xfrm>
          <a:prstGeom prst="line">
            <a:avLst/>
          </a:prstGeom>
          <a:ln w="28575">
            <a:solidFill>
              <a:srgbClr val="0070C0">
                <a:alpha val="65000"/>
              </a:srgb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99332AD-4FFB-F1A0-5BF8-DBC39A97054E}"/>
              </a:ext>
            </a:extLst>
          </p:cNvPr>
          <p:cNvSpPr txBox="1"/>
          <p:nvPr/>
        </p:nvSpPr>
        <p:spPr>
          <a:xfrm>
            <a:off x="6249006" y="2240336"/>
            <a:ext cx="1358064" cy="307777"/>
          </a:xfrm>
          <a:prstGeom prst="rect">
            <a:avLst/>
          </a:prstGeom>
          <a:noFill/>
        </p:spPr>
        <p:txBody>
          <a:bodyPr wrap="none" rtlCol="0">
            <a:spAutoFit/>
          </a:bodyPr>
          <a:lstStyle/>
          <a:p>
            <a:r>
              <a:rPr lang="en-US" dirty="0"/>
              <a:t>Overfit(tight fit)</a:t>
            </a:r>
          </a:p>
        </p:txBody>
      </p:sp>
      <p:pic>
        <p:nvPicPr>
          <p:cNvPr id="30" name="Picture 29">
            <a:extLst>
              <a:ext uri="{FF2B5EF4-FFF2-40B4-BE49-F238E27FC236}">
                <a16:creationId xmlns:a16="http://schemas.microsoft.com/office/drawing/2014/main" id="{0E52B058-943C-1AE5-DA04-80A31D8F3C77}"/>
              </a:ext>
            </a:extLst>
          </p:cNvPr>
          <p:cNvPicPr>
            <a:picLocks noChangeAspect="1"/>
          </p:cNvPicPr>
          <p:nvPr/>
        </p:nvPicPr>
        <p:blipFill>
          <a:blip r:embed="rId2"/>
          <a:stretch>
            <a:fillRect/>
          </a:stretch>
        </p:blipFill>
        <p:spPr>
          <a:xfrm>
            <a:off x="5558308" y="2202467"/>
            <a:ext cx="3052206" cy="2085951"/>
          </a:xfrm>
          <a:prstGeom prst="rect">
            <a:avLst/>
          </a:prstGeom>
        </p:spPr>
      </p:pic>
      <p:sp>
        <p:nvSpPr>
          <p:cNvPr id="32" name="Freeform: Shape 31">
            <a:extLst>
              <a:ext uri="{FF2B5EF4-FFF2-40B4-BE49-F238E27FC236}">
                <a16:creationId xmlns:a16="http://schemas.microsoft.com/office/drawing/2014/main" id="{5C466E61-B411-A112-F69D-4D747250FD09}"/>
              </a:ext>
            </a:extLst>
          </p:cNvPr>
          <p:cNvSpPr/>
          <p:nvPr/>
        </p:nvSpPr>
        <p:spPr>
          <a:xfrm>
            <a:off x="5694556" y="2324739"/>
            <a:ext cx="2921620" cy="1439736"/>
          </a:xfrm>
          <a:custGeom>
            <a:avLst/>
            <a:gdLst>
              <a:gd name="connsiteX0" fmla="*/ 0 w 2921620"/>
              <a:gd name="connsiteY0" fmla="*/ 0 h 1439736"/>
              <a:gd name="connsiteX1" fmla="*/ 156117 w 2921620"/>
              <a:gd name="connsiteY1" fmla="*/ 535259 h 1439736"/>
              <a:gd name="connsiteX2" fmla="*/ 758283 w 2921620"/>
              <a:gd name="connsiteY2" fmla="*/ 408878 h 1439736"/>
              <a:gd name="connsiteX3" fmla="*/ 1003610 w 2921620"/>
              <a:gd name="connsiteY3" fmla="*/ 1427356 h 1439736"/>
              <a:gd name="connsiteX4" fmla="*/ 1241503 w 2921620"/>
              <a:gd name="connsiteY4" fmla="*/ 996176 h 1439736"/>
              <a:gd name="connsiteX5" fmla="*/ 1598342 w 2921620"/>
              <a:gd name="connsiteY5" fmla="*/ 1338146 h 1439736"/>
              <a:gd name="connsiteX6" fmla="*/ 1784195 w 2921620"/>
              <a:gd name="connsiteY6" fmla="*/ 1174595 h 1439736"/>
              <a:gd name="connsiteX7" fmla="*/ 1992352 w 2921620"/>
              <a:gd name="connsiteY7" fmla="*/ 1367883 h 1439736"/>
              <a:gd name="connsiteX8" fmla="*/ 2423532 w 2921620"/>
              <a:gd name="connsiteY8" fmla="*/ 1129990 h 1439736"/>
              <a:gd name="connsiteX9" fmla="*/ 2646556 w 2921620"/>
              <a:gd name="connsiteY9" fmla="*/ 475785 h 1439736"/>
              <a:gd name="connsiteX10" fmla="*/ 2839844 w 2921620"/>
              <a:gd name="connsiteY10" fmla="*/ 698810 h 1439736"/>
              <a:gd name="connsiteX11" fmla="*/ 2921620 w 2921620"/>
              <a:gd name="connsiteY11" fmla="*/ 371707 h 143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1620" h="1439736">
                <a:moveTo>
                  <a:pt x="0" y="0"/>
                </a:moveTo>
                <a:cubicBezTo>
                  <a:pt x="14868" y="233556"/>
                  <a:pt x="29737" y="467113"/>
                  <a:pt x="156117" y="535259"/>
                </a:cubicBezTo>
                <a:cubicBezTo>
                  <a:pt x="282497" y="603405"/>
                  <a:pt x="617034" y="260195"/>
                  <a:pt x="758283" y="408878"/>
                </a:cubicBezTo>
                <a:cubicBezTo>
                  <a:pt x="899532" y="557561"/>
                  <a:pt x="923073" y="1329473"/>
                  <a:pt x="1003610" y="1427356"/>
                </a:cubicBezTo>
                <a:cubicBezTo>
                  <a:pt x="1084147" y="1525239"/>
                  <a:pt x="1142381" y="1011044"/>
                  <a:pt x="1241503" y="996176"/>
                </a:cubicBezTo>
                <a:cubicBezTo>
                  <a:pt x="1340625" y="981308"/>
                  <a:pt x="1507893" y="1308410"/>
                  <a:pt x="1598342" y="1338146"/>
                </a:cubicBezTo>
                <a:cubicBezTo>
                  <a:pt x="1688791" y="1367882"/>
                  <a:pt x="1718527" y="1169639"/>
                  <a:pt x="1784195" y="1174595"/>
                </a:cubicBezTo>
                <a:cubicBezTo>
                  <a:pt x="1849863" y="1179551"/>
                  <a:pt x="1885796" y="1375317"/>
                  <a:pt x="1992352" y="1367883"/>
                </a:cubicBezTo>
                <a:cubicBezTo>
                  <a:pt x="2098908" y="1360449"/>
                  <a:pt x="2314498" y="1278673"/>
                  <a:pt x="2423532" y="1129990"/>
                </a:cubicBezTo>
                <a:cubicBezTo>
                  <a:pt x="2532566" y="981307"/>
                  <a:pt x="2577171" y="547648"/>
                  <a:pt x="2646556" y="475785"/>
                </a:cubicBezTo>
                <a:cubicBezTo>
                  <a:pt x="2715941" y="403922"/>
                  <a:pt x="2794000" y="716156"/>
                  <a:pt x="2839844" y="698810"/>
                </a:cubicBezTo>
                <a:cubicBezTo>
                  <a:pt x="2885688" y="681464"/>
                  <a:pt x="2901796" y="429941"/>
                  <a:pt x="2921620" y="371707"/>
                </a:cubicBezTo>
              </a:path>
            </a:pathLst>
          </a:custGeom>
          <a:noFill/>
          <a:ln w="28575">
            <a:solidFill>
              <a:srgbClr val="FF0000">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D0C6A94-DC2B-FE75-6C4A-485AFE2282C4}"/>
              </a:ext>
            </a:extLst>
          </p:cNvPr>
          <p:cNvSpPr/>
          <p:nvPr/>
        </p:nvSpPr>
        <p:spPr>
          <a:xfrm>
            <a:off x="5679688" y="2480857"/>
            <a:ext cx="2929054" cy="1182060"/>
          </a:xfrm>
          <a:custGeom>
            <a:avLst/>
            <a:gdLst>
              <a:gd name="connsiteX0" fmla="*/ 0 w 2929054"/>
              <a:gd name="connsiteY0" fmla="*/ 29737 h 1182060"/>
              <a:gd name="connsiteX1" fmla="*/ 1918010 w 2929054"/>
              <a:gd name="connsiteY1" fmla="*/ 1182029 h 1182060"/>
              <a:gd name="connsiteX2" fmla="*/ 2929054 w 2929054"/>
              <a:gd name="connsiteY2" fmla="*/ 0 h 1182060"/>
            </a:gdLst>
            <a:ahLst/>
            <a:cxnLst>
              <a:cxn ang="0">
                <a:pos x="connsiteX0" y="connsiteY0"/>
              </a:cxn>
              <a:cxn ang="0">
                <a:pos x="connsiteX1" y="connsiteY1"/>
              </a:cxn>
              <a:cxn ang="0">
                <a:pos x="connsiteX2" y="connsiteY2"/>
              </a:cxn>
            </a:cxnLst>
            <a:rect l="l" t="t" r="r" b="b"/>
            <a:pathLst>
              <a:path w="2929054" h="1182060">
                <a:moveTo>
                  <a:pt x="0" y="29737"/>
                </a:moveTo>
                <a:cubicBezTo>
                  <a:pt x="714917" y="608361"/>
                  <a:pt x="1429834" y="1186985"/>
                  <a:pt x="1918010" y="1182029"/>
                </a:cubicBezTo>
                <a:cubicBezTo>
                  <a:pt x="2406186" y="1177073"/>
                  <a:pt x="2790283" y="211873"/>
                  <a:pt x="2929054" y="0"/>
                </a:cubicBezTo>
              </a:path>
            </a:pathLst>
          </a:custGeom>
          <a:noFill/>
          <a:ln w="31750">
            <a:solidFill>
              <a:srgbClr val="00B050">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D488BB6-62FC-7A57-8E2E-58562A74CEA3}"/>
              </a:ext>
            </a:extLst>
          </p:cNvPr>
          <p:cNvSpPr txBox="1"/>
          <p:nvPr/>
        </p:nvSpPr>
        <p:spPr>
          <a:xfrm>
            <a:off x="6490257" y="2240903"/>
            <a:ext cx="1547218" cy="307777"/>
          </a:xfrm>
          <a:prstGeom prst="rect">
            <a:avLst/>
          </a:prstGeom>
          <a:noFill/>
        </p:spPr>
        <p:txBody>
          <a:bodyPr wrap="none" rtlCol="0">
            <a:spAutoFit/>
          </a:bodyPr>
          <a:lstStyle/>
          <a:p>
            <a:r>
              <a:rPr lang="en-US" dirty="0"/>
              <a:t>Underfit(loose fit)</a:t>
            </a:r>
          </a:p>
        </p:txBody>
      </p:sp>
      <p:sp>
        <p:nvSpPr>
          <p:cNvPr id="41" name="TextBox 40">
            <a:extLst>
              <a:ext uri="{FF2B5EF4-FFF2-40B4-BE49-F238E27FC236}">
                <a16:creationId xmlns:a16="http://schemas.microsoft.com/office/drawing/2014/main" id="{9CFA424B-2FFA-AE45-F375-FB211DA60352}"/>
              </a:ext>
            </a:extLst>
          </p:cNvPr>
          <p:cNvSpPr txBox="1"/>
          <p:nvPr/>
        </p:nvSpPr>
        <p:spPr>
          <a:xfrm>
            <a:off x="6796785" y="2440932"/>
            <a:ext cx="931665" cy="307777"/>
          </a:xfrm>
          <a:prstGeom prst="rect">
            <a:avLst/>
          </a:prstGeom>
          <a:noFill/>
        </p:spPr>
        <p:txBody>
          <a:bodyPr wrap="none" rtlCol="0">
            <a:spAutoFit/>
          </a:bodyPr>
          <a:lstStyle/>
          <a:p>
            <a:r>
              <a:rPr lang="en-US" dirty="0"/>
              <a:t>Balanced</a:t>
            </a:r>
          </a:p>
        </p:txBody>
      </p:sp>
      <p:sp>
        <p:nvSpPr>
          <p:cNvPr id="13" name="TextBox 12">
            <a:extLst>
              <a:ext uri="{FF2B5EF4-FFF2-40B4-BE49-F238E27FC236}">
                <a16:creationId xmlns:a16="http://schemas.microsoft.com/office/drawing/2014/main" id="{4FC9931F-5D08-4EA9-A670-D050CF822CEE}"/>
              </a:ext>
            </a:extLst>
          </p:cNvPr>
          <p:cNvSpPr txBox="1"/>
          <p:nvPr/>
        </p:nvSpPr>
        <p:spPr>
          <a:xfrm>
            <a:off x="212982" y="2394224"/>
            <a:ext cx="4287026" cy="1446550"/>
          </a:xfrm>
          <a:prstGeom prst="rect">
            <a:avLst/>
          </a:prstGeom>
          <a:noFill/>
        </p:spPr>
        <p:txBody>
          <a:bodyPr wrap="square" rtlCol="0">
            <a:spAutoFit/>
          </a:bodyPr>
          <a:lstStyle/>
          <a:p>
            <a:r>
              <a:rPr lang="en-US" dirty="0"/>
              <a:t>The distribution of new data may be unknown. </a:t>
            </a:r>
          </a:p>
          <a:p>
            <a:r>
              <a:rPr lang="en-US" sz="1200" dirty="0"/>
              <a:t>Differing distributions between the training data and new data causes a tradeoff relationship to form between </a:t>
            </a:r>
          </a:p>
          <a:p>
            <a:r>
              <a:rPr lang="en-US" sz="1200" dirty="0"/>
              <a:t>the bias and variance of the model whereas one increases,</a:t>
            </a:r>
          </a:p>
          <a:p>
            <a:r>
              <a:rPr lang="en-US" sz="1200" dirty="0"/>
              <a:t> the other decreases. The Bias-Variance Tradeoff is the struggle of ML models to balance its bias and variance.</a:t>
            </a:r>
          </a:p>
          <a:p>
            <a:endParaRPr lang="en-US" dirty="0"/>
          </a:p>
        </p:txBody>
      </p:sp>
    </p:spTree>
    <p:extLst>
      <p:ext uri="{BB962C8B-B14F-4D97-AF65-F5344CB8AC3E}">
        <p14:creationId xmlns:p14="http://schemas.microsoft.com/office/powerpoint/2010/main" val="336255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9"/>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2907-64EF-8673-9A25-892D76110771}"/>
              </a:ext>
            </a:extLst>
          </p:cNvPr>
          <p:cNvSpPr>
            <a:spLocks noGrp="1"/>
          </p:cNvSpPr>
          <p:nvPr>
            <p:ph type="title"/>
          </p:nvPr>
        </p:nvSpPr>
        <p:spPr/>
        <p:txBody>
          <a:bodyPr/>
          <a:lstStyle/>
          <a:p>
            <a:r>
              <a:rPr lang="en-US" dirty="0"/>
              <a:t>Problem with ML, Bias-Variance Tradeoff</a:t>
            </a:r>
          </a:p>
        </p:txBody>
      </p:sp>
      <p:sp>
        <p:nvSpPr>
          <p:cNvPr id="3" name="Text Placeholder 2">
            <a:extLst>
              <a:ext uri="{FF2B5EF4-FFF2-40B4-BE49-F238E27FC236}">
                <a16:creationId xmlns:a16="http://schemas.microsoft.com/office/drawing/2014/main" id="{A2EAEDE7-F0A0-8716-2259-2472A27BA942}"/>
              </a:ext>
            </a:extLst>
          </p:cNvPr>
          <p:cNvSpPr>
            <a:spLocks noGrp="1"/>
          </p:cNvSpPr>
          <p:nvPr>
            <p:ph type="body" idx="1"/>
          </p:nvPr>
        </p:nvSpPr>
        <p:spPr>
          <a:xfrm>
            <a:off x="406667" y="1239803"/>
            <a:ext cx="4192055" cy="3725700"/>
          </a:xfrm>
        </p:spPr>
        <p:txBody>
          <a:bodyPr/>
          <a:lstStyle/>
          <a:p>
            <a:r>
              <a:rPr lang="en-US" sz="1200" dirty="0"/>
              <a:t>If we use ML models to predict outcomes of new data, our models will assume the distribution of the new data is the same as the initial data. THIS IS PROBLEMATIC!</a:t>
            </a:r>
          </a:p>
          <a:p>
            <a:r>
              <a:rPr lang="en-US" sz="1200" dirty="0"/>
              <a:t>The </a:t>
            </a:r>
            <a:r>
              <a:rPr lang="en-US" sz="1200" b="1" dirty="0"/>
              <a:t>Bias </a:t>
            </a:r>
            <a:r>
              <a:rPr lang="en-US" sz="1200" dirty="0"/>
              <a:t>is the measurement of how tight our model fits our initial data.</a:t>
            </a:r>
          </a:p>
          <a:p>
            <a:pPr lvl="1"/>
            <a:r>
              <a:rPr lang="en-US" sz="1000" dirty="0"/>
              <a:t>Low Bias = Tight fit</a:t>
            </a:r>
          </a:p>
          <a:p>
            <a:pPr lvl="1"/>
            <a:r>
              <a:rPr lang="en-US" sz="1000" dirty="0"/>
              <a:t>High Bias = Loose fit</a:t>
            </a:r>
          </a:p>
          <a:p>
            <a:r>
              <a:rPr lang="en-US" sz="1200" dirty="0"/>
              <a:t>The </a:t>
            </a:r>
            <a:r>
              <a:rPr lang="en-US" sz="1200" b="1" dirty="0"/>
              <a:t>Variance </a:t>
            </a:r>
            <a:r>
              <a:rPr lang="en-US" sz="1200" dirty="0"/>
              <a:t>is the measurement of how tight our model fits our new data.</a:t>
            </a:r>
          </a:p>
          <a:p>
            <a:pPr lvl="1"/>
            <a:r>
              <a:rPr lang="en-US" sz="1000" dirty="0"/>
              <a:t>Low Variance = Tight fit</a:t>
            </a:r>
          </a:p>
          <a:p>
            <a:pPr lvl="1"/>
            <a:r>
              <a:rPr lang="en-US" sz="1000" dirty="0"/>
              <a:t>High Variance = Loose Fit</a:t>
            </a:r>
          </a:p>
          <a:p>
            <a:r>
              <a:rPr lang="en-US" sz="1200" dirty="0"/>
              <a:t>The </a:t>
            </a:r>
            <a:r>
              <a:rPr lang="en-US" sz="1200" b="1" dirty="0"/>
              <a:t>Bias-Variance</a:t>
            </a:r>
            <a:r>
              <a:rPr lang="en-US" sz="1200" dirty="0"/>
              <a:t> Tradeoff is the struggle of ML models to balance its bias with its variance.</a:t>
            </a:r>
          </a:p>
          <a:p>
            <a:pPr>
              <a:buFont typeface="Arial"/>
              <a:buChar char="•"/>
            </a:pPr>
            <a:endParaRPr lang="en-US" sz="1200" dirty="0"/>
          </a:p>
          <a:p>
            <a:pPr marL="571500" lvl="1" indent="0">
              <a:buNone/>
            </a:pPr>
            <a:endParaRPr lang="en-US" sz="1200" dirty="0"/>
          </a:p>
        </p:txBody>
      </p:sp>
      <p:sp>
        <p:nvSpPr>
          <p:cNvPr id="4" name="Text Placeholder 3">
            <a:extLst>
              <a:ext uri="{FF2B5EF4-FFF2-40B4-BE49-F238E27FC236}">
                <a16:creationId xmlns:a16="http://schemas.microsoft.com/office/drawing/2014/main" id="{C03F369A-9257-D349-5BC9-D291463501EE}"/>
              </a:ext>
            </a:extLst>
          </p:cNvPr>
          <p:cNvSpPr>
            <a:spLocks noGrp="1"/>
          </p:cNvSpPr>
          <p:nvPr>
            <p:ph type="body" idx="2"/>
          </p:nvPr>
        </p:nvSpPr>
        <p:spPr>
          <a:xfrm>
            <a:off x="5189992" y="2615636"/>
            <a:ext cx="3789889" cy="416645"/>
          </a:xfrm>
        </p:spPr>
        <p:txBody>
          <a:bodyPr/>
          <a:lstStyle/>
          <a:p>
            <a:pPr marL="114300" indent="0">
              <a:buNone/>
            </a:pPr>
            <a:r>
              <a:rPr lang="en-US" sz="1000" dirty="0"/>
              <a:t>(Model shows low bias and high variance)</a:t>
            </a:r>
          </a:p>
        </p:txBody>
      </p:sp>
      <p:sp>
        <p:nvSpPr>
          <p:cNvPr id="5" name="Slide Number Placeholder 4">
            <a:extLst>
              <a:ext uri="{FF2B5EF4-FFF2-40B4-BE49-F238E27FC236}">
                <a16:creationId xmlns:a16="http://schemas.microsoft.com/office/drawing/2014/main" id="{758A6949-E3B4-E562-3211-CCE9628E222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Cousine"/>
                <a:cs typeface="Cousine"/>
                <a:sym typeface="Cousine"/>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 sz="1000" b="0" i="0" u="none" strike="noStrike" kern="0" cap="none" spc="0" normalizeH="0" baseline="0" noProof="0">
              <a:ln>
                <a:noFill/>
              </a:ln>
              <a:solidFill>
                <a:srgbClr val="FFFFFF"/>
              </a:solidFill>
              <a:effectLst/>
              <a:uLnTx/>
              <a:uFillTx/>
              <a:latin typeface="Cousine"/>
              <a:cs typeface="Cousine"/>
              <a:sym typeface="Cousine"/>
            </a:endParaRPr>
          </a:p>
        </p:txBody>
      </p:sp>
      <p:pic>
        <p:nvPicPr>
          <p:cNvPr id="7" name="Picture 7" descr="A picture containing diagram&#10;&#10;Description automatically generated">
            <a:extLst>
              <a:ext uri="{FF2B5EF4-FFF2-40B4-BE49-F238E27FC236}">
                <a16:creationId xmlns:a16="http://schemas.microsoft.com/office/drawing/2014/main" id="{A237E069-5F5B-6027-1E74-07B67BBBCF5E}"/>
              </a:ext>
            </a:extLst>
          </p:cNvPr>
          <p:cNvPicPr>
            <a:picLocks noChangeAspect="1"/>
          </p:cNvPicPr>
          <p:nvPr/>
        </p:nvPicPr>
        <p:blipFill>
          <a:blip r:embed="rId2"/>
          <a:stretch>
            <a:fillRect/>
          </a:stretch>
        </p:blipFill>
        <p:spPr>
          <a:xfrm>
            <a:off x="6029388" y="1050524"/>
            <a:ext cx="1706807" cy="1640716"/>
          </a:xfrm>
          <a:prstGeom prst="rect">
            <a:avLst/>
          </a:prstGeom>
        </p:spPr>
      </p:pic>
      <p:pic>
        <p:nvPicPr>
          <p:cNvPr id="8" name="Picture 8" descr="Chart, scatter chart&#10;&#10;Description automatically generated">
            <a:extLst>
              <a:ext uri="{FF2B5EF4-FFF2-40B4-BE49-F238E27FC236}">
                <a16:creationId xmlns:a16="http://schemas.microsoft.com/office/drawing/2014/main" id="{476D67AB-BA82-C238-5BFF-AA584FF9BA08}"/>
              </a:ext>
            </a:extLst>
          </p:cNvPr>
          <p:cNvPicPr>
            <a:picLocks noChangeAspect="1"/>
          </p:cNvPicPr>
          <p:nvPr/>
        </p:nvPicPr>
        <p:blipFill>
          <a:blip r:embed="rId3"/>
          <a:stretch>
            <a:fillRect/>
          </a:stretch>
        </p:blipFill>
        <p:spPr>
          <a:xfrm>
            <a:off x="6029678" y="3000845"/>
            <a:ext cx="1706034" cy="1583033"/>
          </a:xfrm>
          <a:prstGeom prst="rect">
            <a:avLst/>
          </a:prstGeom>
        </p:spPr>
      </p:pic>
      <p:sp>
        <p:nvSpPr>
          <p:cNvPr id="9" name="TextBox 8">
            <a:extLst>
              <a:ext uri="{FF2B5EF4-FFF2-40B4-BE49-F238E27FC236}">
                <a16:creationId xmlns:a16="http://schemas.microsoft.com/office/drawing/2014/main" id="{69D0939B-25A0-F6F0-636F-FB5C3B009CB2}"/>
              </a:ext>
            </a:extLst>
          </p:cNvPr>
          <p:cNvSpPr txBox="1"/>
          <p:nvPr/>
        </p:nvSpPr>
        <p:spPr>
          <a:xfrm>
            <a:off x="5310012" y="4643262"/>
            <a:ext cx="34487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FFFFFF"/>
                </a:solidFill>
                <a:effectLst/>
                <a:uLnTx/>
                <a:uFillTx/>
                <a:latin typeface="Cousine"/>
                <a:cs typeface="Arial"/>
                <a:sym typeface="Arial"/>
              </a:rPr>
              <a:t>(New model finds a middle ground between its bias and variance)</a:t>
            </a: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64187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0328-2CC1-9B5D-CC02-801B79D4E255}"/>
              </a:ext>
            </a:extLst>
          </p:cNvPr>
          <p:cNvSpPr>
            <a:spLocks noGrp="1"/>
          </p:cNvSpPr>
          <p:nvPr>
            <p:ph type="title"/>
          </p:nvPr>
        </p:nvSpPr>
        <p:spPr/>
        <p:txBody>
          <a:bodyPr/>
          <a:lstStyle/>
          <a:p>
            <a:r>
              <a:rPr lang="en-US" dirty="0"/>
              <a:t>Overfitting vs Underfitting</a:t>
            </a:r>
          </a:p>
        </p:txBody>
      </p:sp>
      <p:sp>
        <p:nvSpPr>
          <p:cNvPr id="3" name="Text Placeholder 2">
            <a:extLst>
              <a:ext uri="{FF2B5EF4-FFF2-40B4-BE49-F238E27FC236}">
                <a16:creationId xmlns:a16="http://schemas.microsoft.com/office/drawing/2014/main" id="{8598D6C7-4469-E8AC-AABA-839ECDA17459}"/>
              </a:ext>
            </a:extLst>
          </p:cNvPr>
          <p:cNvSpPr>
            <a:spLocks noGrp="1"/>
          </p:cNvSpPr>
          <p:nvPr>
            <p:ph type="body" idx="1"/>
          </p:nvPr>
        </p:nvSpPr>
        <p:spPr/>
        <p:txBody>
          <a:bodyPr/>
          <a:lstStyle/>
          <a:p>
            <a:r>
              <a:rPr lang="en-US" sz="1200" dirty="0"/>
              <a:t>Having the knowledge of bias and variance helps us to understand what an Overfit and Underfit model are.</a:t>
            </a:r>
            <a:endParaRPr lang="en-US" dirty="0"/>
          </a:p>
          <a:p>
            <a:r>
              <a:rPr lang="en-US" sz="1200" dirty="0"/>
              <a:t>An </a:t>
            </a:r>
            <a:r>
              <a:rPr lang="en-US" sz="1200" b="1" dirty="0"/>
              <a:t>Underfit</a:t>
            </a:r>
            <a:r>
              <a:rPr lang="en-US" sz="1200" dirty="0"/>
              <a:t> model is one that follows a very lenient fit to the initial data, hence having high bias.</a:t>
            </a:r>
          </a:p>
          <a:p>
            <a:r>
              <a:rPr lang="en-US" sz="1200" dirty="0"/>
              <a:t>An </a:t>
            </a:r>
            <a:r>
              <a:rPr lang="en-US" sz="1200" b="1" dirty="0"/>
              <a:t>Overfit</a:t>
            </a:r>
            <a:r>
              <a:rPr lang="en-US" sz="1200" dirty="0"/>
              <a:t> model is one that follows a strict fit to the initial data, giving a low bias</a:t>
            </a:r>
          </a:p>
        </p:txBody>
      </p:sp>
      <p:sp>
        <p:nvSpPr>
          <p:cNvPr id="4" name="Text Placeholder 3">
            <a:extLst>
              <a:ext uri="{FF2B5EF4-FFF2-40B4-BE49-F238E27FC236}">
                <a16:creationId xmlns:a16="http://schemas.microsoft.com/office/drawing/2014/main" id="{C859A623-C28A-8B13-488D-CAAB7EFC8F75}"/>
              </a:ext>
            </a:extLst>
          </p:cNvPr>
          <p:cNvSpPr>
            <a:spLocks noGrp="1"/>
          </p:cNvSpPr>
          <p:nvPr>
            <p:ph type="body" idx="2"/>
          </p:nvPr>
        </p:nvSpPr>
        <p:spPr/>
        <p:txBody>
          <a:bodyPr/>
          <a:lstStyle/>
          <a:p>
            <a:r>
              <a:rPr lang="en-US" sz="1200" dirty="0"/>
              <a:t>The Bias-Variance tradeoff is directly synonymous with these ML model patterns.</a:t>
            </a:r>
          </a:p>
          <a:p>
            <a:r>
              <a:rPr lang="en-US" sz="1200" dirty="0"/>
              <a:t>To find a balance between each of these things, we use Regularization techniques to adjust our models.</a:t>
            </a:r>
          </a:p>
        </p:txBody>
      </p:sp>
      <p:sp>
        <p:nvSpPr>
          <p:cNvPr id="5" name="Slide Number Placeholder 4">
            <a:extLst>
              <a:ext uri="{FF2B5EF4-FFF2-40B4-BE49-F238E27FC236}">
                <a16:creationId xmlns:a16="http://schemas.microsoft.com/office/drawing/2014/main" id="{8C76587D-79DB-912F-15F4-00E2A8E23A6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Cousine"/>
                <a:cs typeface="Cousine"/>
                <a:sym typeface="Cousine"/>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 sz="1000" b="0" i="0" u="none" strike="noStrike" kern="0" cap="none" spc="0" normalizeH="0" baseline="0" noProof="0">
              <a:ln>
                <a:noFill/>
              </a:ln>
              <a:solidFill>
                <a:srgbClr val="FFFFFF"/>
              </a:solidFill>
              <a:effectLst/>
              <a:uLnTx/>
              <a:uFillTx/>
              <a:latin typeface="Cousine"/>
              <a:cs typeface="Cousine"/>
              <a:sym typeface="Cousine"/>
            </a:endParaRPr>
          </a:p>
        </p:txBody>
      </p:sp>
      <p:pic>
        <p:nvPicPr>
          <p:cNvPr id="6" name="Picture 6" descr="A picture containing arrow&#10;&#10;Description automatically generated">
            <a:extLst>
              <a:ext uri="{FF2B5EF4-FFF2-40B4-BE49-F238E27FC236}">
                <a16:creationId xmlns:a16="http://schemas.microsoft.com/office/drawing/2014/main" id="{4DAB98BF-C415-2B2F-E795-AADB6496B889}"/>
              </a:ext>
            </a:extLst>
          </p:cNvPr>
          <p:cNvPicPr>
            <a:picLocks noChangeAspect="1"/>
          </p:cNvPicPr>
          <p:nvPr/>
        </p:nvPicPr>
        <p:blipFill>
          <a:blip r:embed="rId2"/>
          <a:stretch>
            <a:fillRect/>
          </a:stretch>
        </p:blipFill>
        <p:spPr>
          <a:xfrm>
            <a:off x="1799630" y="3529783"/>
            <a:ext cx="5233811" cy="1326978"/>
          </a:xfrm>
          <a:prstGeom prst="rect">
            <a:avLst/>
          </a:prstGeom>
        </p:spPr>
      </p:pic>
    </p:spTree>
    <p:extLst>
      <p:ext uri="{BB962C8B-B14F-4D97-AF65-F5344CB8AC3E}">
        <p14:creationId xmlns:p14="http://schemas.microsoft.com/office/powerpoint/2010/main" val="157545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50D-63EA-4DFF-9E8D-38E055FB19BB}"/>
              </a:ext>
            </a:extLst>
          </p:cNvPr>
          <p:cNvSpPr>
            <a:spLocks noGrp="1"/>
          </p:cNvSpPr>
          <p:nvPr>
            <p:ph type="title"/>
          </p:nvPr>
        </p:nvSpPr>
        <p:spPr>
          <a:xfrm>
            <a:off x="152578" y="129655"/>
            <a:ext cx="8229600" cy="413400"/>
          </a:xfrm>
        </p:spPr>
        <p:txBody>
          <a:bodyPr/>
          <a:lstStyle/>
          <a:p>
            <a:endParaRPr lang="en-US" dirty="0"/>
          </a:p>
        </p:txBody>
      </p:sp>
      <p:sp>
        <p:nvSpPr>
          <p:cNvPr id="4" name="Slide Number Placeholder 3">
            <a:extLst>
              <a:ext uri="{FF2B5EF4-FFF2-40B4-BE49-F238E27FC236}">
                <a16:creationId xmlns:a16="http://schemas.microsoft.com/office/drawing/2014/main" id="{CA8563BF-54CA-4C49-98B6-5A16FC83A2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TextBox 4">
            <a:extLst>
              <a:ext uri="{FF2B5EF4-FFF2-40B4-BE49-F238E27FC236}">
                <a16:creationId xmlns:a16="http://schemas.microsoft.com/office/drawing/2014/main" id="{DE9711B8-28A6-4971-ABB7-F41EC1986237}"/>
              </a:ext>
            </a:extLst>
          </p:cNvPr>
          <p:cNvSpPr txBox="1"/>
          <p:nvPr/>
        </p:nvSpPr>
        <p:spPr>
          <a:xfrm>
            <a:off x="159743" y="674195"/>
            <a:ext cx="8635075" cy="4339650"/>
          </a:xfrm>
          <a:prstGeom prst="rect">
            <a:avLst/>
          </a:prstGeom>
          <a:solidFill>
            <a:schemeClr val="accent4"/>
          </a:solidFill>
        </p:spPr>
        <p:txBody>
          <a:bodyPr wrap="square" rtlCol="0">
            <a:spAutoFit/>
          </a:bodyPr>
          <a:lstStyle/>
          <a:p>
            <a:r>
              <a:rPr lang="en-US" sz="1200" b="1" u="sng" dirty="0">
                <a:solidFill>
                  <a:srgbClr val="7030A0"/>
                </a:solidFill>
              </a:rPr>
              <a:t>BIAS</a:t>
            </a:r>
          </a:p>
          <a:p>
            <a:pPr marL="171450" indent="-171450">
              <a:buFont typeface="Arial" panose="020B0604020202020204" pitchFamily="34" charset="0"/>
              <a:buChar char="•"/>
            </a:pPr>
            <a:r>
              <a:rPr lang="en-US" sz="1200" dirty="0"/>
              <a:t>The relative (in-)ability of a model to fit the training data is called the </a:t>
            </a:r>
            <a:r>
              <a:rPr lang="en-US" sz="1200" b="1" dirty="0"/>
              <a:t>Bias</a:t>
            </a:r>
            <a:r>
              <a:rPr lang="en-US" sz="1200" dirty="0"/>
              <a:t>. </a:t>
            </a:r>
          </a:p>
          <a:p>
            <a:endParaRPr lang="en-US" sz="1200" dirty="0"/>
          </a:p>
          <a:p>
            <a:r>
              <a:rPr lang="en-US" sz="1200" dirty="0"/>
              <a:t>      </a:t>
            </a:r>
            <a:r>
              <a:rPr lang="en-US" sz="1200" b="1" u="sng" dirty="0">
                <a:solidFill>
                  <a:srgbClr val="FF0000"/>
                </a:solidFill>
              </a:rPr>
              <a:t>Higher bias</a:t>
            </a:r>
            <a:r>
              <a:rPr lang="en-US" sz="1200" b="1" dirty="0">
                <a:solidFill>
                  <a:srgbClr val="FF0000"/>
                </a:solidFill>
              </a:rPr>
              <a:t> </a:t>
            </a:r>
            <a:r>
              <a:rPr lang="en-US" sz="1200" dirty="0"/>
              <a:t>means the model has a </a:t>
            </a:r>
            <a:r>
              <a:rPr lang="en-US" sz="1200" i="1" dirty="0"/>
              <a:t>loos(-</a:t>
            </a:r>
            <a:r>
              <a:rPr lang="en-US" sz="1200" i="1" dirty="0" err="1"/>
              <a:t>er</a:t>
            </a:r>
            <a:r>
              <a:rPr lang="en-US" sz="1200" i="1" dirty="0"/>
              <a:t>) fit </a:t>
            </a:r>
            <a:r>
              <a:rPr lang="en-US" sz="1200" dirty="0"/>
              <a:t>to the training data</a:t>
            </a:r>
          </a:p>
          <a:p>
            <a:pPr algn="ctr"/>
            <a:endParaRPr lang="en-US" sz="1200" dirty="0"/>
          </a:p>
          <a:p>
            <a:pPr algn="ctr"/>
            <a:endParaRPr lang="en-US" sz="1200" b="1" u="sng" dirty="0">
              <a:solidFill>
                <a:srgbClr val="FF0000"/>
              </a:solidFill>
            </a:endParaRPr>
          </a:p>
          <a:p>
            <a:r>
              <a:rPr lang="en-US" sz="1200" b="1" dirty="0">
                <a:solidFill>
                  <a:srgbClr val="FF0000"/>
                </a:solidFill>
              </a:rPr>
              <a:t>      </a:t>
            </a:r>
            <a:r>
              <a:rPr lang="en-US" sz="1200" b="1" u="sng" dirty="0">
                <a:solidFill>
                  <a:srgbClr val="FF0000"/>
                </a:solidFill>
              </a:rPr>
              <a:t>Low Bias </a:t>
            </a:r>
            <a:r>
              <a:rPr lang="en-US" sz="1200" dirty="0"/>
              <a:t>means the model has a tighter fit to the training data. </a:t>
            </a:r>
          </a:p>
          <a:p>
            <a:r>
              <a:rPr lang="en-US" sz="1200" dirty="0"/>
              <a:t>		</a:t>
            </a:r>
            <a:r>
              <a:rPr lang="en-US" sz="1200" dirty="0">
                <a:highlight>
                  <a:srgbClr val="FFFF00"/>
                </a:highlight>
              </a:rPr>
              <a:t>(ok I want this ! it explains the seen data well)</a:t>
            </a:r>
          </a:p>
          <a:p>
            <a:endParaRPr lang="en-US" sz="1200" dirty="0"/>
          </a:p>
          <a:p>
            <a:r>
              <a:rPr lang="en-US" sz="1200" b="1" u="sng" dirty="0">
                <a:solidFill>
                  <a:srgbClr val="7030A0"/>
                </a:solidFill>
              </a:rPr>
              <a:t>VARIANCE </a:t>
            </a:r>
          </a:p>
          <a:p>
            <a:endParaRPr lang="en-US" sz="1200" dirty="0"/>
          </a:p>
          <a:p>
            <a:pPr marL="171450" indent="-171450">
              <a:buFont typeface="Arial" panose="020B0604020202020204" pitchFamily="34" charset="0"/>
              <a:buChar char="•"/>
            </a:pPr>
            <a:r>
              <a:rPr lang="en-US" sz="1200" dirty="0"/>
              <a:t>The relative ability of our trained model to match the </a:t>
            </a:r>
            <a:r>
              <a:rPr lang="en-US" sz="1200" dirty="0">
                <a:highlight>
                  <a:srgbClr val="FFFF00"/>
                </a:highlight>
              </a:rPr>
              <a:t>new</a:t>
            </a:r>
            <a:r>
              <a:rPr lang="en-US" sz="1200" dirty="0"/>
              <a:t> </a:t>
            </a:r>
            <a:r>
              <a:rPr lang="en-US" sz="1200" i="1" dirty="0">
                <a:highlight>
                  <a:srgbClr val="FFFF00"/>
                </a:highlight>
              </a:rPr>
              <a:t>unseen</a:t>
            </a:r>
            <a:r>
              <a:rPr lang="en-US" sz="1200" dirty="0"/>
              <a:t> </a:t>
            </a:r>
            <a:r>
              <a:rPr lang="en-US" sz="1200" dirty="0">
                <a:highlight>
                  <a:srgbClr val="FFFF00"/>
                </a:highlight>
              </a:rPr>
              <a:t>data</a:t>
            </a:r>
            <a:r>
              <a:rPr lang="en-US" sz="1200" dirty="0"/>
              <a:t> (in the test set) is called the </a:t>
            </a:r>
            <a:r>
              <a:rPr lang="en-US" sz="1200" b="1" dirty="0"/>
              <a:t>Variance</a:t>
            </a:r>
            <a:r>
              <a:rPr lang="en-US" sz="1200" dirty="0"/>
              <a:t>. </a:t>
            </a:r>
          </a:p>
          <a:p>
            <a:endParaRPr lang="en-US" sz="1200" dirty="0"/>
          </a:p>
          <a:p>
            <a:r>
              <a:rPr lang="en-US" sz="1200" dirty="0"/>
              <a:t>     </a:t>
            </a:r>
            <a:r>
              <a:rPr lang="en-US" sz="1200" b="1" u="sng" dirty="0">
                <a:solidFill>
                  <a:srgbClr val="FF0000"/>
                </a:solidFill>
              </a:rPr>
              <a:t>Low variance </a:t>
            </a:r>
            <a:r>
              <a:rPr lang="en-US" sz="1200" dirty="0"/>
              <a:t>means a tighter match between trained model (my prediction)             and new data (the actual observations/ground truth) </a:t>
            </a:r>
            <a:r>
              <a:rPr lang="en-US" sz="1200" dirty="0">
                <a:sym typeface="Wingdings" panose="05000000000000000000" pitchFamily="2" charset="2"/>
              </a:rPr>
              <a:t> [</a:t>
            </a:r>
            <a:r>
              <a:rPr lang="en-US" sz="1200" dirty="0">
                <a:highlight>
                  <a:srgbClr val="FFFF00"/>
                </a:highlight>
                <a:sym typeface="Wingdings" panose="05000000000000000000" pitchFamily="2" charset="2"/>
              </a:rPr>
              <a:t>desirable we want this] </a:t>
            </a:r>
            <a:endParaRPr lang="en-US" sz="1200" dirty="0">
              <a:highlight>
                <a:srgbClr val="FFFF00"/>
              </a:highlight>
            </a:endParaRPr>
          </a:p>
          <a:p>
            <a:r>
              <a:rPr lang="en-US" sz="1200" dirty="0"/>
              <a:t> </a:t>
            </a:r>
          </a:p>
          <a:p>
            <a:r>
              <a:rPr lang="en-US" sz="1200" dirty="0"/>
              <a:t>     </a:t>
            </a:r>
            <a:r>
              <a:rPr lang="en-US" sz="1200" b="1" u="sng" dirty="0">
                <a:solidFill>
                  <a:srgbClr val="FF0000"/>
                </a:solidFill>
              </a:rPr>
              <a:t>High variance </a:t>
            </a:r>
            <a:r>
              <a:rPr lang="en-US" sz="1200" dirty="0"/>
              <a:t>means a looser fit or gap between my prediction and new unseen data </a:t>
            </a:r>
            <a:r>
              <a:rPr lang="en-US" sz="1200" dirty="0">
                <a:highlight>
                  <a:srgbClr val="FFFF00"/>
                </a:highlight>
                <a:sym typeface="Wingdings" panose="05000000000000000000" pitchFamily="2" charset="2"/>
              </a:rPr>
              <a:t> [epic FAIL !!! We do not want this lousy prediction]</a:t>
            </a:r>
          </a:p>
          <a:p>
            <a:endParaRPr lang="en-US" sz="1200" dirty="0">
              <a:highlight>
                <a:srgbClr val="FFFF00"/>
              </a:highlight>
              <a:sym typeface="Wingdings" panose="05000000000000000000" pitchFamily="2" charset="2"/>
            </a:endParaRPr>
          </a:p>
          <a:p>
            <a:r>
              <a:rPr lang="en-US" sz="1200" b="1" u="sng" dirty="0">
                <a:solidFill>
                  <a:srgbClr val="7030A0"/>
                </a:solidFill>
              </a:rPr>
              <a:t>Eternal Dilemma of ML </a:t>
            </a:r>
          </a:p>
          <a:p>
            <a:endParaRPr lang="en-US" sz="1200" dirty="0">
              <a:highlight>
                <a:srgbClr val="FFFF00"/>
              </a:highlight>
              <a:sym typeface="Wingdings" panose="05000000000000000000" pitchFamily="2" charset="2"/>
            </a:endParaRPr>
          </a:p>
          <a:p>
            <a:r>
              <a:rPr lang="en-US" sz="1200" dirty="0">
                <a:highlight>
                  <a:srgbClr val="FFFF00"/>
                </a:highlight>
              </a:rPr>
              <a:t>Too low bias often leads to high variance</a:t>
            </a:r>
            <a:r>
              <a:rPr lang="en-US" sz="1200" dirty="0">
                <a:highlight>
                  <a:srgbClr val="FFFF00"/>
                </a:highlight>
                <a:sym typeface="Wingdings" panose="05000000000000000000" pitchFamily="2" charset="2"/>
              </a:rPr>
              <a:t> because there may be some difference in the underlying structure of the data collected during training and the data experienced during the ML method’s deployment</a:t>
            </a:r>
            <a:r>
              <a:rPr lang="en-US" sz="1200" dirty="0">
                <a:highlight>
                  <a:srgbClr val="FFFF00"/>
                </a:highlight>
              </a:rPr>
              <a:t>    </a:t>
            </a:r>
          </a:p>
        </p:txBody>
      </p:sp>
    </p:spTree>
    <p:extLst>
      <p:ext uri="{BB962C8B-B14F-4D97-AF65-F5344CB8AC3E}">
        <p14:creationId xmlns:p14="http://schemas.microsoft.com/office/powerpoint/2010/main" val="20429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B51713-8407-D884-8DE0-E3C519AE25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Title 1">
            <a:extLst>
              <a:ext uri="{FF2B5EF4-FFF2-40B4-BE49-F238E27FC236}">
                <a16:creationId xmlns:a16="http://schemas.microsoft.com/office/drawing/2014/main" id="{78B0AD9F-AEFC-5937-4966-6C7AF2D031B5}"/>
              </a:ext>
            </a:extLst>
          </p:cNvPr>
          <p:cNvSpPr txBox="1">
            <a:spLocks/>
          </p:cNvSpPr>
          <p:nvPr/>
        </p:nvSpPr>
        <p:spPr>
          <a:xfrm>
            <a:off x="225001" y="284909"/>
            <a:ext cx="8693997" cy="413400"/>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US" dirty="0">
                <a:ln w="0"/>
                <a:solidFill>
                  <a:schemeClr val="tx1"/>
                </a:solidFill>
                <a:effectLst>
                  <a:outerShdw blurRad="38100" dist="19050" dir="2700000" algn="tl" rotWithShape="0">
                    <a:schemeClr val="dk1">
                      <a:alpha val="40000"/>
                    </a:schemeClr>
                  </a:outerShdw>
                </a:effectLst>
              </a:rPr>
              <a:t>Example of Bias-Variance Concern</a:t>
            </a:r>
          </a:p>
        </p:txBody>
      </p:sp>
      <p:pic>
        <p:nvPicPr>
          <p:cNvPr id="7" name="Picture 6">
            <a:extLst>
              <a:ext uri="{FF2B5EF4-FFF2-40B4-BE49-F238E27FC236}">
                <a16:creationId xmlns:a16="http://schemas.microsoft.com/office/drawing/2014/main" id="{4D3D7B37-C999-C3E2-3BED-F7412910CEFD}"/>
              </a:ext>
            </a:extLst>
          </p:cNvPr>
          <p:cNvPicPr>
            <a:picLocks noChangeAspect="1"/>
          </p:cNvPicPr>
          <p:nvPr/>
        </p:nvPicPr>
        <p:blipFill>
          <a:blip r:embed="rId2"/>
          <a:stretch>
            <a:fillRect/>
          </a:stretch>
        </p:blipFill>
        <p:spPr>
          <a:xfrm>
            <a:off x="639336" y="796238"/>
            <a:ext cx="7603419" cy="4137229"/>
          </a:xfrm>
          <a:prstGeom prst="rect">
            <a:avLst/>
          </a:prstGeom>
        </p:spPr>
      </p:pic>
      <p:sp>
        <p:nvSpPr>
          <p:cNvPr id="8" name="TextBox 7">
            <a:extLst>
              <a:ext uri="{FF2B5EF4-FFF2-40B4-BE49-F238E27FC236}">
                <a16:creationId xmlns:a16="http://schemas.microsoft.com/office/drawing/2014/main" id="{2B181B28-8079-E56D-F47D-A876FDE82491}"/>
              </a:ext>
            </a:extLst>
          </p:cNvPr>
          <p:cNvSpPr txBox="1"/>
          <p:nvPr/>
        </p:nvSpPr>
        <p:spPr>
          <a:xfrm>
            <a:off x="1702755" y="1182980"/>
            <a:ext cx="1990638" cy="738664"/>
          </a:xfrm>
          <a:prstGeom prst="rect">
            <a:avLst/>
          </a:prstGeom>
          <a:noFill/>
          <a:ln>
            <a:solidFill>
              <a:schemeClr val="tx1"/>
            </a:solidFill>
          </a:ln>
        </p:spPr>
        <p:txBody>
          <a:bodyPr wrap="square" rtlCol="0">
            <a:spAutoFit/>
          </a:bodyPr>
          <a:lstStyle/>
          <a:p>
            <a:r>
              <a:rPr lang="en-US" dirty="0"/>
              <a:t>A linear model has been shown to be a good fit to this data.</a:t>
            </a:r>
          </a:p>
        </p:txBody>
      </p:sp>
      <p:cxnSp>
        <p:nvCxnSpPr>
          <p:cNvPr id="9" name="Straight Connector 8">
            <a:extLst>
              <a:ext uri="{FF2B5EF4-FFF2-40B4-BE49-F238E27FC236}">
                <a16:creationId xmlns:a16="http://schemas.microsoft.com/office/drawing/2014/main" id="{832A9D38-3F1C-95E8-31AE-1046CFA91319}"/>
              </a:ext>
            </a:extLst>
          </p:cNvPr>
          <p:cNvCxnSpPr>
            <a:cxnSpLocks/>
          </p:cNvCxnSpPr>
          <p:nvPr/>
        </p:nvCxnSpPr>
        <p:spPr>
          <a:xfrm flipV="1">
            <a:off x="1168897" y="1226634"/>
            <a:ext cx="6592352" cy="3001534"/>
          </a:xfrm>
          <a:prstGeom prst="line">
            <a:avLst/>
          </a:prstGeom>
          <a:ln w="317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336C88E-2A30-EA47-BF75-2075BD0B6D31}"/>
              </a:ext>
            </a:extLst>
          </p:cNvPr>
          <p:cNvSpPr txBox="1"/>
          <p:nvPr/>
        </p:nvSpPr>
        <p:spPr>
          <a:xfrm>
            <a:off x="3693393" y="4689462"/>
            <a:ext cx="1757212" cy="307777"/>
          </a:xfrm>
          <a:prstGeom prst="rect">
            <a:avLst/>
          </a:prstGeom>
          <a:noFill/>
        </p:spPr>
        <p:txBody>
          <a:bodyPr wrap="none" rtlCol="0">
            <a:spAutoFit/>
          </a:bodyPr>
          <a:lstStyle/>
          <a:p>
            <a:r>
              <a:rPr lang="en-US" dirty="0"/>
              <a:t>Size in Square Feet</a:t>
            </a:r>
          </a:p>
        </p:txBody>
      </p:sp>
      <p:sp>
        <p:nvSpPr>
          <p:cNvPr id="12" name="TextBox 11">
            <a:extLst>
              <a:ext uri="{FF2B5EF4-FFF2-40B4-BE49-F238E27FC236}">
                <a16:creationId xmlns:a16="http://schemas.microsoft.com/office/drawing/2014/main" id="{8D29D402-075B-07B4-186C-05668DF457E3}"/>
              </a:ext>
            </a:extLst>
          </p:cNvPr>
          <p:cNvSpPr txBox="1"/>
          <p:nvPr/>
        </p:nvSpPr>
        <p:spPr>
          <a:xfrm rot="5400000">
            <a:off x="436146" y="2417862"/>
            <a:ext cx="593432" cy="307777"/>
          </a:xfrm>
          <a:prstGeom prst="rect">
            <a:avLst/>
          </a:prstGeom>
          <a:noFill/>
        </p:spPr>
        <p:txBody>
          <a:bodyPr wrap="none" rtlCol="0">
            <a:spAutoFit/>
          </a:bodyPr>
          <a:lstStyle/>
          <a:p>
            <a:r>
              <a:rPr lang="en-US" dirty="0"/>
              <a:t>Price</a:t>
            </a:r>
          </a:p>
        </p:txBody>
      </p:sp>
      <p:sp>
        <p:nvSpPr>
          <p:cNvPr id="13" name="TextBox 12">
            <a:extLst>
              <a:ext uri="{FF2B5EF4-FFF2-40B4-BE49-F238E27FC236}">
                <a16:creationId xmlns:a16="http://schemas.microsoft.com/office/drawing/2014/main" id="{8EDDBB98-F8FA-1F50-C3B9-7B94105E36AE}"/>
              </a:ext>
            </a:extLst>
          </p:cNvPr>
          <p:cNvSpPr txBox="1"/>
          <p:nvPr/>
        </p:nvSpPr>
        <p:spPr>
          <a:xfrm>
            <a:off x="5518791" y="2531871"/>
            <a:ext cx="2681311" cy="1384995"/>
          </a:xfrm>
          <a:prstGeom prst="rect">
            <a:avLst/>
          </a:prstGeom>
          <a:noFill/>
          <a:ln>
            <a:solidFill>
              <a:schemeClr val="tx1"/>
            </a:solidFill>
          </a:ln>
        </p:spPr>
        <p:txBody>
          <a:bodyPr wrap="square" rtlCol="0">
            <a:spAutoFit/>
          </a:bodyPr>
          <a:lstStyle/>
          <a:p>
            <a:r>
              <a:rPr lang="en-US" dirty="0"/>
              <a:t>Now, say this data comes from city A, and we want to use our model to predict city B. The distribution of housing data in city B may or may not be like that of city A.</a:t>
            </a:r>
          </a:p>
        </p:txBody>
      </p:sp>
      <p:sp>
        <p:nvSpPr>
          <p:cNvPr id="14" name="TextBox 13">
            <a:extLst>
              <a:ext uri="{FF2B5EF4-FFF2-40B4-BE49-F238E27FC236}">
                <a16:creationId xmlns:a16="http://schemas.microsoft.com/office/drawing/2014/main" id="{61283710-205E-28BC-7918-410F95889554}"/>
              </a:ext>
            </a:extLst>
          </p:cNvPr>
          <p:cNvSpPr txBox="1"/>
          <p:nvPr/>
        </p:nvSpPr>
        <p:spPr>
          <a:xfrm>
            <a:off x="1191756" y="840063"/>
            <a:ext cx="3562743" cy="1384995"/>
          </a:xfrm>
          <a:prstGeom prst="rect">
            <a:avLst/>
          </a:prstGeom>
          <a:noFill/>
          <a:ln>
            <a:solidFill>
              <a:schemeClr val="tx1"/>
            </a:solidFill>
          </a:ln>
        </p:spPr>
        <p:txBody>
          <a:bodyPr wrap="square" rtlCol="0">
            <a:spAutoFit/>
          </a:bodyPr>
          <a:lstStyle/>
          <a:p>
            <a:r>
              <a:rPr lang="en-US" dirty="0"/>
              <a:t>In order to mitigate risk of overfitting to the housing data from city A,</a:t>
            </a:r>
            <a:r>
              <a:rPr lang="en-US" b="1" dirty="0"/>
              <a:t> Regularization</a:t>
            </a:r>
            <a:r>
              <a:rPr lang="en-US" dirty="0"/>
              <a:t> is a tool that increases a models bias with intention of decreasing its variance, making our model more agile to a differing distribution in city B.</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B0D41B9-48D1-E015-BEC1-D305307C078D}"/>
                  </a:ext>
                </a:extLst>
              </p:cNvPr>
              <p:cNvSpPr txBox="1"/>
              <p:nvPr/>
            </p:nvSpPr>
            <p:spPr>
              <a:xfrm>
                <a:off x="12509039" y="2635803"/>
                <a:ext cx="3121878" cy="1757725"/>
              </a:xfrm>
              <a:prstGeom prst="rect">
                <a:avLst/>
              </a:prstGeom>
              <a:noFill/>
              <a:ln>
                <a:solidFill>
                  <a:schemeClr val="tx1"/>
                </a:solidFill>
              </a:ln>
            </p:spPr>
            <p:txBody>
              <a:bodyPr wrap="square" rtlCol="0">
                <a:spAutoFit/>
              </a:bodyPr>
              <a:lstStyle/>
              <a:p>
                <a:r>
                  <a:rPr lang="en-US" dirty="0"/>
                  <a:t>Regularization redefines the loss function by adding a bias term. Depending on the type of regularization used, the bias term will change.</a:t>
                </a:r>
              </a:p>
              <a:p>
                <a:pPr algn="ct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smtClean="0">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oMath>
                  </m:oMathPara>
                </a14:m>
                <a:endParaRPr lang="en-US" dirty="0"/>
              </a:p>
            </p:txBody>
          </p:sp>
        </mc:Choice>
        <mc:Fallback xmlns="">
          <p:sp>
            <p:nvSpPr>
              <p:cNvPr id="15" name="TextBox 14">
                <a:extLst>
                  <a:ext uri="{FF2B5EF4-FFF2-40B4-BE49-F238E27FC236}">
                    <a16:creationId xmlns:a16="http://schemas.microsoft.com/office/drawing/2014/main" id="{1B0D41B9-48D1-E015-BEC1-D305307C078D}"/>
                  </a:ext>
                </a:extLst>
              </p:cNvPr>
              <p:cNvSpPr txBox="1">
                <a:spLocks noRot="1" noChangeAspect="1" noMove="1" noResize="1" noEditPoints="1" noAdjustHandles="1" noChangeArrowheads="1" noChangeShapeType="1" noTextEdit="1"/>
              </p:cNvSpPr>
              <p:nvPr/>
            </p:nvSpPr>
            <p:spPr>
              <a:xfrm>
                <a:off x="12509039" y="2635803"/>
                <a:ext cx="3121878" cy="1757725"/>
              </a:xfrm>
              <a:prstGeom prst="rect">
                <a:avLst/>
              </a:prstGeom>
              <a:blipFill>
                <a:blip r:embed="rId3"/>
                <a:stretch>
                  <a:fillRect l="-38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4DC82B7-80B1-F6B2-608A-225BF776B9BD}"/>
                  </a:ext>
                </a:extLst>
              </p:cNvPr>
              <p:cNvSpPr txBox="1"/>
              <p:nvPr/>
            </p:nvSpPr>
            <p:spPr>
              <a:xfrm>
                <a:off x="12087644" y="284909"/>
                <a:ext cx="3190457" cy="1542282"/>
              </a:xfrm>
              <a:prstGeom prst="rect">
                <a:avLst/>
              </a:prstGeom>
              <a:noFill/>
              <a:ln>
                <a:solidFill>
                  <a:schemeClr val="tx1"/>
                </a:solidFill>
              </a:ln>
            </p:spPr>
            <p:txBody>
              <a:bodyPr wrap="square" rtlCol="0">
                <a:spAutoFit/>
              </a:bodyPr>
              <a:lstStyle/>
              <a:p>
                <a:r>
                  <a:rPr lang="en-US" dirty="0"/>
                  <a:t>In Least Squares, the cost function is defined as:</a:t>
                </a:r>
              </a:p>
              <a:p>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oMath>
                  </m:oMathPara>
                </a14:m>
                <a:endParaRPr lang="en-US" dirty="0">
                  <a:latin typeface="+mn-lt"/>
                </a:endParaRPr>
              </a:p>
              <a:p>
                <a:r>
                  <a:rPr lang="en-US" dirty="0">
                    <a:latin typeface="+mn-lt"/>
                  </a:rPr>
                  <a:t>For simplicity, we can replace the residual with r:</a:t>
                </a:r>
              </a:p>
            </p:txBody>
          </p:sp>
        </mc:Choice>
        <mc:Fallback xmlns="">
          <p:sp>
            <p:nvSpPr>
              <p:cNvPr id="16" name="TextBox 15">
                <a:extLst>
                  <a:ext uri="{FF2B5EF4-FFF2-40B4-BE49-F238E27FC236}">
                    <a16:creationId xmlns:a16="http://schemas.microsoft.com/office/drawing/2014/main" id="{34DC82B7-80B1-F6B2-608A-225BF776B9BD}"/>
                  </a:ext>
                </a:extLst>
              </p:cNvPr>
              <p:cNvSpPr txBox="1">
                <a:spLocks noRot="1" noChangeAspect="1" noMove="1" noResize="1" noEditPoints="1" noAdjustHandles="1" noChangeArrowheads="1" noChangeShapeType="1" noTextEdit="1"/>
              </p:cNvSpPr>
              <p:nvPr/>
            </p:nvSpPr>
            <p:spPr>
              <a:xfrm>
                <a:off x="12087644" y="284909"/>
                <a:ext cx="3190457" cy="1542282"/>
              </a:xfrm>
              <a:prstGeom prst="rect">
                <a:avLst/>
              </a:prstGeom>
              <a:blipFill>
                <a:blip r:embed="rId4"/>
                <a:stretch>
                  <a:fillRect l="-381" t="-392" b="-274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933B04-AF1B-E2BA-0942-CDB1637324CF}"/>
                  </a:ext>
                </a:extLst>
              </p:cNvPr>
              <p:cNvSpPr txBox="1"/>
              <p:nvPr/>
            </p:nvSpPr>
            <p:spPr>
              <a:xfrm>
                <a:off x="12087643" y="1827191"/>
                <a:ext cx="3190457" cy="68050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smtClean="0">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e>
                      </m:nary>
                    </m:oMath>
                  </m:oMathPara>
                </a14:m>
                <a:endParaRPr lang="en-US" dirty="0"/>
              </a:p>
            </p:txBody>
          </p:sp>
        </mc:Choice>
        <mc:Fallback xmlns="">
          <p:sp>
            <p:nvSpPr>
              <p:cNvPr id="2" name="TextBox 1">
                <a:extLst>
                  <a:ext uri="{FF2B5EF4-FFF2-40B4-BE49-F238E27FC236}">
                    <a16:creationId xmlns:a16="http://schemas.microsoft.com/office/drawing/2014/main" id="{D3933B04-AF1B-E2BA-0942-CDB1637324CF}"/>
                  </a:ext>
                </a:extLst>
              </p:cNvPr>
              <p:cNvSpPr txBox="1">
                <a:spLocks noRot="1" noChangeAspect="1" noMove="1" noResize="1" noEditPoints="1" noAdjustHandles="1" noChangeArrowheads="1" noChangeShapeType="1" noTextEdit="1"/>
              </p:cNvSpPr>
              <p:nvPr/>
            </p:nvSpPr>
            <p:spPr>
              <a:xfrm>
                <a:off x="12087643" y="1827191"/>
                <a:ext cx="3190457" cy="680507"/>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4244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3" grpId="1"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0B01B-A3F4-595F-6304-FCEF072D59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0" name="Title 1">
            <a:extLst>
              <a:ext uri="{FF2B5EF4-FFF2-40B4-BE49-F238E27FC236}">
                <a16:creationId xmlns:a16="http://schemas.microsoft.com/office/drawing/2014/main" id="{D1BE2E0D-4015-96CE-3802-3E283E8D7787}"/>
              </a:ext>
            </a:extLst>
          </p:cNvPr>
          <p:cNvSpPr txBox="1">
            <a:spLocks/>
          </p:cNvSpPr>
          <p:nvPr/>
        </p:nvSpPr>
        <p:spPr>
          <a:xfrm>
            <a:off x="225001" y="443902"/>
            <a:ext cx="8693997" cy="413400"/>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r>
              <a:rPr lang="en-US" dirty="0">
                <a:ln w="0"/>
                <a:solidFill>
                  <a:schemeClr val="tx1"/>
                </a:solidFill>
                <a:effectLst>
                  <a:outerShdw blurRad="38100" dist="19050" dir="2700000" algn="tl" rotWithShape="0">
                    <a:schemeClr val="dk1">
                      <a:alpha val="40000"/>
                    </a:schemeClr>
                  </a:outerShdw>
                </a:effectLst>
              </a:rPr>
              <a:t>Regularization, A Method of balancing Bias and Variance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6ED141A-081D-426F-566A-54AF9C79E548}"/>
                  </a:ext>
                </a:extLst>
              </p:cNvPr>
              <p:cNvSpPr txBox="1"/>
              <p:nvPr/>
            </p:nvSpPr>
            <p:spPr>
              <a:xfrm>
                <a:off x="299873" y="1851758"/>
                <a:ext cx="3190457" cy="1542282"/>
              </a:xfrm>
              <a:prstGeom prst="rect">
                <a:avLst/>
              </a:prstGeom>
              <a:solidFill>
                <a:schemeClr val="bg1"/>
              </a:solidFill>
              <a:ln>
                <a:solidFill>
                  <a:schemeClr val="tx1"/>
                </a:solidFill>
              </a:ln>
            </p:spPr>
            <p:txBody>
              <a:bodyPr wrap="square" rtlCol="0">
                <a:spAutoFit/>
              </a:bodyPr>
              <a:lstStyle/>
              <a:p>
                <a:r>
                  <a:rPr lang="en-US" dirty="0"/>
                  <a:t>In Least Squares, the cost function is defined as:</a:t>
                </a:r>
              </a:p>
              <a:p>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oMath>
                  </m:oMathPara>
                </a14:m>
                <a:endParaRPr lang="en-US" dirty="0">
                  <a:latin typeface="+mn-lt"/>
                </a:endParaRPr>
              </a:p>
              <a:p>
                <a:r>
                  <a:rPr lang="en-US" dirty="0">
                    <a:latin typeface="+mn-lt"/>
                  </a:rPr>
                  <a:t>For simplicity, we can replace the residual with r:</a:t>
                </a:r>
              </a:p>
            </p:txBody>
          </p:sp>
        </mc:Choice>
        <mc:Fallback xmlns="">
          <p:sp>
            <p:nvSpPr>
              <p:cNvPr id="11" name="TextBox 10">
                <a:extLst>
                  <a:ext uri="{FF2B5EF4-FFF2-40B4-BE49-F238E27FC236}">
                    <a16:creationId xmlns:a16="http://schemas.microsoft.com/office/drawing/2014/main" id="{96ED141A-081D-426F-566A-54AF9C79E548}"/>
                  </a:ext>
                </a:extLst>
              </p:cNvPr>
              <p:cNvSpPr txBox="1">
                <a:spLocks noRot="1" noChangeAspect="1" noMove="1" noResize="1" noEditPoints="1" noAdjustHandles="1" noChangeArrowheads="1" noChangeShapeType="1" noTextEdit="1"/>
              </p:cNvSpPr>
              <p:nvPr/>
            </p:nvSpPr>
            <p:spPr>
              <a:xfrm>
                <a:off x="299873" y="1851758"/>
                <a:ext cx="3190457" cy="1542282"/>
              </a:xfrm>
              <a:prstGeom prst="rect">
                <a:avLst/>
              </a:prstGeom>
              <a:blipFill>
                <a:blip r:embed="rId2"/>
                <a:stretch>
                  <a:fillRect l="-380" t="-392" b="-274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018BAC-CBCE-F403-CF6A-C80CF1EDD982}"/>
                  </a:ext>
                </a:extLst>
              </p:cNvPr>
              <p:cNvSpPr txBox="1"/>
              <p:nvPr/>
            </p:nvSpPr>
            <p:spPr>
              <a:xfrm>
                <a:off x="3490330" y="2231496"/>
                <a:ext cx="2163337" cy="680507"/>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smtClean="0">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e>
                      </m:nary>
                    </m:oMath>
                  </m:oMathPara>
                </a14:m>
                <a:endParaRPr lang="en-US" dirty="0"/>
              </a:p>
            </p:txBody>
          </p:sp>
        </mc:Choice>
        <mc:Fallback xmlns="">
          <p:sp>
            <p:nvSpPr>
              <p:cNvPr id="12" name="TextBox 11">
                <a:extLst>
                  <a:ext uri="{FF2B5EF4-FFF2-40B4-BE49-F238E27FC236}">
                    <a16:creationId xmlns:a16="http://schemas.microsoft.com/office/drawing/2014/main" id="{70018BAC-CBCE-F403-CF6A-C80CF1EDD982}"/>
                  </a:ext>
                </a:extLst>
              </p:cNvPr>
              <p:cNvSpPr txBox="1">
                <a:spLocks noRot="1" noChangeAspect="1" noMove="1" noResize="1" noEditPoints="1" noAdjustHandles="1" noChangeArrowheads="1" noChangeShapeType="1" noTextEdit="1"/>
              </p:cNvSpPr>
              <p:nvPr/>
            </p:nvSpPr>
            <p:spPr>
              <a:xfrm>
                <a:off x="3490330" y="2231496"/>
                <a:ext cx="2163337" cy="680507"/>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3" name="Arrow: Right 12">
            <a:extLst>
              <a:ext uri="{FF2B5EF4-FFF2-40B4-BE49-F238E27FC236}">
                <a16:creationId xmlns:a16="http://schemas.microsoft.com/office/drawing/2014/main" id="{83F4641C-C7B9-B2A7-854D-D160DB385489}"/>
              </a:ext>
            </a:extLst>
          </p:cNvPr>
          <p:cNvSpPr/>
          <p:nvPr/>
        </p:nvSpPr>
        <p:spPr>
          <a:xfrm>
            <a:off x="3204580" y="2496364"/>
            <a:ext cx="571500" cy="253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58F93441-006E-B1F9-3010-3A778B80DF87}"/>
              </a:ext>
            </a:extLst>
          </p:cNvPr>
          <p:cNvGrpSpPr/>
          <p:nvPr/>
        </p:nvGrpSpPr>
        <p:grpSpPr>
          <a:xfrm>
            <a:off x="3204580" y="3431658"/>
            <a:ext cx="3121878" cy="1194792"/>
            <a:chOff x="3204580" y="3431658"/>
            <a:chExt cx="3121878" cy="1194792"/>
          </a:xfrm>
        </p:grpSpPr>
        <p:sp>
          <p:nvSpPr>
            <p:cNvPr id="8" name="TextBox 7">
              <a:extLst>
                <a:ext uri="{FF2B5EF4-FFF2-40B4-BE49-F238E27FC236}">
                  <a16:creationId xmlns:a16="http://schemas.microsoft.com/office/drawing/2014/main" id="{3A72FF86-35FA-4CDD-3A9B-E2CF1BE4FC2F}"/>
                </a:ext>
              </a:extLst>
            </p:cNvPr>
            <p:cNvSpPr txBox="1"/>
            <p:nvPr/>
          </p:nvSpPr>
          <p:spPr>
            <a:xfrm>
              <a:off x="3204580" y="3431658"/>
              <a:ext cx="3121878" cy="523220"/>
            </a:xfrm>
            <a:prstGeom prst="rect">
              <a:avLst/>
            </a:prstGeom>
            <a:solidFill>
              <a:schemeClr val="bg1"/>
            </a:solidFill>
            <a:ln>
              <a:solidFill>
                <a:schemeClr val="tx1"/>
              </a:solidFill>
            </a:ln>
          </p:spPr>
          <p:txBody>
            <a:bodyPr wrap="square" rtlCol="0">
              <a:spAutoFit/>
            </a:bodyPr>
            <a:lstStyle/>
            <a:p>
              <a:pPr algn="ctr"/>
              <a:r>
                <a:rPr lang="en-US" dirty="0"/>
                <a:t>Regularization redefines the cost function by adding a bias term: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B67F4C0-2AE8-DED5-77D6-AC68F5C360E3}"/>
                    </a:ext>
                  </a:extLst>
                </p:cNvPr>
                <p:cNvSpPr txBox="1"/>
                <p:nvPr/>
              </p:nvSpPr>
              <p:spPr>
                <a:xfrm>
                  <a:off x="3683850" y="3945943"/>
                  <a:ext cx="2163337" cy="680507"/>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smtClean="0">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𝛽</m:t>
                            </m:r>
                          </m:e>
                        </m:d>
                      </m:oMath>
                    </m:oMathPara>
                  </a14:m>
                  <a:endParaRPr lang="en-US" dirty="0"/>
                </a:p>
              </p:txBody>
            </p:sp>
          </mc:Choice>
          <mc:Fallback xmlns="">
            <p:sp>
              <p:nvSpPr>
                <p:cNvPr id="14" name="TextBox 13">
                  <a:extLst>
                    <a:ext uri="{FF2B5EF4-FFF2-40B4-BE49-F238E27FC236}">
                      <a16:creationId xmlns:a16="http://schemas.microsoft.com/office/drawing/2014/main" id="{1B67F4C0-2AE8-DED5-77D6-AC68F5C360E3}"/>
                    </a:ext>
                  </a:extLst>
                </p:cNvPr>
                <p:cNvSpPr txBox="1">
                  <a:spLocks noRot="1" noChangeAspect="1" noMove="1" noResize="1" noEditPoints="1" noAdjustHandles="1" noChangeArrowheads="1" noChangeShapeType="1" noTextEdit="1"/>
                </p:cNvSpPr>
                <p:nvPr/>
              </p:nvSpPr>
              <p:spPr>
                <a:xfrm>
                  <a:off x="3683850" y="3945943"/>
                  <a:ext cx="2163337" cy="680507"/>
                </a:xfrm>
                <a:prstGeom prst="rect">
                  <a:avLst/>
                </a:prstGeom>
                <a:blipFill>
                  <a:blip r:embed="rId4"/>
                  <a:stretch>
                    <a:fillRect/>
                  </a:stretch>
                </a:blipFill>
                <a:ln>
                  <a:solidFill>
                    <a:schemeClr val="tx1"/>
                  </a:solidFill>
                </a:ln>
              </p:spPr>
              <p:txBody>
                <a:bodyPr/>
                <a:lstStyle/>
                <a:p>
                  <a:r>
                    <a:rPr lang="en-US">
                      <a:noFill/>
                    </a:rPr>
                    <a:t> </a:t>
                  </a:r>
                </a:p>
              </p:txBody>
            </p:sp>
          </mc:Fallback>
        </mc:AlternateContent>
        <p:sp>
          <p:nvSpPr>
            <p:cNvPr id="16" name="Rectangle 15">
              <a:extLst>
                <a:ext uri="{FF2B5EF4-FFF2-40B4-BE49-F238E27FC236}">
                  <a16:creationId xmlns:a16="http://schemas.microsoft.com/office/drawing/2014/main" id="{1F2C8B11-7152-CA73-6C40-074007C61998}"/>
                </a:ext>
              </a:extLst>
            </p:cNvPr>
            <p:cNvSpPr/>
            <p:nvPr/>
          </p:nvSpPr>
          <p:spPr>
            <a:xfrm>
              <a:off x="4839629" y="4163122"/>
              <a:ext cx="624469" cy="306041"/>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5FBCD4A-2F9F-AA99-DEA7-A2FDBDE3C0F8}"/>
                  </a:ext>
                </a:extLst>
              </p:cNvPr>
              <p:cNvSpPr txBox="1"/>
              <p:nvPr/>
            </p:nvSpPr>
            <p:spPr>
              <a:xfrm>
                <a:off x="225001" y="1188622"/>
                <a:ext cx="4300191" cy="3364960"/>
              </a:xfrm>
              <a:prstGeom prst="rect">
                <a:avLst/>
              </a:prstGeom>
              <a:solidFill>
                <a:schemeClr val="bg1"/>
              </a:solidFill>
              <a:ln>
                <a:solidFill>
                  <a:schemeClr val="tx1"/>
                </a:solidFill>
              </a:ln>
            </p:spPr>
            <p:txBody>
              <a:bodyPr wrap="square" rtlCol="0">
                <a:spAutoFit/>
              </a:bodyPr>
              <a:lstStyle/>
              <a:p>
                <a:r>
                  <a:rPr lang="en-US" dirty="0"/>
                  <a:t>There are multiple methods of Regularization, each with different bias terms. These are three main ones:</a:t>
                </a:r>
              </a:p>
              <a:p>
                <a:endParaRPr lang="en-US" dirty="0">
                  <a:latin typeface="+mn-lt"/>
                </a:endParaRPr>
              </a:p>
              <a:p>
                <a:r>
                  <a:rPr lang="en-US" dirty="0">
                    <a:latin typeface="+mn-lt"/>
                  </a:rPr>
                  <a:t>Ridge</a:t>
                </a:r>
              </a:p>
              <a:p>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sSup>
                        <m:sSupPr>
                          <m:ctrlPr>
                            <a:rPr lang="en-US" i="1">
                              <a:solidFill>
                                <a:schemeClr val="tx1"/>
                              </a:solidFill>
                              <a:latin typeface="Cambria Math" panose="02040503050406030204" pitchFamily="18" charset="0"/>
                              <a:ea typeface="Cambria Math" panose="02040503050406030204" pitchFamily="18" charset="0"/>
                            </a:rPr>
                          </m:ctrlPr>
                        </m:sSupPr>
                        <m:e>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𝛽</m:t>
                              </m:r>
                            </m:e>
                          </m:d>
                        </m:e>
                        <m:sup>
                          <m:r>
                            <a:rPr lang="en-US" i="1">
                              <a:solidFill>
                                <a:schemeClr val="tx1"/>
                              </a:solidFill>
                              <a:latin typeface="Cambria Math" panose="02040503050406030204" pitchFamily="18" charset="0"/>
                              <a:ea typeface="Cambria Math" panose="02040503050406030204" pitchFamily="18" charset="0"/>
                            </a:rPr>
                            <m:t>2</m:t>
                          </m:r>
                        </m:sup>
                      </m:sSup>
                    </m:oMath>
                  </m:oMathPara>
                </a14:m>
                <a:endParaRPr lang="en-US" dirty="0">
                  <a:latin typeface="+mn-lt"/>
                </a:endParaRPr>
              </a:p>
              <a:p>
                <a:r>
                  <a:rPr lang="en-US" dirty="0">
                    <a:latin typeface="+mn-lt"/>
                  </a:rPr>
                  <a:t>Lasso</a:t>
                </a:r>
              </a:p>
              <a:p>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𝛽</m:t>
                          </m:r>
                        </m:e>
                      </m:d>
                    </m:oMath>
                  </m:oMathPara>
                </a14:m>
                <a:endParaRPr lang="en-US" dirty="0">
                  <a:latin typeface="+mn-lt"/>
                </a:endParaRPr>
              </a:p>
              <a:p>
                <a:r>
                  <a:rPr lang="en-US" dirty="0">
                    <a:latin typeface="+mn-lt"/>
                  </a:rPr>
                  <a:t>Elastic Net</a:t>
                </a:r>
              </a:p>
              <a:p>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sSup>
                        <m:sSupPr>
                          <m:ctrlPr>
                            <a:rPr lang="en-US" i="1">
                              <a:solidFill>
                                <a:schemeClr val="tx1"/>
                              </a:solidFill>
                              <a:latin typeface="Cambria Math" panose="02040503050406030204" pitchFamily="18" charset="0"/>
                              <a:ea typeface="Cambria Math" panose="02040503050406030204" pitchFamily="18" charset="0"/>
                            </a:rPr>
                          </m:ctrlPr>
                        </m:sSupPr>
                        <m:e>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𝛽</m:t>
                              </m:r>
                            </m:e>
                          </m:d>
                        </m:e>
                        <m:sup>
                          <m:r>
                            <a:rPr lang="en-US" i="1">
                              <a:solidFill>
                                <a:schemeClr val="tx1"/>
                              </a:solidFill>
                              <a:latin typeface="Cambria Math" panose="02040503050406030204" pitchFamily="18" charset="0"/>
                              <a:ea typeface="Cambria Math" panose="02040503050406030204" pitchFamily="18" charset="0"/>
                            </a:rPr>
                            <m:t>2</m:t>
                          </m:r>
                        </m:sup>
                      </m:sSup>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𝛽</m:t>
                          </m:r>
                        </m:e>
                      </m:d>
                    </m:oMath>
                  </m:oMathPara>
                </a14:m>
                <a:endParaRPr lang="en-US" dirty="0">
                  <a:latin typeface="+mn-lt"/>
                </a:endParaRPr>
              </a:p>
            </p:txBody>
          </p:sp>
        </mc:Choice>
        <mc:Fallback xmlns="">
          <p:sp>
            <p:nvSpPr>
              <p:cNvPr id="15" name="TextBox 14">
                <a:extLst>
                  <a:ext uri="{FF2B5EF4-FFF2-40B4-BE49-F238E27FC236}">
                    <a16:creationId xmlns:a16="http://schemas.microsoft.com/office/drawing/2014/main" id="{15FBCD4A-2F9F-AA99-DEA7-A2FDBDE3C0F8}"/>
                  </a:ext>
                </a:extLst>
              </p:cNvPr>
              <p:cNvSpPr txBox="1">
                <a:spLocks noRot="1" noChangeAspect="1" noMove="1" noResize="1" noEditPoints="1" noAdjustHandles="1" noChangeArrowheads="1" noChangeShapeType="1" noTextEdit="1"/>
              </p:cNvSpPr>
              <p:nvPr/>
            </p:nvSpPr>
            <p:spPr>
              <a:xfrm>
                <a:off x="225001" y="1188622"/>
                <a:ext cx="4300191" cy="3364960"/>
              </a:xfrm>
              <a:prstGeom prst="rect">
                <a:avLst/>
              </a:prstGeom>
              <a:blipFill>
                <a:blip r:embed="rId5"/>
                <a:stretch>
                  <a:fillRect l="-283" t="-18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16F2817-3193-EF46-61FE-C2DD509B6161}"/>
                  </a:ext>
                </a:extLst>
              </p:cNvPr>
              <p:cNvSpPr txBox="1"/>
              <p:nvPr/>
            </p:nvSpPr>
            <p:spPr>
              <a:xfrm>
                <a:off x="3776080" y="2227029"/>
                <a:ext cx="2163337" cy="680507"/>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𝑛</m:t>
                          </m:r>
                        </m:den>
                      </m:f>
                      <m:nary>
                        <m:naryPr>
                          <m:chr m:val="∑"/>
                          <m:ctrlPr>
                            <a:rPr lang="en-US" i="1" smtClean="0">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𝛽</m:t>
                          </m:r>
                        </m:e>
                      </m:d>
                    </m:oMath>
                  </m:oMathPara>
                </a14:m>
                <a:endParaRPr lang="en-US" dirty="0"/>
              </a:p>
            </p:txBody>
          </p:sp>
        </mc:Choice>
        <mc:Fallback xmlns="">
          <p:sp>
            <p:nvSpPr>
              <p:cNvPr id="22" name="TextBox 21">
                <a:extLst>
                  <a:ext uri="{FF2B5EF4-FFF2-40B4-BE49-F238E27FC236}">
                    <a16:creationId xmlns:a16="http://schemas.microsoft.com/office/drawing/2014/main" id="{816F2817-3193-EF46-61FE-C2DD509B6161}"/>
                  </a:ext>
                </a:extLst>
              </p:cNvPr>
              <p:cNvSpPr txBox="1">
                <a:spLocks noRot="1" noChangeAspect="1" noMove="1" noResize="1" noEditPoints="1" noAdjustHandles="1" noChangeArrowheads="1" noChangeShapeType="1" noTextEdit="1"/>
              </p:cNvSpPr>
              <p:nvPr/>
            </p:nvSpPr>
            <p:spPr>
              <a:xfrm>
                <a:off x="3776080" y="2227029"/>
                <a:ext cx="2163337" cy="6805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49F3E1-4813-D5DB-5FA3-5C9AF18B68E2}"/>
                  </a:ext>
                </a:extLst>
              </p:cNvPr>
              <p:cNvSpPr txBox="1"/>
              <p:nvPr/>
            </p:nvSpPr>
            <p:spPr>
              <a:xfrm>
                <a:off x="5653666" y="1838419"/>
                <a:ext cx="3121878" cy="1600438"/>
              </a:xfrm>
              <a:prstGeom prst="rect">
                <a:avLst/>
              </a:prstGeom>
              <a:solidFill>
                <a:schemeClr val="bg1"/>
              </a:solidFill>
              <a:ln>
                <a:solidFill>
                  <a:schemeClr val="tx1"/>
                </a:solidFill>
              </a:ln>
            </p:spPr>
            <p:txBody>
              <a:bodyPr wrap="square" rtlCol="0">
                <a:spAutoFit/>
              </a:bodyPr>
              <a:lstStyle/>
              <a:p>
                <a:pPr marL="285750" indent="-285750">
                  <a:buFont typeface="Arial" panose="020B0604020202020204" pitchFamily="34" charset="0"/>
                  <a:buChar char="•"/>
                </a:pPr>
                <a:r>
                  <a:rPr lang="en-US" dirty="0"/>
                  <a:t>Lambda(</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𝜆</m:t>
                    </m:r>
                  </m:oMath>
                </a14:m>
                <a:r>
                  <a:rPr lang="en-US" dirty="0"/>
                  <a:t>) acts as a constant value that we set. This is also known as a Hyperparameter since the value is explicitly specified. Beta(</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𝛽</m:t>
                    </m:r>
                  </m:oMath>
                </a14:m>
                <a:r>
                  <a:rPr lang="en-US" dirty="0"/>
                  <a:t>) value can be substituted with any parameter of interest.</a:t>
                </a:r>
              </a:p>
            </p:txBody>
          </p:sp>
        </mc:Choice>
        <mc:Fallback xmlns="">
          <p:sp>
            <p:nvSpPr>
              <p:cNvPr id="19" name="TextBox 18">
                <a:extLst>
                  <a:ext uri="{FF2B5EF4-FFF2-40B4-BE49-F238E27FC236}">
                    <a16:creationId xmlns:a16="http://schemas.microsoft.com/office/drawing/2014/main" id="{D849F3E1-4813-D5DB-5FA3-5C9AF18B68E2}"/>
                  </a:ext>
                </a:extLst>
              </p:cNvPr>
              <p:cNvSpPr txBox="1">
                <a:spLocks noRot="1" noChangeAspect="1" noMove="1" noResize="1" noEditPoints="1" noAdjustHandles="1" noChangeArrowheads="1" noChangeShapeType="1" noTextEdit="1"/>
              </p:cNvSpPr>
              <p:nvPr/>
            </p:nvSpPr>
            <p:spPr>
              <a:xfrm>
                <a:off x="5653666" y="1838419"/>
                <a:ext cx="3121878" cy="1600438"/>
              </a:xfrm>
              <a:prstGeom prst="rect">
                <a:avLst/>
              </a:prstGeom>
              <a:blipFill>
                <a:blip r:embed="rId7"/>
                <a:stretch>
                  <a:fillRect t="-379" r="-388" b="-2652"/>
                </a:stretch>
              </a:blipFill>
              <a:ln>
                <a:solidFill>
                  <a:schemeClr val="tx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1F7E3060-A33D-6D11-8C46-C9A86CF050C3}"/>
              </a:ext>
            </a:extLst>
          </p:cNvPr>
          <p:cNvGrpSpPr/>
          <p:nvPr/>
        </p:nvGrpSpPr>
        <p:grpSpPr>
          <a:xfrm>
            <a:off x="2110089" y="2219557"/>
            <a:ext cx="5617241" cy="2083154"/>
            <a:chOff x="2098408" y="2016126"/>
            <a:chExt cx="5617241" cy="2083154"/>
          </a:xfrm>
        </p:grpSpPr>
        <p:sp>
          <p:nvSpPr>
            <p:cNvPr id="2" name="Rectangle 1">
              <a:extLst>
                <a:ext uri="{FF2B5EF4-FFF2-40B4-BE49-F238E27FC236}">
                  <a16:creationId xmlns:a16="http://schemas.microsoft.com/office/drawing/2014/main" id="{4EA8C347-ECA5-DA0D-4BEA-04DFFE6947D3}"/>
                </a:ext>
              </a:extLst>
            </p:cNvPr>
            <p:cNvSpPr/>
            <p:nvPr/>
          </p:nvSpPr>
          <p:spPr>
            <a:xfrm>
              <a:off x="2375096" y="2282283"/>
              <a:ext cx="724943" cy="2530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F322372F-3199-3E06-E686-6B9CEF3F36A2}"/>
                </a:ext>
              </a:extLst>
            </p:cNvPr>
            <p:cNvSpPr/>
            <p:nvPr/>
          </p:nvSpPr>
          <p:spPr>
            <a:xfrm>
              <a:off x="2423235" y="3056736"/>
              <a:ext cx="724943" cy="2530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3BD9E712-1D60-5DEE-3CC9-F2D8B8951ECA}"/>
                </a:ext>
              </a:extLst>
            </p:cNvPr>
            <p:cNvSpPr/>
            <p:nvPr/>
          </p:nvSpPr>
          <p:spPr>
            <a:xfrm>
              <a:off x="2098408" y="3846211"/>
              <a:ext cx="1336168" cy="2530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0EEE7B05-06D3-4757-F60C-53768A73B025}"/>
                </a:ext>
              </a:extLst>
            </p:cNvPr>
            <p:cNvSpPr txBox="1"/>
            <p:nvPr/>
          </p:nvSpPr>
          <p:spPr>
            <a:xfrm>
              <a:off x="4362849" y="2016126"/>
              <a:ext cx="3352800" cy="1384995"/>
            </a:xfrm>
            <a:prstGeom prst="rect">
              <a:avLst/>
            </a:prstGeom>
            <a:solidFill>
              <a:schemeClr val="bg1"/>
            </a:solidFill>
            <a:ln>
              <a:solidFill>
                <a:schemeClr val="tx1"/>
              </a:solidFill>
            </a:ln>
          </p:spPr>
          <p:txBody>
            <a:bodyPr wrap="square" rtlCol="0">
              <a:spAutoFit/>
            </a:bodyPr>
            <a:lstStyle/>
            <a:p>
              <a:r>
                <a:rPr lang="en-US" dirty="0"/>
                <a:t>Still using Least Squares to deduce the best fitting model, the empirical risk of each model is now defined differently, which will cause the best model to not fit the data as well as before, hence we have added bias.</a:t>
              </a:r>
            </a:p>
          </p:txBody>
        </p:sp>
      </p:grpSp>
      <p:sp>
        <p:nvSpPr>
          <p:cNvPr id="3" name="TextBox 2">
            <a:extLst>
              <a:ext uri="{FF2B5EF4-FFF2-40B4-BE49-F238E27FC236}">
                <a16:creationId xmlns:a16="http://schemas.microsoft.com/office/drawing/2014/main" id="{BEA64A9A-4A69-129E-DA3A-68DB321FB216}"/>
              </a:ext>
            </a:extLst>
          </p:cNvPr>
          <p:cNvSpPr txBox="1"/>
          <p:nvPr/>
        </p:nvSpPr>
        <p:spPr>
          <a:xfrm>
            <a:off x="4569913" y="2027675"/>
            <a:ext cx="3590695" cy="2031325"/>
          </a:xfrm>
          <a:prstGeom prst="rect">
            <a:avLst/>
          </a:prstGeom>
          <a:solidFill>
            <a:schemeClr val="bg1"/>
          </a:solidFill>
          <a:ln>
            <a:solidFill>
              <a:schemeClr val="tx1"/>
            </a:solidFill>
          </a:ln>
        </p:spPr>
        <p:txBody>
          <a:bodyPr wrap="square" rtlCol="0">
            <a:spAutoFit/>
          </a:bodyPr>
          <a:lstStyle/>
          <a:p>
            <a:r>
              <a:rPr lang="en-US" dirty="0"/>
              <a:t>An important limitation of Regularization is in the presence of too much noise/outliers, this will cause these methods to not work.</a:t>
            </a:r>
          </a:p>
          <a:p>
            <a:endParaRPr lang="en-US" dirty="0"/>
          </a:p>
          <a:p>
            <a:r>
              <a:rPr lang="en-US" dirty="0"/>
              <a:t>Another important thing to remember is that since Lambda is a hyperparameter, we have to define its value. If our test data is not readily available, then Cross-validation can help us make the best estimate of this.</a:t>
            </a:r>
          </a:p>
        </p:txBody>
      </p:sp>
    </p:spTree>
    <p:extLst>
      <p:ext uri="{BB962C8B-B14F-4D97-AF65-F5344CB8AC3E}">
        <p14:creationId xmlns:p14="http://schemas.microsoft.com/office/powerpoint/2010/main" val="257610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5" grpId="0" animBg="1"/>
      <p:bldP spid="22" grpId="0" animBg="1"/>
      <p:bldP spid="22" grpId="1" animBg="1"/>
      <p:bldP spid="19" grpId="0" animBg="1"/>
      <p:bldP spid="19" grpId="1"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9B3723-D3A5-F37A-4B2B-EE57913AFE90}"/>
              </a:ext>
            </a:extLst>
          </p:cNvPr>
          <p:cNvSpPr>
            <a:spLocks noGrp="1"/>
          </p:cNvSpPr>
          <p:nvPr>
            <p:ph type="body" idx="1"/>
          </p:nvPr>
        </p:nvSpPr>
        <p:spPr>
          <a:xfrm>
            <a:off x="225001" y="899531"/>
            <a:ext cx="5045809" cy="3806284"/>
          </a:xfrm>
          <a:solidFill>
            <a:schemeClr val="accent4"/>
          </a:solidFill>
        </p:spPr>
        <p:txBody>
          <a:bodyPr/>
          <a:lstStyle/>
          <a:p>
            <a:pPr marL="114300" indent="0">
              <a:buClr>
                <a:schemeClr val="tx1"/>
              </a:buClr>
              <a:buNone/>
            </a:pPr>
            <a:r>
              <a:rPr lang="en-US" sz="1400" b="1" dirty="0">
                <a:solidFill>
                  <a:schemeClr val="tx1"/>
                </a:solidFill>
                <a:latin typeface="Arial" panose="020B0604020202020204" pitchFamily="34" charset="0"/>
                <a:cs typeface="Arial" panose="020B0604020202020204" pitchFamily="34" charset="0"/>
              </a:rPr>
              <a:t>The Process</a:t>
            </a:r>
          </a:p>
          <a:p>
            <a:pPr>
              <a:buClr>
                <a:schemeClr val="tx1"/>
              </a:buClr>
            </a:pPr>
            <a:r>
              <a:rPr lang="en-US" sz="1200" dirty="0">
                <a:solidFill>
                  <a:schemeClr val="tx1"/>
                </a:solidFill>
                <a:latin typeface="Arial" panose="020B0604020202020204" pitchFamily="34" charset="0"/>
                <a:cs typeface="Arial" panose="020B0604020202020204" pitchFamily="34" charset="0"/>
              </a:rPr>
              <a:t>This process involves randomly splitting the available data into (k) equally-sized chunks and using one chunk as the test data and fitting a model to the rest of the data. This will be repeated (k) number of times, each time with a different chunk of data designated as the test set.</a:t>
            </a:r>
          </a:p>
          <a:p>
            <a:pPr>
              <a:buClr>
                <a:schemeClr val="tx1"/>
              </a:buClr>
            </a:pPr>
            <a:r>
              <a:rPr lang="en-US" sz="1200" dirty="0">
                <a:solidFill>
                  <a:schemeClr val="tx1"/>
                </a:solidFill>
                <a:latin typeface="Arial" panose="020B0604020202020204" pitchFamily="34" charset="0"/>
                <a:cs typeface="Arial" panose="020B0604020202020204" pitchFamily="34" charset="0"/>
              </a:rPr>
              <a:t>For each (k) iteration, the fitted model will use a wide range of values for the hyperparameter/s of interest. The best performing value for that hyperparameter will be recorded. </a:t>
            </a:r>
          </a:p>
          <a:p>
            <a:pPr>
              <a:buClr>
                <a:schemeClr val="tx1"/>
              </a:buClr>
            </a:pPr>
            <a:r>
              <a:rPr lang="en-US" sz="1200" dirty="0">
                <a:solidFill>
                  <a:schemeClr val="tx1"/>
                </a:solidFill>
                <a:latin typeface="Arial"/>
                <a:cs typeface="Arial"/>
              </a:rPr>
              <a:t>The concluding hyperparameter will be the average of the (k) number of best performing hyperparameters. Using this process in regularization, a variety of different Lambda values are tried to estimate an optimal value.</a:t>
            </a:r>
          </a:p>
          <a:p>
            <a:pPr>
              <a:buClr>
                <a:schemeClr val="tx1"/>
              </a:buClr>
            </a:pPr>
            <a:r>
              <a:rPr lang="en-US" sz="1200" dirty="0">
                <a:solidFill>
                  <a:schemeClr val="tx1"/>
                </a:solidFill>
                <a:latin typeface="Arial" panose="020B0604020202020204" pitchFamily="34" charset="0"/>
                <a:cs typeface="Arial" panose="020B0604020202020204" pitchFamily="34" charset="0"/>
              </a:rPr>
              <a:t>Modern programming languages have CV available. </a:t>
            </a:r>
          </a:p>
          <a:p>
            <a:pPr>
              <a:buClr>
                <a:schemeClr val="tx1"/>
              </a:buClr>
            </a:pPr>
            <a:r>
              <a:rPr lang="en-US" sz="1200" dirty="0">
                <a:solidFill>
                  <a:schemeClr val="tx1"/>
                </a:solidFill>
                <a:latin typeface="Arial"/>
                <a:cs typeface="Arial"/>
              </a:rPr>
              <a:t>10-fold, 5-fold, and (n-1)-fold CV are the most common routes, but the more folds, the more computationally intensive the process becomes.</a:t>
            </a:r>
          </a:p>
          <a:p>
            <a:pPr>
              <a:buClr>
                <a:schemeClr val="tx1"/>
              </a:buClr>
            </a:pPr>
            <a:endParaRPr lang="en-US" sz="1200" dirty="0">
              <a:solidFill>
                <a:schemeClr val="tx1"/>
              </a:solidFill>
            </a:endParaRPr>
          </a:p>
          <a:p>
            <a:pPr>
              <a:buClr>
                <a:schemeClr val="tx1"/>
              </a:buClr>
            </a:pPr>
            <a:endParaRPr lang="en-US" sz="1200" dirty="0">
              <a:solidFill>
                <a:schemeClr val="tx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26C3D4C4-B6B8-3B7D-4B97-8B06A88ADB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8</a:t>
            </a:fld>
            <a:endParaRPr lang="en"/>
          </a:p>
        </p:txBody>
      </p:sp>
      <p:pic>
        <p:nvPicPr>
          <p:cNvPr id="6" name="Picture 6" descr="A picture containing diagram&#10;&#10;Description automatically generated">
            <a:extLst>
              <a:ext uri="{FF2B5EF4-FFF2-40B4-BE49-F238E27FC236}">
                <a16:creationId xmlns:a16="http://schemas.microsoft.com/office/drawing/2014/main" id="{D7C398A7-F169-F4F1-E347-E04C92AD76D5}"/>
              </a:ext>
            </a:extLst>
          </p:cNvPr>
          <p:cNvPicPr>
            <a:picLocks noChangeAspect="1"/>
          </p:cNvPicPr>
          <p:nvPr/>
        </p:nvPicPr>
        <p:blipFill>
          <a:blip r:embed="rId2"/>
          <a:stretch>
            <a:fillRect/>
          </a:stretch>
        </p:blipFill>
        <p:spPr>
          <a:xfrm>
            <a:off x="5494300" y="1895777"/>
            <a:ext cx="3342922" cy="1813791"/>
          </a:xfrm>
          <a:prstGeom prst="rect">
            <a:avLst/>
          </a:prstGeom>
        </p:spPr>
      </p:pic>
      <p:sp>
        <p:nvSpPr>
          <p:cNvPr id="7" name="Title 1">
            <a:extLst>
              <a:ext uri="{FF2B5EF4-FFF2-40B4-BE49-F238E27FC236}">
                <a16:creationId xmlns:a16="http://schemas.microsoft.com/office/drawing/2014/main" id="{DD7972C3-4E1D-BB46-DD1E-29303E9B50A6}"/>
              </a:ext>
            </a:extLst>
          </p:cNvPr>
          <p:cNvSpPr txBox="1">
            <a:spLocks/>
          </p:cNvSpPr>
          <p:nvPr/>
        </p:nvSpPr>
        <p:spPr>
          <a:xfrm>
            <a:off x="225001" y="361431"/>
            <a:ext cx="8693997" cy="413400"/>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eaLnBrk="1" hangingPunct="1">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r>
              <a:rPr lang="en-US" dirty="0">
                <a:ln w="0"/>
                <a:solidFill>
                  <a:schemeClr val="tx1"/>
                </a:solidFill>
                <a:effectLst>
                  <a:outerShdw blurRad="38100" dist="19050" dir="2700000" algn="tl" rotWithShape="0">
                    <a:schemeClr val="dk1">
                      <a:alpha val="40000"/>
                    </a:schemeClr>
                  </a:outerShdw>
                </a:effectLst>
              </a:rPr>
              <a:t>Cross Validation for Hyperparameter tuning</a:t>
            </a:r>
          </a:p>
        </p:txBody>
      </p:sp>
    </p:spTree>
    <p:extLst>
      <p:ext uri="{BB962C8B-B14F-4D97-AF65-F5344CB8AC3E}">
        <p14:creationId xmlns:p14="http://schemas.microsoft.com/office/powerpoint/2010/main" val="403961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A356-3FB7-4B0F-9A5F-5CE68C88063B}"/>
              </a:ext>
            </a:extLst>
          </p:cNvPr>
          <p:cNvSpPr>
            <a:spLocks noGrp="1"/>
          </p:cNvSpPr>
          <p:nvPr>
            <p:ph type="title"/>
          </p:nvPr>
        </p:nvSpPr>
        <p:spPr>
          <a:xfrm>
            <a:off x="300478" y="271582"/>
            <a:ext cx="8229600" cy="413400"/>
          </a:xfrm>
        </p:spPr>
        <p:txBody>
          <a:bodyPr/>
          <a:lstStyle/>
          <a:p>
            <a:r>
              <a:rPr lang="en-US" dirty="0"/>
              <a:t>Conclusion</a:t>
            </a:r>
          </a:p>
        </p:txBody>
      </p:sp>
      <p:sp>
        <p:nvSpPr>
          <p:cNvPr id="3" name="Text Placeholder 2">
            <a:extLst>
              <a:ext uri="{FF2B5EF4-FFF2-40B4-BE49-F238E27FC236}">
                <a16:creationId xmlns:a16="http://schemas.microsoft.com/office/drawing/2014/main" id="{253F7BFE-F22B-4B55-879B-3F062837B148}"/>
              </a:ext>
            </a:extLst>
          </p:cNvPr>
          <p:cNvSpPr>
            <a:spLocks noGrp="1"/>
          </p:cNvSpPr>
          <p:nvPr>
            <p:ph type="body" idx="1"/>
          </p:nvPr>
        </p:nvSpPr>
        <p:spPr>
          <a:xfrm>
            <a:off x="418119" y="684982"/>
            <a:ext cx="3994500" cy="3725700"/>
          </a:xfrm>
        </p:spPr>
        <p:txBody>
          <a:bodyPr/>
          <a:lstStyle/>
          <a:p>
            <a:r>
              <a:rPr lang="en-US" dirty="0"/>
              <a:t>Delicate balance of bias and variance are important to keep predictions reliable between small shifts between training and test</a:t>
            </a:r>
          </a:p>
          <a:p>
            <a:endParaRPr lang="en-US" dirty="0"/>
          </a:p>
          <a:p>
            <a:r>
              <a:rPr lang="en-US" dirty="0"/>
              <a:t> However, regularization has its limits and will not work if there are problems (errors, bad data, attacks) inside your training data itself  </a:t>
            </a:r>
          </a:p>
        </p:txBody>
      </p:sp>
      <p:sp>
        <p:nvSpPr>
          <p:cNvPr id="4" name="Text Placeholder 3">
            <a:extLst>
              <a:ext uri="{FF2B5EF4-FFF2-40B4-BE49-F238E27FC236}">
                <a16:creationId xmlns:a16="http://schemas.microsoft.com/office/drawing/2014/main" id="{66A0D4F9-949E-417C-B784-9A83A286376D}"/>
              </a:ext>
            </a:extLst>
          </p:cNvPr>
          <p:cNvSpPr>
            <a:spLocks noGrp="1"/>
          </p:cNvSpPr>
          <p:nvPr>
            <p:ph type="body" idx="2"/>
          </p:nvPr>
        </p:nvSpPr>
        <p:spPr>
          <a:xfrm>
            <a:off x="4653219" y="684982"/>
            <a:ext cx="3994500" cy="3725700"/>
          </a:xfrm>
        </p:spPr>
        <p:txBody>
          <a:bodyPr/>
          <a:lstStyle/>
          <a:p>
            <a:r>
              <a:rPr lang="en-US" dirty="0"/>
              <a:t>Several alternatives are there to improve robustness of regression learning of parameters </a:t>
            </a:r>
          </a:p>
          <a:p>
            <a:pPr marL="114300" indent="0">
              <a:buNone/>
            </a:pPr>
            <a:endParaRPr lang="en-US" dirty="0"/>
          </a:p>
          <a:p>
            <a:pPr marL="114300" indent="0">
              <a:buNone/>
            </a:pPr>
            <a:endParaRPr lang="en-US" dirty="0"/>
          </a:p>
          <a:p>
            <a:r>
              <a:rPr lang="en-US" dirty="0"/>
              <a:t> One such idea is M-estimation which we will see in a later module</a:t>
            </a:r>
          </a:p>
        </p:txBody>
      </p:sp>
      <p:sp>
        <p:nvSpPr>
          <p:cNvPr id="5" name="Slide Number Placeholder 4">
            <a:extLst>
              <a:ext uri="{FF2B5EF4-FFF2-40B4-BE49-F238E27FC236}">
                <a16:creationId xmlns:a16="http://schemas.microsoft.com/office/drawing/2014/main" id="{93AD608D-D426-45A6-AFC3-2FE93EEBCD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02308679"/>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9fe0469-22e8-4a08-ad11-4dfc844e701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83D84BA2F692E47A806FBC8F8E9CEBA" ma:contentTypeVersion="15" ma:contentTypeDescription="Create a new document." ma:contentTypeScope="" ma:versionID="937f104cc7b47629e27c3e1e59622a71">
  <xsd:schema xmlns:xsd="http://www.w3.org/2001/XMLSchema" xmlns:xs="http://www.w3.org/2001/XMLSchema" xmlns:p="http://schemas.microsoft.com/office/2006/metadata/properties" xmlns:ns3="89fe0469-22e8-4a08-ad11-4dfc844e701b" xmlns:ns4="edfaeee8-17aa-410c-976b-57c22865be41" targetNamespace="http://schemas.microsoft.com/office/2006/metadata/properties" ma:root="true" ma:fieldsID="5f340932d61d14e8a26fc75da57e9df9" ns3:_="" ns4:_="">
    <xsd:import namespace="89fe0469-22e8-4a08-ad11-4dfc844e701b"/>
    <xsd:import namespace="edfaeee8-17aa-410c-976b-57c22865be4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fe0469-22e8-4a08-ad11-4dfc844e70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dfaeee8-17aa-410c-976b-57c22865be4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D5B81A-4C1C-4B55-AAFF-C9A04158545E}">
  <ds:schemaRefs>
    <ds:schemaRef ds:uri="http://schemas.microsoft.com/sharepoint/v3/contenttype/forms"/>
  </ds:schemaRefs>
</ds:datastoreItem>
</file>

<file path=customXml/itemProps2.xml><?xml version="1.0" encoding="utf-8"?>
<ds:datastoreItem xmlns:ds="http://schemas.openxmlformats.org/officeDocument/2006/customXml" ds:itemID="{CD86DA49-F182-4CFC-B78A-57AF622E2066}">
  <ds:schemaRefs>
    <ds:schemaRef ds:uri="http://schemas.openxmlformats.org/package/2006/metadata/core-properties"/>
    <ds:schemaRef ds:uri="http://schemas.microsoft.com/office/2006/documentManagement/types"/>
    <ds:schemaRef ds:uri="edfaeee8-17aa-410c-976b-57c22865be41"/>
    <ds:schemaRef ds:uri="http://schemas.microsoft.com/office/2006/metadata/properties"/>
    <ds:schemaRef ds:uri="http://www.w3.org/XML/1998/namespace"/>
    <ds:schemaRef ds:uri="http://purl.org/dc/elements/1.1/"/>
    <ds:schemaRef ds:uri="http://purl.org/dc/terms/"/>
    <ds:schemaRef ds:uri="http://schemas.microsoft.com/office/infopath/2007/PartnerControls"/>
    <ds:schemaRef ds:uri="89fe0469-22e8-4a08-ad11-4dfc844e701b"/>
    <ds:schemaRef ds:uri="http://purl.org/dc/dcmitype/"/>
  </ds:schemaRefs>
</ds:datastoreItem>
</file>

<file path=customXml/itemProps3.xml><?xml version="1.0" encoding="utf-8"?>
<ds:datastoreItem xmlns:ds="http://schemas.openxmlformats.org/officeDocument/2006/customXml" ds:itemID="{EF9AF833-4740-4437-9C98-763EF85090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fe0469-22e8-4a08-ad11-4dfc844e701b"/>
    <ds:schemaRef ds:uri="edfaeee8-17aa-410c-976b-57c22865be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REU_Slide2_AdvancedRegression</Template>
  <TotalTime>9684</TotalTime>
  <Words>1296</Words>
  <Application>Microsoft Office PowerPoint</Application>
  <PresentationFormat>On-screen Show (16:9)</PresentationFormat>
  <Paragraphs>112</Paragraphs>
  <Slides>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Cambria Math</vt:lpstr>
      <vt:lpstr>Wingdings</vt:lpstr>
      <vt:lpstr>Cousine</vt:lpstr>
      <vt:lpstr>Valentine template</vt:lpstr>
      <vt:lpstr>1_Valentine template</vt:lpstr>
      <vt:lpstr>Some more on understanding regression</vt:lpstr>
      <vt:lpstr>Bias-Variance Tradeoff, Something to be Aware of</vt:lpstr>
      <vt:lpstr>Problem with ML, Bias-Variance Tradeoff</vt:lpstr>
      <vt:lpstr>Overfitting vs Underfitting</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#2: Advanced Regression</dc:title>
  <dc:creator>Jordan Matthew Heyboer</dc:creator>
  <cp:lastModifiedBy>Shameek Bhattacharjee</cp:lastModifiedBy>
  <cp:revision>172</cp:revision>
  <dcterms:created xsi:type="dcterms:W3CDTF">2022-07-18T22:24:28Z</dcterms:created>
  <dcterms:modified xsi:type="dcterms:W3CDTF">2023-01-31T21:11:13Z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0x010100383D84BA2F692E47A806FBC8F8E9CEBA</vt:lpwstr>
  </property>
</Properties>
</file>