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78" r:id="rId10"/>
    <p:sldId id="279" r:id="rId11"/>
    <p:sldId id="280" r:id="rId12"/>
    <p:sldId id="282" r:id="rId13"/>
    <p:sldId id="26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k Bhattacharjee" userId="59d2d97f-b60b-4528-9c32-e681741dbf40" providerId="ADAL" clId="{2E40E67D-C911-432A-AF8B-87FBC312F485}"/>
    <pc:docChg chg="modMainMaster">
      <pc:chgData name="Shameek Bhattacharjee" userId="59d2d97f-b60b-4528-9c32-e681741dbf40" providerId="ADAL" clId="{2E40E67D-C911-432A-AF8B-87FBC312F485}" dt="2022-03-25T15:37:53.884" v="82" actId="207"/>
      <pc:docMkLst>
        <pc:docMk/>
      </pc:docMkLst>
      <pc:sldMasterChg chg="modSldLayout">
        <pc:chgData name="Shameek Bhattacharjee" userId="59d2d97f-b60b-4528-9c32-e681741dbf40" providerId="ADAL" clId="{2E40E67D-C911-432A-AF8B-87FBC312F485}" dt="2022-03-25T15:37:53.884" v="82" actId="207"/>
        <pc:sldMasterMkLst>
          <pc:docMk/>
          <pc:sldMasterMk cId="1368627759" sldId="2147483648"/>
        </pc:sldMasterMkLst>
        <pc:sldLayoutChg chg="addSp modSp">
          <pc:chgData name="Shameek Bhattacharjee" userId="59d2d97f-b60b-4528-9c32-e681741dbf40" providerId="ADAL" clId="{2E40E67D-C911-432A-AF8B-87FBC312F485}" dt="2022-03-25T15:35:15.969" v="40" actId="1076"/>
          <pc:sldLayoutMkLst>
            <pc:docMk/>
            <pc:sldMasterMk cId="1368627759" sldId="2147483648"/>
            <pc:sldLayoutMk cId="4054545737" sldId="2147483649"/>
          </pc:sldLayoutMkLst>
          <pc:spChg chg="add mod">
            <ac:chgData name="Shameek Bhattacharjee" userId="59d2d97f-b60b-4528-9c32-e681741dbf40" providerId="ADAL" clId="{2E40E67D-C911-432A-AF8B-87FBC312F485}" dt="2022-03-25T15:35:15.969" v="40" actId="1076"/>
            <ac:spMkLst>
              <pc:docMk/>
              <pc:sldMasterMk cId="1368627759" sldId="2147483648"/>
              <pc:sldLayoutMk cId="4054545737" sldId="2147483649"/>
              <ac:spMk id="7" creationId="{828C8521-C9FC-486F-A520-ECBC336BFD39}"/>
            </ac:spMkLst>
          </pc:spChg>
        </pc:sldLayoutChg>
        <pc:sldLayoutChg chg="addSp modSp">
          <pc:chgData name="Shameek Bhattacharjee" userId="59d2d97f-b60b-4528-9c32-e681741dbf40" providerId="ADAL" clId="{2E40E67D-C911-432A-AF8B-87FBC312F485}" dt="2022-03-25T15:37:53.884" v="82" actId="207"/>
          <pc:sldLayoutMkLst>
            <pc:docMk/>
            <pc:sldMasterMk cId="1368627759" sldId="2147483648"/>
            <pc:sldLayoutMk cId="812076209" sldId="2147483650"/>
          </pc:sldLayoutMkLst>
          <pc:spChg chg="add mod">
            <ac:chgData name="Shameek Bhattacharjee" userId="59d2d97f-b60b-4528-9c32-e681741dbf40" providerId="ADAL" clId="{2E40E67D-C911-432A-AF8B-87FBC312F485}" dt="2022-03-25T15:37:53.884" v="82" actId="207"/>
            <ac:spMkLst>
              <pc:docMk/>
              <pc:sldMasterMk cId="1368627759" sldId="2147483648"/>
              <pc:sldLayoutMk cId="812076209" sldId="2147483650"/>
              <ac:spMk id="7" creationId="{96ABE954-ADE3-4E85-B29B-8426B078E04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DB2D3-C1D1-47E8-BE05-C3C5B6FDC2D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96CF-F11D-4EE9-9AF5-B6846849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3157-33B5-4C5D-BD3D-B9825578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B6841-8CC9-4EF2-BCC0-45BAD5E4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BDC2-FA55-42E7-A032-791A561E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921-1EA1-4AF0-9AFF-746500B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99C6-E5C1-4421-8B31-1F888AAA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8521-C9FC-486F-A520-ECBC336BFD39}"/>
              </a:ext>
            </a:extLst>
          </p:cNvPr>
          <p:cNvSpPr txBox="1"/>
          <p:nvPr userDrawn="1"/>
        </p:nvSpPr>
        <p:spPr>
          <a:xfrm rot="19562917">
            <a:off x="4552081" y="3244335"/>
            <a:ext cx="321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Draft AI Education Toolkit WMU </a:t>
            </a:r>
          </a:p>
        </p:txBody>
      </p:sp>
    </p:spTree>
    <p:extLst>
      <p:ext uri="{BB962C8B-B14F-4D97-AF65-F5344CB8AC3E}">
        <p14:creationId xmlns:p14="http://schemas.microsoft.com/office/powerpoint/2010/main" val="40545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1E04-8C5A-4194-B743-F3DD40B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CA5A-BF48-4B21-B382-23D58229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9D5A-00C4-4ED5-BD6C-BC8A0200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F430-2FF1-4B0C-93A0-FEC7227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2D5F-99C0-4790-9DD6-C6A2A3FD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9548E-F1AD-40CF-ACB1-2E3CFBCA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4FB4-0F3A-47B2-B8B6-5AF2A1FB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D628-B869-4074-9D16-232A100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632F-1008-4C63-A649-555291D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BEDF-183A-4814-9E9D-64D3DEF9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2F0-6AF8-47DD-B6CC-8A5384C7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9C5-C0BA-497E-819C-6D683D08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7AF8-E254-471E-A635-F8BF75D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48C5-C9EF-4927-B9F9-5D2ADD14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7A01-C212-4DC5-90CC-3577E70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BE954-ADE3-4E85-B29B-8426B078E04F}"/>
              </a:ext>
            </a:extLst>
          </p:cNvPr>
          <p:cNvSpPr txBox="1"/>
          <p:nvPr userDrawn="1"/>
        </p:nvSpPr>
        <p:spPr>
          <a:xfrm rot="19377988">
            <a:off x="3649287" y="3599411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Draft AI Education Toolkit WMU</a:t>
            </a:r>
          </a:p>
        </p:txBody>
      </p:sp>
    </p:spTree>
    <p:extLst>
      <p:ext uri="{BB962C8B-B14F-4D97-AF65-F5344CB8AC3E}">
        <p14:creationId xmlns:p14="http://schemas.microsoft.com/office/powerpoint/2010/main" val="8120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5C9F-8A14-4E76-BD6A-2ED74BA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3B44-B0B7-4DF8-8D68-66672DA3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AD55-B8A8-4166-8903-E2D29B6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6985-B45D-4E75-A01E-8F8EE9D9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0DBC-D7A1-4DBF-BEDC-51629214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1A62-6AA1-4B0A-92F5-A024947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07AB-0EB9-4127-981A-63EF7B26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3C42F-02D1-43DE-9BFB-23EF2138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4E89-B2E6-49B0-AE0F-4411B03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4E01-55E9-4D2B-8521-7BFC2365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E136-C008-4516-A672-49A3E8B9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79B5-879D-4C1B-8662-A1F047F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8EB1-5C86-4F86-B97D-2C2F339E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8A21-7A95-4DA2-87CA-FAC86A70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9D8F-5895-4247-A1E7-CBD55D5B0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E437-3E59-4AB2-8825-E83728B8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C6E7F-1A38-4DC9-B5A8-8BEBF55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2A5CB-E1E3-4E71-9A2F-D39A3B30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CBE6A-C760-468C-8EB2-2AEF467A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0D1B-4C98-4598-9780-BB66982A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0A15-0CB5-429D-A8B5-62F620AE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4666-9218-457A-AC63-6C29DF2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A7F3F-510F-439B-8D93-B01B5426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10E0B-BD79-4097-BE59-4F09B8DE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DDA01-1984-4660-8603-4DB4A308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C172E-8492-4599-8963-03597F65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84DF-2751-4A6F-8A10-623C19B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8A0F-2623-4B6B-9EEB-6C62625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D8F36-93CB-4661-B6AB-EF07F2E4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CE64-AECF-4AD9-8302-5D57883C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05F3F-F830-490A-8CEE-270C2A2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241D-F1A7-4890-9E11-D4DA206C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F0C0-4D9C-4496-AD85-585164BD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BF359-D477-42DC-90E5-A6893779E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0DEC-2BFF-4A4A-94C1-C27C100B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F119-26A1-470E-9E0D-CA5E0EC0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C3E06-4FCE-4CAA-BE8C-13AACEF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5165-5FB5-45E3-ADE9-552E80C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D0A3A-2E71-48BC-B339-F6FA8382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D467-DA25-43CF-9779-B1E841E4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AE1E-3F66-4671-BDAE-2F40F950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E37D-E395-455F-8D47-A54846880C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2AD-1B35-41C3-B105-CA98E78B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20AD-63BB-4C2E-B366-AC12939F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ADD1-19D0-4749-BC07-B723FBD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D574-5AA7-437D-AD4C-3DC788792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Data Poisoning in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37D0-0026-4AAE-A4EE-042ED5468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Shameek Bhattacharjee</a:t>
            </a:r>
          </a:p>
          <a:p>
            <a:r>
              <a:rPr lang="en-US" dirty="0"/>
              <a:t>Western Michigan University </a:t>
            </a:r>
          </a:p>
        </p:txBody>
      </p:sp>
    </p:spTree>
    <p:extLst>
      <p:ext uri="{BB962C8B-B14F-4D97-AF65-F5344CB8AC3E}">
        <p14:creationId xmlns:p14="http://schemas.microsoft.com/office/powerpoint/2010/main" val="329740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96F5-21AA-48AC-9ACD-0155843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Ways to prevent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167E-F0AF-4955-BD92-2D6ED614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broad ways to approach :</a:t>
            </a:r>
          </a:p>
          <a:p>
            <a:pPr marL="0" indent="0">
              <a:buNone/>
            </a:pPr>
            <a:r>
              <a:rPr lang="en-US"/>
              <a:t>	0. Need to know the attacks, and why models fail?</a:t>
            </a:r>
          </a:p>
          <a:p>
            <a:pPr marL="0" indent="0">
              <a:buNone/>
            </a:pPr>
            <a:r>
              <a:rPr lang="en-US"/>
              <a:t>	1. Make existing methods robust to minimize damage.</a:t>
            </a:r>
          </a:p>
          <a:p>
            <a:pPr marL="0" indent="0">
              <a:buNone/>
            </a:pPr>
            <a:r>
              <a:rPr lang="en-US"/>
              <a:t>	2. Re-design new methods which are: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2a) aware of these problems. </a:t>
            </a:r>
          </a:p>
          <a:p>
            <a:pPr marL="0" indent="0">
              <a:buNone/>
            </a:pPr>
            <a:r>
              <a:rPr lang="en-US"/>
              <a:t>		2b) immune to these problems.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u="sng"/>
              <a:t>Conclusion</a:t>
            </a:r>
            <a:r>
              <a:rPr lang="en-US"/>
              <a:t>: Need to diagnose the security risks and impacts first 	before protection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539DF7-1E6D-43F4-AA94-C8EB3FF68569}"/>
              </a:ext>
            </a:extLst>
          </p:cNvPr>
          <p:cNvSpPr txBox="1"/>
          <p:nvPr/>
        </p:nvSpPr>
        <p:spPr>
          <a:xfrm>
            <a:off x="341897" y="1420428"/>
            <a:ext cx="1165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Y. Ma, T. </a:t>
            </a:r>
            <a:r>
              <a:rPr lang="en-US" dirty="0" err="1"/>
              <a:t>Xie</a:t>
            </a:r>
            <a:r>
              <a:rPr lang="en-US" dirty="0"/>
              <a:t>, J. Li and R. </a:t>
            </a:r>
            <a:r>
              <a:rPr lang="en-US" dirty="0" err="1"/>
              <a:t>Maciejewski</a:t>
            </a:r>
            <a:r>
              <a:rPr lang="en-US" dirty="0"/>
              <a:t>, "Explaining Vulnerabilities to Adversarial Machine Learning through Visual Analytics,“</a:t>
            </a:r>
          </a:p>
          <a:p>
            <a:r>
              <a:rPr lang="en-US" dirty="0"/>
              <a:t> in 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vol. 26, no. 1, pp. 1075-1085, Jan. 2020,</a:t>
            </a:r>
          </a:p>
        </p:txBody>
      </p:sp>
    </p:spTree>
    <p:extLst>
      <p:ext uri="{BB962C8B-B14F-4D97-AF65-F5344CB8AC3E}">
        <p14:creationId xmlns:p14="http://schemas.microsoft.com/office/powerpoint/2010/main" val="356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5842-AB59-48B5-9BFD-D9C69580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4" y="360188"/>
            <a:ext cx="10515600" cy="106418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            Data Poisoning on Classification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FDA382-689B-42A7-9D86-585C74031E24}"/>
                  </a:ext>
                </a:extLst>
              </p:cNvPr>
              <p:cNvSpPr txBox="1"/>
              <p:nvPr/>
            </p:nvSpPr>
            <p:spPr>
              <a:xfrm>
                <a:off x="952488" y="1424368"/>
                <a:ext cx="9821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Training Data Instances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000" dirty="0"/>
                  <a:t>        (Note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a vector with multiple features)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FDA382-689B-42A7-9D86-585C7403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8" y="1424368"/>
                <a:ext cx="9821529" cy="400110"/>
              </a:xfrm>
              <a:prstGeom prst="rect">
                <a:avLst/>
              </a:prstGeom>
              <a:blipFill>
                <a:blip r:embed="rId2"/>
                <a:stretch>
                  <a:fillRect l="-62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C907E3-3517-49F1-8AF0-4B527276ECF3}"/>
                  </a:ext>
                </a:extLst>
              </p:cNvPr>
              <p:cNvSpPr txBox="1"/>
              <p:nvPr/>
            </p:nvSpPr>
            <p:spPr>
              <a:xfrm>
                <a:off x="952488" y="2348295"/>
                <a:ext cx="10020312" cy="1298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𝑛𝑥𝑑</m:t>
                        </m:r>
                      </m:sup>
                    </m:sSup>
                  </m:oMath>
                </a14:m>
                <a:r>
                  <a:rPr lang="en-US" sz="2000"/>
                  <a:t> </a:t>
                </a:r>
                <a:r>
                  <a:rPr lang="en-US" sz="2000">
                    <a:sym typeface="Wingdings" panose="05000000000000000000" pitchFamily="2" charset="2"/>
                  </a:rPr>
                  <a:t> Meaning there are </a:t>
                </a:r>
              </a:p>
              <a:p>
                <a:endParaRPr lang="en-US" i="1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000"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2000">
                    <a:sym typeface="Wingdings" panose="05000000000000000000" pitchFamily="2" charset="2"/>
                  </a:rPr>
                  <a:t> training instances and </a:t>
                </a:r>
                <a:endParaRPr lang="en-US" sz="2000" i="1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000"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sz="2000">
                    <a:sym typeface="Wingdings" panose="05000000000000000000" pitchFamily="2" charset="2"/>
                  </a:rPr>
                  <a:t> dimensions </a:t>
                </a:r>
                <a:r>
                  <a:rPr lang="en-US" sz="2000"/>
                  <a:t> in the training data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C907E3-3517-49F1-8AF0-4B527276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8" y="2348295"/>
                <a:ext cx="10020312" cy="1298176"/>
              </a:xfrm>
              <a:prstGeom prst="rect">
                <a:avLst/>
              </a:prstGeom>
              <a:blipFill>
                <a:blip r:embed="rId3"/>
                <a:stretch>
                  <a:fillRect t="-2347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EFA2A-BEAE-4E46-AA36-3854C6C16B4B}"/>
                  </a:ext>
                </a:extLst>
              </p:cNvPr>
              <p:cNvSpPr txBox="1"/>
              <p:nvPr/>
            </p:nvSpPr>
            <p:spPr>
              <a:xfrm>
                <a:off x="838200" y="4282705"/>
                <a:ext cx="9649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+1, −1}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    +1=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 −1=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EFA2A-BEAE-4E46-AA36-3854C6C1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2705"/>
                <a:ext cx="964937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CB3DB-CB2A-4045-8F6B-1C605DA48F8E}"/>
                  </a:ext>
                </a:extLst>
              </p:cNvPr>
              <p:cNvSpPr txBox="1"/>
              <p:nvPr/>
            </p:nvSpPr>
            <p:spPr>
              <a:xfrm>
                <a:off x="952488" y="5319049"/>
                <a:ext cx="5121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Classification Model you are trying to train </a:t>
                </a:r>
                <a:r>
                  <a:rPr lang="en-US" sz="200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CB3DB-CB2A-4045-8F6B-1C605DA48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8" y="5319049"/>
                <a:ext cx="5121658" cy="400110"/>
              </a:xfrm>
              <a:prstGeom prst="rect">
                <a:avLst/>
              </a:prstGeom>
              <a:blipFill>
                <a:blip r:embed="rId5"/>
                <a:stretch>
                  <a:fillRect l="-1190" t="-1076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71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561-BD4F-47C1-9552-D637D370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Basic Anatomy of a Data Poisoning in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0A1DD8-4BAA-44EF-98ED-17D3CB15BB0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 flipH="1">
                <a:off x="838200" y="1608781"/>
                <a:ext cx="1074420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/>
                  <a:t>Let the actual predicted label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/>
                  <a:t>) for a candidate target training data instance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/>
                  <a:t>)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sz="1800" b="1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0A1DD8-4BAA-44EF-98ED-17D3CB15BB0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38200" y="1608781"/>
                <a:ext cx="10744200" cy="341632"/>
              </a:xfrm>
              <a:prstGeom prst="rect">
                <a:avLst/>
              </a:prstGeom>
              <a:blipFill>
                <a:blip r:embed="rId2"/>
                <a:stretch>
                  <a:fillRect l="-511" t="-1785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7759F-0ECC-4A76-BCFB-B0778013E202}"/>
                  </a:ext>
                </a:extLst>
              </p:cNvPr>
              <p:cNvSpPr txBox="1"/>
              <p:nvPr/>
            </p:nvSpPr>
            <p:spPr>
              <a:xfrm flipH="1">
                <a:off x="838200" y="2176233"/>
                <a:ext cx="100813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Instance of a Data Poisoning Attack is for any target point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/>
                  <a:t> ; </a:t>
                </a:r>
              </a:p>
              <a:p>
                <a:endParaRPr lang="en-US"/>
              </a:p>
              <a:p>
                <a:r>
                  <a:rPr lang="en-US" b="1" u="sng"/>
                  <a:t>GOAL</a:t>
                </a:r>
                <a:r>
                  <a:rPr lang="en-US" b="1"/>
                  <a:t>: change training data in a way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/>
                  <a:t> ‘s predicted class is flipped to</a:t>
                </a:r>
                <a:r>
                  <a:rPr lang="en-US" b="1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7759F-0ECC-4A76-BCFB-B0778013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176233"/>
                <a:ext cx="10081334" cy="923330"/>
              </a:xfrm>
              <a:prstGeom prst="rect">
                <a:avLst/>
              </a:prstGeom>
              <a:blipFill>
                <a:blip r:embed="rId3"/>
                <a:stretch>
                  <a:fillRect l="-54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1BCF7-E796-4CC2-8C1F-FEF2C4187462}"/>
                  </a:ext>
                </a:extLst>
              </p:cNvPr>
              <p:cNvSpPr txBox="1"/>
              <p:nvPr/>
            </p:nvSpPr>
            <p:spPr>
              <a:xfrm flipH="1">
                <a:off x="838200" y="3337927"/>
                <a:ext cx="10515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Attackers  insert </a:t>
                </a:r>
                <a:r>
                  <a:rPr lang="en-US" b="1" i="1"/>
                  <a:t>m </a:t>
                </a:r>
                <a:r>
                  <a:rPr lang="en-US" b="1"/>
                  <a:t> no. of such perturbed instances 	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𝓟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>
                    <a:solidFill>
                      <a:schemeClr val="accent1">
                        <a:lumMod val="50000"/>
                      </a:schemeClr>
                    </a:solidFill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1"/>
              </a:p>
              <a:p>
                <a:endParaRPr lang="en-US"/>
              </a:p>
              <a:p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 </a:t>
                </a:r>
                <a:r>
                  <a:rPr lang="en-US"/>
                  <a:t>the upper bound on the number of training instances the attacker could manage</a:t>
                </a:r>
              </a:p>
              <a:p>
                <a:endParaRPr lang="en-US"/>
              </a:p>
              <a:p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 </a:t>
                </a:r>
                <a:r>
                  <a:rPr lang="en-US"/>
                  <a:t> set of poisoned data instances/examples, each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in this set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 i="1"/>
              </a:p>
              <a:p>
                <a:r>
                  <a:rPr lang="en-US"/>
                  <a:t>                  After inserting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perturbed instances,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/>
                  <a:t> will become part of the attacker’s desired class because 	the threshold will be influenced by the m perturbed instances </a:t>
                </a:r>
                <a:r>
                  <a:rPr lang="en-US" u="sng"/>
                  <a:t>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  <a:p>
                <a:endParaRPr lang="en-US" i="1"/>
              </a:p>
              <a:p>
                <a:r>
                  <a:rPr lang="en-US" i="1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 is called the desired class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1BCF7-E796-4CC2-8C1F-FEF2C418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3337927"/>
                <a:ext cx="10515600" cy="2862322"/>
              </a:xfrm>
              <a:prstGeom prst="rect">
                <a:avLst/>
              </a:prstGeom>
              <a:blipFill>
                <a:blip r:embed="rId4"/>
                <a:stretch>
                  <a:fillRect l="-522" t="-1279" r="-696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C0F6-DF24-4040-A9BE-1F0E3C47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11"/>
            <a:ext cx="10515600" cy="726828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Visual Intuition of Poisoning Attack Goal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999FB-2F66-40A8-97A3-6B6041E68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48" y="1190056"/>
            <a:ext cx="4874707" cy="471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47AA8-0CC0-4991-98D6-3E79322F8493}"/>
                  </a:ext>
                </a:extLst>
              </p:cNvPr>
              <p:cNvSpPr txBox="1"/>
              <p:nvPr/>
            </p:nvSpPr>
            <p:spPr>
              <a:xfrm>
                <a:off x="5721943" y="3943927"/>
                <a:ext cx="59532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/>
                  <a:t>Poisoning GOAL</a:t>
                </a:r>
                <a:r>
                  <a:rPr lang="en-US"/>
                  <a:t>: Change data points in such a manner so that</a:t>
                </a:r>
              </a:p>
              <a:p>
                <a:r>
                  <a:rPr lang="en-US"/>
                  <a:t>the dotted threshold line (fancily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)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>
                    <a:sym typeface="Wingdings" panose="05000000000000000000" pitchFamily="2" charset="2"/>
                  </a:rPr>
                  <a:t>aka flipping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/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47AA8-0CC0-4991-98D6-3E79322F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43" y="3943927"/>
                <a:ext cx="5953233" cy="923330"/>
              </a:xfrm>
              <a:prstGeom prst="rect">
                <a:avLst/>
              </a:prstGeom>
              <a:blipFill>
                <a:blip r:embed="rId3"/>
                <a:stretch>
                  <a:fillRect l="-922" t="-3974" r="-10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CB0F8-B34C-4BBA-9F0D-4857C9A975E4}"/>
              </a:ext>
            </a:extLst>
          </p:cNvPr>
          <p:cNvCxnSpPr>
            <a:cxnSpLocks/>
          </p:cNvCxnSpPr>
          <p:nvPr/>
        </p:nvCxnSpPr>
        <p:spPr>
          <a:xfrm flipV="1">
            <a:off x="3823853" y="3943927"/>
            <a:ext cx="738911" cy="360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F44A9-37EC-418D-A97C-2EF926BBCD9D}"/>
                  </a:ext>
                </a:extLst>
              </p:cNvPr>
              <p:cNvSpPr txBox="1"/>
              <p:nvPr/>
            </p:nvSpPr>
            <p:spPr>
              <a:xfrm>
                <a:off x="1876865" y="6184673"/>
                <a:ext cx="1830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Desired class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of the attacker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F44A9-37EC-418D-A97C-2EF926BB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65" y="6184673"/>
                <a:ext cx="1830181" cy="646331"/>
              </a:xfrm>
              <a:prstGeom prst="rect">
                <a:avLst/>
              </a:prstGeom>
              <a:blipFill>
                <a:blip r:embed="rId4"/>
                <a:stretch>
                  <a:fillRect l="-30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89FDC2-B9EA-4A07-948A-93C5BA208B8B}"/>
              </a:ext>
            </a:extLst>
          </p:cNvPr>
          <p:cNvCxnSpPr>
            <a:cxnSpLocks/>
          </p:cNvCxnSpPr>
          <p:nvPr/>
        </p:nvCxnSpPr>
        <p:spPr>
          <a:xfrm>
            <a:off x="3148796" y="5667944"/>
            <a:ext cx="0" cy="6232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7807B-18B3-4D78-BC18-B1D60B215AE2}"/>
                  </a:ext>
                </a:extLst>
              </p:cNvPr>
              <p:cNvSpPr txBox="1"/>
              <p:nvPr/>
            </p:nvSpPr>
            <p:spPr>
              <a:xfrm>
                <a:off x="5616759" y="1957132"/>
                <a:ext cx="1675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Actual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of the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7807B-18B3-4D78-BC18-B1D60B21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59" y="1957132"/>
                <a:ext cx="1675908" cy="646331"/>
              </a:xfrm>
              <a:prstGeom prst="rect">
                <a:avLst/>
              </a:prstGeom>
              <a:blipFill>
                <a:blip r:embed="rId5"/>
                <a:stretch>
                  <a:fillRect l="-290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85CE21-CB4B-43F3-8A42-2BEB077CB3D8}"/>
              </a:ext>
            </a:extLst>
          </p:cNvPr>
          <p:cNvCxnSpPr>
            <a:cxnSpLocks/>
          </p:cNvCxnSpPr>
          <p:nvPr/>
        </p:nvCxnSpPr>
        <p:spPr>
          <a:xfrm flipV="1">
            <a:off x="5157926" y="2241658"/>
            <a:ext cx="453985" cy="28847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A9B6-D9DB-4793-9CCE-F7BD389D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859"/>
            <a:ext cx="10515600" cy="117374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Binary Search Poisoning Attack (BSA)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E771E-AC02-4A7B-BB90-B60ED0E2F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413"/>
                <a:ext cx="10836564" cy="466141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iteration do if (b &lt; B)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                Locate </a:t>
                </a:r>
                <a:r>
                  <a:rPr lang="en-US" sz="2000" dirty="0">
                    <a:sym typeface="Wingdings" panose="05000000000000000000" pitchFamily="2" charset="2"/>
                  </a:rPr>
                  <a:t>nearest neighbor in attacker’s desired class</a:t>
                </a:r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	    Find the midpoint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 and its nearest neighbor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en-US" sz="2000" dirty="0"/>
                  <a:t>  is your poisoning candidate instance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en-US" sz="2000" dirty="0"/>
                  <a:t> == desired class of attacker (-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in this case))</a:t>
                </a:r>
              </a:p>
              <a:p>
                <a:pPr marL="0" indent="0">
                  <a:buNone/>
                </a:pPr>
                <a:r>
                  <a:rPr lang="en-US" sz="2000" dirty="0"/>
                  <a:t>		Then it is a valid poisoning instance. </a:t>
                </a:r>
              </a:p>
              <a:p>
                <a:pPr marL="0" indent="0">
                  <a:buNone/>
                </a:pPr>
                <a:r>
                  <a:rPr lang="en-US" sz="2000" dirty="0"/>
                  <a:t>		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en-US" sz="2000" dirty="0"/>
                  <a:t>  to the original training dataset, </a:t>
                </a:r>
              </a:p>
              <a:p>
                <a:pPr marL="0" indent="0">
                  <a:buNone/>
                </a:pPr>
                <a:r>
                  <a:rPr lang="en-US" sz="2000" dirty="0"/>
                  <a:t>		b=b+1 (b=current no. of appended poisoned instances)</a:t>
                </a:r>
              </a:p>
              <a:p>
                <a:pPr marL="0" indent="0">
                  <a:buNone/>
                </a:pPr>
                <a:r>
                  <a:rPr lang="en-US" sz="2000" dirty="0"/>
                  <a:t>		Model is re-trained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;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en-US" sz="2000" dirty="0"/>
                  <a:t> is your nearest neighbor now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  <a:p>
                <a:pPr marL="0" indent="0">
                  <a:buNone/>
                </a:pPr>
                <a:r>
                  <a:rPr lang="en-US" sz="2200" u="sng" dirty="0"/>
                  <a:t>Stopping Condition: </a:t>
                </a:r>
                <a:r>
                  <a:rPr lang="en-US" sz="1900" dirty="0"/>
                  <a:t>Generate new poisoned instances iteratively </a:t>
                </a:r>
                <a:r>
                  <a:rPr lang="en-US" sz="1900" u="sng" dirty="0"/>
                  <a:t>until</a:t>
                </a:r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r>
                  <a:rPr lang="en-US" sz="1900" dirty="0"/>
                  <a:t>	 (a) the target label is flipped </a:t>
                </a:r>
                <a:r>
                  <a:rPr lang="en-US" sz="18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900" dirty="0"/>
                  <a:t>) =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           OR  (b) if attacker exceeds B poisoned instances (i.e. b &gt; 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E771E-AC02-4A7B-BB90-B60ED0E2F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413"/>
                <a:ext cx="10836564" cy="4661414"/>
              </a:xfrm>
              <a:blipFill>
                <a:blip r:embed="rId2"/>
                <a:stretch>
                  <a:fillRect l="-619" t="-1702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A5D87-C7B1-41BF-BA1A-24F4BF10B1BF}"/>
                  </a:ext>
                </a:extLst>
              </p:cNvPr>
              <p:cNvSpPr txBox="1"/>
              <p:nvPr/>
            </p:nvSpPr>
            <p:spPr>
              <a:xfrm>
                <a:off x="8249152" y="2359315"/>
                <a:ext cx="866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A5D87-C7B1-41BF-BA1A-24F4BF10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52" y="2359315"/>
                <a:ext cx="866776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ACEDE-CFD4-4DD5-B875-4867AE6A8064}"/>
                  </a:ext>
                </a:extLst>
              </p:cNvPr>
              <p:cNvSpPr txBox="1"/>
              <p:nvPr/>
            </p:nvSpPr>
            <p:spPr>
              <a:xfrm>
                <a:off x="7210810" y="2028823"/>
                <a:ext cx="722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 smtClean="0">
                              <a:sym typeface="Wingdings" panose="05000000000000000000" pitchFamily="2" charset="2"/>
                            </a:rPr>
                            <m:t>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ACEDE-CFD4-4DD5-B875-4867AE6A8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10" y="2028823"/>
                <a:ext cx="722442" cy="461665"/>
              </a:xfrm>
              <a:prstGeom prst="rect">
                <a:avLst/>
              </a:prstGeom>
              <a:blipFill>
                <a:blip r:embed="rId4"/>
                <a:stretch>
                  <a:fillRect l="-3390" r="-34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333F511-2BA7-4BC9-9D3A-60045F6EF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61" y="387173"/>
            <a:ext cx="2109317" cy="1992836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1502AE33-9266-4677-8CA1-A071EC178C86}"/>
              </a:ext>
            </a:extLst>
          </p:cNvPr>
          <p:cNvSpPr/>
          <p:nvPr/>
        </p:nvSpPr>
        <p:spPr>
          <a:xfrm rot="5400000">
            <a:off x="9123145" y="1158220"/>
            <a:ext cx="277777" cy="2025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1F17F-FDBE-4143-A7BC-ACA5E345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464" y="2437969"/>
            <a:ext cx="1659977" cy="1537463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5FF06F18-C7A5-4028-99FB-C160DE66C498}"/>
              </a:ext>
            </a:extLst>
          </p:cNvPr>
          <p:cNvSpPr/>
          <p:nvPr/>
        </p:nvSpPr>
        <p:spPr>
          <a:xfrm rot="5400000">
            <a:off x="9529974" y="2070816"/>
            <a:ext cx="297698" cy="1167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2A0BE3-BF4A-4C17-9DAF-5D7545826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241" y="3975432"/>
            <a:ext cx="1796422" cy="179070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CD2F0D82-5490-4AD4-B33B-370B2977B8A9}"/>
              </a:ext>
            </a:extLst>
          </p:cNvPr>
          <p:cNvSpPr/>
          <p:nvPr/>
        </p:nvSpPr>
        <p:spPr>
          <a:xfrm rot="5400000">
            <a:off x="9577354" y="4200657"/>
            <a:ext cx="297698" cy="1167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5333-C2E0-4C30-9CB7-50C83968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STING RAY Attack (SRA)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ACA5-5A54-47DA-A7CD-BA4DECE0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1550"/>
                <a:ext cx="10515600" cy="4765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Inserts new copies of existing data instances by </a:t>
                </a:r>
                <a:r>
                  <a:rPr lang="en-US" sz="2000" u="sng"/>
                  <a:t>perturbing less-informative features</a:t>
                </a:r>
                <a:r>
                  <a:rPr lang="en-US" sz="2000"/>
                  <a:t>. </a:t>
                </a:r>
              </a:p>
              <a:p>
                <a:pPr marL="0" indent="0">
                  <a:buNone/>
                </a:pPr>
                <a:r>
                  <a:rPr lang="en-US" sz="2000"/>
                  <a:t>	The main difference with BSA </a:t>
                </a:r>
                <a:r>
                  <a:rPr lang="en-US" sz="2000">
                    <a:sym typeface="Wingdings" panose="05000000000000000000" pitchFamily="2" charset="2"/>
                  </a:rPr>
                  <a:t> </a:t>
                </a:r>
                <a:r>
                  <a:rPr lang="en-US" sz="2000"/>
                  <a:t>how poisoning instances are generated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 A base instance          (near the target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/>
                  <a:t> ) in the desired class is selected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 A copy of the base instance is created as a poisoned candidate.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 Use some feature importance measures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 A subset of features are selected for value perturbation on the poisoned candidate.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 After trying to perturb the feature values, </a:t>
                </a:r>
                <a:r>
                  <a:rPr lang="en-US" sz="2000" u="sng"/>
                  <a:t>the poisoned instance closest to the target is inserted into the training data</a:t>
                </a:r>
              </a:p>
              <a:p>
                <a:pPr marL="0" indent="0">
                  <a:buNone/>
                </a:pPr>
                <a:r>
                  <a:rPr lang="en-US" sz="2000"/>
                  <a:t>Note perturbation may not be very high, (some bound is there)</a:t>
                </a:r>
              </a:p>
              <a:p>
                <a:pPr marL="0" indent="0">
                  <a:buNone/>
                </a:pPr>
                <a:r>
                  <a:rPr lang="en-US" sz="2000"/>
                  <a:t>Same stopping condition as BSA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ACA5-5A54-47DA-A7CD-BA4DECE0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1550"/>
                <a:ext cx="10515600" cy="4765413"/>
              </a:xfrm>
              <a:blipFill>
                <a:blip r:embed="rId2"/>
                <a:stretch>
                  <a:fillRect l="-63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9EE63-121A-421A-939B-C4F7582083D7}"/>
                  </a:ext>
                </a:extLst>
              </p:cNvPr>
              <p:cNvSpPr txBox="1"/>
              <p:nvPr/>
            </p:nvSpPr>
            <p:spPr>
              <a:xfrm>
                <a:off x="2876365" y="2175030"/>
                <a:ext cx="665826" cy="38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9EE63-121A-421A-939B-C4F75820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5" y="2175030"/>
                <a:ext cx="665826" cy="381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B52330E-2AAC-4F4F-B8FD-1DC2D5FEF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557" y="4285695"/>
            <a:ext cx="2594314" cy="23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C25F-6408-4C4F-8213-6E2D16D6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bad or good are such attacks? (Complexity)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AED4-370E-4896-AE73-53337135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942468" cy="45878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Two metrics to quantify goodness of data poisoning attacks</a:t>
            </a:r>
          </a:p>
          <a:p>
            <a:pPr marL="457200" indent="-457200">
              <a:buAutoNum type="arabicPeriod"/>
            </a:pPr>
            <a:r>
              <a:rPr lang="en-US" sz="2100" b="1" u="sng" dirty="0"/>
              <a:t>Decision Boundary Distance(DBD)</a:t>
            </a:r>
            <a:r>
              <a:rPr lang="en-US" sz="2100" b="1" dirty="0"/>
              <a:t>                                     </a:t>
            </a:r>
          </a:p>
          <a:p>
            <a:pPr marL="0" indent="0">
              <a:buNone/>
            </a:pPr>
            <a:r>
              <a:rPr lang="en-US" sz="2100" b="1" dirty="0"/>
              <a:t>2.     </a:t>
            </a:r>
            <a:r>
              <a:rPr lang="en-US" sz="2100" b="1" u="sng" dirty="0"/>
              <a:t>Minimum Cost for a Successful Attack (MCSA)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b="1" u="sng" dirty="0"/>
              <a:t>Decision Boundary Distance(DBD):</a:t>
            </a:r>
          </a:p>
          <a:p>
            <a:pPr marL="0" indent="0">
              <a:buNone/>
            </a:pPr>
            <a:r>
              <a:rPr lang="en-US" sz="1800" dirty="0"/>
              <a:t>shortest distance from a data instance and a decision boundary </a:t>
            </a:r>
          </a:p>
          <a:p>
            <a:pPr marL="0" indent="0">
              <a:buNone/>
            </a:pPr>
            <a:r>
              <a:rPr lang="en-US" sz="1800" dirty="0"/>
              <a:t>difficult to derive exact DBD from classifiers especially in non-linear classifiers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Assume a unit ball centered at the data instance, </a:t>
            </a:r>
          </a:p>
          <a:p>
            <a:pPr marL="0" indent="0">
              <a:buNone/>
            </a:pPr>
            <a:r>
              <a:rPr lang="en-US" sz="2000" dirty="0"/>
              <a:t>Then uniformly sample a set of unit direction vectors from the ball.</a:t>
            </a:r>
          </a:p>
          <a:p>
            <a:pPr marL="0" indent="0">
              <a:buNone/>
            </a:pPr>
            <a:r>
              <a:rPr lang="en-US" sz="2000" dirty="0"/>
              <a:t>For each vector, perturb the original instance along the vector iteratively with a fixed step length,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Predict the class label with the classifier, and stop if the prediction is flipped.</a:t>
            </a:r>
          </a:p>
          <a:p>
            <a:pPr marL="0" indent="0">
              <a:buNone/>
            </a:pPr>
            <a:r>
              <a:rPr lang="en-US" sz="2000" dirty="0"/>
              <a:t>Record the number of perturbation steps to the decision boundary.</a:t>
            </a:r>
          </a:p>
          <a:p>
            <a:pPr marL="0" indent="0">
              <a:buNone/>
            </a:pPr>
            <a:r>
              <a:rPr lang="en-US" sz="2000" dirty="0"/>
              <a:t>Product of step length and the minimum steps among all the directions is estimated DBD for each data instance.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72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C5B-6544-4D5C-9666-572928F5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DBD: Illustration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89021-6C62-448B-91CF-3E4A4EA7C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939" y="2384587"/>
            <a:ext cx="3124200" cy="3030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AF0F1-4350-413C-8B60-9A1FFE1D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16" y="2460864"/>
            <a:ext cx="3474498" cy="29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8D0F-E1B0-4623-9C82-9D67DD53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Minimum Cost for Successful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6393-C48A-49CC-9C81-DCA56C00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33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number of insertions required to attack a data instance. </a:t>
            </a:r>
          </a:p>
          <a:p>
            <a:endParaRPr lang="en-US" dirty="0"/>
          </a:p>
          <a:p>
            <a:r>
              <a:rPr lang="en-US" dirty="0"/>
              <a:t>Per data instance metric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MCSA is the number of poisoning instances that must be inserted for a successful attack under an unlimited budget.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MCSA value is dependent on the attack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Reported in some literature as poisoning rate, the number of poisoning instances relative to the original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34080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97D2FE694CD4987D9314B29E1241B" ma:contentTypeVersion="10" ma:contentTypeDescription="Create a new document." ma:contentTypeScope="" ma:versionID="d884fc477bafa26af954ff56fe18e644">
  <xsd:schema xmlns:xsd="http://www.w3.org/2001/XMLSchema" xmlns:xs="http://www.w3.org/2001/XMLSchema" xmlns:p="http://schemas.microsoft.com/office/2006/metadata/properties" xmlns:ns2="1d8861de-dfeb-4d36-a5c6-bd5cdceee053" xmlns:ns3="42077d8d-485d-45b9-b9f9-22a874370536" targetNamespace="http://schemas.microsoft.com/office/2006/metadata/properties" ma:root="true" ma:fieldsID="d39cc70933dbcc4f717415fad587de95" ns2:_="" ns3:_="">
    <xsd:import namespace="1d8861de-dfeb-4d36-a5c6-bd5cdceee053"/>
    <xsd:import namespace="42077d8d-485d-45b9-b9f9-22a874370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861de-dfeb-4d36-a5c6-bd5cdceee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77d8d-485d-45b9-b9f9-22a8743705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792020-BB86-43BE-BD58-D592C0645753}"/>
</file>

<file path=customXml/itemProps2.xml><?xml version="1.0" encoding="utf-8"?>
<ds:datastoreItem xmlns:ds="http://schemas.openxmlformats.org/officeDocument/2006/customXml" ds:itemID="{B692F82F-DCA4-4985-A826-98AE6AB6A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FD3D7-F57B-4A8F-A334-62509BA4DE11}">
  <ds:schemaRefs>
    <ds:schemaRef ds:uri="http://www.w3.org/XML/1998/namespace"/>
    <ds:schemaRef ds:uri="edfaeee8-17aa-410c-976b-57c22865be41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9fe0469-22e8-4a08-ad11-4dfc844e70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966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Data Poisoning in Classification Models</vt:lpstr>
      <vt:lpstr>            Data Poisoning on Classification Models</vt:lpstr>
      <vt:lpstr>Basic Anatomy of a Data Poisoning in AI</vt:lpstr>
      <vt:lpstr>Visual Intuition of Poisoning Attack Goal</vt:lpstr>
      <vt:lpstr>Binary Search Poisoning Attack (BSA)</vt:lpstr>
      <vt:lpstr>STING RAY Attack (SRA)</vt:lpstr>
      <vt:lpstr>How bad or good are such attacks? (Complexity)</vt:lpstr>
      <vt:lpstr>DBD: Illustration</vt:lpstr>
      <vt:lpstr>Minimum Cost for Successful Attack </vt:lpstr>
      <vt:lpstr>Ways to prevent this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Poisoning in Classification Models</dc:title>
  <dc:creator>Shameek Bhattacharjee</dc:creator>
  <cp:lastModifiedBy>Shameek Bhattacharjee</cp:lastModifiedBy>
  <cp:revision>1</cp:revision>
  <dcterms:created xsi:type="dcterms:W3CDTF">2022-03-17T15:56:41Z</dcterms:created>
  <dcterms:modified xsi:type="dcterms:W3CDTF">2022-03-25T15:37:57Z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0x010100B0197D2FE694CD4987D9314B29E1241B</vt:lpwstr>
  </property>
</Properties>
</file>