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8" r:id="rId6"/>
    <p:sldId id="257" r:id="rId7"/>
    <p:sldId id="27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eek Bhattacharjee" userId="59d2d97f-b60b-4528-9c32-e681741dbf40" providerId="ADAL" clId="{DCB1E19E-F46F-4672-B007-14639EF929F3}"/>
    <pc:docChg chg="custSel delSld modSld">
      <pc:chgData name="Shameek Bhattacharjee" userId="59d2d97f-b60b-4528-9c32-e681741dbf40" providerId="ADAL" clId="{DCB1E19E-F46F-4672-B007-14639EF929F3}" dt="2022-03-25T15:42:54.243" v="133" actId="2696"/>
      <pc:docMkLst>
        <pc:docMk/>
      </pc:docMkLst>
      <pc:sldChg chg="modSp">
        <pc:chgData name="Shameek Bhattacharjee" userId="59d2d97f-b60b-4528-9c32-e681741dbf40" providerId="ADAL" clId="{DCB1E19E-F46F-4672-B007-14639EF929F3}" dt="2022-03-25T15:41:59.506" v="128" actId="20577"/>
        <pc:sldMkLst>
          <pc:docMk/>
          <pc:sldMk cId="3128249250" sldId="259"/>
        </pc:sldMkLst>
        <pc:spChg chg="mod">
          <ac:chgData name="Shameek Bhattacharjee" userId="59d2d97f-b60b-4528-9c32-e681741dbf40" providerId="ADAL" clId="{DCB1E19E-F46F-4672-B007-14639EF929F3}" dt="2022-03-25T15:41:59.506" v="128" actId="20577"/>
          <ac:spMkLst>
            <pc:docMk/>
            <pc:sldMk cId="3128249250" sldId="259"/>
            <ac:spMk id="2" creationId="{00000000-0000-0000-0000-000000000000}"/>
          </ac:spMkLst>
        </pc:spChg>
      </pc:sldChg>
      <pc:sldChg chg="del">
        <pc:chgData name="Shameek Bhattacharjee" userId="59d2d97f-b60b-4528-9c32-e681741dbf40" providerId="ADAL" clId="{DCB1E19E-F46F-4672-B007-14639EF929F3}" dt="2022-03-25T15:42:53.952" v="130" actId="2696"/>
        <pc:sldMkLst>
          <pc:docMk/>
          <pc:sldMk cId="2430434272" sldId="267"/>
        </pc:sldMkLst>
      </pc:sldChg>
      <pc:sldChg chg="del">
        <pc:chgData name="Shameek Bhattacharjee" userId="59d2d97f-b60b-4528-9c32-e681741dbf40" providerId="ADAL" clId="{DCB1E19E-F46F-4672-B007-14639EF929F3}" dt="2022-03-25T15:42:54.243" v="133" actId="2696"/>
        <pc:sldMkLst>
          <pc:docMk/>
          <pc:sldMk cId="766894572" sldId="270"/>
        </pc:sldMkLst>
      </pc:sldChg>
      <pc:sldChg chg="del">
        <pc:chgData name="Shameek Bhattacharjee" userId="59d2d97f-b60b-4528-9c32-e681741dbf40" providerId="ADAL" clId="{DCB1E19E-F46F-4672-B007-14639EF929F3}" dt="2022-03-25T15:42:54.111" v="132" actId="2696"/>
        <pc:sldMkLst>
          <pc:docMk/>
          <pc:sldMk cId="163741294" sldId="271"/>
        </pc:sldMkLst>
      </pc:sldChg>
      <pc:sldChg chg="del">
        <pc:chgData name="Shameek Bhattacharjee" userId="59d2d97f-b60b-4528-9c32-e681741dbf40" providerId="ADAL" clId="{DCB1E19E-F46F-4672-B007-14639EF929F3}" dt="2022-03-25T15:42:54.077" v="131" actId="2696"/>
        <pc:sldMkLst>
          <pc:docMk/>
          <pc:sldMk cId="4061078573" sldId="275"/>
        </pc:sldMkLst>
      </pc:sldChg>
      <pc:sldChg chg="del">
        <pc:chgData name="Shameek Bhattacharjee" userId="59d2d97f-b60b-4528-9c32-e681741dbf40" providerId="ADAL" clId="{DCB1E19E-F46F-4672-B007-14639EF929F3}" dt="2022-03-25T15:42:37.026" v="129" actId="2696"/>
        <pc:sldMkLst>
          <pc:docMk/>
          <pc:sldMk cId="2294298449" sldId="276"/>
        </pc:sldMkLst>
      </pc:sldChg>
      <pc:sldChg chg="modSp">
        <pc:chgData name="Shameek Bhattacharjee" userId="59d2d97f-b60b-4528-9c32-e681741dbf40" providerId="ADAL" clId="{DCB1E19E-F46F-4672-B007-14639EF929F3}" dt="2022-03-25T15:40:52.917" v="0" actId="20577"/>
        <pc:sldMkLst>
          <pc:docMk/>
          <pc:sldMk cId="52569222" sldId="277"/>
        </pc:sldMkLst>
        <pc:spChg chg="mod">
          <ac:chgData name="Shameek Bhattacharjee" userId="59d2d97f-b60b-4528-9c32-e681741dbf40" providerId="ADAL" clId="{DCB1E19E-F46F-4672-B007-14639EF929F3}" dt="2022-03-25T15:40:52.917" v="0" actId="20577"/>
          <ac:spMkLst>
            <pc:docMk/>
            <pc:sldMk cId="52569222" sldId="277"/>
            <ac:spMk id="2" creationId="{7FDF6F4B-09BD-4FB6-AAED-0B66CAF0B3C9}"/>
          </ac:spMkLst>
        </pc:spChg>
      </pc:sldChg>
    </pc:docChg>
  </pc:docChgLst>
  <pc:docChgLst>
    <pc:chgData name="Shameek Bhattacharjee" userId="59d2d97f-b60b-4528-9c32-e681741dbf40" providerId="ADAL" clId="{5101AB9F-CE7F-4EAA-889D-16D2273074F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C5687-3F97-41F8-A8D4-AED5404FD0E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96F72-06E7-4124-8B21-05FA0C5CC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ground truth is known,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Monitoring is done by an Anomaly Detector or Humans themselves who are not reporters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true or false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Trusted or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event publish or not…based on priors..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4EBA5-CB12-4541-ACD6-F35D1064BA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6F72-06E7-4124-8B21-05FA0C5CC3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Anomaly</a:t>
            </a:r>
            <a:r>
              <a:rPr lang="en-US" baseline="0" dirty="0"/>
              <a:t> detector itself is vulnerable….. </a:t>
            </a:r>
            <a:r>
              <a:rPr lang="en-US" baseline="0" dirty="0" err="1"/>
              <a:t>Oohh</a:t>
            </a:r>
            <a:r>
              <a:rPr lang="en-US" baseline="0" dirty="0"/>
              <a:t> .. What to do? Behavioral Psychology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7203E-0452-4EF3-AFFB-CF0C83577D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9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en-US" baseline="0" dirty="0"/>
              <a:t> weights as knobs controlling how much of the b and u will contribute to my trustworthiness or expected belief.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56242-64A0-423A-81A1-FCE2630B25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3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Incremental</a:t>
            </a:r>
            <a:r>
              <a:rPr lang="en-US" baseline="0" dirty="0"/>
              <a:t> Change Process for Belief based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4EBA5-CB12-4541-ACD6-F35D1064BA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Behavioral</a:t>
                </a:r>
                <a:r>
                  <a:rPr lang="en-US" baseline="0" dirty="0"/>
                  <a:t> Psychologists have pointed that human interpretation of uncertainty into trustworthiness follows transformational change processes characterized by a knot point. Before the knot point, there is some benefit of doubt but never full benefit, and beyond a threshold of evidence/time, benefit of doubt ceases and discounting of the benefit starts. </a:t>
                </a:r>
              </a:p>
              <a:p>
                <a:endParaRPr lang="en-US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If I have larger number of ratings the contribution of uncertainty evidence should be minimal, no matter how many uncertain ratings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If I have small number of ratings the uncertainty could be given some benefit.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I have small number of ratings the uncertainty could be given some benefit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I have large number of ratings the effect of uncertainty should be minimal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Uncertainty needs benefit </a:t>
                </a:r>
              </a:p>
              <a:p>
                <a:r>
                  <a:rPr lang="en-US" dirty="0"/>
                  <a:t>o</a:t>
                </a:r>
                <a:r>
                  <a:rPr lang="en-US" dirty="0" smtClean="0"/>
                  <a:t>f the doubt  if </a:t>
                </a:r>
                <a:r>
                  <a:rPr lang="en-US" i="0" dirty="0" smtClean="0">
                    <a:latin typeface="Cambria Math"/>
                  </a:rPr>
                  <a:t>𝑁 </a:t>
                </a:r>
                <a:r>
                  <a:rPr lang="en-US" dirty="0" smtClean="0"/>
                  <a:t>&lt; </a:t>
                </a:r>
                <a:r>
                  <a:rPr lang="en-US" b="0" i="0" smtClean="0">
                    <a:latin typeface="Cambria Math"/>
                  </a:rPr>
                  <a:t>𝑁_𝑡ℎ𝑟𝑒𝑠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Uncertainty needs</a:t>
                </a:r>
              </a:p>
              <a:p>
                <a:r>
                  <a:rPr lang="en-US" dirty="0" smtClean="0"/>
                  <a:t>Amortization if N &gt; </a:t>
                </a:r>
                <a:r>
                  <a:rPr lang="en-US" i="0">
                    <a:latin typeface="Cambria Math"/>
                  </a:rPr>
                  <a:t>𝑁_𝑡ℎ𝑟𝑒𝑠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4EBA5-CB12-4541-ACD6-F35D1064BA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GLM:</a:t>
            </a:r>
            <a:r>
              <a:rPr lang="en-US" baseline="0"/>
              <a:t> </a:t>
            </a:r>
            <a:r>
              <a:rPr lang="en-US"/>
              <a:t>Provides relationship between the mean of the response variable (categorical, non-normal) and the linear predictors (explanatory) in the model</a:t>
            </a:r>
          </a:p>
          <a:p>
            <a:r>
              <a:rPr lang="en-US"/>
              <a:t>CDF of a logistic distribution function</a:t>
            </a:r>
            <a:r>
              <a:rPr lang="en-US" baseline="0"/>
              <a:t> that is a s</a:t>
            </a:r>
            <a:r>
              <a:rPr lang="en-US"/>
              <a:t>caled version of the hyperbolic tangent function used in neural</a:t>
            </a:r>
            <a:r>
              <a:rPr lang="en-US" baseline="0"/>
              <a:t>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4EBA5-CB12-4541-ACD6-F35D1064BA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Anomaly</a:t>
            </a:r>
            <a:r>
              <a:rPr lang="en-US" baseline="0" dirty="0"/>
              <a:t> detector itself is vulnerable….. </a:t>
            </a:r>
            <a:r>
              <a:rPr lang="en-US" baseline="0" dirty="0" err="1"/>
              <a:t>Oohh</a:t>
            </a:r>
            <a:r>
              <a:rPr lang="en-US" baseline="0" dirty="0"/>
              <a:t> .. What to do? Behavioral Psychology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7203E-0452-4EF3-AFFB-CF0C83577D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8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0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7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3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65FF-08B2-4BFC-A543-FA3BFBB3CB2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9639-3991-499A-96FC-5DC65101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meek.bhattacharjee@wmich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400.png"/><Relationship Id="rId3" Type="http://schemas.openxmlformats.org/officeDocument/2006/relationships/image" Target="../media/image150.png"/><Relationship Id="rId7" Type="http://schemas.openxmlformats.org/officeDocument/2006/relationships/image" Target="../media/image152.png"/><Relationship Id="rId12" Type="http://schemas.openxmlformats.org/officeDocument/2006/relationships/image" Target="../media/image1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0.png"/><Relationship Id="rId11" Type="http://schemas.openxmlformats.org/officeDocument/2006/relationships/image" Target="../media/image1390.png"/><Relationship Id="rId5" Type="http://schemas.openxmlformats.org/officeDocument/2006/relationships/image" Target="../media/image1350.png"/><Relationship Id="rId15" Type="http://schemas.openxmlformats.org/officeDocument/2006/relationships/image" Target="../media/image147.png"/><Relationship Id="rId4" Type="http://schemas.openxmlformats.org/officeDocument/2006/relationships/image" Target="../media/image27.emf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53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54.png"/><Relationship Id="rId9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4.png"/><Relationship Id="rId7" Type="http://schemas.openxmlformats.org/officeDocument/2006/relationships/image" Target="../media/image1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5" Type="http://schemas.openxmlformats.org/officeDocument/2006/relationships/image" Target="../media/image9.png"/><Relationship Id="rId10" Type="http://schemas.openxmlformats.org/officeDocument/2006/relationships/image" Target="../media/image64.png"/><Relationship Id="rId4" Type="http://schemas.openxmlformats.org/officeDocument/2006/relationships/image" Target="../media/image8.png"/><Relationship Id="rId9" Type="http://schemas.openxmlformats.org/officeDocument/2006/relationships/image" Target="../media/image1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Trust in Mobile Crowdsensing Systems from the perspective of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Shameek Bhattacharjee </a:t>
            </a:r>
          </a:p>
          <a:p>
            <a:r>
              <a:rPr lang="en-US" dirty="0"/>
              <a:t>Western Michigan University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shameek.bhattacharjee@wmich.edu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5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8915400" cy="80521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Uncertainty Weight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69266" y="147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43600" y="859440"/>
                <a:ext cx="2819400" cy="3166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𝒕𝒉𝒓𝒆𝒔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amount of evidence around which benefit of doubt ceases; reorients to discounting.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𝝋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governs how quickly discounting happens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sub>
                        </m:sSub>
                      </m:e>
                      <m:sub/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𝒎𝒂𝒙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allowed benefit of doubt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859440"/>
                <a:ext cx="2819400" cy="3166316"/>
              </a:xfrm>
              <a:prstGeom prst="rect">
                <a:avLst/>
              </a:prstGeom>
              <a:blipFill>
                <a:blip r:embed="rId3"/>
                <a:stretch>
                  <a:fillRect l="-1293" t="-1154" b="-211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003352" y="3276600"/>
            <a:ext cx="1251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# of ratings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0173" y="4171890"/>
            <a:ext cx="130074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Knot Point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33" y="783308"/>
            <a:ext cx="4038600" cy="260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459126" y="1842393"/>
                <a:ext cx="24990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Uncertainty Weight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9126" y="1842393"/>
                <a:ext cx="2499082" cy="369332"/>
              </a:xfrm>
              <a:prstGeom prst="rect">
                <a:avLst/>
              </a:prstGeom>
              <a:blipFill>
                <a:blip r:embed="rId5"/>
                <a:stretch>
                  <a:fillRect l="-8197" r="-24590" b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057400" y="3559314"/>
            <a:ext cx="6629400" cy="2330172"/>
            <a:chOff x="533400" y="3559314"/>
            <a:chExt cx="6629400" cy="2330172"/>
          </a:xfrm>
        </p:grpSpPr>
        <p:sp>
          <p:nvSpPr>
            <p:cNvPr id="17" name="TextBox 16"/>
            <p:cNvSpPr txBox="1"/>
            <p:nvPr/>
          </p:nvSpPr>
          <p:spPr>
            <a:xfrm>
              <a:off x="5715000" y="5181600"/>
              <a:ext cx="1447800" cy="707886"/>
            </a:xfrm>
            <a:prstGeom prst="rect">
              <a:avLst/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Richards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Curve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400" y="3559314"/>
              <a:ext cx="1219200" cy="707886"/>
            </a:xfrm>
            <a:prstGeom prst="rect">
              <a:avLst/>
            </a:prstGeom>
            <a:noFill/>
            <a:ln w="6350"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  Benefit of Doubt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6028" y="3581400"/>
            <a:ext cx="4220772" cy="3200400"/>
            <a:chOff x="2942028" y="3581400"/>
            <a:chExt cx="4220772" cy="3200400"/>
          </a:xfrm>
        </p:grpSpPr>
        <p:sp>
          <p:nvSpPr>
            <p:cNvPr id="18" name="TextBox 17"/>
            <p:cNvSpPr txBox="1"/>
            <p:nvPr/>
          </p:nvSpPr>
          <p:spPr>
            <a:xfrm>
              <a:off x="5712310" y="6073914"/>
              <a:ext cx="1450490" cy="707886"/>
            </a:xfrm>
            <a:prstGeom prst="rect">
              <a:avLst/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Kohlsrausch     Function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42028" y="3581400"/>
              <a:ext cx="1553772" cy="707886"/>
            </a:xfrm>
            <a:prstGeom prst="rect">
              <a:avLst/>
            </a:prstGeom>
            <a:noFill/>
            <a:ln w="6350"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 Discounting of Doubt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3767406" y="3276600"/>
            <a:ext cx="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15400" y="889338"/>
            <a:ext cx="1524000" cy="1015663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Resilience to Obfuscation Stuffing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0375"/>
            <a:ext cx="53340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20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0"/>
            <a:ext cx="7886700" cy="78150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User Reputation Model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14306" y="5206302"/>
            <a:ext cx="7142670" cy="137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00200" y="1009472"/>
            <a:ext cx="4305300" cy="1200329"/>
            <a:chOff x="76200" y="1009471"/>
            <a:chExt cx="4305300" cy="120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6200" y="1009471"/>
              <a:ext cx="4305300" cy="1200329"/>
              <a:chOff x="76200" y="1009471"/>
              <a:chExt cx="4305300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6200" y="1009471"/>
                    <a:ext cx="4305300" cy="12003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Expected Truthfulness of event 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  <m:r>
                          <a:rPr lang="en-US" b="1">
                            <a:latin typeface="Cambria Math"/>
                          </a:rPr>
                          <m:t> </m:t>
                        </m:r>
                      </m:oMath>
                    </a14:m>
                    <a:endParaRPr lang="en-US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endParaRPr lang="en-US" dirty="0"/>
                  </a:p>
                  <a:p>
                    <a:endParaRPr lang="en-US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" y="1009471"/>
                    <a:ext cx="4305300" cy="12003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30" t="-201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0550" y="1428805"/>
                <a:ext cx="2622850" cy="628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07818" y="1428805"/>
              <a:ext cx="1392382" cy="707886"/>
            </a:xfrm>
            <a:prstGeom prst="rect">
              <a:avLst/>
            </a:prstGeom>
            <a:noFill/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Regression</a:t>
              </a:r>
            </a:p>
            <a:p>
              <a:r>
                <a:rPr lang="en-US" sz="2000" b="1" dirty="0">
                  <a:solidFill>
                    <a:srgbClr val="C00000"/>
                  </a:solidFill>
                </a:rPr>
                <a:t>    Score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00200" y="2190930"/>
            <a:ext cx="4305300" cy="1783377"/>
            <a:chOff x="76200" y="2190929"/>
            <a:chExt cx="4305300" cy="1783377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" y="2743200"/>
              <a:ext cx="4305300" cy="1231106"/>
              <a:chOff x="76200" y="2438400"/>
              <a:chExt cx="4305300" cy="123110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6200" y="2438400"/>
                <a:ext cx="4305300" cy="1231106"/>
                <a:chOff x="303102" y="1624081"/>
                <a:chExt cx="4076700" cy="12311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03102" y="1624081"/>
                      <a:ext cx="4076700" cy="1231106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QoI score of an event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102" y="1624081"/>
                      <a:ext cx="4076700" cy="123110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1130" t="-197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944248" y="2058422"/>
                      <a:ext cx="2322952" cy="67364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𝑬𝑸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000" b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( </m:t>
                                </m:r>
                                <m:f>
                                  <m:fPr>
                                    <m:ctrlP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𝝉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𝝉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oMath>
                        </m:oMathPara>
                      </a14:m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4248" y="2058422"/>
                      <a:ext cx="2322952" cy="67364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TextBox 6"/>
              <p:cNvSpPr txBox="1"/>
              <p:nvPr/>
            </p:nvSpPr>
            <p:spPr>
              <a:xfrm>
                <a:off x="342900" y="2873514"/>
                <a:ext cx="1257300" cy="707886"/>
              </a:xfrm>
              <a:prstGeom prst="rect">
                <a:avLst/>
              </a:prstGeom>
              <a:noFill/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Logit Link  Function </a:t>
                </a:r>
              </a:p>
            </p:txBody>
          </p:sp>
        </p:grpSp>
        <p:sp>
          <p:nvSpPr>
            <p:cNvPr id="3" name="Down Arrow 2"/>
            <p:cNvSpPr/>
            <p:nvPr/>
          </p:nvSpPr>
          <p:spPr>
            <a:xfrm>
              <a:off x="2133600" y="2190929"/>
              <a:ext cx="484632" cy="5403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3947672"/>
            <a:ext cx="4305300" cy="2834128"/>
            <a:chOff x="76200" y="3947672"/>
            <a:chExt cx="4305300" cy="2834128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" y="4473476"/>
              <a:ext cx="4305300" cy="2308324"/>
              <a:chOff x="76200" y="3810000"/>
              <a:chExt cx="4305300" cy="230832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6200" y="3810000"/>
                <a:ext cx="4305300" cy="23083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Aggregate Score for user i 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2400" y="4240070"/>
                    <a:ext cx="2512654" cy="9638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/>
                                </a:rPr>
                                <m:t>𝑬</m:t>
                              </m:r>
                            </m:sup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4240070"/>
                    <a:ext cx="2512654" cy="96385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/>
              <p:cNvGrpSpPr/>
              <p:nvPr/>
            </p:nvGrpSpPr>
            <p:grpSpPr>
              <a:xfrm>
                <a:off x="152400" y="5286314"/>
                <a:ext cx="3349817" cy="794791"/>
                <a:chOff x="1596741" y="5879068"/>
                <a:chExt cx="3349817" cy="794791"/>
              </a:xfrm>
              <a:solidFill>
                <a:schemeClr val="bg1"/>
              </a:solidFill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2646701" y="5894991"/>
                      <a:ext cx="523990" cy="778868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d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6701" y="5894991"/>
                      <a:ext cx="523990" cy="77886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596741" y="5879068"/>
                      <a:ext cx="1178400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>
                                <a:latin typeface="Cambria Math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6741" y="5879068"/>
                      <a:ext cx="1178400" cy="400110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124200" y="5879068"/>
                      <a:ext cx="1822358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b="1" dirty="0"/>
                        <a:t>If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oMath>
                      </a14:m>
                      <a:r>
                        <a:rPr lang="en-US" b="1" dirty="0"/>
                        <a:t> reported </a:t>
                      </a:r>
                      <a14:m>
                        <m:oMath xmlns:m="http://schemas.openxmlformats.org/officeDocument/2006/math">
                          <m:r>
                            <a:rPr lang="en-US" b="1" i="1" dirty="0">
                              <a:latin typeface="Cambria Math"/>
                            </a:rPr>
                            <m:t>𝒌</m:t>
                          </m:r>
                        </m:oMath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00" y="5879068"/>
                      <a:ext cx="1822358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l="-3020" t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TextBox 23"/>
                <p:cNvSpPr txBox="1"/>
                <p:nvPr/>
              </p:nvSpPr>
              <p:spPr>
                <a:xfrm>
                  <a:off x="3124200" y="6167022"/>
                  <a:ext cx="150849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ym typeface="Wingdings" panose="05000000000000000000" pitchFamily="2" charset="2"/>
                    </a:rPr>
                    <a:t> </a:t>
                  </a:r>
                  <a:r>
                    <a:rPr lang="en-US" b="1" dirty="0"/>
                    <a:t>Otherwise 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819400" y="4182070"/>
                    <a:ext cx="1190161" cy="92333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  <m:r>
                          <a:rPr lang="en-US" b="1" i="1">
                            <a:latin typeface="Cambria Math"/>
                          </a:rPr>
                          <m:t>=  </m:t>
                        </m:r>
                      </m:oMath>
                    </a14:m>
                    <a:r>
                      <a:rPr lang="en-US" b="1" dirty="0"/>
                      <a:t>total number </a:t>
                    </a:r>
                  </a:p>
                  <a:p>
                    <a:r>
                      <a:rPr lang="en-US" b="1" dirty="0"/>
                      <a:t>of events</a:t>
                    </a: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400" y="4182070"/>
                    <a:ext cx="1190161" cy="92333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4615" t="-3289" r="-2564"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Down Arrow 31"/>
            <p:cNvSpPr/>
            <p:nvPr/>
          </p:nvSpPr>
          <p:spPr>
            <a:xfrm>
              <a:off x="2133600" y="3947672"/>
              <a:ext cx="484632" cy="5403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36634" y="1066801"/>
            <a:ext cx="4731366" cy="5674519"/>
            <a:chOff x="4412634" y="1066800"/>
            <a:chExt cx="4731366" cy="5674519"/>
          </a:xfrm>
        </p:grpSpPr>
        <p:grpSp>
          <p:nvGrpSpPr>
            <p:cNvPr id="10" name="Group 9"/>
            <p:cNvGrpSpPr/>
            <p:nvPr/>
          </p:nvGrpSpPr>
          <p:grpSpPr>
            <a:xfrm>
              <a:off x="4648200" y="3048000"/>
              <a:ext cx="4495800" cy="3693319"/>
              <a:chOff x="4495801" y="957882"/>
              <a:chExt cx="4495800" cy="369331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495801" y="957882"/>
                <a:ext cx="4495800" cy="36933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User Reputation Score: 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1343025"/>
                <a:ext cx="4191000" cy="3152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648200" y="1066800"/>
                  <a:ext cx="4495800" cy="1497974"/>
                </a:xfrm>
                <a:prstGeom prst="rect">
                  <a:avLst/>
                </a:prstGeom>
                <a:noFill/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= Mean positive scores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b="1" dirty="0">
                    <a:solidFill>
                      <a:srgbClr val="C00000"/>
                    </a:solidFill>
                  </a:endParaRPr>
                </a:p>
                <a:p>
                  <a:endParaRPr lang="en-US" b="1" dirty="0">
                    <a:solidFill>
                      <a:srgbClr val="C00000"/>
                    </a:solidFill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= Mean of negative scores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b="1" dirty="0">
                    <a:solidFill>
                      <a:srgbClr val="C00000"/>
                    </a:solidFill>
                  </a:endParaRPr>
                </a:p>
                <a:p>
                  <a:endParaRPr lang="en-US" b="1" dirty="0">
                    <a:solidFill>
                      <a:srgbClr val="C00000"/>
                    </a:solidFill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√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</m:oMath>
                  </a14:m>
                  <a:r>
                    <a:rPr lang="en-US" b="1" dirty="0">
                      <a:solidFill>
                        <a:srgbClr val="C00000"/>
                      </a:solidFill>
                    </a:rPr>
                    <a:t> = Distribution constant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1066800"/>
                  <a:ext cx="4495800" cy="149797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Down Arrow 32"/>
            <p:cNvSpPr/>
            <p:nvPr/>
          </p:nvSpPr>
          <p:spPr>
            <a:xfrm rot="16200000">
              <a:off x="4440501" y="5457728"/>
              <a:ext cx="484632" cy="5403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953CDA-B03D-41A7-A16D-7882C766F938}"/>
              </a:ext>
            </a:extLst>
          </p:cNvPr>
          <p:cNvSpPr txBox="1"/>
          <p:nvPr/>
        </p:nvSpPr>
        <p:spPr>
          <a:xfrm>
            <a:off x="10744199" y="3056879"/>
            <a:ext cx="1320554" cy="1631216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A scaled version of hyperbolic tangent function</a:t>
            </a:r>
          </a:p>
        </p:txBody>
      </p:sp>
    </p:spTree>
    <p:extLst>
      <p:ext uri="{BB962C8B-B14F-4D97-AF65-F5344CB8AC3E}">
        <p14:creationId xmlns:p14="http://schemas.microsoft.com/office/powerpoint/2010/main" val="27727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100" y="0"/>
            <a:ext cx="6447501" cy="6065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Results: Attack Detection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9401" y="703449"/>
            <a:ext cx="3966035" cy="30863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342900" indent="-3429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b="1" dirty="0"/>
              <a:t>Three distinct user groups classified</a:t>
            </a:r>
          </a:p>
          <a:p>
            <a:pPr lvl="1"/>
            <a:r>
              <a:rPr lang="en-US" dirty="0"/>
              <a:t>Lowest group: Malicious</a:t>
            </a:r>
          </a:p>
          <a:p>
            <a:pPr lvl="1"/>
            <a:r>
              <a:rPr lang="en-US" dirty="0"/>
              <a:t>Middle group: Selfish</a:t>
            </a:r>
          </a:p>
          <a:p>
            <a:pPr lvl="1"/>
            <a:r>
              <a:rPr lang="en-US" dirty="0"/>
              <a:t>Top group: Honest</a:t>
            </a:r>
          </a:p>
          <a:p>
            <a:r>
              <a:rPr lang="en-US" b="1" dirty="0"/>
              <a:t>Reputation Score unifies both quality and quantity of contributions</a:t>
            </a:r>
          </a:p>
          <a:p>
            <a:r>
              <a:rPr lang="en-US" dirty="0"/>
              <a:t>Selfish and malicious groups </a:t>
            </a:r>
            <a:r>
              <a:rPr lang="en-US" b="1" dirty="0"/>
              <a:t>cannot increase reputation with just higher participation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35449" y="6550224"/>
            <a:ext cx="683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Classification Fairness Comparison :  (1) Proposed (Left)  (2)  D-S Reputation (Right)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05601" y="3991948"/>
            <a:ext cx="3889835" cy="25612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Selfish users have two groups:</a:t>
            </a:r>
          </a:p>
          <a:p>
            <a:pPr marL="0" indent="0">
              <a:buNone/>
            </a:pPr>
            <a:r>
              <a:rPr lang="en-US" dirty="0"/>
              <a:t>- Users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Higher true contributions</a:t>
            </a:r>
          </a:p>
          <a:p>
            <a:pPr marL="0" indent="0">
              <a:buNone/>
            </a:pPr>
            <a:r>
              <a:rPr lang="en-US" dirty="0"/>
              <a:t>- Users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Higher false contributions</a:t>
            </a:r>
          </a:p>
          <a:p>
            <a:pPr marL="0" indent="0">
              <a:buNone/>
            </a:pPr>
            <a:r>
              <a:rPr lang="en-US" dirty="0"/>
              <a:t>-  Fairness in scores </a:t>
            </a:r>
          </a:p>
          <a:p>
            <a:pPr marL="0" indent="0">
              <a:buNone/>
            </a:pPr>
            <a:r>
              <a:rPr lang="en-US" dirty="0"/>
              <a:t>-  Can be used for incentives.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Better than Dempster Shafer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18" y="444228"/>
            <a:ext cx="4684482" cy="344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943601" y="2590800"/>
            <a:ext cx="6821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57650"/>
            <a:ext cx="2667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76400" y="30480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Classification Performance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14801" y="4191000"/>
            <a:ext cx="2590799" cy="2362200"/>
            <a:chOff x="2667000" y="4191000"/>
            <a:chExt cx="2590799" cy="23622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191000"/>
              <a:ext cx="2590799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974" y="6324600"/>
              <a:ext cx="7048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83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762000"/>
            <a:ext cx="41910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Incentive Mechanism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 mechanism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in [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Restuccia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WoWMoM’14]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QnQ reputation scores.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rewards for honest and selfish users using: (a) QnQ and (b) D-S reputation model.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3657601"/>
            <a:ext cx="4191000" cy="29440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Key Observations: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Rewards for honest users comparable (Not too restrictive)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For selfish users: mean incentive is more than 50% less than D-S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Prevents: loss of revenue due to rogue reporting.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 Improves reliability 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172200" y="60198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172201" y="36576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29600" y="3790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Honest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0" y="6457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Selfish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19600" y="152400"/>
            <a:ext cx="61214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Results: Attack Mitigation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1066801"/>
            <a:ext cx="35623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191001"/>
            <a:ext cx="35242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70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/>
          <a:lstStyle/>
          <a:p>
            <a:r>
              <a:rPr lang="en-US" dirty="0"/>
              <a:t>QoI Score Comparison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52600" y="1524000"/>
            <a:ext cx="3962400" cy="3429000"/>
            <a:chOff x="228600" y="1524000"/>
            <a:chExt cx="3962400" cy="34290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524000"/>
              <a:ext cx="3962400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648200"/>
              <a:ext cx="1295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6096000" y="1524002"/>
            <a:ext cx="3810000" cy="3405115"/>
            <a:chOff x="4572000" y="1524001"/>
            <a:chExt cx="3810000" cy="3405115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524001"/>
              <a:ext cx="38100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643366"/>
              <a:ext cx="12192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24000" y="4589558"/>
            <a:ext cx="8991600" cy="2155574"/>
            <a:chOff x="0" y="4648312"/>
            <a:chExt cx="8991600" cy="2155574"/>
          </a:xfrm>
        </p:grpSpPr>
        <p:sp>
          <p:nvSpPr>
            <p:cNvPr id="12" name="TextBox 11"/>
            <p:cNvSpPr txBox="1"/>
            <p:nvPr/>
          </p:nvSpPr>
          <p:spPr>
            <a:xfrm>
              <a:off x="76200" y="5467290"/>
              <a:ext cx="1867253" cy="400110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Reports (Data)</a:t>
              </a:r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1943453" y="5667345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14600" y="5467290"/>
              <a:ext cx="2391986" cy="400110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Event  (Consensus 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956412" y="5667345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86400" y="5467290"/>
              <a:ext cx="3460276" cy="400110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Ratings  (Anomaly Detection)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200900" y="5867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86400" y="6381690"/>
              <a:ext cx="3505200" cy="400110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 QoI (Infer false report 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906586" y="6553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14600" y="6381690"/>
              <a:ext cx="2391986" cy="400110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Reputation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4648312"/>
              <a:ext cx="1867253" cy="400110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 (Meter)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914400" y="5048422"/>
              <a:ext cx="1" cy="418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919217" y="6629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0" y="6096000"/>
              <a:ext cx="1919217" cy="707886"/>
            </a:xfrm>
            <a:prstGeom prst="rect">
              <a:avLst/>
            </a:prstGeom>
            <a:noFill/>
            <a:ln w="28575">
              <a:solidFill>
                <a:srgbClr val="3399FF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Reputation based Incentive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4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DA088F26-9BC7-493E-8CD6-F802311B000E}"/>
              </a:ext>
            </a:extLst>
          </p:cNvPr>
          <p:cNvGrpSpPr/>
          <p:nvPr/>
        </p:nvGrpSpPr>
        <p:grpSpPr>
          <a:xfrm>
            <a:off x="282302" y="223982"/>
            <a:ext cx="11627396" cy="6410036"/>
            <a:chOff x="83104" y="83128"/>
            <a:chExt cx="11627396" cy="641003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7495C81-9F75-479A-AE8E-9C7ED5DAC23F}"/>
                </a:ext>
              </a:extLst>
            </p:cNvPr>
            <p:cNvSpPr/>
            <p:nvPr/>
          </p:nvSpPr>
          <p:spPr>
            <a:xfrm>
              <a:off x="83104" y="83128"/>
              <a:ext cx="1681871" cy="64100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2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C488648-A279-4503-9078-6FAFF1C3B251}"/>
                </a:ext>
              </a:extLst>
            </p:cNvPr>
            <p:cNvGrpSpPr/>
            <p:nvPr/>
          </p:nvGrpSpPr>
          <p:grpSpPr>
            <a:xfrm>
              <a:off x="1824821" y="424593"/>
              <a:ext cx="9885679" cy="5761008"/>
              <a:chOff x="827119" y="733206"/>
              <a:chExt cx="9885679" cy="5761008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7758334" y="3383747"/>
                <a:ext cx="1066800" cy="320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697E99A-3A9C-40A1-BC3B-6F6151504A9E}"/>
                  </a:ext>
                </a:extLst>
              </p:cNvPr>
              <p:cNvGrpSpPr/>
              <p:nvPr/>
            </p:nvGrpSpPr>
            <p:grpSpPr>
              <a:xfrm>
                <a:off x="827119" y="733206"/>
                <a:ext cx="9885679" cy="5761008"/>
                <a:chOff x="827119" y="776069"/>
                <a:chExt cx="9885679" cy="576100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5830768" y="1058125"/>
                      <a:ext cx="1936808" cy="101566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Quality of Information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kumimoji="0" lang="en-US" sz="200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</a:rPr>
                                <m:t>QoI</m:t>
                              </m:r>
                            </m:e>
                          </m:d>
                        </m:oMath>
                      </a14:m>
                      <a:r>
                        <a:rPr kumimoji="0" lang="en-US" sz="20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Model</a:t>
                      </a:r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0768" y="1058125"/>
                      <a:ext cx="1936808" cy="101566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31"/>
                      </a:stretch>
                    </a:blipFill>
                    <a:ln w="28575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" name="TextBox 5"/>
                <p:cNvSpPr txBox="1"/>
                <p:nvPr/>
              </p:nvSpPr>
              <p:spPr>
                <a:xfrm>
                  <a:off x="3181235" y="1075140"/>
                  <a:ext cx="1600200" cy="1015663"/>
                </a:xfrm>
                <a:prstGeom prst="rect">
                  <a:avLst/>
                </a:prstGeom>
                <a:noFill/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Feedback Monitoring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Apparatus </a:t>
                  </a:r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8877997" y="1072913"/>
                  <a:ext cx="1752600" cy="1015663"/>
                </a:xfrm>
                <a:prstGeom prst="rect">
                  <a:avLst/>
                </a:prstGeom>
                <a:noFill/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User – Event Association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Database</a:t>
                  </a: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 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81474" y="1102366"/>
                  <a:ext cx="84619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Rating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Counts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44307" y="865280"/>
                  <a:ext cx="9266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Reports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</a:t>
                  </a: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2261625" y="1453375"/>
                  <a:ext cx="909346" cy="32074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>
                  <a:off x="4771171" y="1521288"/>
                  <a:ext cx="1066800" cy="32074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D4FA143A-5106-41BD-8CAE-FCBFD116814F}"/>
                    </a:ext>
                  </a:extLst>
                </p:cNvPr>
                <p:cNvGrpSpPr/>
                <p:nvPr/>
              </p:nvGrpSpPr>
              <p:grpSpPr>
                <a:xfrm>
                  <a:off x="7808614" y="1152084"/>
                  <a:ext cx="1069383" cy="923330"/>
                  <a:chOff x="7830997" y="1240279"/>
                  <a:chExt cx="1069383" cy="923330"/>
                </a:xfrm>
              </p:grpSpPr>
              <p:sp>
                <p:nvSpPr>
                  <p:cNvPr id="15" name="Right Arrow 14"/>
                  <p:cNvSpPr/>
                  <p:nvPr/>
                </p:nvSpPr>
                <p:spPr>
                  <a:xfrm>
                    <a:off x="7830997" y="1594991"/>
                    <a:ext cx="1058220" cy="30480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81127" y="1240279"/>
                    <a:ext cx="1019253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All Event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</a:t>
                    </a:r>
                    <a:r>
                      <a:rPr kumimoji="0" lang="en-US" sz="1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QoI’s</a:t>
                    </a:r>
                    <a:endPara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816806" y="3070888"/>
                      <a:ext cx="1925591" cy="101566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200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QoI</m:t>
                          </m:r>
                        </m:oMath>
                      </a14:m>
                      <a:r>
                        <a:rPr kumimoji="0" lang="en-US" sz="20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Event Context Database</a:t>
                      </a: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806" y="3070888"/>
                      <a:ext cx="1925591" cy="10156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031"/>
                      </a:stretch>
                    </a:blipFill>
                    <a:ln w="28575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Right Arrow 17"/>
                <p:cNvSpPr/>
                <p:nvPr/>
              </p:nvSpPr>
              <p:spPr>
                <a:xfrm rot="5400000">
                  <a:off x="9265914" y="2612068"/>
                  <a:ext cx="1186697" cy="32074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866834" y="3394755"/>
                  <a:ext cx="1845964" cy="707886"/>
                </a:xfrm>
                <a:prstGeom prst="rect">
                  <a:avLst/>
                </a:prstGeom>
                <a:noFill/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User Reputation Scoring Module</a:t>
                  </a:r>
                </a:p>
              </p:txBody>
            </p:sp>
            <p:sp>
              <p:nvSpPr>
                <p:cNvPr id="21" name="Right Arrow 20"/>
                <p:cNvSpPr/>
                <p:nvPr/>
              </p:nvSpPr>
              <p:spPr>
                <a:xfrm rot="5400000">
                  <a:off x="9357186" y="4558211"/>
                  <a:ext cx="1103529" cy="30930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900381" y="5322842"/>
                  <a:ext cx="1812417" cy="707886"/>
                </a:xfrm>
                <a:prstGeom prst="rect">
                  <a:avLst/>
                </a:prstGeom>
                <a:noFill/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 </a:t>
                  </a: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Classification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     </a:t>
                  </a: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Criterion</a:t>
                  </a:r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 rot="10800000">
                  <a:off x="7955950" y="5551111"/>
                  <a:ext cx="944430" cy="32075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2087490-B36B-4835-B397-78BE9AF075A2}"/>
                    </a:ext>
                  </a:extLst>
                </p:cNvPr>
                <p:cNvGrpSpPr/>
                <p:nvPr/>
              </p:nvGrpSpPr>
              <p:grpSpPr>
                <a:xfrm>
                  <a:off x="5924008" y="5027601"/>
                  <a:ext cx="2057400" cy="1423043"/>
                  <a:chOff x="5924008" y="5027601"/>
                  <a:chExt cx="2057400" cy="1423043"/>
                </a:xfrm>
              </p:grpSpPr>
              <p:sp>
                <p:nvSpPr>
                  <p:cNvPr id="25" name="Cloud 24"/>
                  <p:cNvSpPr/>
                  <p:nvPr/>
                </p:nvSpPr>
                <p:spPr>
                  <a:xfrm>
                    <a:off x="5924008" y="5027601"/>
                    <a:ext cx="2057400" cy="1423043"/>
                  </a:xfrm>
                  <a:prstGeom prst="cloud">
                    <a:avLst/>
                  </a:prstGeom>
                  <a:solidFill>
                    <a:schemeClr val="accent1">
                      <a:alpha val="19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309810" y="5277458"/>
                    <a:ext cx="1314784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  Hones</a:t>
                    </a:r>
                    <a:r>
                      <a:rPr lang="en-US" b="1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t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b="1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    Selfish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b="1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    Malicious</a:t>
                    </a:r>
                  </a:p>
                </p:txBody>
              </p:sp>
            </p:grpSp>
            <p:sp>
              <p:nvSpPr>
                <p:cNvPr id="27" name="Right Arrow 26"/>
                <p:cNvSpPr/>
                <p:nvPr/>
              </p:nvSpPr>
              <p:spPr>
                <a:xfrm rot="12792390">
                  <a:off x="4771107" y="4446164"/>
                  <a:ext cx="1894854" cy="320753"/>
                </a:xfrm>
                <a:prstGeom prst="rightArrow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8356" y="5613747"/>
                  <a:ext cx="1907856" cy="923330"/>
                </a:xfrm>
                <a:prstGeom prst="rect">
                  <a:avLst/>
                </a:prstGeom>
                <a:noFill/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  <a:prstDash val="sysDash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Reputation based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Incentive   Models</a:t>
                  </a: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10800000">
                  <a:off x="5104779" y="5809796"/>
                  <a:ext cx="819229" cy="320754"/>
                </a:xfrm>
                <a:prstGeom prst="rightArrow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EF8CB88-8E79-4D8E-BAEF-E326D2AA4E45}"/>
                    </a:ext>
                  </a:extLst>
                </p:cNvPr>
                <p:cNvGrpSpPr/>
                <p:nvPr/>
              </p:nvGrpSpPr>
              <p:grpSpPr>
                <a:xfrm>
                  <a:off x="827119" y="5507245"/>
                  <a:ext cx="1582502" cy="1000626"/>
                  <a:chOff x="3932942" y="3985823"/>
                  <a:chExt cx="1582502" cy="1000626"/>
                </a:xfrm>
              </p:grpSpPr>
              <p:sp>
                <p:nvSpPr>
                  <p:cNvPr id="29" name="Cloud 28"/>
                  <p:cNvSpPr/>
                  <p:nvPr/>
                </p:nvSpPr>
                <p:spPr>
                  <a:xfrm>
                    <a:off x="3932942" y="3985823"/>
                    <a:ext cx="1582502" cy="997744"/>
                  </a:xfrm>
                  <a:prstGeom prst="cloud">
                    <a:avLst/>
                  </a:prstGeom>
                  <a:solidFill>
                    <a:schemeClr val="accent1">
                      <a:alpha val="19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139312" y="4063119"/>
                    <a:ext cx="1166281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Mitigate 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Incentive 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 Losses</a:t>
                    </a:r>
                  </a:p>
                </p:txBody>
              </p:sp>
            </p:grpSp>
            <p:sp>
              <p:nvSpPr>
                <p:cNvPr id="32" name="Right Arrow 31"/>
                <p:cNvSpPr/>
                <p:nvPr/>
              </p:nvSpPr>
              <p:spPr>
                <a:xfrm rot="10800000">
                  <a:off x="2401104" y="5890615"/>
                  <a:ext cx="770577" cy="32075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A0E8F91-4537-4361-94B0-78A3A5B96FD1}"/>
                    </a:ext>
                  </a:extLst>
                </p:cNvPr>
                <p:cNvGrpSpPr/>
                <p:nvPr/>
              </p:nvGrpSpPr>
              <p:grpSpPr>
                <a:xfrm>
                  <a:off x="1021968" y="3035628"/>
                  <a:ext cx="1485900" cy="1181870"/>
                  <a:chOff x="345622" y="2391304"/>
                  <a:chExt cx="1485900" cy="1181870"/>
                </a:xfrm>
              </p:grpSpPr>
              <p:sp>
                <p:nvSpPr>
                  <p:cNvPr id="33" name="Cloud 32"/>
                  <p:cNvSpPr/>
                  <p:nvPr/>
                </p:nvSpPr>
                <p:spPr>
                  <a:xfrm>
                    <a:off x="345622" y="2391304"/>
                    <a:ext cx="1485900" cy="1181870"/>
                  </a:xfrm>
                  <a:prstGeom prst="cloud">
                    <a:avLst/>
                  </a:prstGeom>
                  <a:solidFill>
                    <a:schemeClr val="accent1">
                      <a:alpha val="19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99363" y="2472865"/>
                    <a:ext cx="1035605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Improve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Decision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Accuracy</a:t>
                    </a:r>
                  </a:p>
                </p:txBody>
              </p:sp>
            </p:grpSp>
            <p:sp>
              <p:nvSpPr>
                <p:cNvPr id="37" name="Right Arrow 12">
                  <a:extLst>
                    <a:ext uri="{FF2B5EF4-FFF2-40B4-BE49-F238E27FC236}">
                      <a16:creationId xmlns:a16="http://schemas.microsoft.com/office/drawing/2014/main" id="{C68F2099-82CD-479D-907C-C5858F8B501B}"/>
                    </a:ext>
                  </a:extLst>
                </p:cNvPr>
                <p:cNvSpPr/>
                <p:nvPr/>
              </p:nvSpPr>
              <p:spPr>
                <a:xfrm rot="5400000">
                  <a:off x="6427461" y="2398975"/>
                  <a:ext cx="937092" cy="32074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21B390D-4DA4-4AD9-9604-BC6BFCA844FE}"/>
                    </a:ext>
                  </a:extLst>
                </p:cNvPr>
                <p:cNvSpPr txBox="1"/>
                <p:nvPr/>
              </p:nvSpPr>
              <p:spPr>
                <a:xfrm>
                  <a:off x="3225204" y="3054187"/>
                  <a:ext cx="1678579" cy="1323439"/>
                </a:xfrm>
                <a:prstGeom prst="rect">
                  <a:avLst/>
                </a:prstGeom>
                <a:noFill/>
                <a:ln w="28575">
                  <a:solidFill>
                    <a:schemeClr val="tx2">
                      <a:lumMod val="60000"/>
                      <a:lumOff val="40000"/>
                    </a:schemeClr>
                  </a:solidFill>
                  <a:prstDash val="sysDash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Risk Aware Decision Theoretic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Model</a:t>
                  </a:r>
                </a:p>
              </p:txBody>
            </p:sp>
            <p:sp>
              <p:nvSpPr>
                <p:cNvPr id="39" name="Right Arrow 29">
                  <a:extLst>
                    <a:ext uri="{FF2B5EF4-FFF2-40B4-BE49-F238E27FC236}">
                      <a16:creationId xmlns:a16="http://schemas.microsoft.com/office/drawing/2014/main" id="{FB5E86A7-63FD-4DEC-946B-F7676699CB7B}"/>
                    </a:ext>
                  </a:extLst>
                </p:cNvPr>
                <p:cNvSpPr/>
                <p:nvPr/>
              </p:nvSpPr>
              <p:spPr>
                <a:xfrm rot="10800000">
                  <a:off x="2500400" y="3383742"/>
                  <a:ext cx="695351" cy="32075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Right Arrow 26">
                  <a:extLst>
                    <a:ext uri="{FF2B5EF4-FFF2-40B4-BE49-F238E27FC236}">
                      <a16:creationId xmlns:a16="http://schemas.microsoft.com/office/drawing/2014/main" id="{047938E8-505A-4691-BE09-FA61F2A23767}"/>
                    </a:ext>
                  </a:extLst>
                </p:cNvPr>
                <p:cNvSpPr/>
                <p:nvPr/>
              </p:nvSpPr>
              <p:spPr>
                <a:xfrm rot="10800000">
                  <a:off x="4896755" y="3370478"/>
                  <a:ext cx="912081" cy="320753"/>
                </a:xfrm>
                <a:prstGeom prst="rightArrow">
                  <a:avLst/>
                </a:prstGeom>
                <a:solidFill>
                  <a:srgbClr val="92D050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0228857D-4701-4857-8279-C6810DA28FA0}"/>
                    </a:ext>
                  </a:extLst>
                </p:cNvPr>
                <p:cNvGrpSpPr/>
                <p:nvPr/>
              </p:nvGrpSpPr>
              <p:grpSpPr>
                <a:xfrm>
                  <a:off x="1227061" y="776069"/>
                  <a:ext cx="888889" cy="1123404"/>
                  <a:chOff x="420251" y="2156043"/>
                  <a:chExt cx="888889" cy="1123404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3E035036-7D7D-4402-AB9E-E92F62A943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51" y="2156043"/>
                    <a:ext cx="649924" cy="1123404"/>
                  </a:xfrm>
                  <a:prstGeom prst="rect">
                    <a:avLst/>
                  </a:prstGeom>
                </p:spPr>
              </p:pic>
              <p:pic>
                <p:nvPicPr>
                  <p:cNvPr id="43" name="Content Placeholder 6">
                    <a:extLst>
                      <a:ext uri="{FF2B5EF4-FFF2-40B4-BE49-F238E27FC236}">
                        <a16:creationId xmlns:a16="http://schemas.microsoft.com/office/drawing/2014/main" id="{028C1267-1707-491C-9B8A-E4CD047B27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108" y="2512461"/>
                    <a:ext cx="240032" cy="72559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4" name="Right Arrow 26">
                  <a:extLst>
                    <a:ext uri="{FF2B5EF4-FFF2-40B4-BE49-F238E27FC236}">
                      <a16:creationId xmlns:a16="http://schemas.microsoft.com/office/drawing/2014/main" id="{907F52F4-16A9-42CD-B425-A6C54A4A48D0}"/>
                    </a:ext>
                  </a:extLst>
                </p:cNvPr>
                <p:cNvSpPr/>
                <p:nvPr/>
              </p:nvSpPr>
              <p:spPr>
                <a:xfrm rot="2661273">
                  <a:off x="1865769" y="2298094"/>
                  <a:ext cx="1558299" cy="320753"/>
                </a:xfrm>
                <a:prstGeom prst="rightArrow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6FB1AAE-D740-49B5-B92E-9C987A740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20" y="2793961"/>
              <a:ext cx="1592596" cy="1382772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D103C30-8925-4D5C-904B-E75CA68A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06" y="212436"/>
              <a:ext cx="1197788" cy="104498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0D01D4D-88E2-4FB4-918A-28321FB87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05" y="1222535"/>
              <a:ext cx="1331194" cy="121586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1AFC83-1508-4F00-947B-0E446A8E6D35}"/>
                </a:ext>
              </a:extLst>
            </p:cNvPr>
            <p:cNvSpPr txBox="1"/>
            <p:nvPr/>
          </p:nvSpPr>
          <p:spPr>
            <a:xfrm>
              <a:off x="487499" y="5113835"/>
              <a:ext cx="947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Physical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World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ight Arrow 12">
              <a:extLst>
                <a:ext uri="{FF2B5EF4-FFF2-40B4-BE49-F238E27FC236}">
                  <a16:creationId xmlns:a16="http://schemas.microsoft.com/office/drawing/2014/main" id="{7B59978A-3295-41C7-B9ED-3D25A8FA9C66}"/>
                </a:ext>
              </a:extLst>
            </p:cNvPr>
            <p:cNvSpPr/>
            <p:nvPr/>
          </p:nvSpPr>
          <p:spPr>
            <a:xfrm>
              <a:off x="1750804" y="960050"/>
              <a:ext cx="442695" cy="320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ight Arrow 12">
              <a:extLst>
                <a:ext uri="{FF2B5EF4-FFF2-40B4-BE49-F238E27FC236}">
                  <a16:creationId xmlns:a16="http://schemas.microsoft.com/office/drawing/2014/main" id="{5728EA8B-07EB-4715-AF4C-B1456DF40E18}"/>
                </a:ext>
              </a:extLst>
            </p:cNvPr>
            <p:cNvSpPr/>
            <p:nvPr/>
          </p:nvSpPr>
          <p:spPr>
            <a:xfrm rot="10800000">
              <a:off x="1725086" y="3131867"/>
              <a:ext cx="266878" cy="320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19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0BA881E-AFEF-4E9D-92E5-0EAAB9E6B393}"/>
              </a:ext>
            </a:extLst>
          </p:cNvPr>
          <p:cNvGrpSpPr/>
          <p:nvPr/>
        </p:nvGrpSpPr>
        <p:grpSpPr>
          <a:xfrm>
            <a:off x="134645" y="1028031"/>
            <a:ext cx="11922710" cy="4332153"/>
            <a:chOff x="46367" y="1262923"/>
            <a:chExt cx="11922710" cy="43321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9C05C1-5FEB-4A86-88CE-D3484CB1772C}"/>
                </a:ext>
              </a:extLst>
            </p:cNvPr>
            <p:cNvGrpSpPr/>
            <p:nvPr/>
          </p:nvGrpSpPr>
          <p:grpSpPr>
            <a:xfrm>
              <a:off x="46367" y="1262923"/>
              <a:ext cx="11922710" cy="4332153"/>
              <a:chOff x="-1228869" y="-1014267"/>
              <a:chExt cx="10979938" cy="3876347"/>
            </a:xfrm>
          </p:grpSpPr>
          <p:pic>
            <p:nvPicPr>
              <p:cNvPr id="87" name="Content Placeholder 6">
                <a:extLst>
                  <a:ext uri="{FF2B5EF4-FFF2-40B4-BE49-F238E27FC236}">
                    <a16:creationId xmlns:a16="http://schemas.microsoft.com/office/drawing/2014/main" id="{E9D67BD8-419F-4E46-8154-16A5C913D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2373" y="-881269"/>
                <a:ext cx="240032" cy="725591"/>
              </a:xfrm>
              <a:prstGeom prst="rect">
                <a:avLst/>
              </a:prstGeom>
            </p:spPr>
          </p:pic>
          <p:pic>
            <p:nvPicPr>
              <p:cNvPr id="88" name="Content Placeholder 6">
                <a:extLst>
                  <a:ext uri="{FF2B5EF4-FFF2-40B4-BE49-F238E27FC236}">
                    <a16:creationId xmlns:a16="http://schemas.microsoft.com/office/drawing/2014/main" id="{FE7145DD-22B8-4FA8-B5EA-557081A02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8723" y="-580375"/>
                <a:ext cx="240032" cy="725591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2DED48E9-5190-4E41-A463-38324FBE0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2879" y="-104984"/>
                <a:ext cx="2305974" cy="2108269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EF13BE9-9332-454E-A2D4-C4CD913A23BD}"/>
                  </a:ext>
                </a:extLst>
              </p:cNvPr>
              <p:cNvGrpSpPr/>
              <p:nvPr/>
            </p:nvGrpSpPr>
            <p:grpSpPr>
              <a:xfrm>
                <a:off x="-1228869" y="-1014267"/>
                <a:ext cx="10979938" cy="3876347"/>
                <a:chOff x="437338" y="1317872"/>
                <a:chExt cx="10979938" cy="3876347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BFD4405-5E86-46A5-BD09-3CF42F3A836A}"/>
                    </a:ext>
                  </a:extLst>
                </p:cNvPr>
                <p:cNvSpPr txBox="1"/>
                <p:nvPr/>
              </p:nvSpPr>
              <p:spPr>
                <a:xfrm>
                  <a:off x="4517908" y="4433782"/>
                  <a:ext cx="32945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Participatory Crowd Sensing (CS)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E836B83-4268-45EF-90D3-569467A0CA9E}"/>
                    </a:ext>
                  </a:extLst>
                </p:cNvPr>
                <p:cNvGrpSpPr/>
                <p:nvPr/>
              </p:nvGrpSpPr>
              <p:grpSpPr>
                <a:xfrm>
                  <a:off x="5230875" y="2477355"/>
                  <a:ext cx="1082583" cy="1175734"/>
                  <a:chOff x="3913816" y="2582777"/>
                  <a:chExt cx="1082583" cy="1175734"/>
                </a:xfrm>
              </p:grpSpPr>
              <p:sp>
                <p:nvSpPr>
                  <p:cNvPr id="7" name="Flowchart: Magnetic Disk 6">
                    <a:extLst>
                      <a:ext uri="{FF2B5EF4-FFF2-40B4-BE49-F238E27FC236}">
                        <a16:creationId xmlns:a16="http://schemas.microsoft.com/office/drawing/2014/main" id="{FBAFB03C-AB2C-400F-A599-48A3DFD47AD4}"/>
                      </a:ext>
                    </a:extLst>
                  </p:cNvPr>
                  <p:cNvSpPr/>
                  <p:nvPr/>
                </p:nvSpPr>
                <p:spPr>
                  <a:xfrm>
                    <a:off x="3913816" y="2582777"/>
                    <a:ext cx="1082583" cy="1050195"/>
                  </a:xfrm>
                  <a:prstGeom prst="flowChartMagneticDisk">
                    <a:avLst/>
                  </a:prstGeom>
                  <a:solidFill>
                    <a:schemeClr val="accent1">
                      <a:alpha val="16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E40C76A-A087-4861-A264-3F32DBCD121D}"/>
                      </a:ext>
                    </a:extLst>
                  </p:cNvPr>
                  <p:cNvSpPr txBox="1"/>
                  <p:nvPr/>
                </p:nvSpPr>
                <p:spPr>
                  <a:xfrm>
                    <a:off x="4023345" y="2835181"/>
                    <a:ext cx="912429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Crowd</a:t>
                    </a:r>
                  </a:p>
                  <a:p>
                    <a:r>
                      <a:rPr lang="en-US" b="1" dirty="0"/>
                      <a:t>Sensing</a:t>
                    </a:r>
                  </a:p>
                  <a:p>
                    <a:r>
                      <a:rPr lang="en-US" b="1" dirty="0"/>
                      <a:t>Server</a:t>
                    </a:r>
                  </a:p>
                </p:txBody>
              </p:sp>
            </p:grpSp>
            <p:sp>
              <p:nvSpPr>
                <p:cNvPr id="9" name="Cloud 8">
                  <a:extLst>
                    <a:ext uri="{FF2B5EF4-FFF2-40B4-BE49-F238E27FC236}">
                      <a16:creationId xmlns:a16="http://schemas.microsoft.com/office/drawing/2014/main" id="{2F086193-EFA1-4C70-A8C1-AF0BE6AB2C5F}"/>
                    </a:ext>
                  </a:extLst>
                </p:cNvPr>
                <p:cNvSpPr/>
                <p:nvPr/>
              </p:nvSpPr>
              <p:spPr>
                <a:xfrm>
                  <a:off x="8423297" y="1317872"/>
                  <a:ext cx="2993979" cy="3115910"/>
                </a:xfrm>
                <a:prstGeom prst="cloud">
                  <a:avLst/>
                </a:prstGeom>
                <a:solidFill>
                  <a:schemeClr val="accent4">
                    <a:alpha val="2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23794D5C-A686-43D8-8D87-F9CC927558EF}"/>
                    </a:ext>
                  </a:extLst>
                </p:cNvPr>
                <p:cNvGrpSpPr/>
                <p:nvPr/>
              </p:nvGrpSpPr>
              <p:grpSpPr>
                <a:xfrm>
                  <a:off x="6332658" y="2863481"/>
                  <a:ext cx="1691154" cy="844228"/>
                  <a:chOff x="6514975" y="2837651"/>
                  <a:chExt cx="2064197" cy="1095860"/>
                </a:xfrm>
              </p:grpSpPr>
              <p:sp>
                <p:nvSpPr>
                  <p:cNvPr id="11" name="Right Arrow 44">
                    <a:extLst>
                      <a:ext uri="{FF2B5EF4-FFF2-40B4-BE49-F238E27FC236}">
                        <a16:creationId xmlns:a16="http://schemas.microsoft.com/office/drawing/2014/main" id="{902714D7-C2A3-483B-B340-971F4CD66AB6}"/>
                      </a:ext>
                    </a:extLst>
                  </p:cNvPr>
                  <p:cNvSpPr/>
                  <p:nvPr/>
                </p:nvSpPr>
                <p:spPr>
                  <a:xfrm>
                    <a:off x="6514975" y="2837651"/>
                    <a:ext cx="2064197" cy="367971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7E45C45-0E81-4358-BE79-0CE7E2D3927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9078" y="3182806"/>
                    <a:ext cx="1939047" cy="750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i="1" dirty="0">
                        <a:solidFill>
                          <a:srgbClr val="FF0000"/>
                        </a:solidFill>
                      </a:rPr>
                      <a:t>    </a:t>
                    </a:r>
                    <a:r>
                      <a:rPr lang="en-US" b="1" i="1" dirty="0"/>
                      <a:t>Event/Report </a:t>
                    </a:r>
                  </a:p>
                  <a:p>
                    <a:r>
                      <a:rPr lang="en-US" b="1" dirty="0"/>
                      <a:t>     Published</a:t>
                    </a:r>
                  </a:p>
                </p:txBody>
              </p:sp>
            </p:grpSp>
            <p:cxnSp>
              <p:nvCxnSpPr>
                <p:cNvPr id="14" name="Curved Connector 67">
                  <a:extLst>
                    <a:ext uri="{FF2B5EF4-FFF2-40B4-BE49-F238E27FC236}">
                      <a16:creationId xmlns:a16="http://schemas.microsoft.com/office/drawing/2014/main" id="{F56D2C5F-5476-4322-8D72-74397D1A8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8049759" y="1970060"/>
                  <a:ext cx="1555822" cy="8812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prstDash val="lgDashDot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urved Connector 89">
                  <a:extLst>
                    <a:ext uri="{FF2B5EF4-FFF2-40B4-BE49-F238E27FC236}">
                      <a16:creationId xmlns:a16="http://schemas.microsoft.com/office/drawing/2014/main" id="{BE4649D7-2859-4106-B800-44C670A12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503120" y="3131913"/>
                  <a:ext cx="1652250" cy="59015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prstDash val="lgDashDot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D51EA5-05E3-41F0-8693-8E1D8AC8D138}"/>
                    </a:ext>
                  </a:extLst>
                </p:cNvPr>
                <p:cNvSpPr txBox="1"/>
                <p:nvPr/>
              </p:nvSpPr>
              <p:spPr>
                <a:xfrm>
                  <a:off x="9293972" y="2440740"/>
                  <a:ext cx="2015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FF0000"/>
                      </a:solidFill>
                    </a:rPr>
                    <a:t>Feedback / Ratings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3FB175E-0AD4-4599-BE73-7960BB330FCF}"/>
                    </a:ext>
                  </a:extLst>
                </p:cNvPr>
                <p:cNvGrpSpPr/>
                <p:nvPr/>
              </p:nvGrpSpPr>
              <p:grpSpPr>
                <a:xfrm>
                  <a:off x="3663763" y="2253605"/>
                  <a:ext cx="1572200" cy="1367205"/>
                  <a:chOff x="2139763" y="2253605"/>
                  <a:chExt cx="1572200" cy="1367205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3CE77E1F-DBD7-4101-89EB-4B02D5DA60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98394" y="3216278"/>
                    <a:ext cx="1413569" cy="40453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BE6F82F-BFB5-41ED-896A-CAF7BA92E0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846" y="2749653"/>
                    <a:ext cx="1362399" cy="3304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Contributions</a:t>
                    </a:r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E2E5512A-9AFC-401F-B8F4-1ECDA8EC3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9763" y="2253605"/>
                    <a:ext cx="1572200" cy="4960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19BDE35-B04F-4FCD-9461-00D2C40C4E4A}"/>
                    </a:ext>
                  </a:extLst>
                </p:cNvPr>
                <p:cNvGrpSpPr/>
                <p:nvPr/>
              </p:nvGrpSpPr>
              <p:grpSpPr>
                <a:xfrm>
                  <a:off x="437338" y="1460711"/>
                  <a:ext cx="3469738" cy="3342403"/>
                  <a:chOff x="979308" y="1390269"/>
                  <a:chExt cx="3469738" cy="3342403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54111BC7-9ECC-4957-9CCA-4D71F0E58AE9}"/>
                      </a:ext>
                    </a:extLst>
                  </p:cNvPr>
                  <p:cNvSpPr/>
                  <p:nvPr/>
                </p:nvSpPr>
                <p:spPr>
                  <a:xfrm>
                    <a:off x="979308" y="1390269"/>
                    <a:ext cx="3469738" cy="3342403"/>
                  </a:xfrm>
                  <a:prstGeom prst="ellipse">
                    <a:avLst/>
                  </a:prstGeom>
                  <a:solidFill>
                    <a:schemeClr val="accent1">
                      <a:alpha val="9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340D5DA3-8ADA-44D7-83AF-7AC5C07F6D02}"/>
                      </a:ext>
                    </a:extLst>
                  </p:cNvPr>
                  <p:cNvGrpSpPr/>
                  <p:nvPr/>
                </p:nvGrpSpPr>
                <p:grpSpPr>
                  <a:xfrm>
                    <a:off x="2343411" y="1455490"/>
                    <a:ext cx="848964" cy="725591"/>
                    <a:chOff x="2343411" y="1455490"/>
                    <a:chExt cx="848964" cy="725591"/>
                  </a:xfrm>
                </p:grpSpPr>
                <p:pic>
                  <p:nvPicPr>
                    <p:cNvPr id="27" name="Picture 26">
                      <a:extLst>
                        <a:ext uri="{FF2B5EF4-FFF2-40B4-BE49-F238E27FC236}">
                          <a16:creationId xmlns:a16="http://schemas.microsoft.com/office/drawing/2014/main" id="{B45D2E85-3FF0-4752-AF2E-404809365A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3411" y="1455490"/>
                      <a:ext cx="582646" cy="72559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Content Placeholder 6">
                      <a:extLst>
                        <a:ext uri="{FF2B5EF4-FFF2-40B4-BE49-F238E27FC236}">
                          <a16:creationId xmlns:a16="http://schemas.microsoft.com/office/drawing/2014/main" id="{DC020772-42AB-4F45-939F-A9F75F470F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75915" y="1506342"/>
                      <a:ext cx="216460" cy="47539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B5220E7-7709-4CAF-AA05-2080E6833021}"/>
                    </a:ext>
                  </a:extLst>
                </p:cNvPr>
                <p:cNvSpPr txBox="1"/>
                <p:nvPr/>
              </p:nvSpPr>
              <p:spPr>
                <a:xfrm>
                  <a:off x="1578617" y="4732554"/>
                  <a:ext cx="150470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Reporters 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E19CE43-7F8F-405C-A05D-91B8B8E53519}"/>
                    </a:ext>
                  </a:extLst>
                </p:cNvPr>
                <p:cNvSpPr txBox="1"/>
                <p:nvPr/>
              </p:nvSpPr>
              <p:spPr>
                <a:xfrm>
                  <a:off x="9396360" y="4470315"/>
                  <a:ext cx="10478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Raters</a:t>
                  </a:r>
                  <a:r>
                    <a:rPr lang="en-US" b="1" dirty="0"/>
                    <a:t> </a:t>
                  </a:r>
                </a:p>
              </p:txBody>
            </p:sp>
            <p:cxnSp>
              <p:nvCxnSpPr>
                <p:cNvPr id="78" name="Curved Connector 89">
                  <a:extLst>
                    <a:ext uri="{FF2B5EF4-FFF2-40B4-BE49-F238E27FC236}">
                      <a16:creationId xmlns:a16="http://schemas.microsoft.com/office/drawing/2014/main" id="{1382F71C-CBBF-4CEA-8669-EEDA3C61A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28025" y="3216279"/>
                  <a:ext cx="1530587" cy="70643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prstDash val="lgDashDot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urved Connector 67">
                  <a:extLst>
                    <a:ext uri="{FF2B5EF4-FFF2-40B4-BE49-F238E27FC236}">
                      <a16:creationId xmlns:a16="http://schemas.microsoft.com/office/drawing/2014/main" id="{9119F8DE-4C3F-49BC-BA4E-2D036F8EF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8257112" y="2227155"/>
                  <a:ext cx="1841820" cy="65419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prstDash val="lgDashDot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Arrow: Curved Down 96">
                  <a:extLst>
                    <a:ext uri="{FF2B5EF4-FFF2-40B4-BE49-F238E27FC236}">
                      <a16:creationId xmlns:a16="http://schemas.microsoft.com/office/drawing/2014/main" id="{E75ECD8F-FA54-44BC-8706-9F852E9DE5B4}"/>
                    </a:ext>
                  </a:extLst>
                </p:cNvPr>
                <p:cNvSpPr/>
                <p:nvPr/>
              </p:nvSpPr>
              <p:spPr>
                <a:xfrm rot="10800000" flipV="1">
                  <a:off x="6284738" y="1859078"/>
                  <a:ext cx="1522478" cy="923330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1D609E7-7B60-4B4C-8161-92083B5F8E26}"/>
                    </a:ext>
                  </a:extLst>
                </p:cNvPr>
                <p:cNvSpPr txBox="1"/>
                <p:nvPr/>
              </p:nvSpPr>
              <p:spPr>
                <a:xfrm>
                  <a:off x="6484659" y="1527436"/>
                  <a:ext cx="1166235" cy="3304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Event Trust </a:t>
                  </a:r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8AAC357E-945F-4DDF-8625-56C86C2C7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02" r="23118" b="20045"/>
                <a:stretch/>
              </p:blipFill>
              <p:spPr>
                <a:xfrm>
                  <a:off x="8585164" y="2744722"/>
                  <a:ext cx="2832112" cy="9629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B646A92-EC04-44E7-A9AF-B1B73766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23" y="3173444"/>
              <a:ext cx="622808" cy="810911"/>
            </a:xfrm>
            <a:prstGeom prst="rect">
              <a:avLst/>
            </a:prstGeom>
          </p:spPr>
        </p:pic>
        <p:pic>
          <p:nvPicPr>
            <p:cNvPr id="47" name="Content Placeholder 6">
              <a:extLst>
                <a:ext uri="{FF2B5EF4-FFF2-40B4-BE49-F238E27FC236}">
                  <a16:creationId xmlns:a16="http://schemas.microsoft.com/office/drawing/2014/main" id="{CEF917C3-7769-4706-8D3E-551ADFBD4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09" y="2590924"/>
              <a:ext cx="231381" cy="531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14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543452" y="1305822"/>
            <a:ext cx="3469738" cy="3342378"/>
          </a:xfrm>
          <a:prstGeom prst="ellipse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193" y="153503"/>
            <a:ext cx="7886700" cy="68469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Crowd Sensing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06" y="3715621"/>
            <a:ext cx="240032" cy="72559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98" y="3203699"/>
            <a:ext cx="649924" cy="1123404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328144"/>
            <a:ext cx="240032" cy="725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1" y="1388971"/>
            <a:ext cx="649924" cy="1123404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19" y="1886906"/>
            <a:ext cx="240032" cy="725591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821844" y="1924596"/>
            <a:ext cx="925832" cy="1123404"/>
            <a:chOff x="152400" y="2303823"/>
            <a:chExt cx="925832" cy="11234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2303823"/>
              <a:ext cx="649924" cy="1123404"/>
            </a:xfrm>
            <a:prstGeom prst="rect">
              <a:avLst/>
            </a:prstGeom>
          </p:spPr>
        </p:pic>
        <p:pic>
          <p:nvPicPr>
            <p:cNvPr id="13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549405"/>
              <a:ext cx="240032" cy="725591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122900"/>
            <a:ext cx="649924" cy="11234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4" y="4724400"/>
            <a:ext cx="20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Crowd Sensing (CS)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86403" y="2597810"/>
            <a:ext cx="1082583" cy="1050195"/>
            <a:chOff x="4038600" y="2597803"/>
            <a:chExt cx="1082583" cy="1050195"/>
          </a:xfrm>
        </p:grpSpPr>
        <p:sp>
          <p:nvSpPr>
            <p:cNvPr id="23" name="Flowchart: Magnetic Disk 22"/>
            <p:cNvSpPr/>
            <p:nvPr/>
          </p:nvSpPr>
          <p:spPr>
            <a:xfrm>
              <a:off x="4038600" y="2597803"/>
              <a:ext cx="1082583" cy="1050195"/>
            </a:xfrm>
            <a:prstGeom prst="flowChartMagneticDisk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45447" y="2624081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Crowd</a:t>
              </a:r>
            </a:p>
            <a:p>
              <a:r>
                <a:rPr lang="en-US" b="1" dirty="0"/>
                <a:t>Sensing</a:t>
              </a:r>
            </a:p>
            <a:p>
              <a:r>
                <a:rPr lang="en-US" b="1" dirty="0"/>
                <a:t>Server</a:t>
              </a:r>
            </a:p>
          </p:txBody>
        </p:sp>
      </p:grpSp>
      <p:sp>
        <p:nvSpPr>
          <p:cNvPr id="46" name="Cloud 45"/>
          <p:cNvSpPr/>
          <p:nvPr/>
        </p:nvSpPr>
        <p:spPr>
          <a:xfrm>
            <a:off x="7487220" y="1151104"/>
            <a:ext cx="3180783" cy="3631475"/>
          </a:xfrm>
          <a:prstGeom prst="cloud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420209" y="3048210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Consumers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875985" y="1559301"/>
            <a:ext cx="2056928" cy="3127198"/>
            <a:chOff x="6629400" y="1762972"/>
            <a:chExt cx="2056928" cy="3127198"/>
          </a:xfrm>
        </p:grpSpPr>
        <p:pic>
          <p:nvPicPr>
            <p:cNvPr id="48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153" y="2057400"/>
              <a:ext cx="240032" cy="725591"/>
            </a:xfrm>
            <a:prstGeom prst="rect">
              <a:avLst/>
            </a:prstGeom>
          </p:spPr>
        </p:pic>
        <p:pic>
          <p:nvPicPr>
            <p:cNvPr id="49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244" y="3745421"/>
              <a:ext cx="240032" cy="725591"/>
            </a:xfrm>
            <a:prstGeom prst="rect">
              <a:avLst/>
            </a:prstGeom>
          </p:spPr>
        </p:pic>
        <p:pic>
          <p:nvPicPr>
            <p:cNvPr id="50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296" y="1956271"/>
              <a:ext cx="240032" cy="725591"/>
            </a:xfrm>
            <a:prstGeom prst="rect">
              <a:avLst/>
            </a:prstGeom>
          </p:spPr>
        </p:pic>
        <p:pic>
          <p:nvPicPr>
            <p:cNvPr id="51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4824" y="3662618"/>
              <a:ext cx="240032" cy="725591"/>
            </a:xfrm>
            <a:prstGeom prst="rect">
              <a:avLst/>
            </a:prstGeom>
          </p:spPr>
        </p:pic>
        <p:pic>
          <p:nvPicPr>
            <p:cNvPr id="54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084" y="1762972"/>
              <a:ext cx="240032" cy="725591"/>
            </a:xfrm>
            <a:prstGeom prst="rect">
              <a:avLst/>
            </a:prstGeom>
          </p:spPr>
        </p:pic>
        <p:pic>
          <p:nvPicPr>
            <p:cNvPr id="55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498" y="4164579"/>
              <a:ext cx="240032" cy="725591"/>
            </a:xfrm>
            <a:prstGeom prst="rect">
              <a:avLst/>
            </a:prstGeom>
          </p:spPr>
        </p:pic>
        <p:pic>
          <p:nvPicPr>
            <p:cNvPr id="56" name="Content Placeholder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3211880"/>
              <a:ext cx="240032" cy="725591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278596" y="1981201"/>
            <a:ext cx="1112805" cy="1291011"/>
            <a:chOff x="6443975" y="1972331"/>
            <a:chExt cx="1483740" cy="1291011"/>
          </a:xfrm>
        </p:grpSpPr>
        <p:sp>
          <p:nvSpPr>
            <p:cNvPr id="45" name="Right Arrow 44"/>
            <p:cNvSpPr/>
            <p:nvPr/>
          </p:nvSpPr>
          <p:spPr>
            <a:xfrm>
              <a:off x="6948952" y="2895372"/>
              <a:ext cx="938659" cy="3679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43975" y="1972331"/>
              <a:ext cx="1483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    Event</a:t>
              </a:r>
            </a:p>
            <a:p>
              <a:r>
                <a:rPr lang="en-US" b="1" i="1" dirty="0">
                  <a:solidFill>
                    <a:srgbClr val="FF0000"/>
                  </a:solidFill>
                </a:rPr>
                <a:t>Published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90044" y="1752600"/>
            <a:ext cx="3096957" cy="2769058"/>
            <a:chOff x="5666037" y="1752600"/>
            <a:chExt cx="3096957" cy="2769058"/>
          </a:xfrm>
        </p:grpSpPr>
        <p:cxnSp>
          <p:nvCxnSpPr>
            <p:cNvPr id="68" name="Curved Connector 67"/>
            <p:cNvCxnSpPr/>
            <p:nvPr/>
          </p:nvCxnSpPr>
          <p:spPr>
            <a:xfrm rot="10800000">
              <a:off x="5837324" y="2612490"/>
              <a:ext cx="792077" cy="4406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/>
            <p:nvPr/>
          </p:nvCxnSpPr>
          <p:spPr>
            <a:xfrm rot="10800000">
              <a:off x="5666037" y="3328140"/>
              <a:ext cx="1167856" cy="1193518"/>
            </a:xfrm>
            <a:prstGeom prst="curvedConnector3">
              <a:avLst>
                <a:gd name="adj1" fmla="val 103140"/>
              </a:avLst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/>
            <p:nvPr/>
          </p:nvCxnSpPr>
          <p:spPr>
            <a:xfrm rot="10800000" flipV="1">
              <a:off x="5837323" y="1752600"/>
              <a:ext cx="1508682" cy="41757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endCxn id="52" idx="3"/>
            </p:cNvCxnSpPr>
            <p:nvPr/>
          </p:nvCxnSpPr>
          <p:spPr>
            <a:xfrm rot="10800000" flipV="1">
              <a:off x="5867394" y="2108250"/>
              <a:ext cx="765908" cy="19611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542065" y="2612490"/>
              <a:ext cx="2220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Feedback Monitoring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36133" y="4953000"/>
            <a:ext cx="5713073" cy="1815882"/>
            <a:chOff x="3212132" y="4965918"/>
            <a:chExt cx="5713073" cy="1815882"/>
          </a:xfrm>
        </p:grpSpPr>
        <p:sp>
          <p:nvSpPr>
            <p:cNvPr id="3" name="TextBox 2"/>
            <p:cNvSpPr txBox="1"/>
            <p:nvPr/>
          </p:nvSpPr>
          <p:spPr>
            <a:xfrm>
              <a:off x="3428999" y="4965918"/>
              <a:ext cx="5496205" cy="18158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Citizens contribute </a:t>
              </a:r>
              <a:r>
                <a:rPr 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alert, notification.</a:t>
              </a:r>
            </a:p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9000" y="5423118"/>
              <a:ext cx="525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(Published) Event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A </a:t>
              </a:r>
              <a:r>
                <a:rPr 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consensus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inferred from the reports, e.g. jam, accident, road closure, weather hazard. </a:t>
              </a:r>
            </a:p>
            <a:p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2132" y="6133743"/>
              <a:ext cx="5713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Feedback Monitoring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Endorsement on the published event</a:t>
              </a:r>
            </a:p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Viz. Ratings,  </a:t>
              </a:r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Useful, Not useful, Not sure, 5 star ratings 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10000" y="2286000"/>
            <a:ext cx="1699864" cy="1618284"/>
            <a:chOff x="2286000" y="2286000"/>
            <a:chExt cx="1699864" cy="161828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38400" y="3124200"/>
              <a:ext cx="1547464" cy="78008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86000" y="2590800"/>
              <a:ext cx="1623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Reports</a:t>
              </a:r>
            </a:p>
            <a:p>
              <a:r>
                <a:rPr lang="en-US" b="1" i="1" dirty="0">
                  <a:solidFill>
                    <a:srgbClr val="FF0000"/>
                  </a:solidFill>
                </a:rPr>
                <a:t>(Contributions)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362200" y="2286000"/>
              <a:ext cx="1600200" cy="60976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2007904" y="5181600"/>
            <a:ext cx="203069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aspects of Crowd-Sensing 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4096606" y="5493248"/>
            <a:ext cx="703994" cy="3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57345" y="951879"/>
            <a:ext cx="16255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False Reports       and Ratings</a:t>
            </a:r>
          </a:p>
        </p:txBody>
      </p:sp>
    </p:spTree>
    <p:extLst>
      <p:ext uri="{BB962C8B-B14F-4D97-AF65-F5344CB8AC3E}">
        <p14:creationId xmlns:p14="http://schemas.microsoft.com/office/powerpoint/2010/main" val="4825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6F4B-09BD-4FB6-AAED-0B66CAF0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Assumptions on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D5B8-7ED2-44D6-BF64-6EDF653D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6"/>
            <a:ext cx="10515600" cy="5007007"/>
          </a:xfrm>
        </p:spPr>
        <p:txBody>
          <a:bodyPr>
            <a:normAutofit/>
          </a:bodyPr>
          <a:lstStyle/>
          <a:p>
            <a:r>
              <a:rPr lang="en-US" sz="2000" dirty="0"/>
              <a:t> Trust Scores may capture ability, preferences, error, uncertainty level in an entity</a:t>
            </a:r>
          </a:p>
          <a:p>
            <a:endParaRPr lang="en-US" sz="2000" dirty="0"/>
          </a:p>
          <a:p>
            <a:r>
              <a:rPr lang="en-US" sz="2000" dirty="0"/>
              <a:t> The purpose of trust is to capture </a:t>
            </a:r>
            <a:r>
              <a:rPr lang="en-US" sz="2000" u="sng" dirty="0"/>
              <a:t>goodness of intent.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(security status)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 MCS system has been just deployed and we are starting from scratch. (</a:t>
            </a:r>
            <a:r>
              <a:rPr lang="en-US" sz="2000" dirty="0">
                <a:solidFill>
                  <a:srgbClr val="C00000"/>
                </a:solidFill>
              </a:rPr>
              <a:t>no prior reputation available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u="sng" dirty="0"/>
          </a:p>
          <a:p>
            <a:r>
              <a:rPr lang="en-US" sz="2000" dirty="0"/>
              <a:t> No ground truth available.</a:t>
            </a:r>
          </a:p>
          <a:p>
            <a:pPr marL="0" indent="0">
              <a:buNone/>
            </a:pPr>
            <a:endParaRPr lang="en-US" sz="2000" u="sng" dirty="0"/>
          </a:p>
          <a:p>
            <a:r>
              <a:rPr lang="en-US" sz="2000" dirty="0"/>
              <a:t> Nature of Events are not very subjective.</a:t>
            </a:r>
          </a:p>
          <a:p>
            <a:endParaRPr lang="en-US" sz="2000" dirty="0"/>
          </a:p>
          <a:p>
            <a:r>
              <a:rPr lang="en-US" sz="2000" dirty="0"/>
              <a:t> Events may have several types.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6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552" y="-76200"/>
            <a:ext cx="7831248" cy="83895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        Threat Landscape in Crowd-Sensing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609601"/>
            <a:ext cx="4953000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Selfish Intent 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undue incentives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 mechanisms to motivate constant reports from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Incentivize based on degree of contribution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rather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contributions.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# of </a:t>
            </a: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 reports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Bhattacharjee et. al.,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CNS ’17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Google Waze Dataset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2743200"/>
            <a:ext cx="49530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Malicious Intent ?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congestion                     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Drain company’s revenue      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Strategic blocks or voids    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Sinai et. al. DEFCON 14, News Reports LA)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4598075"/>
            <a:ext cx="4953000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Reporting Behaviors:              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reports true events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intermittently generate true and false events. (2 groups)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collude on reporting the same false event type.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599" y="609600"/>
            <a:ext cx="4453631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Feedback Weaponizing Attacks: 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Ballot stuffing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Rogue raters give positive ratings to false events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mouthing: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Rogue raters give false ratings to true events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Obfuscation stuffing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Rogue raters give uncertain ratings to false events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27" y="609600"/>
            <a:ext cx="1322773" cy="27238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Hardware Emulators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 Mobile Apps, Fake-Loc.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10967-6DCC-4C64-B863-B0D94A070284}"/>
              </a:ext>
            </a:extLst>
          </p:cNvPr>
          <p:cNvSpPr txBox="1"/>
          <p:nvPr/>
        </p:nvSpPr>
        <p:spPr>
          <a:xfrm>
            <a:off x="6723354" y="3360057"/>
            <a:ext cx="4453631" cy="313932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Belief Manipulation Attacks: 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Orchestrate a fake event in a location with high prior likelihood, with ballot stuffing.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suppress true events in a location low prior likelihood, with bad mouthing.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(exploiting the use of priors in decision making)</a:t>
            </a:r>
          </a:p>
        </p:txBody>
      </p:sp>
    </p:spTree>
    <p:extLst>
      <p:ext uri="{BB962C8B-B14F-4D97-AF65-F5344CB8AC3E}">
        <p14:creationId xmlns:p14="http://schemas.microsoft.com/office/powerpoint/2010/main" val="225601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Weaknesses in Existing Computation trust models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" y="3004422"/>
            <a:ext cx="447155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" y="1076205"/>
            <a:ext cx="4524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" y="5608779"/>
            <a:ext cx="457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499110" y="1474589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399739" y="3853578"/>
            <a:ext cx="81049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1110" y="1445339"/>
            <a:ext cx="2313709" cy="707886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Problems with Event   Trustworthiness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1110" y="3818344"/>
            <a:ext cx="2313709" cy="707886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Sacrificing Quality for Participation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601348" y="5949033"/>
            <a:ext cx="7273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8712" y="5672447"/>
            <a:ext cx="2313709" cy="1015663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Sacrificing Participation for 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8446" y="2808049"/>
            <a:ext cx="23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/>
              </a:rPr>
              <a:t>Study of Waze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0589" y="675029"/>
                <a:ext cx="6437788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  <a:latin typeface="Calibri"/>
                  </a:rPr>
                  <a:t>E#: &lt;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</a:rPr>
                      <m:t>𝑵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𝜸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Calibri"/>
                  </a:rPr>
                  <a:t>&gt; </a:t>
                </a:r>
                <a:r>
                  <a:rPr lang="en-US" b="1" dirty="0">
                    <a:solidFill>
                      <a:prstClr val="black"/>
                    </a:solidFill>
                    <a:latin typeface="Calibri"/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olidFill>
                      <a:srgbClr val="002060"/>
                    </a:solidFill>
                    <a:latin typeface="Calibri"/>
                    <a:sym typeface="Wingdings" panose="05000000000000000000" pitchFamily="2" charset="2"/>
                  </a:rPr>
                  <a:t>Output of Feedback Monitoring Apparatus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89" y="675029"/>
                <a:ext cx="6437788" cy="394403"/>
              </a:xfrm>
              <a:prstGeom prst="rect">
                <a:avLst/>
              </a:prstGeom>
              <a:blipFill>
                <a:blip r:embed="rId6"/>
                <a:stretch>
                  <a:fillRect l="-852" t="-9375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027DA02-E7E4-4F75-BC42-085292392619}"/>
              </a:ext>
            </a:extLst>
          </p:cNvPr>
          <p:cNvGrpSpPr/>
          <p:nvPr/>
        </p:nvGrpSpPr>
        <p:grpSpPr>
          <a:xfrm>
            <a:off x="7703634" y="1420568"/>
            <a:ext cx="4406628" cy="2687914"/>
            <a:chOff x="76200" y="4572000"/>
            <a:chExt cx="4952999" cy="1627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C3CA78-F529-41F2-8260-6809033CD95E}"/>
                </a:ext>
              </a:extLst>
            </p:cNvPr>
            <p:cNvSpPr txBox="1"/>
            <p:nvPr/>
          </p:nvSpPr>
          <p:spPr>
            <a:xfrm>
              <a:off x="76200" y="4572000"/>
              <a:ext cx="4952999" cy="1627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 in existing Models </a:t>
              </a:r>
              <a:r>
                <a: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(e.g., Josang’s Belief, Beta Reputation, Dempster Shafer Belief Theory)</a:t>
              </a:r>
              <a:endParaRPr lang="en-US" sz="1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19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Cannot embed variations in “</a:t>
              </a:r>
              <a:r>
                <a: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quantity of ratings received”</a:t>
              </a:r>
              <a:endParaRPr lang="en-US" sz="1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 Null Invariant </a:t>
              </a:r>
              <a:endParaRPr lang="en-US" sz="1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Sacrifice quality for participation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Sacrifice participation for quality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016C4-78CA-4AE7-9A16-FB283A3C0064}"/>
                </a:ext>
              </a:extLst>
            </p:cNvPr>
            <p:cNvSpPr txBox="1"/>
            <p:nvPr/>
          </p:nvSpPr>
          <p:spPr>
            <a:xfrm>
              <a:off x="2673114" y="5318040"/>
              <a:ext cx="2356085" cy="535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algn="ctr"/>
              <a:r>
                <a:rPr lang="en-US" sz="1400" b="1" i="1" dirty="0">
                  <a:solidFill>
                    <a:srgbClr val="C00000"/>
                  </a:solidFill>
                </a:rPr>
                <a:t>[ Bhattacharjee et. al. </a:t>
              </a:r>
            </a:p>
            <a:p>
              <a:pPr marL="0" lvl="1"/>
              <a:r>
                <a:rPr lang="en-US" sz="1400" b="1" dirty="0">
                  <a:solidFill>
                    <a:srgbClr val="C00000"/>
                  </a:solidFill>
                </a:rPr>
                <a:t>     IEEE Per-Com </a:t>
              </a:r>
            </a:p>
            <a:p>
              <a:pPr marL="0" lvl="1"/>
              <a:r>
                <a:rPr lang="en-US" sz="1400" b="1" dirty="0">
                  <a:solidFill>
                    <a:srgbClr val="C00000"/>
                  </a:solidFill>
                </a:rPr>
                <a:t>Workshops 2017 ]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994B08-07FF-4959-A7A8-161470913144}"/>
              </a:ext>
            </a:extLst>
          </p:cNvPr>
          <p:cNvSpPr txBox="1"/>
          <p:nvPr/>
        </p:nvSpPr>
        <p:spPr>
          <a:xfrm>
            <a:off x="7785717" y="4770574"/>
            <a:ext cx="4324545" cy="1631216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Calibri"/>
              </a:rPr>
              <a:t>Our Goals</a:t>
            </a:r>
          </a:p>
          <a:p>
            <a:pPr marL="457200" indent="-457200">
              <a:buAutoNum type="arabicParenBoth"/>
              <a:defRPr/>
            </a:pPr>
            <a:r>
              <a:rPr lang="en-US" sz="2000" dirty="0">
                <a:latin typeface="Calibri"/>
              </a:rPr>
              <a:t>Quantify Event Truthfulness</a:t>
            </a:r>
          </a:p>
          <a:p>
            <a:pPr marL="457200" indent="-457200">
              <a:buAutoNum type="arabicParenBoth"/>
              <a:defRPr/>
            </a:pPr>
            <a:r>
              <a:rPr lang="en-US" sz="2000" dirty="0">
                <a:latin typeface="Calibri"/>
              </a:rPr>
              <a:t> Establish User Reputation</a:t>
            </a:r>
          </a:p>
          <a:p>
            <a:pPr marL="457200" indent="-457200">
              <a:buAutoNum type="arabicParenBoth"/>
              <a:defRPr/>
            </a:pPr>
            <a:r>
              <a:rPr lang="en-US" sz="2000" dirty="0">
                <a:latin typeface="Calibri"/>
              </a:rPr>
              <a:t> Classify Users according to intent</a:t>
            </a:r>
          </a:p>
          <a:p>
            <a:pPr marL="457200" indent="-457200">
              <a:buAutoNum type="arabicParenBoth"/>
              <a:defRPr/>
            </a:pPr>
            <a:r>
              <a:rPr lang="en-US" sz="2000" dirty="0">
                <a:latin typeface="Calibri"/>
              </a:rPr>
              <a:t> Diminish Incentive Leakage</a:t>
            </a:r>
          </a:p>
        </p:txBody>
      </p:sp>
    </p:spTree>
    <p:extLst>
      <p:ext uri="{BB962C8B-B14F-4D97-AF65-F5344CB8AC3E}">
        <p14:creationId xmlns:p14="http://schemas.microsoft.com/office/powerpoint/2010/main" val="312824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782" y="3508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Proposed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7800" y="1223428"/>
                <a:ext cx="1981200" cy="1077218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of Information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</a:rPr>
                          <m:t>𝐐𝐨𝐈</m:t>
                        </m:r>
                      </m:e>
                    </m:d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</a:p>
              <a:p>
                <a:r>
                  <a:rPr 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(Event Truthfulness</a:t>
                </a:r>
                <a:r>
                  <a:rPr 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223428"/>
                <a:ext cx="19812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90800" y="1208782"/>
            <a:ext cx="1600200" cy="107721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Monitoring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Apparatus</a:t>
            </a:r>
          </a:p>
          <a:p>
            <a:pPr algn="r"/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4678" y="1219200"/>
            <a:ext cx="1752600" cy="107721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QoI – Event Association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1189673"/>
            <a:ext cx="846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Rating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Counts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7936" y="990601"/>
            <a:ext cx="926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Reports</a:t>
            </a:r>
          </a:p>
          <a:p>
            <a:r>
              <a:rPr lang="en-US" b="1" dirty="0"/>
              <a:t>(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b="1" dirty="0"/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676400" y="1600201"/>
            <a:ext cx="909346" cy="320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91000" y="1600200"/>
            <a:ext cx="1066800" cy="320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203188" y="1594991"/>
            <a:ext cx="105822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54738" y="1295400"/>
            <a:ext cx="101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Event</a:t>
            </a:r>
          </a:p>
          <a:p>
            <a:endParaRPr lang="en-US" b="1" dirty="0"/>
          </a:p>
          <a:p>
            <a:r>
              <a:rPr lang="en-US" b="1" dirty="0"/>
              <a:t>   </a:t>
            </a:r>
            <a:r>
              <a:rPr lang="en-US" b="1" dirty="0" err="1"/>
              <a:t>QoI’s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37210" y="3453826"/>
            <a:ext cx="1925591" cy="83099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– Event    Association Database(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8360151" y="2729393"/>
            <a:ext cx="1186697" cy="320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194608" y="3641652"/>
            <a:ext cx="1066800" cy="320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87976" y="3483115"/>
            <a:ext cx="1999024" cy="83099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Reputation Scoring Module</a:t>
            </a:r>
          </a:p>
          <a:p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Trust Scoring)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8478872" y="4705601"/>
            <a:ext cx="1103529" cy="379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29600" y="5477780"/>
            <a:ext cx="1999024" cy="646331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Classification</a:t>
            </a: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(Detection)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7162800" y="5851447"/>
            <a:ext cx="1010441" cy="320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5137208" y="5206358"/>
            <a:ext cx="2057400" cy="1423043"/>
          </a:xfrm>
          <a:prstGeom prst="cloud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1" y="5410200"/>
            <a:ext cx="1103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Honest</a:t>
            </a:r>
          </a:p>
          <a:p>
            <a:r>
              <a:rPr lang="en-US" b="1" dirty="0"/>
              <a:t>  Selfish</a:t>
            </a:r>
          </a:p>
          <a:p>
            <a:r>
              <a:rPr lang="en-US" b="1" dirty="0"/>
              <a:t>Malicious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4102954" y="5851448"/>
            <a:ext cx="1010441" cy="320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486401"/>
            <a:ext cx="2121754" cy="120032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based: </a:t>
            </a:r>
          </a:p>
          <a:p>
            <a:pPr marL="400050" indent="-400050">
              <a:buAutoNum type="romanLcParenBoth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</a:t>
            </a:r>
          </a:p>
          <a:p>
            <a:pPr marL="400050" indent="-400050">
              <a:buFontTx/>
              <a:buAutoNum type="romanLcParenBoth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Publishing 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loud 28"/>
          <p:cNvSpPr/>
          <p:nvPr/>
        </p:nvSpPr>
        <p:spPr>
          <a:xfrm>
            <a:off x="1562100" y="3377558"/>
            <a:ext cx="1485900" cy="1423043"/>
          </a:xfrm>
          <a:prstGeom prst="cloud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1954859" y="5002858"/>
            <a:ext cx="646329" cy="320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1" y="3648670"/>
            <a:ext cx="1166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Mitigate </a:t>
            </a:r>
          </a:p>
          <a:p>
            <a:r>
              <a:rPr lang="en-US" b="1" dirty="0"/>
              <a:t> Incentive </a:t>
            </a:r>
          </a:p>
          <a:p>
            <a:r>
              <a:rPr lang="en-US" b="1" dirty="0"/>
              <a:t>  Losses</a:t>
            </a:r>
          </a:p>
        </p:txBody>
      </p:sp>
      <p:sp>
        <p:nvSpPr>
          <p:cNvPr id="32" name="Right Arrow 31"/>
          <p:cNvSpPr/>
          <p:nvPr/>
        </p:nvSpPr>
        <p:spPr>
          <a:xfrm rot="16200000">
            <a:off x="3418615" y="5002858"/>
            <a:ext cx="646329" cy="320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3238500" y="3367608"/>
            <a:ext cx="1485900" cy="1423043"/>
          </a:xfrm>
          <a:prstGeom prst="cloud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1111" y="3581400"/>
            <a:ext cx="103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Improve</a:t>
            </a:r>
          </a:p>
          <a:p>
            <a:r>
              <a:rPr lang="en-US" b="1" dirty="0"/>
              <a:t>Report</a:t>
            </a:r>
          </a:p>
          <a:p>
            <a:r>
              <a:rPr lang="en-US" b="1" dirty="0"/>
              <a:t>Accuracy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06556" y="5040868"/>
            <a:ext cx="132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(Mitigation)</a:t>
            </a:r>
          </a:p>
        </p:txBody>
      </p:sp>
    </p:spTree>
    <p:extLst>
      <p:ext uri="{BB962C8B-B14F-4D97-AF65-F5344CB8AC3E}">
        <p14:creationId xmlns:p14="http://schemas.microsoft.com/office/powerpoint/2010/main" val="28838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1"/>
            <a:ext cx="7886700" cy="65774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Quality of Information Module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14600" y="914400"/>
            <a:ext cx="2438400" cy="1631216"/>
            <a:chOff x="597183" y="1488141"/>
            <a:chExt cx="3216971" cy="1631216"/>
          </a:xfrm>
        </p:grpSpPr>
        <p:sp>
          <p:nvSpPr>
            <p:cNvPr id="4" name="TextBox 3"/>
            <p:cNvSpPr txBox="1"/>
            <p:nvPr/>
          </p:nvSpPr>
          <p:spPr>
            <a:xfrm>
              <a:off x="1508306" y="1488141"/>
              <a:ext cx="2305848" cy="1631216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Estimation of Posterior Probability Masses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97183" y="1858612"/>
              <a:ext cx="7865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97183" y="2402540"/>
              <a:ext cx="7865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7183" y="2818093"/>
              <a:ext cx="7865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15365" y="762001"/>
                <a:ext cx="1747787" cy="2078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sub>
                    </m:sSub>
                    <m:r>
                      <a:rPr lang="en-US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sub>
                    </m:sSub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 </a:t>
                </a:r>
              </a:p>
              <a:p>
                <a:r>
                  <a:rPr lang="en-US" b="1" dirty="0"/>
                  <a:t>Uncertain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𝜸</m:t>
                        </m:r>
                      </m:sub>
                    </m:sSub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Rating Counts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65" y="762001"/>
                <a:ext cx="1747787" cy="2078902"/>
              </a:xfrm>
              <a:prstGeom prst="rect">
                <a:avLst/>
              </a:prstGeom>
              <a:blipFill>
                <a:blip r:embed="rId10"/>
                <a:stretch>
                  <a:fillRect l="-3147" t="-1466" b="-3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7543801" y="2578448"/>
            <a:ext cx="2502595" cy="1398391"/>
            <a:chOff x="6019800" y="2578447"/>
            <a:chExt cx="2502595" cy="139839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019800" y="2578447"/>
              <a:ext cx="0" cy="13983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72200" y="2886670"/>
                  <a:ext cx="235019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  Expected </a:t>
                  </a:r>
                </a:p>
                <a:p>
                  <a:r>
                    <a:rPr lang="en-US" b="1" dirty="0"/>
                    <a:t>Truthfulness</a:t>
                  </a:r>
                </a:p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          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𝒃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𝒃</m:t>
                      </m:r>
                    </m:oMath>
                  </a14:m>
                  <a:r>
                    <a:rPr lang="en-US" b="1" dirty="0"/>
                    <a:t> +  </a:t>
                  </a:r>
                  <a14:m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</m:sub>
                      </m:sSub>
                      <m:r>
                        <a:rPr lang="en-US" b="1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𝒖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886670"/>
                  <a:ext cx="2350195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8" t="-3311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029201" y="3733801"/>
            <a:ext cx="3181293" cy="1566477"/>
            <a:chOff x="3505200" y="3733800"/>
            <a:chExt cx="3181293" cy="1566477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3976838"/>
              <a:ext cx="1885893" cy="1323439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Generalized Linear Model based Link Function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038600" y="4495800"/>
              <a:ext cx="7004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05200" y="3733800"/>
              <a:ext cx="1275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Final Event </a:t>
              </a:r>
            </a:p>
            <a:p>
              <a:r>
                <a:rPr lang="en-US" b="1" dirty="0"/>
                <a:t>    QoI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728630" y="4724401"/>
                <a:ext cx="3028083" cy="20814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i="1" dirty="0">
                    <a:latin typeface="Cambria Math"/>
                  </a:rPr>
                  <a:t>Where: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dirty="0"/>
                  <a:t> = belief weight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dirty="0"/>
                  <a:t> = uncertainty weight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𝑵𝑹</m:t>
                    </m:r>
                    <m:r>
                      <a:rPr lang="en-US" i="1" dirty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𝜼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𝜼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𝜷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𝜼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𝜸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total number of ratings received </a:t>
                </a:r>
                <a:r>
                  <a:rPr lang="en-US" dirty="0"/>
                  <a:t>(</a:t>
                </a:r>
                <a:r>
                  <a:rPr lang="en-US" b="1" dirty="0"/>
                  <a:t>evidence mass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𝜼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𝜼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𝜷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𝜼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𝜸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 rating counts </a:t>
                </a:r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30" y="4724401"/>
                <a:ext cx="3028083" cy="2081467"/>
              </a:xfrm>
              <a:prstGeom prst="rect">
                <a:avLst/>
              </a:prstGeom>
              <a:blipFill>
                <a:blip r:embed="rId4"/>
                <a:stretch>
                  <a:fillRect l="-1811" t="-1754" b="-2632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5029200" y="1698992"/>
            <a:ext cx="1798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26281" y="808672"/>
                <a:ext cx="203850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𝒃𝒆𝒍𝒊𝒆𝒇</m:t>
                      </m:r>
                      <m:r>
                        <a:rPr lang="en-US" b="1" i="1">
                          <a:latin typeface="Cambria Math"/>
                        </a:rPr>
                        <m:t>   (</m:t>
                      </m:r>
                      <m:r>
                        <a:rPr lang="en-US" b="1" i="1">
                          <a:latin typeface="Cambria Math"/>
                        </a:rPr>
                        <m:t>𝒃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𝒅𝒊𝒔𝒃𝒆𝒍𝒊𝒆𝒇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𝒖𝒏𝒄𝒆𝒓𝒕𝒂𝒊𝒏𝒕𝒚</m:t>
                      </m:r>
                      <m:r>
                        <a:rPr lang="en-US" b="1" i="1">
                          <a:latin typeface="Cambria Math"/>
                        </a:rPr>
                        <m:t> (</m:t>
                      </m:r>
                      <m:r>
                        <a:rPr lang="en-US" b="1" i="1">
                          <a:latin typeface="Cambria Math"/>
                        </a:rPr>
                        <m:t>𝒖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81" y="808672"/>
                <a:ext cx="2038507" cy="1477328"/>
              </a:xfrm>
              <a:prstGeom prst="rect">
                <a:avLst/>
              </a:prstGeom>
              <a:blipFill>
                <a:blip r:embed="rId5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029200" y="1143000"/>
            <a:ext cx="181989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2295046"/>
            <a:ext cx="18198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010400" y="773669"/>
            <a:ext cx="4267200" cy="2082463"/>
            <a:chOff x="5486400" y="773668"/>
            <a:chExt cx="4267200" cy="208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086600" y="773668"/>
                  <a:ext cx="2285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 Belief Weight </a:t>
                  </a:r>
                  <a14:m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 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𝒃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773668"/>
                  <a:ext cx="22859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5486400" y="883384"/>
              <a:ext cx="1600197" cy="1631216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 Linear Dual Weighted QoI Scoring</a:t>
              </a:r>
            </a:p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7244470" y="1219200"/>
              <a:ext cx="16709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7244470" y="2057400"/>
              <a:ext cx="17471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86600" y="2209800"/>
                  <a:ext cx="2667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Uncertainty Weight </a:t>
                  </a:r>
                  <a14:m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 </m:t>
                      </m:r>
                    </m:oMath>
                  </a14:m>
                  <a:endParaRPr lang="en-US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2209800"/>
                  <a:ext cx="2667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059" t="-4717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52600" y="3228838"/>
                <a:ext cx="1524000" cy="14193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𝑁𝑅</m:t>
                          </m:r>
                          <m:r>
                            <a:rPr lang="en-US" i="1">
                              <a:latin typeface="Cambria Math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1"/>
                <a:endParaRPr lang="en-US" dirty="0"/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𝑁𝑅</m:t>
                          </m:r>
                          <m:r>
                            <a:rPr lang="en-US" i="1">
                              <a:latin typeface="Cambria Math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28838"/>
                <a:ext cx="1524000" cy="1419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352801" y="3276601"/>
            <a:ext cx="1420227" cy="1200329"/>
          </a:xfrm>
          <a:prstGeom prst="rect">
            <a:avLst/>
          </a:prstGeom>
          <a:noFill/>
          <a:ln w="28575">
            <a:solidFill>
              <a:srgbClr val="3399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for each </a:t>
            </a:r>
          </a:p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 event </a:t>
            </a: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0" y="3810001"/>
            <a:ext cx="2057400" cy="2729090"/>
            <a:chOff x="6858000" y="3810001"/>
            <a:chExt cx="2057400" cy="2729090"/>
          </a:xfrm>
        </p:grpSpPr>
        <p:sp>
          <p:nvSpPr>
            <p:cNvPr id="17" name="Down Arrow 16"/>
            <p:cNvSpPr/>
            <p:nvPr/>
          </p:nvSpPr>
          <p:spPr>
            <a:xfrm>
              <a:off x="6934200" y="3810001"/>
              <a:ext cx="228600" cy="685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7848600" y="3810001"/>
              <a:ext cx="228600" cy="685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858000" y="4507766"/>
                  <a:ext cx="2057400" cy="2031325"/>
                </a:xfrm>
                <a:prstGeom prst="rect">
                  <a:avLst/>
                </a:prstGeom>
                <a:noFill/>
                <a:ln w="28575">
                  <a:solidFill>
                    <a:srgbClr val="3399FF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Imagine these  weights as  knobs that control how much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𝑏</m:t>
                      </m:r>
                    </m:oMath>
                  </a14:m>
                  <a:r>
                    <a:rPr lang="en-US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</a:t>
                  </a:r>
                  <a:r>
                    <a:rPr lang="en-US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en-US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should</a:t>
                  </a:r>
                  <a:r>
                    <a:rPr lang="en-US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contribute to the expected truthfulness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4507766"/>
                  <a:ext cx="2057400" cy="20313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28575">
                  <a:solidFill>
                    <a:srgbClr val="3399FF"/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87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412" y="0"/>
            <a:ext cx="8054789" cy="71064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Belief Weight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5000" y="5638801"/>
            <a:ext cx="3172668" cy="1171297"/>
            <a:chOff x="865931" y="5547330"/>
            <a:chExt cx="3172668" cy="117129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22" y="5573999"/>
              <a:ext cx="282483" cy="360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31" y="5990615"/>
              <a:ext cx="319065" cy="34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943" y="6476300"/>
              <a:ext cx="160364" cy="242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60661" y="5547330"/>
              <a:ext cx="2398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Initial Asymptote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10237" y="5968670"/>
              <a:ext cx="234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 Rate of Growth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87554" y="6335603"/>
              <a:ext cx="275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 Displacement Parameter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12281" y="609601"/>
            <a:ext cx="3574520" cy="2771343"/>
            <a:chOff x="2380621" y="2130044"/>
            <a:chExt cx="3669639" cy="2466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1739944" y="2916330"/>
                  <a:ext cx="1660513" cy="3791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Belief Weight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𝒃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39944" y="2916330"/>
                  <a:ext cx="1660513" cy="379160"/>
                </a:xfrm>
                <a:prstGeom prst="rect">
                  <a:avLst/>
                </a:prstGeom>
                <a:blipFill>
                  <a:blip r:embed="rId6"/>
                  <a:stretch>
                    <a:fillRect l="-10000" r="-26667" b="-26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6510" y="2130044"/>
              <a:ext cx="3333750" cy="246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1515092" y="609600"/>
            <a:ext cx="3562576" cy="2731532"/>
            <a:chOff x="-9360" y="609600"/>
            <a:chExt cx="3743160" cy="2731532"/>
          </a:xfrm>
        </p:grpSpPr>
        <p:sp>
          <p:nvSpPr>
            <p:cNvPr id="6" name="TextBox 5"/>
            <p:cNvSpPr txBox="1"/>
            <p:nvPr/>
          </p:nvSpPr>
          <p:spPr>
            <a:xfrm>
              <a:off x="1423256" y="2971800"/>
              <a:ext cx="12989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ratings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50" y="609600"/>
              <a:ext cx="3333750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rot="16200000">
                  <a:off x="-748024" y="1692682"/>
                  <a:ext cx="1865382" cy="3880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Belief Weight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𝒃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748024" y="1692682"/>
                  <a:ext cx="1865382" cy="388053"/>
                </a:xfrm>
                <a:prstGeom prst="rect">
                  <a:avLst/>
                </a:prstGeom>
                <a:blipFill>
                  <a:blip r:embed="rId9"/>
                  <a:stretch>
                    <a:fillRect l="-10000" r="-26667" b="-2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2252908" y="3409890"/>
            <a:ext cx="2700092" cy="400110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Richard’s Logistic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610600" y="648832"/>
                <a:ext cx="1981200" cy="2246769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C00000"/>
                    </a:solidFill>
                  </a:rPr>
                  <a:t>Choice of </a:t>
                </a:r>
                <a14:m>
                  <m:oMath xmlns:m="http://schemas.openxmlformats.org/officeDocument/2006/math">
                    <m:r>
                      <a:rPr lang="en-US" sz="2000" b="1" i="1" u="sng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𝝊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</a:p>
              <a:p>
                <a:r>
                  <a:rPr lang="en-US" sz="2000" b="1" dirty="0"/>
                  <a:t>After what number of ratings (NR) you start to believe in the belief mass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𝒃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48832"/>
                <a:ext cx="1981200" cy="2246769"/>
              </a:xfrm>
              <a:prstGeom prst="rect">
                <a:avLst/>
              </a:prstGeom>
              <a:blipFill>
                <a:blip r:embed="rId10"/>
                <a:stretch>
                  <a:fillRect b="-510"/>
                </a:stretch>
              </a:blipFill>
              <a:ln w="635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38526"/>
            <a:ext cx="2819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6200000">
                <a:off x="4433575" y="4445243"/>
                <a:ext cx="18653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Belief Weight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33575" y="4445243"/>
                <a:ext cx="1865382" cy="369332"/>
              </a:xfrm>
              <a:prstGeom prst="rect">
                <a:avLst/>
              </a:prstGeom>
              <a:blipFill>
                <a:blip r:embed="rId12"/>
                <a:stretch>
                  <a:fillRect l="-8197" r="-24590" b="-2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3325368" y="3930396"/>
            <a:ext cx="484632" cy="641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610602" y="3544432"/>
                <a:ext cx="1981199" cy="2246769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C00000"/>
                    </a:solidFill>
                  </a:rPr>
                  <a:t>Choice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u="sng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b="1" i="1" u="sng">
                            <a:solidFill>
                              <a:srgbClr val="C0000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b="1" u="sng" dirty="0">
                    <a:solidFill>
                      <a:srgbClr val="C00000"/>
                    </a:solidFill>
                  </a:rPr>
                  <a:t>):</a:t>
                </a:r>
                <a:endParaRPr lang="en-US" sz="2000" b="1" dirty="0"/>
              </a:p>
              <a:p>
                <a:r>
                  <a:rPr lang="en-US" sz="2000" b="1" dirty="0"/>
                  <a:t>What amt. of ratings (NR) is enough to give maximum weight to belief mass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𝒃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2" y="3544432"/>
                <a:ext cx="1981199" cy="2246769"/>
              </a:xfrm>
              <a:prstGeom prst="rect">
                <a:avLst/>
              </a:prstGeom>
              <a:blipFill>
                <a:blip r:embed="rId13"/>
                <a:stretch>
                  <a:fillRect b="-510"/>
                </a:stretch>
              </a:blipFill>
              <a:ln w="635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5562601" y="6324600"/>
            <a:ext cx="3186545" cy="400110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Resilience to Ballot Stuffing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45" y="4733926"/>
            <a:ext cx="3238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29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97D2FE694CD4987D9314B29E1241B" ma:contentTypeVersion="10" ma:contentTypeDescription="Create a new document." ma:contentTypeScope="" ma:versionID="d884fc477bafa26af954ff56fe18e644">
  <xsd:schema xmlns:xsd="http://www.w3.org/2001/XMLSchema" xmlns:xs="http://www.w3.org/2001/XMLSchema" xmlns:p="http://schemas.microsoft.com/office/2006/metadata/properties" xmlns:ns2="1d8861de-dfeb-4d36-a5c6-bd5cdceee053" xmlns:ns3="42077d8d-485d-45b9-b9f9-22a874370536" targetNamespace="http://schemas.microsoft.com/office/2006/metadata/properties" ma:root="true" ma:fieldsID="d39cc70933dbcc4f717415fad587de95" ns2:_="" ns3:_="">
    <xsd:import namespace="1d8861de-dfeb-4d36-a5c6-bd5cdceee053"/>
    <xsd:import namespace="42077d8d-485d-45b9-b9f9-22a874370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861de-dfeb-4d36-a5c6-bd5cdceee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77d8d-485d-45b9-b9f9-22a8743705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59E6FD-81B5-4E68-8985-D4BF80E1576E}">
  <ds:schemaRefs>
    <ds:schemaRef ds:uri="http://purl.org/dc/elements/1.1/"/>
    <ds:schemaRef ds:uri="http://schemas.microsoft.com/office/infopath/2007/PartnerControls"/>
    <ds:schemaRef ds:uri="edfaeee8-17aa-410c-976b-57c22865be41"/>
    <ds:schemaRef ds:uri="http://purl.org/dc/dcmitype/"/>
    <ds:schemaRef ds:uri="http://schemas.microsoft.com/office/2006/documentManagement/types"/>
    <ds:schemaRef ds:uri="89fe0469-22e8-4a08-ad11-4dfc844e701b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55E5F0-448A-4489-9ED9-8B4480E90AED}"/>
</file>

<file path=customXml/itemProps3.xml><?xml version="1.0" encoding="utf-8"?>
<ds:datastoreItem xmlns:ds="http://schemas.openxmlformats.org/officeDocument/2006/customXml" ds:itemID="{EC0A77DD-8F34-44C6-9778-D97958D5F2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22112</TotalTime>
  <Words>1527</Words>
  <Application>Microsoft Office PowerPoint</Application>
  <PresentationFormat>Widescreen</PresentationFormat>
  <Paragraphs>329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Wingdings 3</vt:lpstr>
      <vt:lpstr>Office Theme</vt:lpstr>
      <vt:lpstr>Understanding Trust in Mobile Crowdsensing Systems from the perspective of Security</vt:lpstr>
      <vt:lpstr>PowerPoint Presentation</vt:lpstr>
      <vt:lpstr>     Crowd Sensing Architecture</vt:lpstr>
      <vt:lpstr>Assumptions on Discussion</vt:lpstr>
      <vt:lpstr>         Threat Landscape in Crowd-Sensing</vt:lpstr>
      <vt:lpstr>Weaknesses in Existing Computation trust models</vt:lpstr>
      <vt:lpstr>Proposed Framework</vt:lpstr>
      <vt:lpstr>Quality of Information Module</vt:lpstr>
      <vt:lpstr>Belief Weight</vt:lpstr>
      <vt:lpstr>Uncertainty Weight</vt:lpstr>
      <vt:lpstr>User Reputation Model</vt:lpstr>
      <vt:lpstr>Results: Attack Detection</vt:lpstr>
      <vt:lpstr>Results: Attack Mitigation</vt:lpstr>
      <vt:lpstr>QoI Score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shameek_laptop</dc:creator>
  <cp:lastModifiedBy>Shameek Bhattacharjee</cp:lastModifiedBy>
  <cp:revision>31</cp:revision>
  <dcterms:created xsi:type="dcterms:W3CDTF">2019-02-22T14:45:29Z</dcterms:created>
  <dcterms:modified xsi:type="dcterms:W3CDTF">2022-03-25T15:42:58Z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0x010100B0197D2FE694CD4987D9314B29E1241B</vt:lpwstr>
  </property>
</Properties>
</file>