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33" r:id="rId2"/>
    <p:sldId id="319" r:id="rId3"/>
    <p:sldId id="268" r:id="rId4"/>
    <p:sldId id="325" r:id="rId5"/>
    <p:sldId id="326" r:id="rId6"/>
    <p:sldId id="342" r:id="rId7"/>
    <p:sldId id="343" r:id="rId8"/>
    <p:sldId id="344" r:id="rId9"/>
    <p:sldId id="332" r:id="rId10"/>
    <p:sldId id="346" r:id="rId11"/>
    <p:sldId id="334" r:id="rId12"/>
    <p:sldId id="384" r:id="rId13"/>
    <p:sldId id="283" r:id="rId14"/>
    <p:sldId id="379" r:id="rId15"/>
    <p:sldId id="341" r:id="rId16"/>
    <p:sldId id="331" r:id="rId17"/>
    <p:sldId id="385" r:id="rId18"/>
    <p:sldId id="355" r:id="rId19"/>
    <p:sldId id="354" r:id="rId20"/>
    <p:sldId id="356" r:id="rId21"/>
    <p:sldId id="259" r:id="rId22"/>
    <p:sldId id="336" r:id="rId23"/>
    <p:sldId id="321" r:id="rId24"/>
    <p:sldId id="318" r:id="rId25"/>
    <p:sldId id="269" r:id="rId26"/>
    <p:sldId id="338" r:id="rId27"/>
    <p:sldId id="381" r:id="rId28"/>
    <p:sldId id="340" r:id="rId29"/>
    <p:sldId id="266" r:id="rId30"/>
    <p:sldId id="264" r:id="rId31"/>
    <p:sldId id="267" r:id="rId32"/>
    <p:sldId id="265" r:id="rId33"/>
    <p:sldId id="257" r:id="rId34"/>
    <p:sldId id="386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eek Bhattacharjee" userId="59d2d97f-b60b-4528-9c32-e681741dbf40" providerId="ADAL" clId="{F3BB61C8-A5F4-48E1-B808-FD5FDFC8013F}"/>
  </pc:docChgLst>
  <pc:docChgLst>
    <pc:chgData name="Shameek Bhattacharjee" userId="59d2d97f-b60b-4528-9c32-e681741dbf40" providerId="ADAL" clId="{A959F608-BD91-481E-91AE-850A0B9563F0}"/>
    <pc:docChg chg="custSel addSld delSld modSld sldOrd">
      <pc:chgData name="Shameek Bhattacharjee" userId="59d2d97f-b60b-4528-9c32-e681741dbf40" providerId="ADAL" clId="{A959F608-BD91-481E-91AE-850A0B9563F0}" dt="2022-03-17T15:52:11.959" v="1567" actId="20577"/>
      <pc:docMkLst>
        <pc:docMk/>
      </pc:docMkLst>
      <pc:sldChg chg="modSp ord">
        <pc:chgData name="Shameek Bhattacharjee" userId="59d2d97f-b60b-4528-9c32-e681741dbf40" providerId="ADAL" clId="{A959F608-BD91-481E-91AE-850A0B9563F0}" dt="2022-03-17T15:40:23.027" v="518"/>
        <pc:sldMkLst>
          <pc:docMk/>
          <pc:sldMk cId="482536505" sldId="257"/>
        </pc:sldMkLst>
        <pc:spChg chg="mod">
          <ac:chgData name="Shameek Bhattacharjee" userId="59d2d97f-b60b-4528-9c32-e681741dbf40" providerId="ADAL" clId="{A959F608-BD91-481E-91AE-850A0B9563F0}" dt="2022-03-17T15:35:32.118" v="285" actId="20577"/>
          <ac:spMkLst>
            <pc:docMk/>
            <pc:sldMk cId="482536505" sldId="257"/>
            <ac:spMk id="2" creationId="{00000000-0000-0000-0000-000000000000}"/>
          </ac:spMkLst>
        </pc:spChg>
      </pc:sldChg>
      <pc:sldChg chg="modSp">
        <pc:chgData name="Shameek Bhattacharjee" userId="59d2d97f-b60b-4528-9c32-e681741dbf40" providerId="ADAL" clId="{A959F608-BD91-481E-91AE-850A0B9563F0}" dt="2022-03-17T15:40:48.383" v="522" actId="255"/>
        <pc:sldMkLst>
          <pc:docMk/>
          <pc:sldMk cId="2256015557" sldId="258"/>
        </pc:sldMkLst>
        <pc:spChg chg="mod">
          <ac:chgData name="Shameek Bhattacharjee" userId="59d2d97f-b60b-4528-9c32-e681741dbf40" providerId="ADAL" clId="{A959F608-BD91-481E-91AE-850A0B9563F0}" dt="2022-03-17T15:40:48.383" v="522" actId="255"/>
          <ac:spMkLst>
            <pc:docMk/>
            <pc:sldMk cId="2256015557" sldId="258"/>
            <ac:spMk id="2" creationId="{00000000-0000-0000-0000-000000000000}"/>
          </ac:spMkLst>
        </pc:spChg>
        <pc:spChg chg="mod">
          <ac:chgData name="Shameek Bhattacharjee" userId="59d2d97f-b60b-4528-9c32-e681741dbf40" providerId="ADAL" clId="{A959F608-BD91-481E-91AE-850A0B9563F0}" dt="2022-03-17T15:40:04.985" v="516" actId="1076"/>
          <ac:spMkLst>
            <pc:docMk/>
            <pc:sldMk cId="2256015557" sldId="258"/>
            <ac:spMk id="10" creationId="{00000000-0000-0000-0000-000000000000}"/>
          </ac:spMkLst>
        </pc:spChg>
        <pc:spChg chg="mod">
          <ac:chgData name="Shameek Bhattacharjee" userId="59d2d97f-b60b-4528-9c32-e681741dbf40" providerId="ADAL" clId="{A959F608-BD91-481E-91AE-850A0B9563F0}" dt="2022-03-17T15:39:52.029" v="513" actId="20577"/>
          <ac:spMkLst>
            <pc:docMk/>
            <pc:sldMk cId="2256015557" sldId="258"/>
            <ac:spMk id="11" creationId="{81310967-6DCC-4C64-B863-B0D94A070284}"/>
          </ac:spMkLst>
        </pc:spChg>
        <pc:spChg chg="mod">
          <ac:chgData name="Shameek Bhattacharjee" userId="59d2d97f-b60b-4528-9c32-e681741dbf40" providerId="ADAL" clId="{A959F608-BD91-481E-91AE-850A0B9563F0}" dt="2022-03-17T15:38:41.746" v="398" actId="1076"/>
          <ac:spMkLst>
            <pc:docMk/>
            <pc:sldMk cId="2256015557" sldId="258"/>
            <ac:spMk id="15" creationId="{00000000-0000-0000-0000-000000000000}"/>
          </ac:spMkLst>
        </pc:spChg>
        <pc:spChg chg="mod">
          <ac:chgData name="Shameek Bhattacharjee" userId="59d2d97f-b60b-4528-9c32-e681741dbf40" providerId="ADAL" clId="{A959F608-BD91-481E-91AE-850A0B9563F0}" dt="2022-03-17T15:39:58.780" v="515" actId="14100"/>
          <ac:spMkLst>
            <pc:docMk/>
            <pc:sldMk cId="2256015557" sldId="258"/>
            <ac:spMk id="16" creationId="{00000000-0000-0000-0000-000000000000}"/>
          </ac:spMkLst>
        </pc:spChg>
      </pc:sldChg>
      <pc:sldChg chg="modSp">
        <pc:chgData name="Shameek Bhattacharjee" userId="59d2d97f-b60b-4528-9c32-e681741dbf40" providerId="ADAL" clId="{A959F608-BD91-481E-91AE-850A0B9563F0}" dt="2022-03-17T15:51:42.233" v="1566" actId="113"/>
        <pc:sldMkLst>
          <pc:docMk/>
          <pc:sldMk cId="451579993" sldId="265"/>
        </pc:sldMkLst>
        <pc:spChg chg="mod">
          <ac:chgData name="Shameek Bhattacharjee" userId="59d2d97f-b60b-4528-9c32-e681741dbf40" providerId="ADAL" clId="{A959F608-BD91-481E-91AE-850A0B9563F0}" dt="2022-03-17T15:51:42.233" v="1566" actId="113"/>
          <ac:spMkLst>
            <pc:docMk/>
            <pc:sldMk cId="451579993" sldId="265"/>
            <ac:spMk id="2" creationId="{00000000-0000-0000-0000-000000000000}"/>
          </ac:spMkLst>
        </pc:spChg>
      </pc:sldChg>
      <pc:sldChg chg="modSp">
        <pc:chgData name="Shameek Bhattacharjee" userId="59d2d97f-b60b-4528-9c32-e681741dbf40" providerId="ADAL" clId="{A959F608-BD91-481E-91AE-850A0B9563F0}" dt="2022-03-17T15:35:16.242" v="278" actId="113"/>
        <pc:sldMkLst>
          <pc:docMk/>
          <pc:sldMk cId="2206204766" sldId="269"/>
        </pc:sldMkLst>
        <pc:spChg chg="mod">
          <ac:chgData name="Shameek Bhattacharjee" userId="59d2d97f-b60b-4528-9c32-e681741dbf40" providerId="ADAL" clId="{A959F608-BD91-481E-91AE-850A0B9563F0}" dt="2022-03-17T15:35:16.242" v="278" actId="113"/>
          <ac:spMkLst>
            <pc:docMk/>
            <pc:sldMk cId="2206204766" sldId="269"/>
            <ac:spMk id="2" creationId="{00000000-0000-0000-0000-000000000000}"/>
          </ac:spMkLst>
        </pc:spChg>
      </pc:sldChg>
      <pc:sldChg chg="addSp modSp">
        <pc:chgData name="Shameek Bhattacharjee" userId="59d2d97f-b60b-4528-9c32-e681741dbf40" providerId="ADAL" clId="{A959F608-BD91-481E-91AE-850A0B9563F0}" dt="2022-03-17T15:33:06.092" v="224" actId="27636"/>
        <pc:sldMkLst>
          <pc:docMk/>
          <pc:sldMk cId="2002026224" sldId="283"/>
        </pc:sldMkLst>
        <pc:spChg chg="add mod">
          <ac:chgData name="Shameek Bhattacharjee" userId="59d2d97f-b60b-4528-9c32-e681741dbf40" providerId="ADAL" clId="{A959F608-BD91-481E-91AE-850A0B9563F0}" dt="2022-03-17T15:33:06.092" v="224" actId="27636"/>
          <ac:spMkLst>
            <pc:docMk/>
            <pc:sldMk cId="2002026224" sldId="283"/>
            <ac:spMk id="7" creationId="{FBCB7D52-984A-484F-AED6-4F71B4252702}"/>
          </ac:spMkLst>
        </pc:spChg>
        <pc:spChg chg="mod">
          <ac:chgData name="Shameek Bhattacharjee" userId="59d2d97f-b60b-4528-9c32-e681741dbf40" providerId="ADAL" clId="{A959F608-BD91-481E-91AE-850A0B9563F0}" dt="2022-03-17T15:32:07.978" v="194" actId="1076"/>
          <ac:spMkLst>
            <pc:docMk/>
            <pc:sldMk cId="2002026224" sldId="283"/>
            <ac:spMk id="13" creationId="{90ECF7EE-94F4-43EC-AC6A-B83C75E55298}"/>
          </ac:spMkLst>
        </pc:spChg>
        <pc:spChg chg="mod">
          <ac:chgData name="Shameek Bhattacharjee" userId="59d2d97f-b60b-4528-9c32-e681741dbf40" providerId="ADAL" clId="{A959F608-BD91-481E-91AE-850A0B9563F0}" dt="2022-03-17T15:32:18.458" v="195" actId="1076"/>
          <ac:spMkLst>
            <pc:docMk/>
            <pc:sldMk cId="2002026224" sldId="283"/>
            <ac:spMk id="25" creationId="{896EB9E9-957E-4BDE-AC05-61BD3D80EC2F}"/>
          </ac:spMkLst>
        </pc:spChg>
      </pc:sldChg>
      <pc:sldChg chg="del">
        <pc:chgData name="Shameek Bhattacharjee" userId="59d2d97f-b60b-4528-9c32-e681741dbf40" providerId="ADAL" clId="{A959F608-BD91-481E-91AE-850A0B9563F0}" dt="2022-03-17T15:37:25.342" v="297" actId="2696"/>
        <pc:sldMkLst>
          <pc:docMk/>
          <pc:sldMk cId="3676559882" sldId="284"/>
        </pc:sldMkLst>
      </pc:sldChg>
      <pc:sldChg chg="del">
        <pc:chgData name="Shameek Bhattacharjee" userId="59d2d97f-b60b-4528-9c32-e681741dbf40" providerId="ADAL" clId="{A959F608-BD91-481E-91AE-850A0B9563F0}" dt="2022-03-17T15:37:15.617" v="296" actId="2696"/>
        <pc:sldMkLst>
          <pc:docMk/>
          <pc:sldMk cId="1475695310" sldId="285"/>
        </pc:sldMkLst>
      </pc:sldChg>
      <pc:sldChg chg="modSp">
        <pc:chgData name="Shameek Bhattacharjee" userId="59d2d97f-b60b-4528-9c32-e681741dbf40" providerId="ADAL" clId="{A959F608-BD91-481E-91AE-850A0B9563F0}" dt="2022-03-17T15:31:17.931" v="184" actId="20577"/>
        <pc:sldMkLst>
          <pc:docMk/>
          <pc:sldMk cId="2252717719" sldId="319"/>
        </pc:sldMkLst>
        <pc:spChg chg="mod">
          <ac:chgData name="Shameek Bhattacharjee" userId="59d2d97f-b60b-4528-9c32-e681741dbf40" providerId="ADAL" clId="{A959F608-BD91-481E-91AE-850A0B9563F0}" dt="2022-03-17T15:31:17.931" v="184" actId="20577"/>
          <ac:spMkLst>
            <pc:docMk/>
            <pc:sldMk cId="2252717719" sldId="319"/>
            <ac:spMk id="3" creationId="{00000000-0000-0000-0000-000000000000}"/>
          </ac:spMkLst>
        </pc:spChg>
      </pc:sldChg>
      <pc:sldChg chg="modSp">
        <pc:chgData name="Shameek Bhattacharjee" userId="59d2d97f-b60b-4528-9c32-e681741dbf40" providerId="ADAL" clId="{A959F608-BD91-481E-91AE-850A0B9563F0}" dt="2022-03-17T15:31:47.990" v="188" actId="20577"/>
        <pc:sldMkLst>
          <pc:docMk/>
          <pc:sldMk cId="1408879208" sldId="332"/>
        </pc:sldMkLst>
        <pc:spChg chg="mod">
          <ac:chgData name="Shameek Bhattacharjee" userId="59d2d97f-b60b-4528-9c32-e681741dbf40" providerId="ADAL" clId="{A959F608-BD91-481E-91AE-850A0B9563F0}" dt="2022-03-17T15:31:47.990" v="188" actId="20577"/>
          <ac:spMkLst>
            <pc:docMk/>
            <pc:sldMk cId="1408879208" sldId="332"/>
            <ac:spMk id="2" creationId="{618558CB-FC91-449E-9D45-468612334975}"/>
          </ac:spMkLst>
        </pc:spChg>
      </pc:sldChg>
      <pc:sldChg chg="modSp">
        <pc:chgData name="Shameek Bhattacharjee" userId="59d2d97f-b60b-4528-9c32-e681741dbf40" providerId="ADAL" clId="{A959F608-BD91-481E-91AE-850A0B9563F0}" dt="2022-03-17T15:52:11.959" v="1567" actId="20577"/>
        <pc:sldMkLst>
          <pc:docMk/>
          <pc:sldMk cId="3204147512" sldId="333"/>
        </pc:sldMkLst>
        <pc:spChg chg="mod">
          <ac:chgData name="Shameek Bhattacharjee" userId="59d2d97f-b60b-4528-9c32-e681741dbf40" providerId="ADAL" clId="{A959F608-BD91-481E-91AE-850A0B9563F0}" dt="2022-03-17T15:52:11.959" v="1567" actId="20577"/>
          <ac:spMkLst>
            <pc:docMk/>
            <pc:sldMk cId="3204147512" sldId="333"/>
            <ac:spMk id="3" creationId="{26164939-D60A-4C44-9877-AAF5BAEF1F21}"/>
          </ac:spMkLst>
        </pc:spChg>
      </pc:sldChg>
      <pc:sldChg chg="modSp">
        <pc:chgData name="Shameek Bhattacharjee" userId="59d2d97f-b60b-4528-9c32-e681741dbf40" providerId="ADAL" clId="{A959F608-BD91-481E-91AE-850A0B9563F0}" dt="2022-03-17T15:32:55.343" v="222" actId="255"/>
        <pc:sldMkLst>
          <pc:docMk/>
          <pc:sldMk cId="1921434144" sldId="334"/>
        </pc:sldMkLst>
        <pc:spChg chg="mod">
          <ac:chgData name="Shameek Bhattacharjee" userId="59d2d97f-b60b-4528-9c32-e681741dbf40" providerId="ADAL" clId="{A959F608-BD91-481E-91AE-850A0B9563F0}" dt="2022-03-17T15:32:55.343" v="222" actId="255"/>
          <ac:spMkLst>
            <pc:docMk/>
            <pc:sldMk cId="1921434144" sldId="334"/>
            <ac:spMk id="2" creationId="{A0EC7E64-4435-4C6E-AE9F-12D3B87CCBC6}"/>
          </ac:spMkLst>
        </pc:spChg>
      </pc:sldChg>
      <pc:sldChg chg="modSp">
        <pc:chgData name="Shameek Bhattacharjee" userId="59d2d97f-b60b-4528-9c32-e681741dbf40" providerId="ADAL" clId="{A959F608-BD91-481E-91AE-850A0B9563F0}" dt="2022-03-17T15:34:42.662" v="276" actId="20577"/>
        <pc:sldMkLst>
          <pc:docMk/>
          <pc:sldMk cId="2584878071" sldId="336"/>
        </pc:sldMkLst>
        <pc:spChg chg="mod">
          <ac:chgData name="Shameek Bhattacharjee" userId="59d2d97f-b60b-4528-9c32-e681741dbf40" providerId="ADAL" clId="{A959F608-BD91-481E-91AE-850A0B9563F0}" dt="2022-03-17T15:34:42.662" v="276" actId="20577"/>
          <ac:spMkLst>
            <pc:docMk/>
            <pc:sldMk cId="2584878071" sldId="336"/>
            <ac:spMk id="6" creationId="{D902FA3E-8030-49C6-8B70-A9BC11EB0BE5}"/>
          </ac:spMkLst>
        </pc:spChg>
      </pc:sldChg>
      <pc:sldChg chg="modSp">
        <pc:chgData name="Shameek Bhattacharjee" userId="59d2d97f-b60b-4528-9c32-e681741dbf40" providerId="ADAL" clId="{A959F608-BD91-481E-91AE-850A0B9563F0}" dt="2022-03-17T15:31:52.019" v="189" actId="20577"/>
        <pc:sldMkLst>
          <pc:docMk/>
          <pc:sldMk cId="1479807595" sldId="346"/>
        </pc:sldMkLst>
        <pc:spChg chg="mod">
          <ac:chgData name="Shameek Bhattacharjee" userId="59d2d97f-b60b-4528-9c32-e681741dbf40" providerId="ADAL" clId="{A959F608-BD91-481E-91AE-850A0B9563F0}" dt="2022-03-17T15:31:52.019" v="189" actId="20577"/>
          <ac:spMkLst>
            <pc:docMk/>
            <pc:sldMk cId="1479807595" sldId="346"/>
            <ac:spMk id="3" creationId="{1F2AB34B-8ACF-44E7-A139-099936DD1F58}"/>
          </ac:spMkLst>
        </pc:spChg>
      </pc:sldChg>
      <pc:sldChg chg="modSp">
        <pc:chgData name="Shameek Bhattacharjee" userId="59d2d97f-b60b-4528-9c32-e681741dbf40" providerId="ADAL" clId="{A959F608-BD91-481E-91AE-850A0B9563F0}" dt="2022-03-17T15:30:02.226" v="2" actId="1076"/>
        <pc:sldMkLst>
          <pc:docMk/>
          <pc:sldMk cId="99868211" sldId="379"/>
        </pc:sldMkLst>
        <pc:cxnChg chg="mod">
          <ac:chgData name="Shameek Bhattacharjee" userId="59d2d97f-b60b-4528-9c32-e681741dbf40" providerId="ADAL" clId="{A959F608-BD91-481E-91AE-850A0B9563F0}" dt="2022-03-17T15:30:02.226" v="2" actId="1076"/>
          <ac:cxnSpMkLst>
            <pc:docMk/>
            <pc:sldMk cId="99868211" sldId="379"/>
            <ac:cxnSpMk id="8" creationId="{BB2470EE-0490-4C7B-95F2-1BBAB4042C00}"/>
          </ac:cxnSpMkLst>
        </pc:cxnChg>
        <pc:cxnChg chg="mod">
          <ac:chgData name="Shameek Bhattacharjee" userId="59d2d97f-b60b-4528-9c32-e681741dbf40" providerId="ADAL" clId="{A959F608-BD91-481E-91AE-850A0B9563F0}" dt="2022-03-17T15:30:00.249" v="1" actId="1076"/>
          <ac:cxnSpMkLst>
            <pc:docMk/>
            <pc:sldMk cId="99868211" sldId="379"/>
            <ac:cxnSpMk id="11" creationId="{2B86CBBA-CD73-49AB-B57B-6321CFD2F6B8}"/>
          </ac:cxnSpMkLst>
        </pc:cxnChg>
      </pc:sldChg>
      <pc:sldChg chg="modSp">
        <pc:chgData name="Shameek Bhattacharjee" userId="59d2d97f-b60b-4528-9c32-e681741dbf40" providerId="ADAL" clId="{A959F608-BD91-481E-91AE-850A0B9563F0}" dt="2022-03-17T15:51:13.749" v="1564" actId="20577"/>
        <pc:sldMkLst>
          <pc:docMk/>
          <pc:sldMk cId="148191487" sldId="381"/>
        </pc:sldMkLst>
        <pc:spChg chg="mod">
          <ac:chgData name="Shameek Bhattacharjee" userId="59d2d97f-b60b-4528-9c32-e681741dbf40" providerId="ADAL" clId="{A959F608-BD91-481E-91AE-850A0B9563F0}" dt="2022-03-17T15:51:13.749" v="1564" actId="20577"/>
          <ac:spMkLst>
            <pc:docMk/>
            <pc:sldMk cId="148191487" sldId="381"/>
            <ac:spMk id="7" creationId="{5D4A4475-81DC-4FD5-8AD0-1D282309A37E}"/>
          </ac:spMkLst>
        </pc:spChg>
      </pc:sldChg>
      <pc:sldChg chg="modSp del">
        <pc:chgData name="Shameek Bhattacharjee" userId="59d2d97f-b60b-4528-9c32-e681741dbf40" providerId="ADAL" clId="{A959F608-BD91-481E-91AE-850A0B9563F0}" dt="2022-03-17T15:36:08.198" v="295" actId="2696"/>
        <pc:sldMkLst>
          <pc:docMk/>
          <pc:sldMk cId="1790386599" sldId="383"/>
        </pc:sldMkLst>
        <pc:spChg chg="mod">
          <ac:chgData name="Shameek Bhattacharjee" userId="59d2d97f-b60b-4528-9c32-e681741dbf40" providerId="ADAL" clId="{A959F608-BD91-481E-91AE-850A0B9563F0}" dt="2022-03-17T15:35:53.253" v="294" actId="20577"/>
          <ac:spMkLst>
            <pc:docMk/>
            <pc:sldMk cId="1790386599" sldId="383"/>
            <ac:spMk id="3" creationId="{4D3E69B0-AFDB-4B36-893D-A13B1FB2D407}"/>
          </ac:spMkLst>
        </pc:spChg>
      </pc:sldChg>
      <pc:sldChg chg="modSp">
        <pc:chgData name="Shameek Bhattacharjee" userId="59d2d97f-b60b-4528-9c32-e681741dbf40" providerId="ADAL" clId="{A959F608-BD91-481E-91AE-850A0B9563F0}" dt="2022-03-17T15:34:08.786" v="271" actId="20577"/>
        <pc:sldMkLst>
          <pc:docMk/>
          <pc:sldMk cId="1014991468" sldId="385"/>
        </pc:sldMkLst>
        <pc:spChg chg="mod">
          <ac:chgData name="Shameek Bhattacharjee" userId="59d2d97f-b60b-4528-9c32-e681741dbf40" providerId="ADAL" clId="{A959F608-BD91-481E-91AE-850A0B9563F0}" dt="2022-03-17T15:34:08.786" v="271" actId="20577"/>
          <ac:spMkLst>
            <pc:docMk/>
            <pc:sldMk cId="1014991468" sldId="385"/>
            <ac:spMk id="22" creationId="{F0C30117-B469-4641-A867-BDA345966C5E}"/>
          </ac:spMkLst>
        </pc:spChg>
      </pc:sldChg>
      <pc:sldChg chg="addSp modSp add">
        <pc:chgData name="Shameek Bhattacharjee" userId="59d2d97f-b60b-4528-9c32-e681741dbf40" providerId="ADAL" clId="{A959F608-BD91-481E-91AE-850A0B9563F0}" dt="2022-03-17T15:49:14.202" v="1345" actId="207"/>
        <pc:sldMkLst>
          <pc:docMk/>
          <pc:sldMk cId="2748538619" sldId="386"/>
        </pc:sldMkLst>
        <pc:spChg chg="mod">
          <ac:chgData name="Shameek Bhattacharjee" userId="59d2d97f-b60b-4528-9c32-e681741dbf40" providerId="ADAL" clId="{A959F608-BD91-481E-91AE-850A0B9563F0}" dt="2022-03-17T15:48:44.097" v="1335" actId="1076"/>
          <ac:spMkLst>
            <pc:docMk/>
            <pc:sldMk cId="2748538619" sldId="386"/>
            <ac:spMk id="2" creationId="{D66C1659-E312-4760-87F7-E47756249620}"/>
          </ac:spMkLst>
        </pc:spChg>
        <pc:spChg chg="mod">
          <ac:chgData name="Shameek Bhattacharjee" userId="59d2d97f-b60b-4528-9c32-e681741dbf40" providerId="ADAL" clId="{A959F608-BD91-481E-91AE-850A0B9563F0}" dt="2022-03-17T15:49:14.202" v="1345" actId="207"/>
          <ac:spMkLst>
            <pc:docMk/>
            <pc:sldMk cId="2748538619" sldId="386"/>
            <ac:spMk id="3" creationId="{D2540C09-CC75-449A-878E-F1CE1EF0FF57}"/>
          </ac:spMkLst>
        </pc:spChg>
        <pc:spChg chg="add mod">
          <ac:chgData name="Shameek Bhattacharjee" userId="59d2d97f-b60b-4528-9c32-e681741dbf40" providerId="ADAL" clId="{A959F608-BD91-481E-91AE-850A0B9563F0}" dt="2022-03-17T15:49:07.563" v="1343" actId="114"/>
          <ac:spMkLst>
            <pc:docMk/>
            <pc:sldMk cId="2748538619" sldId="386"/>
            <ac:spMk id="4" creationId="{9FB3C930-E8F6-4E8D-80AF-5C804CB744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C3A3-C4D8-4124-AA6C-1E1FFE19DCD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C361A-E59B-434C-B738-6A692884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2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7203E-0452-4EF3-AFFB-CF0C83577D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ground truth is known,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Monitoring is done by an Anomaly Detector or Humans themselves who are not reporters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true or false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Trusted or not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event publish or not…based on priors..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4EBA5-CB12-4541-ACD6-F35D1064BA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859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96F72-06E7-4124-8B21-05FA0C5CC3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0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19C18-6D3A-41D9-9DF2-61C28055EF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0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Font typeface="Calibri" panose="020F0502020204030204" pitchFamily="34" charset="0"/>
              <a:buChar char="•"/>
            </a:pPr>
            <a:r>
              <a:rPr lang="en-US" dirty="0" err="1"/>
              <a:t>SoK</a:t>
            </a:r>
            <a:r>
              <a:rPr lang="en-US" dirty="0"/>
              <a:t>: Fingerprint device component to provide consumer report evaluation for each IoT device [8].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device specific </a:t>
            </a:r>
            <a:endParaRPr lang="en-US" i="1" dirty="0"/>
          </a:p>
          <a:p>
            <a:pPr fontAlgn="base">
              <a:buFont typeface="Calibri" panose="020F0502020204030204" pitchFamily="34" charset="0"/>
              <a:buChar char="•"/>
            </a:pPr>
            <a:r>
              <a:rPr lang="en-US" dirty="0"/>
              <a:t> IoT device profiling [4]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device specific</a:t>
            </a:r>
            <a:r>
              <a:rPr lang="en-US" dirty="0"/>
              <a:t>​, point solution</a:t>
            </a:r>
          </a:p>
          <a:p>
            <a:pPr fontAlgn="base">
              <a:buFont typeface="Calibri" panose="020F0502020204030204" pitchFamily="34" charset="0"/>
              <a:buChar char="•"/>
            </a:pPr>
            <a:r>
              <a:rPr lang="en-US" dirty="0"/>
              <a:t> Dolphin Attack, Inaudible Voice Commands and Skill Squatting on Amazon Alexa [6,7] ​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Attack specific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Network Segmentation, VPN </a:t>
            </a:r>
            <a:r>
              <a:rPr lang="en-US" dirty="0">
                <a:sym typeface="Wingdings" panose="05000000000000000000" pitchFamily="2" charset="2"/>
              </a:rPr>
              <a:t> passive mitigation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145C4-5DB8-4532-ADE4-7F2E2CE1ED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5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Old fashioned</a:t>
            </a:r>
          </a:p>
          <a:p>
            <a:r>
              <a:rPr lang="en-US" sz="1200" i="1" dirty="0"/>
              <a:t>Uses hand-crafted knowledge</a:t>
            </a:r>
            <a:r>
              <a:rPr lang="en-US" sz="2400" i="1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D328D-3835-4BE5-A034-7CAA3B88F0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7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Crypto,</a:t>
            </a:r>
            <a:r>
              <a:rPr lang="en-US" baseline="0" dirty="0"/>
              <a:t> NIDS, HIDS not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37203E-0452-4EF3-AFFB-CF0C83577D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08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ways an IoT device could offer services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 </a:t>
            </a:r>
          </a:p>
          <a:p>
            <a:r>
              <a:rPr lang="en-US" dirty="0"/>
              <a:t>How does it offer services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through an API </a:t>
            </a:r>
            <a:r>
              <a:rPr lang="en-US" dirty="0">
                <a:sym typeface="Wingdings" panose="05000000000000000000" pitchFamily="2" charset="2"/>
              </a:rPr>
              <a:t> API could be on-device , on external high computation device (like a mobile), or installed on an IoT Hub device (like Amazon Echo Dot) that offers Alexa services.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sz="1200" dirty="0"/>
              <a:t>IoT service providers host their services on local or remote/cloud servers on the internet. </a:t>
            </a:r>
          </a:p>
          <a:p>
            <a:r>
              <a:rPr lang="en-US" sz="1200" dirty="0"/>
              <a:t>APIs help to connect to those servers hosting services and offer them via the IoT device (VIA the FOG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/>
              <a:t>Thus, there is a mapping between an IoT services and servers that host such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E145C4-5DB8-4532-ADE4-7F2E2CE1ED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388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Crypto,</a:t>
            </a:r>
            <a:r>
              <a:rPr lang="en-US" baseline="0" dirty="0"/>
              <a:t> NIDS, HIDS not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37203E-0452-4EF3-AFFB-CF0C83577D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5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456242-64A0-423A-81A1-FCE2630B251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84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37203E-0452-4EF3-AFFB-CF0C83577D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45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7152-1ECF-4B7E-BE98-5B84601EA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94FF9-0A03-42A1-BA6D-C03643CB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9F01-509A-4E16-8A4B-5720FA5C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F8A-4D67-4BA2-99C2-8789A1E809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81F1-F845-4D43-AD39-13DB1E78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6B7A-D1C7-4290-A56B-E73E2133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1F6-F059-4140-AA44-25C04804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3D97-501B-4352-B87D-BD7B5DDF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6262E-AFB4-4C24-B1FA-1FABF50E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21EE9-61A9-4CF3-81B7-5BC068DA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F8A-4D67-4BA2-99C2-8789A1E809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2437-6FD7-425F-913D-7A89E6A6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FFC71-0912-4F73-8A61-06BD6773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1F6-F059-4140-AA44-25C04804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01CE5-75FA-40ED-A5D9-9CB1BF65A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2314-4EEC-45FB-B8FF-06101A840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25B4-9AEE-4FF6-9B08-8BDA9856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F8A-4D67-4BA2-99C2-8789A1E809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1745-EC9E-4EA3-B8C7-99319268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6FA7-4435-432E-9812-71266A49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1F6-F059-4140-AA44-25C04804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A585-D4F4-44D7-8B43-12413F24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AF73-6A89-4424-B003-D3D4C795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D0CE-C22C-4D89-89A9-450C20C3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F8A-4D67-4BA2-99C2-8789A1E809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E7E2-12ED-4FFA-BAC7-D8D13645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1BD3-E554-407A-8F04-CDD216A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1F6-F059-4140-AA44-25C04804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476A-3FB0-4956-AB6B-E16967E6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45E0-4CAE-4BA0-9B6C-5B14DE354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87DB-28EA-4F0D-A270-EC6D6724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F8A-4D67-4BA2-99C2-8789A1E809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3559-4917-4ED5-97A5-B003CF8A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C90F1-60BF-413C-AA5E-7069AF3C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1F6-F059-4140-AA44-25C04804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801F-B4E7-44BC-A88E-D5E5D206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FC36-D47B-49AB-A55A-5D9636FB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2A797-69AC-4139-828E-0FF27206E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50D7-D5EA-4CED-923D-007FBCD7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F8A-4D67-4BA2-99C2-8789A1E809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286B6-784A-4B25-BE00-62D1C870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3EB35-6F08-4E55-886C-4D6476EA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1F6-F059-4140-AA44-25C04804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D1F5-D07A-4C0D-A198-ED6465F8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48EF7-3209-47E1-B77A-A40FF155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2552B-5D2B-4330-874E-3D21C5C7C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AA76F-77C4-43AA-8992-74EDEF3FF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6B81F-84A0-47CD-9B67-EA7B34F0F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E9327-4022-4CB0-A747-DF943CD9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F8A-4D67-4BA2-99C2-8789A1E809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4B614-A4F7-4F44-9AD4-0E0462E1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0EC4C-7237-4D72-9842-30BF2A14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1F6-F059-4140-AA44-25C04804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A3E7-B21A-471A-8C2D-8F8EB9DB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C507E-EDDF-4694-8072-A382D8F9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F8A-4D67-4BA2-99C2-8789A1E809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A0E42-05DB-4957-8FA5-192AC7AA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27914-C951-4863-9D19-E164080F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1F6-F059-4140-AA44-25C04804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0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F55EA-E64F-4B0F-9B4D-FB9C719B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F8A-4D67-4BA2-99C2-8789A1E809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10B2D-68F1-4DD5-9D24-FAD5B537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4E4D-D80E-45C3-8620-E8E129EE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1F6-F059-4140-AA44-25C04804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A2C3-D937-4CAC-987C-EEFD1F4F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B008-3772-4DFC-A540-9679E999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0804-C42A-4E4E-AA99-73537B71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9AE04-64B5-46D9-933E-0E999FE8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F8A-4D67-4BA2-99C2-8789A1E809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C392-1270-441F-9B0E-DC6AC942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BFF7F-7466-4CB9-BD88-90E4B3AA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1F6-F059-4140-AA44-25C04804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8077-7578-42C3-AC21-6FF2C922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EBF32-A246-4964-9CA7-8CED2D2F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8118F-844F-4807-B2EE-4922D41C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34073-6A97-4E98-A69C-B33499DE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F8A-4D67-4BA2-99C2-8789A1E809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3633-8DDC-422C-A5B4-1E43CF71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49876-1416-4E4B-B555-E2D91BAB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1F6-F059-4140-AA44-25C04804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31B3F-71F4-438F-9EBD-44A12222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A06D8-BC1A-4CF2-B40A-E242C813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A82E-5E30-4F18-B750-3FB79297B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9F8A-4D67-4BA2-99C2-8789A1E809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6711-C5A6-4B3A-A983-FF8B90B79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5AC90-56DF-4B41-8A01-530E9DA7F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B61F6-F059-4140-AA44-25C04804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3.jpg"/><Relationship Id="rId3" Type="http://schemas.openxmlformats.org/officeDocument/2006/relationships/image" Target="../media/image15.emf"/><Relationship Id="rId7" Type="http://schemas.openxmlformats.org/officeDocument/2006/relationships/image" Target="../media/image18.jpg"/><Relationship Id="rId12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openxmlformats.org/officeDocument/2006/relationships/image" Target="../media/image17.jpg"/><Relationship Id="rId10" Type="http://schemas.openxmlformats.org/officeDocument/2006/relationships/image" Target="../media/image21.jpeg"/><Relationship Id="rId4" Type="http://schemas.openxmlformats.org/officeDocument/2006/relationships/image" Target="../media/image16.jpg"/><Relationship Id="rId9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0.png"/><Relationship Id="rId7" Type="http://schemas.openxmlformats.org/officeDocument/2006/relationships/image" Target="../media/image23.png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1D91-9B0C-43F5-9151-47E496FB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7777"/>
            <a:ext cx="9144000" cy="9887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Role of AI in Safety and Security in CPS and IoT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64939-D60A-4C44-9877-AAF5BAEF1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746482"/>
            <a:ext cx="9202405" cy="34188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Shameek Bhattacharjee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Western Michigan University, Kalamazoo, MI</a:t>
            </a:r>
          </a:p>
          <a:p>
            <a:endParaRPr lang="en-US" dirty="0"/>
          </a:p>
          <a:p>
            <a:r>
              <a:rPr lang="en-US" sz="1600" i="1" dirty="0"/>
              <a:t>This lecture slide deck is part of outreach activity for National Science Foundation Education Grant 2017289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C857C84E-2BEA-4FCA-AEF2-375B6F064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00" y="51067"/>
            <a:ext cx="1151003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03826E-F174-4675-936A-50D140542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" y="-45567"/>
            <a:ext cx="1439139" cy="139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14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FB75-5B1F-416C-81B4-A29565E8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Transduction Attacks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B34B-8ACF-44E7-A139-099936DD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124"/>
            <a:ext cx="11049000" cy="4713839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Manipulate a sensor circuit with “external stimuli”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                                               </a:t>
            </a:r>
            <a:r>
              <a:rPr lang="en-US" sz="2600" dirty="0"/>
              <a:t>prevents accurate translation of analog to digital data output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data is falsified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 Extent of data change can be controlled by the signal strength of the external stimuli</a:t>
            </a:r>
          </a:p>
          <a:p>
            <a:endParaRPr lang="en-US" sz="2600" dirty="0"/>
          </a:p>
          <a:p>
            <a:r>
              <a:rPr lang="en-US" sz="2600" dirty="0"/>
              <a:t> External Stimuli Types include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u="sng" dirty="0"/>
              <a:t>Opportunistic attacks</a:t>
            </a:r>
            <a:r>
              <a:rPr lang="en-US" sz="2600" dirty="0"/>
              <a:t>: requiring no special-purpose equipment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u="sng" dirty="0"/>
              <a:t>Advanced attacks:</a:t>
            </a:r>
            <a:r>
              <a:rPr lang="en-US" sz="2600" dirty="0"/>
              <a:t> that require special-purpose transmitters and basic understanding of physics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Check:  </a:t>
            </a:r>
            <a:r>
              <a:rPr lang="en-US" sz="2600" dirty="0">
                <a:solidFill>
                  <a:srgbClr val="FF0000"/>
                </a:solidFill>
              </a:rPr>
              <a:t>[1] Trippel, T. et al. WALNUT: Waging doubt on the integrity of MEMS accelerometers with acoustic injection attacks Euro S&amp;P, 2017</a:t>
            </a:r>
          </a:p>
          <a:p>
            <a:pPr marL="0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 [2] K . Fu, et. al. “Risks of trusting physics of sensors” , Communications of ACM, 2018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7473489F-1262-470B-B75F-DD5FB1D8E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08942"/>
            <a:ext cx="1375904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80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7E64-4435-4C6E-AE9F-12D3B87C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Examples of External 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20A2-0636-446C-A0D0-43DA7812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Acoustic attacks: Long-Range Acoustic Device (LRAD) to deliver intense sound waves from a mile away onto IoT devices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Infrared rays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Sonic Beams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Laser Probes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of the above can induce wrong data being recorded at the field area sensors.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3F78E027-86B6-4270-937E-C1DF08A2D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08942"/>
            <a:ext cx="1375904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43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ECCA-D19E-4D03-8D38-50C0C08E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8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Sensory Environment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B39D-74A5-4BA4-9421-625A1046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attack does not directly affect the IoT or field area device function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Cause disturbances such as interference and noise in the immediate analog RF environment near the field area device or IoT device.</a:t>
            </a:r>
          </a:p>
          <a:p>
            <a:endParaRPr lang="en-US" dirty="0"/>
          </a:p>
          <a:p>
            <a:r>
              <a:rPr lang="en-US" dirty="0"/>
              <a:t> Such disturbances causes incorrect data to be sensed and recorded.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Zhang, G. et al. </a:t>
            </a:r>
            <a:r>
              <a:rPr lang="en-US" sz="1200" dirty="0" err="1">
                <a:solidFill>
                  <a:srgbClr val="FF0000"/>
                </a:solidFill>
              </a:rPr>
              <a:t>DolphinAttack</a:t>
            </a:r>
            <a:r>
              <a:rPr lang="en-US" sz="1200" dirty="0">
                <a:solidFill>
                  <a:srgbClr val="FF0000"/>
                </a:solidFill>
              </a:rPr>
              <a:t>: Inaudible voice commands, </a:t>
            </a:r>
            <a:r>
              <a:rPr lang="en-US" sz="1200" i="1" dirty="0">
                <a:solidFill>
                  <a:srgbClr val="FF0000"/>
                </a:solidFill>
              </a:rPr>
              <a:t>ACM CCS</a:t>
            </a:r>
            <a:r>
              <a:rPr lang="en-US" sz="1200" dirty="0">
                <a:solidFill>
                  <a:srgbClr val="FF0000"/>
                </a:solidFill>
              </a:rPr>
              <a:t>, 2017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5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AFDD-7C5D-4410-8E7B-48084D0CAE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70" y="605896"/>
            <a:ext cx="2727908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 dirty="0">
                <a:solidFill>
                  <a:srgbClr val="FFFFFF"/>
                </a:solidFill>
              </a:rPr>
              <a:t>Summary</a:t>
            </a:r>
            <a:r>
              <a:rPr lang="en-US" sz="3600" b="1" dirty="0">
                <a:solidFill>
                  <a:srgbClr val="FFFFFF"/>
                </a:solidFill>
              </a:rPr>
              <a:t> of Challenges in IoT security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96EB9E9-957E-4BDE-AC05-61BD3D80EC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26197" y="924241"/>
            <a:ext cx="971970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 IoT Device Characteristics: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dirty="0"/>
              <a:t>Limitation on computation power, memory, etc.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dirty="0"/>
              <a:t>Limitation on updating and patching.</a:t>
            </a:r>
          </a:p>
          <a:p>
            <a:pPr marL="201168" lvl="1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 Strong on-device security controls cannot be deployed</a:t>
            </a:r>
          </a:p>
          <a:p>
            <a:pPr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Additional</a:t>
            </a:r>
            <a:r>
              <a:rPr lang="en-US" dirty="0"/>
              <a:t> IoT/CPS challenges: 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i="1" dirty="0"/>
              <a:t>Large number of device types and manufacturers, various kinds of vulnerabilities and attack types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i="1" dirty="0"/>
              <a:t>Each IoT domain would require many defense models </a:t>
            </a:r>
          </a:p>
          <a:p>
            <a:pPr marL="201168" lvl="1" indent="0">
              <a:buNone/>
            </a:pPr>
            <a:endParaRPr lang="en-US" i="1" dirty="0"/>
          </a:p>
          <a:p>
            <a:pPr marL="201168" lvl="1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E51C8-6AF2-4DEF-912C-94566719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1766878-3199-4EAB-94E7-2D6D11070E14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458A564E-2A2F-4BD0-B88D-B820E88D0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906" y="51067"/>
            <a:ext cx="1097998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ECF7EE-94F4-43EC-AC6A-B83C75E55298}"/>
              </a:ext>
            </a:extLst>
          </p:cNvPr>
          <p:cNvSpPr txBox="1"/>
          <p:nvPr/>
        </p:nvSpPr>
        <p:spPr>
          <a:xfrm>
            <a:off x="9440230" y="5125777"/>
            <a:ext cx="2139143" cy="1015663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defense mechanisms that generalize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CB7D52-984A-484F-AED6-4F71B42527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286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Domain Specific Issues</a:t>
            </a:r>
          </a:p>
        </p:txBody>
      </p:sp>
    </p:spTree>
    <p:extLst>
      <p:ext uri="{BB962C8B-B14F-4D97-AF65-F5344CB8AC3E}">
        <p14:creationId xmlns:p14="http://schemas.microsoft.com/office/powerpoint/2010/main" val="20020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D54ADD-1FF7-4C19-AEDB-1E129A5B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310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sym typeface="Wingdings" panose="05000000000000000000" pitchFamily="2" charset="2"/>
              </a:rPr>
              <a:t>Summary of</a:t>
            </a:r>
            <a:r>
              <a:rPr lang="en-US" sz="4000" b="1" dirty="0">
                <a:solidFill>
                  <a:srgbClr val="C00000"/>
                </a:solidFill>
              </a:rPr>
              <a:t> Approaches in IoT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0F616-D405-4882-9070-AA47C52F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80159"/>
            <a:ext cx="10807334" cy="48071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             </a:t>
            </a:r>
            <a:r>
              <a:rPr lang="en-US" b="1" dirty="0">
                <a:solidFill>
                  <a:srgbClr val="0070C0"/>
                </a:solidFill>
              </a:rPr>
              <a:t>Category</a:t>
            </a:r>
            <a:r>
              <a:rPr lang="en-US" dirty="0"/>
              <a:t>                                              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Issues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  1. Network-level data flow, deep packet                                        </a:t>
            </a:r>
            <a:r>
              <a:rPr lang="en-US" dirty="0">
                <a:sym typeface="Wingdings" panose="05000000000000000000" pitchFamily="2" charset="2"/>
              </a:rPr>
              <a:t>    high overhead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2. Device-specific profiling/fingerprinting      </a:t>
            </a:r>
            <a:r>
              <a:rPr lang="en-US" dirty="0">
                <a:sym typeface="Wingdings" panose="05000000000000000000" pitchFamily="2" charset="2"/>
              </a:rPr>
              <a:t>     </a:t>
            </a:r>
            <a:r>
              <a:rPr lang="en-US" dirty="0"/>
              <a:t>do not scale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heterogeneity of IoT device types </a:t>
            </a:r>
          </a:p>
          <a:p>
            <a:pPr>
              <a:spcAft>
                <a:spcPts val="600"/>
              </a:spcAft>
            </a:pPr>
            <a:r>
              <a:rPr lang="en-US" dirty="0"/>
              <a:t>3. Attack specific                                                       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/>
              <a:t>needs separate solutions for each cyber attack. </a:t>
            </a:r>
          </a:p>
          <a:p>
            <a:pPr>
              <a:spcAft>
                <a:spcPts val="600"/>
              </a:spcAft>
            </a:pPr>
            <a:r>
              <a:rPr lang="en-US" dirty="0"/>
              <a:t>4. Network segmentation            </a:t>
            </a:r>
            <a:r>
              <a:rPr lang="en-US" dirty="0">
                <a:sym typeface="Wingdings" panose="05000000000000000000" pitchFamily="2" charset="2"/>
              </a:rPr>
              <a:t>                         </a:t>
            </a:r>
            <a:r>
              <a:rPr lang="en-US" dirty="0"/>
              <a:t>mitigate the movement of attacks, but do not detect</a:t>
            </a:r>
          </a:p>
          <a:p>
            <a:pPr>
              <a:spcAft>
                <a:spcPts val="600"/>
              </a:spcAft>
            </a:pPr>
            <a:r>
              <a:rPr lang="en-US" dirty="0"/>
              <a:t>5. Localization approaches                  </a:t>
            </a:r>
            <a:r>
              <a:rPr lang="en-US" dirty="0">
                <a:sym typeface="Wingdings" panose="05000000000000000000" pitchFamily="2" charset="2"/>
              </a:rPr>
              <a:t>                     </a:t>
            </a:r>
            <a:r>
              <a:rPr lang="en-US" dirty="0"/>
              <a:t>do not detect attacks on already authenticated devices.</a:t>
            </a:r>
          </a:p>
          <a:p>
            <a:pPr>
              <a:spcAft>
                <a:spcPts val="600"/>
              </a:spcAft>
            </a:pPr>
            <a:r>
              <a:rPr lang="en-US" dirty="0"/>
              <a:t>6. Embedded security architecture                       </a:t>
            </a:r>
            <a:r>
              <a:rPr lang="en-US" dirty="0">
                <a:sym typeface="Wingdings" panose="05000000000000000000" pitchFamily="2" charset="2"/>
              </a:rPr>
              <a:t>expensive and impractical to scale due to heterogeneity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i="1" dirty="0"/>
              <a:t>7. </a:t>
            </a:r>
            <a:r>
              <a:rPr lang="en-US" i="1" dirty="0">
                <a:highlight>
                  <a:srgbClr val="FFFF00"/>
                </a:highlight>
              </a:rPr>
              <a:t>Adopt known ML/AI techniques</a:t>
            </a:r>
            <a:r>
              <a:rPr lang="en-US" i="1" dirty="0"/>
              <a:t>  ?    </a:t>
            </a:r>
            <a:r>
              <a:rPr lang="en-US" i="1" dirty="0">
                <a:sym typeface="Wingdings" panose="05000000000000000000" pitchFamily="2" charset="2"/>
              </a:rPr>
              <a:t>                                                      see next page 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EB27E-0C21-4079-84D3-545490AA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766878-3199-4EAB-94E7-2D6D11070E14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470EE-0490-4C7B-95F2-1BBAB4042C00}"/>
              </a:ext>
            </a:extLst>
          </p:cNvPr>
          <p:cNvCxnSpPr>
            <a:cxnSpLocks/>
          </p:cNvCxnSpPr>
          <p:nvPr/>
        </p:nvCxnSpPr>
        <p:spPr>
          <a:xfrm>
            <a:off x="6891763" y="1148387"/>
            <a:ext cx="0" cy="520796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86CBBA-CD73-49AB-B57B-6321CFD2F6B8}"/>
              </a:ext>
            </a:extLst>
          </p:cNvPr>
          <p:cNvCxnSpPr>
            <a:cxnSpLocks/>
          </p:cNvCxnSpPr>
          <p:nvPr/>
        </p:nvCxnSpPr>
        <p:spPr>
          <a:xfrm flipH="1">
            <a:off x="1145635" y="1594430"/>
            <a:ext cx="1003049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1EF8-728E-45C7-88D4-93726787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43" y="230045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	Why AI and ML for CPS security ?</a:t>
            </a:r>
          </a:p>
        </p:txBody>
      </p:sp>
      <p:pic>
        <p:nvPicPr>
          <p:cNvPr id="3" name="Picture 2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B4C817FC-329E-4D1B-A329-2FF9091B8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810" y="51067"/>
            <a:ext cx="1097998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58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FED1-E551-432D-9805-623C5EDE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04002"/>
            <a:ext cx="10515600" cy="78009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Why ML/AI approaches for CPS/IoT Security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8E73AE-F9D7-46D4-87D2-AF51BB68989B}"/>
              </a:ext>
            </a:extLst>
          </p:cNvPr>
          <p:cNvSpPr/>
          <p:nvPr/>
        </p:nvSpPr>
        <p:spPr>
          <a:xfrm>
            <a:off x="996531" y="2355126"/>
            <a:ext cx="3460059" cy="350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A47473-2B40-4955-BBED-DCF35FF0512F}"/>
              </a:ext>
            </a:extLst>
          </p:cNvPr>
          <p:cNvSpPr/>
          <p:nvPr/>
        </p:nvSpPr>
        <p:spPr>
          <a:xfrm>
            <a:off x="3033431" y="3429000"/>
            <a:ext cx="1423159" cy="13565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8EA72-0F1E-4130-BEC8-9F5926E389FE}"/>
              </a:ext>
            </a:extLst>
          </p:cNvPr>
          <p:cNvSpPr txBox="1"/>
          <p:nvPr/>
        </p:nvSpPr>
        <p:spPr>
          <a:xfrm flipH="1">
            <a:off x="1786912" y="3463145"/>
            <a:ext cx="748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BB639-3C22-4185-B2DD-F099666865BE}"/>
              </a:ext>
            </a:extLst>
          </p:cNvPr>
          <p:cNvSpPr txBox="1"/>
          <p:nvPr/>
        </p:nvSpPr>
        <p:spPr>
          <a:xfrm flipH="1">
            <a:off x="3347807" y="3753328"/>
            <a:ext cx="90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31E95-7A6E-4D27-85E1-DA439FEEFA94}"/>
              </a:ext>
            </a:extLst>
          </p:cNvPr>
          <p:cNvSpPr txBox="1"/>
          <p:nvPr/>
        </p:nvSpPr>
        <p:spPr>
          <a:xfrm>
            <a:off x="4954431" y="1277931"/>
            <a:ext cx="573131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Reasons to use ML and AI for Security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Detection is a classification problem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like in typical 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Hence, it makes sense to build new ML models or apply known models to attack detection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learning model is robust, it could also aid in mitigation of attacks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Anomaly Detection is critical against smart and stealthy attacks which is typically viewed as a unsupervised learning problem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(where traditional approaches fail)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unified approach of science is possible that works across various application domains and heterogeneous device types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feature of CPS and IoT systems </a:t>
            </a:r>
          </a:p>
        </p:txBody>
      </p:sp>
      <p:pic>
        <p:nvPicPr>
          <p:cNvPr id="9" name="Picture 8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EF272CE7-B7F3-4267-A8CC-04F6B1F4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810" y="51067"/>
            <a:ext cx="1097998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7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0CFB-0AA2-409C-A27D-8F380E8A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836" y="415736"/>
            <a:ext cx="8686327" cy="857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Understanding Different AI Approaches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F9BA4-8E5C-44AC-BB6E-D6042794F5C2}"/>
              </a:ext>
            </a:extLst>
          </p:cNvPr>
          <p:cNvSpPr txBox="1"/>
          <p:nvPr/>
        </p:nvSpPr>
        <p:spPr>
          <a:xfrm>
            <a:off x="204292" y="1351508"/>
            <a:ext cx="3171637" cy="372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Symbolic AI</a:t>
            </a:r>
          </a:p>
          <a:p>
            <a:endParaRPr lang="en-US" sz="2800" dirty="0"/>
          </a:p>
          <a:p>
            <a:r>
              <a:rPr lang="en-US" sz="2000" dirty="0"/>
              <a:t>Natural Language Processing</a:t>
            </a:r>
          </a:p>
          <a:p>
            <a:endParaRPr lang="en-US" sz="2000" dirty="0"/>
          </a:p>
          <a:p>
            <a:r>
              <a:rPr lang="en-US" sz="2000" dirty="0"/>
              <a:t>Expert Systems</a:t>
            </a:r>
          </a:p>
          <a:p>
            <a:endParaRPr lang="en-US" sz="2000" dirty="0"/>
          </a:p>
          <a:p>
            <a:r>
              <a:rPr lang="en-US" sz="2000" dirty="0"/>
              <a:t>Knowledge Representation</a:t>
            </a:r>
          </a:p>
          <a:p>
            <a:endParaRPr lang="en-US" sz="2000" dirty="0"/>
          </a:p>
          <a:p>
            <a:r>
              <a:rPr lang="en-US" sz="2000" dirty="0"/>
              <a:t>Predicate Logic</a:t>
            </a:r>
          </a:p>
          <a:p>
            <a:endParaRPr lang="en-US" sz="2000" dirty="0"/>
          </a:p>
          <a:p>
            <a:r>
              <a:rPr lang="en-US" sz="2000" dirty="0"/>
              <a:t>Robotics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BBD8E-56C3-4324-A290-1C387E27385E}"/>
              </a:ext>
            </a:extLst>
          </p:cNvPr>
          <p:cNvSpPr txBox="1"/>
          <p:nvPr/>
        </p:nvSpPr>
        <p:spPr>
          <a:xfrm>
            <a:off x="3903971" y="1363007"/>
            <a:ext cx="3098855" cy="372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Sub-Symbolic AI </a:t>
            </a:r>
          </a:p>
          <a:p>
            <a:endParaRPr lang="en-US" sz="2800" dirty="0"/>
          </a:p>
          <a:p>
            <a:r>
              <a:rPr lang="en-US" dirty="0"/>
              <a:t>Perceptron Neural Networks</a:t>
            </a:r>
          </a:p>
          <a:p>
            <a:endParaRPr lang="en-US" dirty="0"/>
          </a:p>
          <a:p>
            <a:r>
              <a:rPr lang="en-US" dirty="0"/>
              <a:t>Evolutionary Computation</a:t>
            </a:r>
          </a:p>
          <a:p>
            <a:endParaRPr lang="en-US" dirty="0"/>
          </a:p>
          <a:p>
            <a:r>
              <a:rPr lang="en-US" dirty="0"/>
              <a:t>Fuzzy Logic </a:t>
            </a:r>
          </a:p>
          <a:p>
            <a:endParaRPr lang="en-US" dirty="0"/>
          </a:p>
          <a:p>
            <a:r>
              <a:rPr lang="en-US" dirty="0"/>
              <a:t>Computational Neuroscience</a:t>
            </a:r>
          </a:p>
          <a:p>
            <a:r>
              <a:rPr lang="en-US" dirty="0"/>
              <a:t>And cybernetics.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0DF66-5BB0-426F-A7AF-EBFB3EBE08ED}"/>
              </a:ext>
            </a:extLst>
          </p:cNvPr>
          <p:cNvSpPr txBox="1"/>
          <p:nvPr/>
        </p:nvSpPr>
        <p:spPr>
          <a:xfrm>
            <a:off x="7886718" y="1360174"/>
            <a:ext cx="2968923" cy="37548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Statistical AI</a:t>
            </a:r>
          </a:p>
          <a:p>
            <a:endParaRPr lang="en-US" dirty="0"/>
          </a:p>
          <a:p>
            <a:r>
              <a:rPr lang="en-US" dirty="0"/>
              <a:t>Machine Learning </a:t>
            </a:r>
          </a:p>
          <a:p>
            <a:endParaRPr lang="en-US" dirty="0"/>
          </a:p>
          <a:p>
            <a:r>
              <a:rPr lang="en-US" dirty="0"/>
              <a:t>Deep Neural Networks </a:t>
            </a:r>
          </a:p>
          <a:p>
            <a:endParaRPr lang="en-US" sz="2800" dirty="0"/>
          </a:p>
          <a:p>
            <a:r>
              <a:rPr lang="en-US" dirty="0"/>
              <a:t>Information Theory</a:t>
            </a:r>
          </a:p>
          <a:p>
            <a:endParaRPr lang="en-US" sz="2800" dirty="0"/>
          </a:p>
          <a:p>
            <a:r>
              <a:rPr lang="en-US" dirty="0"/>
              <a:t>Bayesian Learning</a:t>
            </a:r>
          </a:p>
          <a:p>
            <a:endParaRPr lang="en-US" sz="2800" dirty="0"/>
          </a:p>
          <a:p>
            <a:r>
              <a:rPr lang="en-US" dirty="0"/>
              <a:t>Markov Models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2382AA-F8FA-473B-BD54-6D23C2DEC045}"/>
              </a:ext>
            </a:extLst>
          </p:cNvPr>
          <p:cNvCxnSpPr>
            <a:cxnSpLocks/>
          </p:cNvCxnSpPr>
          <p:nvPr/>
        </p:nvCxnSpPr>
        <p:spPr>
          <a:xfrm flipH="1">
            <a:off x="3288432" y="692899"/>
            <a:ext cx="1999185" cy="658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B2D997-C545-47CE-AF1D-8468B4B0134B}"/>
              </a:ext>
            </a:extLst>
          </p:cNvPr>
          <p:cNvCxnSpPr>
            <a:cxnSpLocks/>
          </p:cNvCxnSpPr>
          <p:nvPr/>
        </p:nvCxnSpPr>
        <p:spPr>
          <a:xfrm>
            <a:off x="5330902" y="712925"/>
            <a:ext cx="2609043" cy="627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DF709-4676-47C5-9952-6881814FD8D8}"/>
              </a:ext>
            </a:extLst>
          </p:cNvPr>
          <p:cNvSpPr txBox="1"/>
          <p:nvPr/>
        </p:nvSpPr>
        <p:spPr>
          <a:xfrm>
            <a:off x="103633" y="5844603"/>
            <a:ext cx="454220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Disadvantage</a:t>
            </a:r>
            <a:r>
              <a:rPr lang="en-US" dirty="0"/>
              <a:t>:  Does not generalize well</a:t>
            </a:r>
          </a:p>
          <a:p>
            <a:r>
              <a:rPr lang="en-US" u="sng" dirty="0"/>
              <a:t>Advantage</a:t>
            </a:r>
            <a:r>
              <a:rPr lang="en-US" dirty="0"/>
              <a:t>: More explainable due to semantic understanding and hand-crafted features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C30117-B469-4641-A867-BDA345966C5E}"/>
              </a:ext>
            </a:extLst>
          </p:cNvPr>
          <p:cNvSpPr txBox="1"/>
          <p:nvPr/>
        </p:nvSpPr>
        <p:spPr>
          <a:xfrm>
            <a:off x="6928992" y="5720475"/>
            <a:ext cx="454220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Advantage</a:t>
            </a:r>
            <a:r>
              <a:rPr lang="en-US" dirty="0"/>
              <a:t>: generalize well across applications </a:t>
            </a:r>
          </a:p>
          <a:p>
            <a:r>
              <a:rPr lang="en-US" u="sng" dirty="0"/>
              <a:t>Disadvantage</a:t>
            </a:r>
            <a:r>
              <a:rPr lang="en-US" dirty="0"/>
              <a:t>: Deep learning not explainable hence performance guarantees in security and safety especially difficult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30DEDF-55AD-4982-8FC7-1471A61A3E52}"/>
              </a:ext>
            </a:extLst>
          </p:cNvPr>
          <p:cNvCxnSpPr>
            <a:cxnSpLocks/>
          </p:cNvCxnSpPr>
          <p:nvPr/>
        </p:nvCxnSpPr>
        <p:spPr>
          <a:xfrm>
            <a:off x="5306528" y="692899"/>
            <a:ext cx="48749" cy="622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0B4E48-2DF2-49AD-B645-0ECE811A625F}"/>
              </a:ext>
            </a:extLst>
          </p:cNvPr>
          <p:cNvCxnSpPr>
            <a:cxnSpLocks/>
          </p:cNvCxnSpPr>
          <p:nvPr/>
        </p:nvCxnSpPr>
        <p:spPr>
          <a:xfrm>
            <a:off x="942798" y="5097319"/>
            <a:ext cx="1106050" cy="691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39B967-5262-478A-AF30-9EBEE9276BD8}"/>
              </a:ext>
            </a:extLst>
          </p:cNvPr>
          <p:cNvCxnSpPr>
            <a:cxnSpLocks/>
          </p:cNvCxnSpPr>
          <p:nvPr/>
        </p:nvCxnSpPr>
        <p:spPr>
          <a:xfrm flipH="1">
            <a:off x="2652328" y="5109962"/>
            <a:ext cx="2048060" cy="679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2BFD3E-5509-412C-B05A-DC2AE2CC3D86}"/>
              </a:ext>
            </a:extLst>
          </p:cNvPr>
          <p:cNvCxnSpPr>
            <a:cxnSpLocks/>
          </p:cNvCxnSpPr>
          <p:nvPr/>
        </p:nvCxnSpPr>
        <p:spPr>
          <a:xfrm>
            <a:off x="9357005" y="5109962"/>
            <a:ext cx="0" cy="610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C14538FD-83D2-4F03-AF5B-098D901AB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810" y="51067"/>
            <a:ext cx="1097998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99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F2BD-A505-4CC6-A8CE-72482E58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27713" cy="5930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Industrial IoT and CPS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F3B8C4-4EE7-4721-AA2D-2AB517D3D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16" y="1045029"/>
            <a:ext cx="8634783" cy="55419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CAFCF8-7D38-4A9E-85D3-3DCDE690449E}"/>
              </a:ext>
            </a:extLst>
          </p:cNvPr>
          <p:cNvSpPr txBox="1"/>
          <p:nvPr/>
        </p:nvSpPr>
        <p:spPr>
          <a:xfrm>
            <a:off x="9576142" y="536993"/>
            <a:ext cx="2139143" cy="707886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BUS</a:t>
            </a:r>
          </a:p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IP based traffic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EB239-2C93-4525-BA92-D48F29E42D60}"/>
              </a:ext>
            </a:extLst>
          </p:cNvPr>
          <p:cNvSpPr txBox="1"/>
          <p:nvPr/>
        </p:nvSpPr>
        <p:spPr>
          <a:xfrm>
            <a:off x="9553330" y="2403192"/>
            <a:ext cx="2139143" cy="3170099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BUS</a:t>
            </a:r>
          </a:p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Non- IP based traffic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Simple hardwired cables with voltage and current control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serial links</a:t>
            </a:r>
          </a:p>
          <a:p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417FF-416E-4028-9016-6D0AA1051826}"/>
              </a:ext>
            </a:extLst>
          </p:cNvPr>
          <p:cNvSpPr txBox="1"/>
          <p:nvPr/>
        </p:nvSpPr>
        <p:spPr>
          <a:xfrm>
            <a:off x="9569753" y="5989587"/>
            <a:ext cx="2139143" cy="400110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</a:t>
            </a: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vary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E0D8-C4B8-423D-ABB6-CE676D4B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47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Unique issues in CPS safety and 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BAA7-6C22-4436-9BC1-4C3764CE1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837"/>
            <a:ext cx="10515600" cy="4774126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Addressing the cyber and physical element in the safety and reliability of CPSs is of utmost importance</a:t>
            </a:r>
            <a:r>
              <a:rPr lang="en-US" sz="1800" dirty="0">
                <a:solidFill>
                  <a:srgbClr val="000000"/>
                </a:solidFill>
                <a:latin typeface="Adobe Caslon Pro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Adobe Caslon Pr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dobe Caslon Pro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CPS security is ultimately about safeguarding the process variables and not the network traffic (since those are studied in traditional cybersecurity anyway)</a:t>
            </a:r>
          </a:p>
          <a:p>
            <a:endParaRPr lang="en-US" sz="1800" dirty="0">
              <a:solidFill>
                <a:srgbClr val="000000"/>
              </a:solidFill>
              <a:latin typeface="Adobe Caslon Pro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IoT and field area devices offer limited protection from traditional cyber security threats which can allow control of field area devices. </a:t>
            </a:r>
          </a:p>
          <a:p>
            <a:endParaRPr lang="en-US" sz="1800" dirty="0">
              <a:solidFill>
                <a:srgbClr val="000000"/>
              </a:solidFill>
              <a:latin typeface="Adobe Caslon Pro"/>
            </a:endParaRPr>
          </a:p>
          <a:p>
            <a:r>
              <a:rPr lang="en-US" sz="1800" i="1" dirty="0">
                <a:solidFill>
                  <a:srgbClr val="000000"/>
                </a:solidFill>
                <a:latin typeface="Adobe Caslon Pro"/>
              </a:rPr>
              <a:t>Data and process-oriented designs for monitoring and intrusion detection is of importance </a:t>
            </a:r>
            <a:r>
              <a:rPr lang="en-US" sz="1800" i="1" dirty="0">
                <a:solidFill>
                  <a:srgbClr val="000000"/>
                </a:solidFill>
                <a:latin typeface="Adobe Caslon Pro"/>
                <a:sym typeface="Wingdings" panose="05000000000000000000" pitchFamily="2" charset="2"/>
              </a:rPr>
              <a:t> AI and ML can help therefore</a:t>
            </a:r>
          </a:p>
          <a:p>
            <a:endParaRPr lang="en-US" sz="1800" i="1" dirty="0">
              <a:solidFill>
                <a:srgbClr val="000000"/>
              </a:solidFill>
              <a:latin typeface="Adobe Caslon Pro"/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rgbClr val="000000"/>
                </a:solidFill>
                <a:latin typeface="Adobe Caslon Pro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ll of the process variables cannot be monitored in community scale.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8604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400"/>
            <a:ext cx="10515600" cy="74877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Main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026"/>
            <a:ext cx="10951346" cy="4709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“ The Good and Bad of using AI for Cybersecurity especially for CPS/IoT Networks and Systems ?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Why we need to do now </a:t>
            </a:r>
            <a:r>
              <a:rPr lang="en-US" sz="2000" i="1" dirty="0">
                <a:sym typeface="Wingdings" panose="05000000000000000000" pitchFamily="2" charset="2"/>
              </a:rPr>
              <a:t> a result of limitations </a:t>
            </a:r>
            <a:r>
              <a:rPr lang="en-US" sz="2000" i="1" dirty="0"/>
              <a:t>with older cybersecurity practices in emerging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dirty="0"/>
              <a:t>Birds Eye View of Cybersecurity as a science (as opposed to technology)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for of AI in IoT/CPS security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Algorithmic Vulnerabilities and Pitfalls of using AI  for security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(next submodule)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E5660651-1243-4A51-BC8F-D7AA7F358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6542"/>
            <a:ext cx="1375904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A664C60-BA8B-42C5-912D-1AF59ACC2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" y="-45567"/>
            <a:ext cx="1289478" cy="102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17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A0D2-51A3-4EA1-8163-280FDF0B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4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Unique issues in CPS safety and security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4C7E-5C58-4A0D-899E-3DA73664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338"/>
            <a:ext cx="10515600" cy="4552625"/>
          </a:xfrm>
        </p:spPr>
        <p:txBody>
          <a:bodyPr>
            <a:normAutofit lnSpcReduction="10000"/>
          </a:bodyPr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Adobe Caslon Pro"/>
            </a:endParaRPr>
          </a:p>
          <a:p>
            <a:r>
              <a:rPr lang="en-US" sz="1800" dirty="0">
                <a:solidFill>
                  <a:srgbClr val="000000"/>
                </a:solidFill>
                <a:latin typeface="Adobe Caslon Pro"/>
              </a:rPr>
              <a:t>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ritical process variables need to be monitored for alerting</a:t>
            </a:r>
            <a:r>
              <a:rPr lang="en-US" sz="1800" dirty="0">
                <a:solidFill>
                  <a:srgbClr val="000000"/>
                </a:solidFill>
                <a:latin typeface="Adobe Caslon Pr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dobe Caslon Pro"/>
                <a:sym typeface="Wingdings" panose="05000000000000000000" pitchFamily="2" charset="2"/>
              </a:rPr>
              <a:t> </a:t>
            </a:r>
            <a:r>
              <a:rPr lang="en-US" sz="1800" i="1" dirty="0">
                <a:solidFill>
                  <a:srgbClr val="000000"/>
                </a:solidFill>
                <a:latin typeface="Adobe Caslon Pro"/>
                <a:sym typeface="Wingdings" panose="05000000000000000000" pitchFamily="2" charset="2"/>
              </a:rPr>
              <a:t>dimensionality reduction</a:t>
            </a:r>
            <a:endParaRPr lang="en-US" sz="1800" b="0" i="1" u="none" strike="noStrike" baseline="0" dirty="0">
              <a:solidFill>
                <a:srgbClr val="000000"/>
              </a:solidFill>
              <a:latin typeface="Adobe Caslon Pro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 </a:t>
            </a:r>
            <a:endParaRPr lang="en-US" sz="1800" dirty="0">
              <a:solidFill>
                <a:srgbClr val="000000"/>
              </a:solidFill>
              <a:latin typeface="Adobe Caslon Pro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Learn critical values and </a:t>
            </a:r>
            <a:r>
              <a:rPr lang="en-US" sz="1800" dirty="0">
                <a:solidFill>
                  <a:srgbClr val="000000"/>
                </a:solidFill>
                <a:latin typeface="Adobe Caslon Pro"/>
              </a:rPr>
              <a:t>normal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 ranges of those critical values is difficult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dobe Caslon Pro"/>
              </a:rPr>
              <a:t>if only network traffic data is used. </a:t>
            </a:r>
            <a:r>
              <a:rPr lang="en-US" sz="1800" i="1" dirty="0">
                <a:solidFill>
                  <a:srgbClr val="000000"/>
                </a:solidFill>
                <a:latin typeface="Adobe Caslon Pro"/>
              </a:rPr>
              <a:t>Hence data driven understanding of CPS/IoT processes are important.</a:t>
            </a:r>
            <a:endParaRPr lang="en-US" sz="1800" b="0" i="1" u="none" strike="noStrike" baseline="0" dirty="0">
              <a:solidFill>
                <a:srgbClr val="000000"/>
              </a:solidFill>
              <a:latin typeface="Adobe Caslon Pro"/>
            </a:endParaRPr>
          </a:p>
          <a:p>
            <a:pPr marL="0" indent="0">
              <a:buNone/>
            </a:pPr>
            <a:endParaRPr lang="en-US" sz="1800" i="1" dirty="0">
              <a:solidFill>
                <a:srgbClr val="000000"/>
              </a:solidFill>
              <a:latin typeface="Adobe Caslon Pro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dobe Caslon Pro"/>
              </a:rPr>
              <a:t>Co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llaborative approach to constructing the security model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  <a:sym typeface="Wingdings" panose="05000000000000000000" pitchFamily="2" charset="2"/>
              </a:rPr>
              <a:t>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dobe Caslon Pro"/>
                <a:sym typeface="Wingdings" panose="05000000000000000000" pitchFamily="2" charset="2"/>
              </a:rPr>
              <a:t>needs intelligent fusion (branch of AI)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  <a:sym typeface="Wingdings" panose="05000000000000000000" pitchFamily="2" charset="2"/>
              </a:rPr>
              <a:t>	 (1)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plant operator input,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	 (2)  sensor data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</a:rPr>
              <a:t>	 (3)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data from network layer. </a:t>
            </a:r>
          </a:p>
          <a:p>
            <a:endParaRPr lang="en-US" sz="1800" dirty="0">
              <a:solidFill>
                <a:srgbClr val="000000"/>
              </a:solidFill>
              <a:latin typeface="Adobe Caslon Pro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Adobe Caslon Pro"/>
              </a:rPr>
              <a:t> IDS alerting by the Sensor Node is generated from anomalies on the process layer by monitoring critical process values. </a:t>
            </a:r>
          </a:p>
        </p:txBody>
      </p:sp>
      <p:pic>
        <p:nvPicPr>
          <p:cNvPr id="4" name="Picture 3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1A41EF18-3A0D-4329-A81A-BE5FECFB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810" y="51067"/>
            <a:ext cx="1097998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946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F4CE6-0E12-4659-B810-E65BFA2A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766878-3199-4EAB-94E7-2D6D11070E14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06E9-67E7-4BC5-A17A-93B2CD6943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8712" y="176530"/>
            <a:ext cx="9036220" cy="7794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More Challenges with AI and ML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D500-3538-48C4-A392-C570DD2B61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8712" y="1081454"/>
            <a:ext cx="10688819" cy="510628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  Many applied ML papers that exist are </a:t>
            </a:r>
            <a:r>
              <a:rPr lang="en-US" sz="2200" dirty="0">
                <a:solidFill>
                  <a:srgbClr val="C00000"/>
                </a:solidFill>
              </a:rPr>
              <a:t>steady state detectors </a:t>
            </a:r>
            <a:r>
              <a:rPr lang="en-US" sz="2200" dirty="0">
                <a:solidFill>
                  <a:schemeClr val="tx1"/>
                </a:solidFill>
              </a:rPr>
              <a:t>(they use the  whole attack dataset to find the attack at the end of test set)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Calibri"/>
              </a:rPr>
              <a:t> Most ML approaches in IoT security </a:t>
            </a:r>
            <a:r>
              <a:rPr lang="en-US" sz="2200" dirty="0">
                <a:solidFill>
                  <a:srgbClr val="C00000"/>
                </a:solidFill>
                <a:cs typeface="Calibri"/>
              </a:rPr>
              <a:t>not explainable</a:t>
            </a:r>
            <a:r>
              <a:rPr lang="en-US" sz="2200" dirty="0">
                <a:solidFill>
                  <a:schemeClr val="tx1"/>
                </a:solidFill>
                <a:cs typeface="Calibri"/>
              </a:rPr>
              <a:t>. We need lower bound performance guarantees.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For IoT provider what is important ?</a:t>
            </a:r>
          </a:p>
          <a:p>
            <a:pPr marL="38354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Which IoT devices are under attack on your network?</a:t>
            </a:r>
            <a:endParaRPr lang="en-US" sz="2000" dirty="0">
              <a:solidFill>
                <a:schemeClr val="tx1"/>
              </a:solidFill>
              <a:cs typeface="Calibri" panose="020F0502020204030204"/>
            </a:endParaRPr>
          </a:p>
          <a:p>
            <a:pPr marL="38354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Can give user an indication on which devices/services to disable?</a:t>
            </a:r>
          </a:p>
          <a:p>
            <a:pPr marL="38354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 </a:t>
            </a:r>
            <a:r>
              <a:rPr lang="en-US" sz="2000" u="sng" dirty="0">
                <a:solidFill>
                  <a:schemeClr val="tx1"/>
                </a:solidFill>
                <a:cs typeface="Calibri" panose="020F0502020204030204"/>
              </a:rPr>
              <a:t>Timely</a:t>
            </a: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 identification of attacks</a:t>
            </a:r>
            <a:endParaRPr lang="en-US" sz="3200" dirty="0">
              <a:solidFill>
                <a:schemeClr val="tx1"/>
              </a:solidFill>
              <a:cs typeface="Calibri"/>
            </a:endParaRPr>
          </a:p>
          <a:p>
            <a:endParaRPr lang="en-US" dirty="0"/>
          </a:p>
        </p:txBody>
      </p:sp>
      <p:pic>
        <p:nvPicPr>
          <p:cNvPr id="5" name="Picture 4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D92F303B-FDA3-4152-9CDB-72B03850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810" y="51067"/>
            <a:ext cx="1097998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15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B8DF-1C60-4985-8756-BFBD3262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15" y="356248"/>
            <a:ext cx="10515600" cy="4960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  Pitfalls of using ML/AI for IoT/CPS 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2FA3E-8030-49C6-8B70-A9BC11EB0BE5}"/>
              </a:ext>
            </a:extLst>
          </p:cNvPr>
          <p:cNvSpPr txBox="1"/>
          <p:nvPr/>
        </p:nvSpPr>
        <p:spPr>
          <a:xfrm>
            <a:off x="1329206" y="1303291"/>
            <a:ext cx="9802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 and AI methods `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themselves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 are vulnerable to a separate class of attacks “adversarial attacks”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term adversarial means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anatomy of these attacks are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designed according to a strategy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whose objective is to “exploit” the internal working philosophy of a learning model in question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often the adversary’s optimization objective is opposite of what is intended by the learning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Popular ML and AI techniques share design similarities e.g. minimizing a loss function, using similar loss functions across techniques.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Therefore, an adversarial designed for one ML technique also shows success against other ML techniques 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transferability of adversarial examples against ML and AI methods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D1483-02E1-4165-83A5-42509C3B8C31}"/>
              </a:ext>
            </a:extLst>
          </p:cNvPr>
          <p:cNvSpPr txBox="1"/>
          <p:nvPr/>
        </p:nvSpPr>
        <p:spPr>
          <a:xfrm>
            <a:off x="1777237" y="5336648"/>
            <a:ext cx="939820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Conclusion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It will be unsurprising that ML/AI approaches built for security will themselves be vulnerable.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cannot solve for one set of attacks only to make it vulnerable to another set of attacks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7729C1DF-FED1-454D-B01C-9122F0EB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810" y="51067"/>
            <a:ext cx="1097998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87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D0F1-F00C-4FBD-AEAD-183795BA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Few of Common Pitfalls in Threat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7263-64C6-4C4D-8899-2D2E4B76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904"/>
            <a:ext cx="10515600" cy="53519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The threat model is often not representative of real adversarial behavior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</a:p>
          <a:p>
            <a:pPr marL="0" indent="0">
              <a:buNone/>
            </a:pPr>
            <a:r>
              <a:rPr lang="en-US" sz="1800" dirty="0"/>
              <a:t>Adversaries have the element of surprise; strategize through the realm of gains and not losses (unlike defenders)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Adversaries do not want to get caught easily and takes precautions before hand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Most adversaries possess prior knowledge about system and usual defense mechanisms (</a:t>
            </a:r>
            <a:r>
              <a:rPr lang="en-US" sz="1800" dirty="0" err="1"/>
              <a:t>Kirchoff’s</a:t>
            </a:r>
            <a:r>
              <a:rPr lang="en-US" sz="1800" dirty="0"/>
              <a:t> principle).</a:t>
            </a:r>
          </a:p>
          <a:p>
            <a:pPr marL="0" indent="0">
              <a:buNone/>
            </a:pPr>
            <a:r>
              <a:rPr lang="en-US" sz="1800" dirty="0"/>
              <a:t>Hence, security by obscurity does not work and solutions need to account for this.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Defenses are often tailored for particular attacks (AI and ML methods can help)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Problems with Metrics for Validation of how much secure your system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Dependence on Machine Learning and AI (makes them vulnerable to adversarial attacks)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6093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0436-96C1-4CBB-8AFE-882A6E20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13489" cy="69131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     AI based Security should be ideally Bi-Directional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E71B-A3F0-4643-BB5C-F7DD7FD2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1539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CMR10"/>
              </a:rPr>
              <a:t>Three</a:t>
            </a:r>
            <a:r>
              <a:rPr lang="en-US" sz="1800" b="0" i="0" u="none" strike="noStrike" baseline="0" dirty="0">
                <a:latin typeface="CMR10"/>
              </a:rPr>
              <a:t> simultaneous approaches emerged at the intersection of artificial intelligence (AI) and cyber security. </a:t>
            </a:r>
          </a:p>
          <a:p>
            <a:pPr algn="l"/>
            <a:endParaRPr lang="en-US" sz="1800" dirty="0">
              <a:latin typeface="CMR10"/>
            </a:endParaRPr>
          </a:p>
          <a:p>
            <a:r>
              <a:rPr lang="en-US" sz="1800" b="0" i="0" u="none" strike="noStrike" baseline="0" dirty="0">
                <a:latin typeface="CMR10"/>
              </a:rPr>
              <a:t>AI approaches that augment traditional security solutions to detect/protect from cyber attacks;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r>
              <a:rPr lang="en-US" sz="1800" dirty="0">
                <a:latin typeface="CMR10"/>
              </a:rPr>
              <a:t>Research on physical exploits (physics based cyber attacks) affecting cyber infrastructure</a:t>
            </a:r>
          </a:p>
          <a:p>
            <a:pPr marL="0" indent="0">
              <a:buNone/>
            </a:pPr>
            <a:endParaRPr lang="en-US" sz="1800" dirty="0">
              <a:latin typeface="CMR10"/>
            </a:endParaRPr>
          </a:p>
          <a:p>
            <a:r>
              <a:rPr lang="en-US" sz="1800" dirty="0">
                <a:latin typeface="CMR10"/>
              </a:rPr>
              <a:t>R</a:t>
            </a:r>
            <a:r>
              <a:rPr lang="en-US" sz="1800" b="0" i="0" u="none" strike="noStrike" baseline="0" dirty="0">
                <a:latin typeface="CMR10"/>
              </a:rPr>
              <a:t>esearch on adversarial attacks exposing vulnerabilities of AI or machine learning;</a:t>
            </a:r>
          </a:p>
          <a:p>
            <a:pPr marL="0" indent="0" algn="l">
              <a:buNone/>
            </a:pPr>
            <a:endParaRPr lang="en-US" sz="1800" dirty="0">
              <a:latin typeface="CMR10"/>
            </a:endParaRPr>
          </a:p>
          <a:p>
            <a:pPr marL="0" indent="0" algn="l">
              <a:buNone/>
            </a:pPr>
            <a:r>
              <a:rPr lang="en-US" sz="1800" dirty="0">
                <a:latin typeface="CMR10"/>
              </a:rPr>
              <a:t>	</a:t>
            </a:r>
            <a:r>
              <a:rPr lang="en-US" sz="1800" i="1" dirty="0">
                <a:latin typeface="CMR10"/>
              </a:rPr>
              <a:t>“</a:t>
            </a:r>
            <a:r>
              <a:rPr lang="en-US" sz="1800" b="0" i="1" u="none" strike="noStrike" baseline="0" dirty="0">
                <a:latin typeface="CMTI10"/>
              </a:rPr>
              <a:t>Ideally, a foundational framework with a bi-directional approach is essential; one which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CMTI10"/>
              </a:rPr>
              <a:t>                 uses secure by design AI approaches for cyber security. “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3616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83947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Times New Roman" panose="02020603050405020304" pitchFamily="18" charset="0"/>
              </a:rPr>
              <a:t>Smart Metering Infrastructure: An IoT Domain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40290BAE-6AED-438D-9410-A50CE00E4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43000"/>
            <a:ext cx="7079673" cy="51054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D08AF4F-E27A-4263-A6C4-31B236108996}"/>
              </a:ext>
            </a:extLst>
          </p:cNvPr>
          <p:cNvGrpSpPr/>
          <p:nvPr/>
        </p:nvGrpSpPr>
        <p:grpSpPr>
          <a:xfrm>
            <a:off x="1994452" y="1644232"/>
            <a:ext cx="4330149" cy="4985169"/>
            <a:chOff x="723790" y="2562698"/>
            <a:chExt cx="4785775" cy="40802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ED3410D-D006-459B-83B8-9B12F6A2A1C9}"/>
                </a:ext>
              </a:extLst>
            </p:cNvPr>
            <p:cNvCxnSpPr/>
            <p:nvPr/>
          </p:nvCxnSpPr>
          <p:spPr>
            <a:xfrm>
              <a:off x="723790" y="2562698"/>
              <a:ext cx="14645" cy="4080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BB27C2-B6EA-4B1A-BDEF-E49381770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790" y="2562700"/>
              <a:ext cx="699506" cy="1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D41F65F-6C48-4A1C-AA5A-EED0220A8520}"/>
                </a:ext>
              </a:extLst>
            </p:cNvPr>
            <p:cNvCxnSpPr/>
            <p:nvPr/>
          </p:nvCxnSpPr>
          <p:spPr>
            <a:xfrm>
              <a:off x="723790" y="5908454"/>
              <a:ext cx="8632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30020CF-96C5-4B58-90B3-D9E1E87DCC9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90" y="6633554"/>
              <a:ext cx="4785775" cy="46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E706E7-49F4-4185-9BB8-4647C3320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9565" y="5970589"/>
              <a:ext cx="0" cy="6723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A3A6179-9F1C-42BA-9489-8A5772059D24}"/>
              </a:ext>
            </a:extLst>
          </p:cNvPr>
          <p:cNvSpPr txBox="1"/>
          <p:nvPr/>
        </p:nvSpPr>
        <p:spPr>
          <a:xfrm rot="16200000">
            <a:off x="-12336" y="4184598"/>
            <a:ext cx="366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Demand Response / Pricing Signals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2665" y="3367292"/>
            <a:ext cx="2692735" cy="2362200"/>
            <a:chOff x="888665" y="3367291"/>
            <a:chExt cx="2692735" cy="2362200"/>
          </a:xfrm>
        </p:grpSpPr>
        <p:cxnSp>
          <p:nvCxnSpPr>
            <p:cNvPr id="22" name="Curved Connector 21"/>
            <p:cNvCxnSpPr/>
            <p:nvPr/>
          </p:nvCxnSpPr>
          <p:spPr>
            <a:xfrm rot="16200000" flipH="1">
              <a:off x="1333760" y="4202287"/>
              <a:ext cx="712912" cy="58196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888665" y="3367291"/>
              <a:ext cx="2692735" cy="2362200"/>
              <a:chOff x="888665" y="3367291"/>
              <a:chExt cx="2692735" cy="2362200"/>
            </a:xfrm>
          </p:grpSpPr>
          <p:cxnSp>
            <p:nvCxnSpPr>
              <p:cNvPr id="23" name="Curved Connector 22"/>
              <p:cNvCxnSpPr>
                <a:cxnSpLocks/>
              </p:cNvCxnSpPr>
              <p:nvPr/>
            </p:nvCxnSpPr>
            <p:spPr>
              <a:xfrm flipV="1">
                <a:off x="1707472" y="3733800"/>
                <a:ext cx="1873928" cy="207884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665" y="3367291"/>
                <a:ext cx="1001478" cy="852123"/>
              </a:xfrm>
              <a:prstGeom prst="rect">
                <a:avLst/>
              </a:prstGeom>
            </p:spPr>
          </p:pic>
          <p:grpSp>
            <p:nvGrpSpPr>
              <p:cNvPr id="17" name="Group 16"/>
              <p:cNvGrpSpPr/>
              <p:nvPr/>
            </p:nvGrpSpPr>
            <p:grpSpPr>
              <a:xfrm>
                <a:off x="1103361" y="4151305"/>
                <a:ext cx="1411238" cy="1578186"/>
                <a:chOff x="2297967" y="2991800"/>
                <a:chExt cx="2116335" cy="2551741"/>
              </a:xfrm>
            </p:grpSpPr>
            <p:cxnSp>
              <p:nvCxnSpPr>
                <p:cNvPr id="18" name="Curved Connector 17"/>
                <p:cNvCxnSpPr/>
                <p:nvPr/>
              </p:nvCxnSpPr>
              <p:spPr>
                <a:xfrm>
                  <a:off x="3045216" y="2991800"/>
                  <a:ext cx="1369086" cy="906285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urved Connector 18"/>
                <p:cNvCxnSpPr/>
                <p:nvPr/>
              </p:nvCxnSpPr>
              <p:spPr>
                <a:xfrm rot="16200000" flipH="1">
                  <a:off x="1337497" y="3952270"/>
                  <a:ext cx="2551741" cy="63080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 rot="3754976">
                <a:off x="597915" y="4891684"/>
                <a:ext cx="1025017" cy="400110"/>
              </a:xfrm>
              <a:prstGeom prst="rect">
                <a:avLst/>
              </a:prstGeom>
              <a:noFill/>
              <a:ln w="3175">
                <a:noFill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Cyber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3754976">
                <a:off x="994292" y="4657389"/>
                <a:ext cx="1209532" cy="400110"/>
              </a:xfrm>
              <a:prstGeom prst="rect">
                <a:avLst/>
              </a:prstGeom>
              <a:noFill/>
              <a:ln w="3175">
                <a:noFill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Physical</a:t>
                </a:r>
              </a:p>
            </p:txBody>
          </p:sp>
        </p:grpSp>
      </p:grp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50" y="5486400"/>
            <a:ext cx="709751" cy="37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02" y="4831898"/>
            <a:ext cx="457200" cy="65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6359822" y="4063734"/>
            <a:ext cx="2640704" cy="1194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4" y="5705636"/>
            <a:ext cx="709751" cy="37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324601" y="6076890"/>
            <a:ext cx="2121883" cy="400110"/>
          </a:xfrm>
          <a:prstGeom prst="rect">
            <a:avLst/>
          </a:prstGeom>
          <a:noFill/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Smart Appliances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34401" y="6076890"/>
            <a:ext cx="192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Plug-in Vehicles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152926" y="5410200"/>
            <a:ext cx="0" cy="66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3600" y="2743200"/>
            <a:ext cx="1874230" cy="707886"/>
          </a:xfrm>
          <a:prstGeom prst="rect">
            <a:avLst/>
          </a:prstGeom>
          <a:noFill/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Data Falsification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56353" y="4763870"/>
            <a:ext cx="1067111" cy="646331"/>
          </a:xfrm>
          <a:prstGeom prst="rect">
            <a:avLst/>
          </a:prstGeom>
          <a:noFill/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Consumption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Send Periodically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111" y="1314812"/>
            <a:ext cx="1001478" cy="8521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877559" y="880745"/>
            <a:ext cx="1874230" cy="1323439"/>
          </a:xfrm>
          <a:prstGeom prst="rect">
            <a:avLst/>
          </a:prstGeom>
          <a:noFill/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Insider Threat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Persistent Threats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E6ADA-C53C-4C74-BD5A-7C08A27F9A8D}"/>
              </a:ext>
            </a:extLst>
          </p:cNvPr>
          <p:cNvSpPr txBox="1"/>
          <p:nvPr/>
        </p:nvSpPr>
        <p:spPr>
          <a:xfrm flipH="1">
            <a:off x="5789908" y="3411684"/>
            <a:ext cx="109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 Gateway </a:t>
            </a:r>
          </a:p>
        </p:txBody>
      </p:sp>
    </p:spTree>
    <p:extLst>
      <p:ext uri="{BB962C8B-B14F-4D97-AF65-F5344CB8AC3E}">
        <p14:creationId xmlns:p14="http://schemas.microsoft.com/office/powerpoint/2010/main" val="220620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624046" y="685801"/>
            <a:ext cx="8953500" cy="525235"/>
          </a:xfrm>
          <a:prstGeom prst="rect">
            <a:avLst/>
          </a:prstGeom>
          <a:solidFill>
            <a:schemeClr val="accent2">
              <a:lumMod val="20000"/>
              <a:lumOff val="80000"/>
              <a:alpha val="28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lowchart: Direct Access Storage 72"/>
          <p:cNvSpPr/>
          <p:nvPr/>
        </p:nvSpPr>
        <p:spPr>
          <a:xfrm>
            <a:off x="2286001" y="1295400"/>
            <a:ext cx="6062670" cy="457200"/>
          </a:xfrm>
          <a:prstGeom prst="flowChartMagneticDrum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600200" y="2054423"/>
            <a:ext cx="8953500" cy="1831777"/>
          </a:xfrm>
          <a:prstGeom prst="rect">
            <a:avLst/>
          </a:prstGeom>
          <a:solidFill>
            <a:schemeClr val="accent2">
              <a:lumMod val="20000"/>
              <a:lumOff val="80000"/>
              <a:alpha val="28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lowchart: Alternate Process 97"/>
          <p:cNvSpPr/>
          <p:nvPr/>
        </p:nvSpPr>
        <p:spPr>
          <a:xfrm>
            <a:off x="1752600" y="3197423"/>
            <a:ext cx="8232488" cy="602397"/>
          </a:xfrm>
          <a:prstGeom prst="flowChartAlternateProcess">
            <a:avLst/>
          </a:prstGeom>
          <a:solidFill>
            <a:schemeClr val="bg1">
              <a:lumMod val="75000"/>
              <a:alpha val="5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98" name="Rectangle 7197"/>
          <p:cNvSpPr/>
          <p:nvPr/>
        </p:nvSpPr>
        <p:spPr>
          <a:xfrm>
            <a:off x="1600200" y="3962400"/>
            <a:ext cx="8953500" cy="2819400"/>
          </a:xfrm>
          <a:prstGeom prst="rect">
            <a:avLst/>
          </a:prstGeom>
          <a:solidFill>
            <a:schemeClr val="accent2">
              <a:lumMod val="20000"/>
              <a:lumOff val="80000"/>
              <a:alpha val="28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52600" y="5867400"/>
            <a:ext cx="8305800" cy="838200"/>
            <a:chOff x="228600" y="4953000"/>
            <a:chExt cx="8305800" cy="838200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228600" y="4953000"/>
              <a:ext cx="8305800" cy="838200"/>
            </a:xfrm>
            <a:prstGeom prst="flowChartAlternateProcess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lowchart: Direct Access Storage 3"/>
            <p:cNvSpPr/>
            <p:nvPr/>
          </p:nvSpPr>
          <p:spPr>
            <a:xfrm>
              <a:off x="6858000" y="5105400"/>
              <a:ext cx="1676400" cy="457200"/>
            </a:xfrm>
            <a:prstGeom prst="flowChartMagneticDrum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lowchart: Direct Access Storage 6"/>
            <p:cNvSpPr/>
            <p:nvPr/>
          </p:nvSpPr>
          <p:spPr>
            <a:xfrm>
              <a:off x="4724400" y="5105400"/>
              <a:ext cx="1600200" cy="457200"/>
            </a:xfrm>
            <a:prstGeom prst="flowChartMagneticDrum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lowchart: Direct Access Storage 7"/>
            <p:cNvSpPr/>
            <p:nvPr/>
          </p:nvSpPr>
          <p:spPr>
            <a:xfrm>
              <a:off x="370114" y="5105400"/>
              <a:ext cx="1915886" cy="457200"/>
            </a:xfrm>
            <a:prstGeom prst="flowChartMagneticDrum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lowchart: Direct Access Storage 8"/>
            <p:cNvSpPr/>
            <p:nvPr/>
          </p:nvSpPr>
          <p:spPr>
            <a:xfrm>
              <a:off x="2590800" y="5094514"/>
              <a:ext cx="1600200" cy="457200"/>
            </a:xfrm>
            <a:prstGeom prst="flowChartMagneticDrum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5149334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Residential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5178623"/>
              <a:ext cx="1128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Commercial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00600" y="5105400"/>
              <a:ext cx="11207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DER Micro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grids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58000" y="5178623"/>
              <a:ext cx="1298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PEV Network </a:t>
              </a:r>
            </a:p>
          </p:txBody>
        </p:sp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6" y="5619750"/>
            <a:ext cx="619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02" y="5562600"/>
            <a:ext cx="587396" cy="346438"/>
          </a:xfrm>
          <a:prstGeom prst="rect">
            <a:avLst/>
          </a:prstGeom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5600700"/>
            <a:ext cx="41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257801"/>
            <a:ext cx="323850" cy="65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00700"/>
            <a:ext cx="41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91001" y="6474024"/>
            <a:ext cx="2760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Home Area Networks (HAN)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762251" y="4686300"/>
            <a:ext cx="828693" cy="8763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640000" flipV="1">
            <a:off x="3875054" y="4718649"/>
            <a:ext cx="828693" cy="8763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6" name="Group 7195"/>
          <p:cNvGrpSpPr/>
          <p:nvPr/>
        </p:nvGrpSpPr>
        <p:grpSpPr>
          <a:xfrm>
            <a:off x="1828800" y="4343400"/>
            <a:ext cx="8305800" cy="609600"/>
            <a:chOff x="304800" y="4343400"/>
            <a:chExt cx="8305800" cy="609600"/>
          </a:xfrm>
        </p:grpSpPr>
        <p:sp>
          <p:nvSpPr>
            <p:cNvPr id="22" name="Flowchart: Alternate Process 21"/>
            <p:cNvSpPr/>
            <p:nvPr/>
          </p:nvSpPr>
          <p:spPr>
            <a:xfrm>
              <a:off x="304800" y="4343400"/>
              <a:ext cx="8305800" cy="609600"/>
            </a:xfrm>
            <a:prstGeom prst="flowChartAlternateProcess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4645223"/>
              <a:ext cx="3779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Neighborhood/Field Area Network (NaN/ FaN)</a:t>
              </a:r>
            </a:p>
          </p:txBody>
        </p:sp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943" y="4511580"/>
              <a:ext cx="371457" cy="21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762000" y="4492823"/>
              <a:ext cx="1257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NaN Gateway</a:t>
              </a:r>
            </a:p>
          </p:txBody>
        </p:sp>
        <p:pic>
          <p:nvPicPr>
            <p:cNvPr id="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943" y="4587780"/>
              <a:ext cx="371457" cy="21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7086600" y="4569023"/>
              <a:ext cx="1059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Aggregator</a:t>
              </a:r>
            </a:p>
          </p:txBody>
        </p:sp>
      </p:grpSp>
      <p:cxnSp>
        <p:nvCxnSpPr>
          <p:cNvPr id="33" name="Straight Connector 32"/>
          <p:cNvCxnSpPr>
            <a:stCxn id="10" idx="3"/>
          </p:cNvCxnSpPr>
          <p:nvPr/>
        </p:nvCxnSpPr>
        <p:spPr>
          <a:xfrm flipV="1">
            <a:off x="7342198" y="4746171"/>
            <a:ext cx="811202" cy="9896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451122" y="4800601"/>
            <a:ext cx="769078" cy="104020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7400" y="5254823"/>
            <a:ext cx="718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Deductive,  Additive, Camouflage ,Conflict,                                                      Load Altering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(Static/Dynamic) </a:t>
            </a:r>
          </a:p>
        </p:txBody>
      </p:sp>
      <p:cxnSp>
        <p:nvCxnSpPr>
          <p:cNvPr id="7180" name="Elbow Connector 7179"/>
          <p:cNvCxnSpPr/>
          <p:nvPr/>
        </p:nvCxnSpPr>
        <p:spPr>
          <a:xfrm rot="5400000">
            <a:off x="5719904" y="3317968"/>
            <a:ext cx="3448043" cy="19338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Connector 7187"/>
          <p:cNvCxnSpPr/>
          <p:nvPr/>
        </p:nvCxnSpPr>
        <p:spPr>
          <a:xfrm>
            <a:off x="8348672" y="4284889"/>
            <a:ext cx="1785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Straight Connector 7189"/>
          <p:cNvCxnSpPr/>
          <p:nvPr/>
        </p:nvCxnSpPr>
        <p:spPr>
          <a:xfrm>
            <a:off x="10134600" y="4284890"/>
            <a:ext cx="0" cy="1952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/>
          <p:cNvCxnSpPr>
            <a:endCxn id="6" idx="3"/>
          </p:cNvCxnSpPr>
          <p:nvPr/>
        </p:nvCxnSpPr>
        <p:spPr>
          <a:xfrm flipH="1">
            <a:off x="10058400" y="6237514"/>
            <a:ext cx="76200" cy="48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91201" y="5254824"/>
            <a:ext cx="1365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Pricing Attacks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02178" y="5254824"/>
            <a:ext cx="1365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Pricing Attacks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733800" y="3581400"/>
            <a:ext cx="0" cy="9144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229602" y="3638690"/>
            <a:ext cx="0" cy="93331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62400" y="4343401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Distributed Intrusion Detectors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57072" y="5572780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Embedded Intrusion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Detectors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59324" y="3886200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 Layer 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3218244"/>
            <a:ext cx="572691" cy="36315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191000" y="319742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PMU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34400" y="1981200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Distribution Layer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57401" y="3276600"/>
            <a:ext cx="118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Substation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Control Tier 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10" y="3276600"/>
            <a:ext cx="572691" cy="36315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7178968" y="327362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PMU</a:t>
            </a:r>
          </a:p>
        </p:txBody>
      </p:sp>
      <p:sp>
        <p:nvSpPr>
          <p:cNvPr id="99" name="Flowchart: Alternate Process 98"/>
          <p:cNvSpPr/>
          <p:nvPr/>
        </p:nvSpPr>
        <p:spPr>
          <a:xfrm>
            <a:off x="1752600" y="2369404"/>
            <a:ext cx="8232488" cy="602397"/>
          </a:xfrm>
          <a:prstGeom prst="flowChartAlternateProcess">
            <a:avLst/>
          </a:prstGeom>
          <a:solidFill>
            <a:schemeClr val="bg1">
              <a:lumMod val="75000"/>
              <a:alpha val="5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81201" y="2362201"/>
            <a:ext cx="213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Center Control Tier</a:t>
            </a: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4067433" y="2775858"/>
            <a:ext cx="1473396" cy="4245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6324600" y="2819400"/>
            <a:ext cx="1478158" cy="4542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n 53"/>
          <p:cNvSpPr/>
          <p:nvPr/>
        </p:nvSpPr>
        <p:spPr>
          <a:xfrm>
            <a:off x="5571186" y="2448580"/>
            <a:ext cx="753415" cy="523220"/>
          </a:xfrm>
          <a:prstGeom prst="can">
            <a:avLst>
              <a:gd name="adj" fmla="val 20839"/>
            </a:avLst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31825" y="256086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PDC</a:t>
            </a:r>
          </a:p>
        </p:txBody>
      </p:sp>
      <p:sp>
        <p:nvSpPr>
          <p:cNvPr id="113" name="Can 112"/>
          <p:cNvSpPr/>
          <p:nvPr/>
        </p:nvSpPr>
        <p:spPr>
          <a:xfrm>
            <a:off x="8653204" y="2448580"/>
            <a:ext cx="753415" cy="523220"/>
          </a:xfrm>
          <a:prstGeom prst="can">
            <a:avLst>
              <a:gd name="adj" fmla="val 20839"/>
            </a:avLst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742149" y="256086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DSO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8401009" y="2562359"/>
            <a:ext cx="252195" cy="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6315605" y="2667000"/>
            <a:ext cx="2337598" cy="1237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800600" y="3045024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PMU False State/Data injection</a:t>
            </a:r>
          </a:p>
        </p:txBody>
      </p:sp>
      <p:sp>
        <p:nvSpPr>
          <p:cNvPr id="66" name="Cloud 65"/>
          <p:cNvSpPr/>
          <p:nvPr/>
        </p:nvSpPr>
        <p:spPr>
          <a:xfrm>
            <a:off x="5034643" y="3351312"/>
            <a:ext cx="2029036" cy="380688"/>
          </a:xfrm>
          <a:prstGeom prst="cloud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79564" y="3349824"/>
            <a:ext cx="2262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Distribution Substations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791200" y="1782984"/>
            <a:ext cx="1" cy="65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6858000" y="1752601"/>
            <a:ext cx="1884294" cy="685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572001" y="1371601"/>
            <a:ext cx="173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WAMS Utility WAN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458200" y="685800"/>
            <a:ext cx="21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Transmission Layer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 flipH="1" flipV="1">
            <a:off x="8742294" y="1000780"/>
            <a:ext cx="2" cy="10608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971801" y="2664024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 in Middle, Omission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819401" y="3959424"/>
            <a:ext cx="348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 in Middle, Omission, Physical Attacks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096688" y="794529"/>
            <a:ext cx="371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Cascade Failures, Line overloads, Bus failures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667241" y="3381029"/>
            <a:ext cx="149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Cascade Failures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6608622" y="839689"/>
            <a:ext cx="2" cy="438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43200" y="1219200"/>
            <a:ext cx="233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Centralized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Intrusion Detectors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33932" y="1295400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Privacy Leakage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Insider Threats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2051464" y="1000780"/>
            <a:ext cx="2" cy="10608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372600" y="2234178"/>
            <a:ext cx="1168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Trustworthy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43522" y="35710"/>
            <a:ext cx="480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 Grid: Large scale CPS</a:t>
            </a:r>
          </a:p>
        </p:txBody>
      </p:sp>
    </p:spTree>
    <p:extLst>
      <p:ext uri="{BB962C8B-B14F-4D97-AF65-F5344CB8AC3E}">
        <p14:creationId xmlns:p14="http://schemas.microsoft.com/office/powerpoint/2010/main" val="236747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2752C0-B475-4B9E-A36B-DB09CD3F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923" y="967701"/>
            <a:ext cx="9134769" cy="5295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F201D-9FDD-4641-8E20-7EED7AB1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766878-3199-4EAB-94E7-2D6D11070E14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01127BE0-1E65-4402-9E1E-EF9D9C5B6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810" y="59859"/>
            <a:ext cx="1097998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54C7761-E10C-4C7C-8264-7AA2BDF17738}"/>
              </a:ext>
            </a:extLst>
          </p:cNvPr>
          <p:cNvSpPr txBox="1">
            <a:spLocks/>
          </p:cNvSpPr>
          <p:nvPr/>
        </p:nvSpPr>
        <p:spPr>
          <a:xfrm>
            <a:off x="3662084" y="99117"/>
            <a:ext cx="3817380" cy="66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Smart Home IoT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A4475-81DC-4FD5-8AD0-1D282309A37E}"/>
              </a:ext>
            </a:extLst>
          </p:cNvPr>
          <p:cNvSpPr txBox="1"/>
          <p:nvPr/>
        </p:nvSpPr>
        <p:spPr>
          <a:xfrm>
            <a:off x="9880847" y="1354038"/>
            <a:ext cx="2118702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/>
              </a:rPr>
              <a:t>Specification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/>
              </a:rPr>
              <a:t>Compliant attacks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/>
              </a:rPr>
              <a:t>are better detected with 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5C63E-7B24-4EAC-A778-45BC57C124E9}"/>
              </a:ext>
            </a:extLst>
          </p:cNvPr>
          <p:cNvSpPr txBox="1"/>
          <p:nvPr/>
        </p:nvSpPr>
        <p:spPr>
          <a:xfrm>
            <a:off x="8669652" y="5059730"/>
            <a:ext cx="1623879" cy="369332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Uses firmware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16C10-072F-4941-BB29-B4A81A2698F3}"/>
              </a:ext>
            </a:extLst>
          </p:cNvPr>
          <p:cNvSpPr txBox="1"/>
          <p:nvPr/>
        </p:nvSpPr>
        <p:spPr>
          <a:xfrm>
            <a:off x="7158445" y="3979816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 smartphone)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E0D49-CD7F-4E5C-9D16-4834B347EE14}"/>
              </a:ext>
            </a:extLst>
          </p:cNvPr>
          <p:cNvSpPr txBox="1"/>
          <p:nvPr/>
        </p:nvSpPr>
        <p:spPr>
          <a:xfrm>
            <a:off x="2346959" y="3979816"/>
            <a:ext cx="242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 Amazon Echo Dot)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4D1B6-0654-449B-8C1B-430A7C817FAE}"/>
              </a:ext>
            </a:extLst>
          </p:cNvPr>
          <p:cNvSpPr txBox="1"/>
          <p:nvPr/>
        </p:nvSpPr>
        <p:spPr>
          <a:xfrm>
            <a:off x="5380522" y="3059668"/>
            <a:ext cx="62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6B0C97-4662-4C1F-8503-1396897E04B8}"/>
              </a:ext>
            </a:extLst>
          </p:cNvPr>
          <p:cNvSpPr txBox="1"/>
          <p:nvPr/>
        </p:nvSpPr>
        <p:spPr>
          <a:xfrm>
            <a:off x="4889444" y="138428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00574-A8C4-484D-A0AE-20D091DFCDB2}"/>
              </a:ext>
            </a:extLst>
          </p:cNvPr>
          <p:cNvSpPr txBox="1"/>
          <p:nvPr/>
        </p:nvSpPr>
        <p:spPr>
          <a:xfrm>
            <a:off x="5310529" y="4474325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E2853-FA3A-4A19-AB27-8CE1248960F4}"/>
              </a:ext>
            </a:extLst>
          </p:cNvPr>
          <p:cNvSpPr txBox="1"/>
          <p:nvPr/>
        </p:nvSpPr>
        <p:spPr>
          <a:xfrm>
            <a:off x="55555" y="5617273"/>
            <a:ext cx="194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IoT Device</a:t>
            </a:r>
          </a:p>
          <a:p>
            <a:r>
              <a:rPr lang="en-US" b="1" dirty="0">
                <a:solidFill>
                  <a:srgbClr val="00B050"/>
                </a:solidFill>
              </a:rPr>
              <a:t>Sensing/Actuation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6D705D-7B2B-4B96-AAD2-F12A5764F6C0}"/>
              </a:ext>
            </a:extLst>
          </p:cNvPr>
          <p:cNvSpPr txBox="1"/>
          <p:nvPr/>
        </p:nvSpPr>
        <p:spPr>
          <a:xfrm>
            <a:off x="11766" y="4596686"/>
            <a:ext cx="18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Edge Aggregation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67014-0984-4CDC-AAE6-E9D4DCED83C4}"/>
              </a:ext>
            </a:extLst>
          </p:cNvPr>
          <p:cNvSpPr txBox="1"/>
          <p:nvPr/>
        </p:nvSpPr>
        <p:spPr>
          <a:xfrm>
            <a:off x="-50395" y="2875002"/>
            <a:ext cx="168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Local Controller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F81AF-0446-40B6-A5C9-915CC2D32A85}"/>
              </a:ext>
            </a:extLst>
          </p:cNvPr>
          <p:cNvSpPr txBox="1"/>
          <p:nvPr/>
        </p:nvSpPr>
        <p:spPr>
          <a:xfrm>
            <a:off x="11766" y="984984"/>
            <a:ext cx="181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Global Controller</a:t>
            </a:r>
          </a:p>
        </p:txBody>
      </p:sp>
    </p:spTree>
    <p:extLst>
      <p:ext uri="{BB962C8B-B14F-4D97-AF65-F5344CB8AC3E}">
        <p14:creationId xmlns:p14="http://schemas.microsoft.com/office/powerpoint/2010/main" val="14819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A440176E-98C6-4383-92EE-226AF9430813}"/>
              </a:ext>
            </a:extLst>
          </p:cNvPr>
          <p:cNvGrpSpPr/>
          <p:nvPr/>
        </p:nvGrpSpPr>
        <p:grpSpPr>
          <a:xfrm>
            <a:off x="-49488" y="60224"/>
            <a:ext cx="12290975" cy="6784774"/>
            <a:chOff x="-163291" y="4850338"/>
            <a:chExt cx="12290975" cy="678477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E436954-A285-446F-9B1D-9A5343CF4122}"/>
                </a:ext>
              </a:extLst>
            </p:cNvPr>
            <p:cNvGrpSpPr/>
            <p:nvPr/>
          </p:nvGrpSpPr>
          <p:grpSpPr>
            <a:xfrm>
              <a:off x="-163291" y="4850338"/>
              <a:ext cx="12290975" cy="6784774"/>
              <a:chOff x="-98975" y="150543"/>
              <a:chExt cx="12290975" cy="67847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-98975" y="150543"/>
                <a:ext cx="12290975" cy="6784774"/>
                <a:chOff x="-205065" y="137059"/>
                <a:chExt cx="12290975" cy="678477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9027351" y="1664849"/>
                  <a:ext cx="2200530" cy="4653759"/>
                  <a:chOff x="9027351" y="1664849"/>
                  <a:chExt cx="2200530" cy="4653759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115828" y="5503654"/>
                    <a:ext cx="1551862" cy="814954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27351" y="3873998"/>
                    <a:ext cx="891309" cy="724943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43599" y="3971439"/>
                    <a:ext cx="684282" cy="600897"/>
                  </a:xfrm>
                  <a:prstGeom prst="rect">
                    <a:avLst/>
                  </a:prstGeom>
                </p:spPr>
              </p:pic>
              <p:cxnSp>
                <p:nvCxnSpPr>
                  <p:cNvPr id="134" name="Curved Connector 133"/>
                  <p:cNvCxnSpPr>
                    <a:cxnSpLocks/>
                  </p:cNvCxnSpPr>
                  <p:nvPr/>
                </p:nvCxnSpPr>
                <p:spPr>
                  <a:xfrm rot="16200000" flipV="1">
                    <a:off x="9492807" y="1897346"/>
                    <a:ext cx="566816" cy="101821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chemeClr val="tx1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-205065" y="137059"/>
                  <a:ext cx="12290975" cy="6784774"/>
                  <a:chOff x="-203877" y="123326"/>
                  <a:chExt cx="12290975" cy="6784774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-203877" y="123326"/>
                    <a:ext cx="12290975" cy="6784774"/>
                    <a:chOff x="-203877" y="123326"/>
                    <a:chExt cx="12290975" cy="6784774"/>
                  </a:xfrm>
                </p:grpSpPr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-203877" y="123326"/>
                      <a:ext cx="12290975" cy="6784774"/>
                      <a:chOff x="-203877" y="123326"/>
                      <a:chExt cx="12290975" cy="6784774"/>
                    </a:xfrm>
                  </p:grpSpPr>
                  <p:grpSp>
                    <p:nvGrpSpPr>
                      <p:cNvPr id="447" name="Group 446"/>
                      <p:cNvGrpSpPr/>
                      <p:nvPr/>
                    </p:nvGrpSpPr>
                    <p:grpSpPr>
                      <a:xfrm>
                        <a:off x="-203877" y="123326"/>
                        <a:ext cx="12290975" cy="6784774"/>
                        <a:chOff x="-203877" y="123326"/>
                        <a:chExt cx="12290975" cy="6784774"/>
                      </a:xfrm>
                    </p:grpSpPr>
                    <p:cxnSp>
                      <p:nvCxnSpPr>
                        <p:cNvPr id="321" name="Curved Connector 320"/>
                        <p:cNvCxnSpPr>
                          <a:cxnSpLocks/>
                        </p:cNvCxnSpPr>
                        <p:nvPr/>
                      </p:nvCxnSpPr>
                      <p:spPr>
                        <a:xfrm rot="5400000" flipH="1" flipV="1">
                          <a:off x="6621587" y="1751907"/>
                          <a:ext cx="385993" cy="254753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 w="38100">
                          <a:solidFill>
                            <a:schemeClr val="tx1"/>
                          </a:solidFill>
                          <a:prstDash val="sysDot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43" name="Group 442"/>
                        <p:cNvGrpSpPr/>
                        <p:nvPr/>
                      </p:nvGrpSpPr>
                      <p:grpSpPr>
                        <a:xfrm>
                          <a:off x="-203877" y="123326"/>
                          <a:ext cx="12290975" cy="6784774"/>
                          <a:chOff x="-203877" y="123326"/>
                          <a:chExt cx="12290975" cy="6784774"/>
                        </a:xfrm>
                      </p:grpSpPr>
                      <p:grpSp>
                        <p:nvGrpSpPr>
                          <p:cNvPr id="429" name="Group 428"/>
                          <p:cNvGrpSpPr/>
                          <p:nvPr/>
                        </p:nvGrpSpPr>
                        <p:grpSpPr>
                          <a:xfrm>
                            <a:off x="-203877" y="123326"/>
                            <a:ext cx="12290975" cy="6784774"/>
                            <a:chOff x="-203877" y="-1391602"/>
                            <a:chExt cx="12290975" cy="6784774"/>
                          </a:xfrm>
                        </p:grpSpPr>
                        <p:grpSp>
                          <p:nvGrpSpPr>
                            <p:cNvPr id="427" name="Group 426"/>
                            <p:cNvGrpSpPr/>
                            <p:nvPr/>
                          </p:nvGrpSpPr>
                          <p:grpSpPr>
                            <a:xfrm>
                              <a:off x="-203877" y="-1391602"/>
                              <a:ext cx="12290975" cy="6784774"/>
                              <a:chOff x="-203877" y="68734"/>
                              <a:chExt cx="12290975" cy="6784774"/>
                            </a:xfrm>
                          </p:grpSpPr>
                          <p:grpSp>
                            <p:nvGrpSpPr>
                              <p:cNvPr id="424" name="Group 423"/>
                              <p:cNvGrpSpPr/>
                              <p:nvPr/>
                            </p:nvGrpSpPr>
                            <p:grpSpPr>
                              <a:xfrm>
                                <a:off x="-203877" y="68734"/>
                                <a:ext cx="12290975" cy="6784774"/>
                                <a:chOff x="-203877" y="68734"/>
                                <a:chExt cx="12290975" cy="6784774"/>
                              </a:xfrm>
                            </p:grpSpPr>
                            <p:grpSp>
                              <p:nvGrpSpPr>
                                <p:cNvPr id="423" name="Group 422"/>
                                <p:cNvGrpSpPr/>
                                <p:nvPr/>
                              </p:nvGrpSpPr>
                              <p:grpSpPr>
                                <a:xfrm>
                                  <a:off x="-203877" y="68734"/>
                                  <a:ext cx="12290975" cy="6784774"/>
                                  <a:chOff x="-203877" y="96030"/>
                                  <a:chExt cx="12290975" cy="6784774"/>
                                </a:xfrm>
                              </p:grpSpPr>
                              <p:grpSp>
                                <p:nvGrpSpPr>
                                  <p:cNvPr id="337" name="Group 336"/>
                                  <p:cNvGrpSpPr/>
                                  <p:nvPr/>
                                </p:nvGrpSpPr>
                                <p:grpSpPr>
                                  <a:xfrm>
                                    <a:off x="-203877" y="96030"/>
                                    <a:ext cx="11840875" cy="6784774"/>
                                    <a:chOff x="-203877" y="96030"/>
                                    <a:chExt cx="11840875" cy="6784774"/>
                                  </a:xfrm>
                                </p:grpSpPr>
                                <p:grpSp>
                                  <p:nvGrpSpPr>
                                    <p:cNvPr id="299" name="Group 29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203877" y="96030"/>
                                      <a:ext cx="11840875" cy="6784774"/>
                                      <a:chOff x="-108694" y="36022"/>
                                      <a:chExt cx="11840875" cy="6784774"/>
                                    </a:xfrm>
                                  </p:grpSpPr>
                                  <p:cxnSp>
                                    <p:nvCxnSpPr>
                                      <p:cNvPr id="250" name="Straight Arrow Connector 24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D3410D-D006-459B-83B8-9B12F6A2A1C9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989689" y="1267409"/>
                                        <a:ext cx="0" cy="5021518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grpSp>
                                    <p:nvGrpSpPr>
                                      <p:cNvPr id="297" name="Group 296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108694" y="36022"/>
                                        <a:ext cx="11840875" cy="6784774"/>
                                        <a:chOff x="-147593" y="112797"/>
                                        <a:chExt cx="11878362" cy="6708415"/>
                                      </a:xfrm>
                                    </p:grpSpPr>
                                    <p:sp>
                                      <p:nvSpPr>
                                        <p:cNvPr id="171" name="Rounded Rectangle 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2C6E53-92A9-43BB-A5BB-97F89FD32DC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695429" y="443665"/>
                                          <a:ext cx="10980007" cy="1363022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  <a:alpha val="19000"/>
                                          </a:schemeClr>
                                        </a:solidFill>
                                        <a:ln w="3175">
                                          <a:prstDash val="dashDot"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marL="0" marR="0" lvl="0" indent="0" algn="ctr" defTabSz="914400" rtl="0" eaLnBrk="1" fontAlgn="auto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tabLst/>
                                            <a:defRPr/>
                                          </a:pPr>
                                          <a:endParaRPr kumimoji="0" lang="en-US" sz="2800" b="0" i="0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>
                                                <a:lumMod val="95000"/>
                                                <a:lumOff val="5000"/>
                                              </a:prst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libri"/>
                                            <a:ea typeface="+mn-ea"/>
                                            <a:cs typeface="+mn-cs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0" name="Rounded Rectangle 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2C6E53-92A9-43BB-A5BB-97F89FD32DC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29444" y="2050512"/>
                                          <a:ext cx="10980014" cy="1149036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  <a:alpha val="19000"/>
                                          </a:schemeClr>
                                        </a:solidFill>
                                        <a:ln w="3175">
                                          <a:prstDash val="dashDot"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marL="0" marR="0" lvl="0" indent="0" algn="ctr" defTabSz="914400" rtl="0" eaLnBrk="1" fontAlgn="auto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tabLst/>
                                            <a:defRPr/>
                                          </a:pPr>
                                          <a:endParaRPr kumimoji="0" lang="en-US" sz="2800" b="0" i="0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>
                                                <a:lumMod val="95000"/>
                                                <a:lumOff val="5000"/>
                                              </a:prst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libri"/>
                                            <a:ea typeface="+mn-ea"/>
                                            <a:cs typeface="+mn-cs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1" name="Rounded Rectangle 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2C6E53-92A9-43BB-A5BB-97F89FD32DC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78138" y="3473374"/>
                                          <a:ext cx="10952631" cy="1149036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  <a:alpha val="19000"/>
                                          </a:schemeClr>
                                        </a:solidFill>
                                        <a:ln w="3175">
                                          <a:prstDash val="dashDot"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marL="0" marR="0" lvl="0" indent="0" algn="ctr" defTabSz="914400" rtl="0" eaLnBrk="1" fontAlgn="auto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tabLst/>
                                            <a:defRPr/>
                                          </a:pPr>
                                          <a:endParaRPr kumimoji="0" lang="en-US" sz="2800" b="0" i="0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>
                                                <a:lumMod val="95000"/>
                                                <a:lumOff val="5000"/>
                                              </a:prst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libri"/>
                                            <a:ea typeface="+mn-ea"/>
                                            <a:cs typeface="+mn-cs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7" name="Rounded Rectangle 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2C6E53-92A9-43BB-A5BB-97F89FD32DC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56826" y="4855761"/>
                                          <a:ext cx="10973942" cy="154957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  <a:alpha val="19000"/>
                                          </a:schemeClr>
                                        </a:solidFill>
                                        <a:ln w="3175">
                                          <a:prstDash val="dashDot"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marL="0" marR="0" lvl="0" indent="0" algn="ctr" defTabSz="914400" rtl="0" eaLnBrk="1" fontAlgn="auto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tabLst/>
                                            <a:defRPr/>
                                          </a:pPr>
                                          <a:endParaRPr kumimoji="0" lang="en-US" sz="2800" b="0" i="0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>
                                                <a:lumMod val="95000"/>
                                                <a:lumOff val="5000"/>
                                              </a:prst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libri"/>
                                            <a:ea typeface="+mn-ea"/>
                                            <a:cs typeface="+mn-cs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0" name="TextBox 139"/>
                                        <p:cNvSpPr txBox="1"/>
                                        <p:nvPr/>
                                      </p:nvSpPr>
                                      <p:spPr>
                                        <a:xfrm rot="16200000">
                                          <a:off x="-324674" y="5432956"/>
                                          <a:ext cx="1429354" cy="830997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3175">
                                          <a:noFill/>
                                        </a:ln>
                                        <a:effectLst>
                                          <a:glow rad="101600">
                                            <a:schemeClr val="accent2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pPr marL="0" marR="0" lvl="0" indent="0" algn="ctr" defTabSz="914400" rtl="0" eaLnBrk="1" fontAlgn="auto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tabLst/>
                                            <a:defRPr/>
                                          </a:pPr>
                                          <a:r>
                                            <a:rPr kumimoji="0" lang="en-US" sz="2400" b="0" i="0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Times New Roman" panose="020206030504050203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a:t>Physical </a:t>
                                          </a:r>
                                        </a:p>
                                        <a:p>
                                          <a:pPr marL="0" marR="0" lvl="0" indent="0" algn="ctr" defTabSz="914400" rtl="0" eaLnBrk="1" fontAlgn="auto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tabLst/>
                                            <a:defRPr/>
                                          </a:pPr>
                                          <a:r>
                                            <a:rPr kumimoji="0" lang="en-US" sz="2400" b="0" i="0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Times New Roman" panose="020206030504050203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a:t>World</a:t>
                                          </a: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7" name="TextBox 146"/>
                                        <p:cNvSpPr txBox="1"/>
                                        <p:nvPr/>
                                      </p:nvSpPr>
                                      <p:spPr>
                                        <a:xfrm rot="16200000">
                                          <a:off x="-349310" y="3842823"/>
                                          <a:ext cx="1237061" cy="833628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3175">
                                          <a:noFill/>
                                        </a:ln>
                                        <a:effectLst>
                                          <a:glow rad="101600">
                                            <a:schemeClr val="accent2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pPr marL="0" marR="0" lvl="0" indent="0" algn="l" defTabSz="914400" rtl="0" eaLnBrk="1" fontAlgn="auto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tabLst/>
                                            <a:defRPr/>
                                          </a:pPr>
                                          <a:r>
                                            <a:rPr kumimoji="0" lang="en-US" sz="2400" b="0" i="0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Times New Roman" panose="020206030504050203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a:t>IoT Devices</a:t>
                                          </a: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60" name="TextBox 159"/>
                                        <p:cNvSpPr txBox="1"/>
                                        <p:nvPr/>
                                      </p:nvSpPr>
                                      <p:spPr>
                                        <a:xfrm rot="16200000">
                                          <a:off x="-514491" y="2385062"/>
                                          <a:ext cx="1567426" cy="463127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3175">
                                          <a:noFill/>
                                        </a:ln>
                                        <a:effectLst>
                                          <a:glow rad="101600">
                                            <a:schemeClr val="accent2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pPr marL="0" marR="0" lvl="0" indent="0" algn="l" defTabSz="914400" rtl="0" eaLnBrk="1" fontAlgn="auto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tabLst/>
                                            <a:defRPr/>
                                          </a:pPr>
                                          <a:r>
                                            <a:rPr kumimoji="0" lang="en-US" sz="2400" b="0" i="0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Times New Roman" panose="020206030504050203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a:t>Analytics</a:t>
                                          </a: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6" name="TextBox 185"/>
                                        <p:cNvSpPr txBox="1"/>
                                        <p:nvPr/>
                                      </p:nvSpPr>
                                      <p:spPr>
                                        <a:xfrm rot="16200000">
                                          <a:off x="-497763" y="561642"/>
                                          <a:ext cx="1731318" cy="833628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3175">
                                          <a:noFill/>
                                        </a:ln>
                                        <a:effectLst>
                                          <a:glow rad="101600">
                                            <a:schemeClr val="accent2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pPr marL="0" marR="0" lvl="0" indent="0" algn="ctr" defTabSz="914400" rtl="0" eaLnBrk="1" fontAlgn="auto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tabLst/>
                                            <a:defRPr/>
                                          </a:pPr>
                                          <a:r>
                                            <a:rPr kumimoji="0" lang="en-US" sz="2400" b="0" i="0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Times New Roman" panose="020206030504050203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a:t>Decision &amp; Control</a:t>
                                          </a: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294" name="Group 293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4971642" y="443665"/>
                                          <a:ext cx="3389677" cy="6377547"/>
                                          <a:chOff x="4971642" y="443665"/>
                                          <a:chExt cx="3389677" cy="6377547"/>
                                        </a:xfrm>
                                      </p:grpSpPr>
                                      <p:sp>
                                        <p:nvSpPr>
                                          <p:cNvPr id="96" name="Cloud 95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049108" y="4983382"/>
                                            <a:ext cx="3277798" cy="1428799"/>
                                          </a:xfrm>
                                          <a:prstGeom prst="cloud">
                                            <a:avLst/>
                                          </a:prstGeom>
                                          <a:solidFill>
                                            <a:schemeClr val="accent1">
                                              <a:alpha val="14000"/>
                                            </a:schemeClr>
                                          </a:solidFill>
                                          <a:ln>
                                            <a:prstDash val="sysDot"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marL="0" marR="0" lvl="0" indent="0" algn="ctr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endParaRPr kumimoji="0" lang="en-US" sz="1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libri"/>
                                              <a:ea typeface="+mn-ea"/>
                                              <a:cs typeface="+mn-cs"/>
                                            </a:endParaRPr>
                                          </a:p>
                                        </p:txBody>
                                      </p:sp>
                                      <p:pic>
                                        <p:nvPicPr>
                                          <p:cNvPr id="31" name="Picture 4"/>
                                          <p:cNvPicPr>
                                            <a:picLocks noChangeAspect="1" noChangeArrowheads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6">
                                            <a:extLs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rcRect/>
                                          <a:stretch>
                                            <a:fillRect/>
                                          </a:stretch>
                                        </p:blipFill>
                                        <p:spPr bwMode="auto">
                                          <a:xfrm>
                                            <a:off x="7296943" y="5357089"/>
                                            <a:ext cx="946335" cy="56603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noFill/>
                                          </a:ln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solidFill>
                                                  <a:schemeClr val="accent1"/>
                                                </a:solidFill>
                                              </a14:hiddenFill>
                                            </a:ext>
                                            <a:ext uri="{91240B29-F687-4F45-9708-019B960494DF}">
                                              <a14:hiddenLine xmlns:a14="http://schemas.microsoft.com/office/drawing/2010/main" w="9525">
                                                <a:solidFill>
                                                  <a:schemeClr val="tx1"/>
                                                </a:solidFill>
                                                <a:miter lim="800000"/>
                                                <a:headEnd/>
                                                <a:tailEnd/>
                                              </a14:hiddenLine>
                                            </a:ext>
                                          </a:extLst>
                                        </p:spPr>
                                      </p:pic>
                                      <p:pic>
                                        <p:nvPicPr>
                                          <p:cNvPr id="33" name="Picture 4"/>
                                          <p:cNvPicPr>
                                            <a:picLocks noChangeAspect="1" noChangeArrowheads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6">
                                            <a:extLs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rcRect/>
                                          <a:stretch>
                                            <a:fillRect/>
                                          </a:stretch>
                                        </p:blipFill>
                                        <p:spPr bwMode="auto">
                                          <a:xfrm>
                                            <a:off x="5510133" y="5551869"/>
                                            <a:ext cx="946335" cy="52585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noFill/>
                                          </a:ln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solidFill>
                                                  <a:schemeClr val="accent1"/>
                                                </a:solidFill>
                                              </a14:hiddenFill>
                                            </a:ext>
                                            <a:ext uri="{91240B29-F687-4F45-9708-019B960494DF}">
                                              <a14:hiddenLine xmlns:a14="http://schemas.microsoft.com/office/drawing/2010/main" w="9525">
                                                <a:solidFill>
                                                  <a:schemeClr val="tx1"/>
                                                </a:solidFill>
                                                <a:miter lim="800000"/>
                                                <a:headEnd/>
                                                <a:tailEnd/>
                                              </a14:hiddenLine>
                                            </a:ext>
                                          </a:extLst>
                                        </p:spPr>
                                      </p:pic>
                                      <p:sp>
                                        <p:nvSpPr>
                                          <p:cNvPr id="44" name="TextBox 43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6278556" y="5617438"/>
                                            <a:ext cx="1361453" cy="707886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marL="0" marR="0" lvl="0" indent="0" algn="ctr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r>
                                              <a:rPr kumimoji="0" lang="en-US" sz="2000" b="1" i="0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Smart </a:t>
                                            </a:r>
                                          </a:p>
                                          <a:p>
                                            <a:pPr marL="0" marR="0" lvl="0" indent="0" algn="ctr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r>
                                              <a:rPr kumimoji="0" lang="en-US" sz="2000" b="1" i="0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Vehicles</a:t>
                                            </a:r>
                                            <a:endParaRPr kumimoji="0" lang="en-US" sz="2000" b="0" i="0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libri"/>
                                              <a:ea typeface="+mn-ea"/>
                                              <a:cs typeface="+mn-cs"/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97" name="Curved Connector 96"/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 flipV="1">
                                            <a:off x="6472413" y="5544624"/>
                                            <a:ext cx="828984" cy="95480"/>
                                          </a:xfrm>
                                          <a:prstGeom prst="curvedConnector3">
                                            <a:avLst>
                                              <a:gd name="adj1" fmla="val 50000"/>
                                            </a:avLst>
                                          </a:prstGeom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  <a:prstDash val="sysDot"/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05" name="Curved Connector 104"/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6200000" flipV="1">
                                            <a:off x="5525599" y="4979529"/>
                                            <a:ext cx="975222" cy="99770"/>
                                          </a:xfrm>
                                          <a:prstGeom prst="curvedConnector3">
                                            <a:avLst>
                                              <a:gd name="adj1" fmla="val 50000"/>
                                            </a:avLst>
                                          </a:prstGeom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  <a:prstDash val="sysDot"/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07" name="Curved Connector 106"/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6200000" flipV="1">
                                            <a:off x="7484026" y="4899722"/>
                                            <a:ext cx="907304" cy="27503"/>
                                          </a:xfrm>
                                          <a:prstGeom prst="curvedConnector3">
                                            <a:avLst>
                                              <a:gd name="adj1" fmla="val 50000"/>
                                            </a:avLst>
                                          </a:prstGeom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  <a:prstDash val="sysDot"/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pic>
                                        <p:nvPicPr>
                                          <p:cNvPr id="108" name="Picture 107"/>
                                          <p:cNvPicPr>
                                            <a:picLocks noChangeAspect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7" cstate="print">
                                            <a:extLs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tretch>
                                            <a:fillRect/>
                                          </a:stretch>
                                        </p:blipFill>
                                        <p:spPr>
                                          <a:xfrm>
                                            <a:off x="5640053" y="3912421"/>
                                            <a:ext cx="874775" cy="557403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</p:pic>
                                      <p:sp>
                                        <p:nvSpPr>
                                          <p:cNvPr id="109" name="TextBox 108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6509263" y="3619253"/>
                                            <a:ext cx="867982" cy="10042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3175">
                                            <a:noFill/>
                                          </a:ln>
                                          <a:effectLst>
                                            <a:glow rad="101600">
                                              <a:schemeClr val="accent2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marL="0" marR="0" lvl="0" indent="0" algn="l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r>
                                              <a:rPr kumimoji="0" lang="en-US" sz="2000" b="1" i="0" u="none" strike="noStrike" kern="1200" cap="none" spc="0" normalizeH="0" baseline="0" noProof="0" dirty="0" err="1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RoadSide</a:t>
                                            </a:r>
                                            <a:r>
                                              <a:rPr kumimoji="0" lang="en-US" sz="2000" b="1" i="0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 Units</a:t>
                                            </a: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18" name="Curved Connector 117"/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6200000" flipV="1">
                                            <a:off x="5670613" y="3365627"/>
                                            <a:ext cx="1058031" cy="14093"/>
                                          </a:xfrm>
                                          <a:prstGeom prst="curvedConnector3">
                                            <a:avLst>
                                              <a:gd name="adj1" fmla="val 50000"/>
                                            </a:avLst>
                                          </a:prstGeom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  <a:prstDash val="sysDot"/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21" name="Curved Connector 120"/>
                                          <p:cNvCxnSpPr/>
                                          <p:nvPr/>
                                        </p:nvCxnSpPr>
                                        <p:spPr>
                                          <a:xfrm rot="16200000" flipV="1">
                                            <a:off x="6592657" y="2926385"/>
                                            <a:ext cx="917291" cy="778294"/>
                                          </a:xfrm>
                                          <a:prstGeom prst="curvedConnector3">
                                            <a:avLst>
                                              <a:gd name="adj1" fmla="val 50000"/>
                                            </a:avLst>
                                          </a:prstGeom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  <a:prstDash val="sysDot"/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grpSp>
                                        <p:nvGrpSpPr>
                                          <p:cNvPr id="188" name="Group 1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08AF4F-E27A-4263-A6C4-31B23610899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4971642" y="1140904"/>
                                            <a:ext cx="2612957" cy="5234799"/>
                                            <a:chOff x="417934" y="2096883"/>
                                            <a:chExt cx="2165918" cy="4284533"/>
                                          </a:xfrm>
                                        </p:grpSpPr>
                                        <p:cxnSp>
                                          <p:nvCxnSpPr>
                                            <p:cNvPr id="190" name="Straight Connector 1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BB27C2-B6EA-4B1A-BDEF-E49381770CCF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417934" y="2096883"/>
                                              <a:ext cx="259473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3810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89" name="Straight Arrow Connector 1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ED3410D-D006-459B-83B8-9B12F6A2A1C9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433142" y="2113013"/>
                                              <a:ext cx="2234" cy="4268403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381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91" name="Straight Arrow Connector 1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30020CF-96C5-4B58-90B3-D9E1E87DCC98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460271" y="6325481"/>
                                              <a:ext cx="2123581" cy="17156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381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92" name="Straight Arrow Connector 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E706E7-49F4-4185-9BB8-4647C3320D56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2577153" y="5981523"/>
                                              <a:ext cx="0" cy="333832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381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193" name="TextBox 1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A3A6179-9F1C-42BA-9489-8A5772059D24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 rot="16200000">
                                            <a:off x="4212043" y="2265570"/>
                                            <a:ext cx="2153475" cy="40011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marL="0" marR="0" lvl="0" indent="0" algn="l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r>
                                              <a:rPr kumimoji="0" lang="en-US" sz="2000" b="1" i="0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libri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Reroute  Signals</a:t>
                                            </a: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265" name="Group 264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654004" y="2048128"/>
                                            <a:ext cx="1369300" cy="847248"/>
                                            <a:chOff x="5589609" y="2048128"/>
                                            <a:chExt cx="1369300" cy="847248"/>
                                          </a:xfrm>
                                        </p:grpSpPr>
                                        <p:sp>
                                          <p:nvSpPr>
                                            <p:cNvPr id="251" name="Can 250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5589609" y="2048128"/>
                                              <a:ext cx="1170995" cy="847248"/>
                                            </a:xfrm>
                                            <a:prstGeom prst="can">
                                              <a:avLst>
                                                <a:gd name="adj" fmla="val 20529"/>
                                              </a:avLst>
                                            </a:prstGeom>
                                            <a:solidFill>
                                              <a:schemeClr val="accent1">
                                                <a:alpha val="22000"/>
                                              </a:schemeClr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marL="0" marR="0" lvl="0" indent="0" algn="ctr" defTabSz="914400" rtl="0" eaLnBrk="1" fontAlgn="auto" latinLnBrk="0" hangingPunct="1">
                                                <a:lnSpc>
                                                  <a:spcPct val="100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0"/>
                                                </a:spcAft>
                                                <a:buClrTx/>
                                                <a:buSzTx/>
                                                <a:buFontTx/>
                                                <a:buNone/>
                                                <a:tabLst/>
                                                <a:defRPr/>
                                              </a:pPr>
                                              <a:endParaRPr kumimoji="0" lang="en-US" sz="18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libri"/>
                                                <a:ea typeface="+mn-ea"/>
                                                <a:cs typeface="+mn-cs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2" name="TextBox 261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5611421" y="2177895"/>
                                              <a:ext cx="1347488" cy="70788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3175">
                                              <a:noFill/>
                                            </a:ln>
                                            <a:effectLst>
                                              <a:glow rad="101600">
                                                <a:schemeClr val="accent2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marL="0" marR="0" lvl="0" indent="0" algn="l" defTabSz="914400" rtl="0" eaLnBrk="1" fontAlgn="auto" latinLnBrk="0" hangingPunct="1">
                                                <a:lnSpc>
                                                  <a:spcPct val="100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0"/>
                                                </a:spcAft>
                                                <a:buClrTx/>
                                                <a:buSzTx/>
                                                <a:buFontTx/>
                                                <a:buNone/>
                                                <a:tabLst/>
                                                <a:defRPr/>
                                              </a:pPr>
                                              <a:r>
                                                <a:rPr kumimoji="0" lang="en-US" sz="2000" b="1" i="0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Times New Roman" panose="020206030504050203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</a:rPr>
                                                <a:t>Vehicular</a:t>
                                              </a:r>
                                            </a:p>
                                            <a:p>
                                              <a:pPr marL="0" marR="0" lvl="0" indent="0" algn="l" defTabSz="914400" rtl="0" eaLnBrk="1" fontAlgn="auto" latinLnBrk="0" hangingPunct="1">
                                                <a:lnSpc>
                                                  <a:spcPct val="100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0"/>
                                                </a:spcAft>
                                                <a:buClrTx/>
                                                <a:buSzTx/>
                                                <a:buFontTx/>
                                                <a:buNone/>
                                                <a:tabLst/>
                                                <a:defRPr/>
                                              </a:pPr>
                                              <a:r>
                                                <a:rPr kumimoji="0" lang="en-US" sz="2000" b="1" i="0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Times New Roman" panose="020206030504050203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</a:rPr>
                                                <a:t>Edge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cxnSp>
                                        <p:nvCxnSpPr>
                                          <p:cNvPr id="284" name="Straight Connector 283"/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8326906" y="443665"/>
                                            <a:ext cx="34413" cy="5979918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3810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prstDash val="lgDashDot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286" name="TextBox 285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5173171" y="6359547"/>
                                            <a:ext cx="3100136" cy="46166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3175">
                                            <a:noFill/>
                                          </a:ln>
                                          <a:effectLst>
                                            <a:glow rad="101600">
                                              <a:schemeClr val="accent2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marL="0" marR="0" lvl="0" indent="0" algn="ctr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r>
                                              <a:rPr kumimoji="0" lang="en-US" sz="2400" b="1" i="0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C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Smart Transportation </a:t>
                                            </a: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95" name="Group 294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8530930" y="1211557"/>
                                          <a:ext cx="3144505" cy="5247166"/>
                                          <a:chOff x="8530930" y="1211557"/>
                                          <a:chExt cx="3144505" cy="5247166"/>
                                        </a:xfrm>
                                      </p:grpSpPr>
                                      <p:sp>
                                        <p:nvSpPr>
                                          <p:cNvPr id="131" name="Cloud 130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8663120" y="4987628"/>
                                            <a:ext cx="2996518" cy="1471095"/>
                                          </a:xfrm>
                                          <a:prstGeom prst="cloud">
                                            <a:avLst/>
                                          </a:prstGeom>
                                          <a:solidFill>
                                            <a:schemeClr val="accent1">
                                              <a:alpha val="14000"/>
                                            </a:schemeClr>
                                          </a:solidFill>
                                          <a:ln>
                                            <a:prstDash val="sysDot"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marL="0" marR="0" lvl="0" indent="0" algn="ctr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endParaRPr kumimoji="0" lang="en-US" sz="1800" b="0" i="0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libri"/>
                                              <a:ea typeface="+mn-ea"/>
                                              <a:cs typeface="+mn-cs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3" name="TextBox 132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9092232" y="5108427"/>
                                            <a:ext cx="2583203" cy="6999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marL="0" marR="0" lvl="0" indent="0" algn="l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r>
                                              <a:rPr kumimoji="0" lang="en-US" sz="2000" b="1" i="0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Smart Pipes, Valves</a:t>
                                            </a:r>
                                          </a:p>
                                          <a:p>
                                            <a:pPr marL="0" marR="0" lvl="0" indent="0" algn="l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r>
                                              <a:rPr kumimoji="0" lang="en-US" sz="2000" b="1" i="0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                    Junctions                 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" name="TextBox 135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9591564" y="3699818"/>
                                            <a:ext cx="1243107" cy="6999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3175">
                                            <a:noFill/>
                                          </a:ln>
                                          <a:effectLst>
                                            <a:glow rad="101600">
                                              <a:schemeClr val="accent2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marL="0" marR="0" lvl="0" indent="0" algn="ctr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r>
                                              <a:rPr kumimoji="0" lang="en-US" sz="2000" b="1" i="0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Water Meters</a:t>
                                            </a: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44" name="Curved Connector 143"/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H="1" flipV="1">
                                            <a:off x="9249300" y="4790732"/>
                                            <a:ext cx="649957" cy="194306"/>
                                          </a:xfrm>
                                          <a:prstGeom prst="curvedConnector3">
                                            <a:avLst>
                                              <a:gd name="adj1" fmla="val 50000"/>
                                            </a:avLst>
                                          </a:prstGeom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  <a:prstDash val="sysDot"/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46" name="Curved Connector 145"/>
                                          <p:cNvCxnSpPr>
                                            <a:cxnSpLocks/>
                                            <a:endCxn id="7" idx="2"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H="1" flipV="1">
                                            <a:off x="10608691" y="4809599"/>
                                            <a:ext cx="681071" cy="58195"/>
                                          </a:xfrm>
                                          <a:prstGeom prst="curvedConnector3">
                                            <a:avLst>
                                              <a:gd name="adj1" fmla="val 50000"/>
                                            </a:avLst>
                                          </a:prstGeom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  <a:prstDash val="sysDot"/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49" name="TextBox 148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10056137" y="2071732"/>
                                            <a:ext cx="1149468" cy="10042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3175">
                                            <a:noFill/>
                                          </a:ln>
                                          <a:effectLst>
                                            <a:glow rad="101600">
                                              <a:schemeClr val="accent2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marL="0" marR="0" lvl="0" indent="0" algn="l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r>
                                              <a:rPr kumimoji="0" lang="en-US" sz="2000" b="1" i="0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Water</a:t>
                                            </a:r>
                                          </a:p>
                                          <a:p>
                                            <a:pPr marL="0" marR="0" lvl="0" indent="0" algn="l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r>
                                              <a:rPr kumimoji="0" lang="en-US" sz="2000" b="1" i="0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FAN Gateway</a:t>
                                            </a: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51" name="Curved Connector 150"/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H="1" flipV="1">
                                            <a:off x="9151364" y="3311957"/>
                                            <a:ext cx="820594" cy="398209"/>
                                          </a:xfrm>
                                          <a:prstGeom prst="curvedConnector3">
                                            <a:avLst>
                                              <a:gd name="adj1" fmla="val 50000"/>
                                            </a:avLst>
                                          </a:prstGeom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  <a:prstDash val="sysDot"/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53" name="Curved Connector 152"/>
                                          <p:cNvCxnSpPr/>
                                          <p:nvPr/>
                                        </p:nvCxnSpPr>
                                        <p:spPr>
                                          <a:xfrm rot="16200000" flipV="1">
                                            <a:off x="9977766" y="3104079"/>
                                            <a:ext cx="770834" cy="636371"/>
                                          </a:xfrm>
                                          <a:prstGeom prst="curvedConnector3">
                                            <a:avLst>
                                              <a:gd name="adj1" fmla="val 50000"/>
                                            </a:avLst>
                                          </a:prstGeom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  <a:prstDash val="sysDot"/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grpSp>
                                        <p:nvGrpSpPr>
                                          <p:cNvPr id="198" name="Group 1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08AF4F-E27A-4263-A6C4-31B23610899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530930" y="1211557"/>
                                            <a:ext cx="2754423" cy="5034106"/>
                                            <a:chOff x="303642" y="2094791"/>
                                            <a:chExt cx="2283181" cy="4120266"/>
                                          </a:xfrm>
                                        </p:grpSpPr>
                                        <p:cxnSp>
                                          <p:nvCxnSpPr>
                                            <p:cNvPr id="199" name="Straight Arrow Connector 1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ED3410D-D006-459B-83B8-9B12F6A2A1C9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318897" y="2094791"/>
                                              <a:ext cx="22763" cy="409828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381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00" name="Straight Connector 1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BB27C2-B6EA-4B1A-BDEF-E49381770CCF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351853" y="2098949"/>
                                              <a:ext cx="158485" cy="1915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3810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01" name="Straight Arrow Connector 2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30020CF-96C5-4B58-90B3-D9E1E87DCC98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303642" y="6215057"/>
                                              <a:ext cx="2281868" cy="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381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02" name="Straight Arrow Connector 2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E706E7-49F4-4185-9BB8-4647C3320D56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2586823" y="5802715"/>
                                              <a:ext cx="0" cy="373976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381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218" name="TextBox 21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A3A6179-9F1C-42BA-9489-8A5772059D24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 rot="16200000">
                                            <a:off x="7764534" y="2332422"/>
                                            <a:ext cx="2153475" cy="40137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marL="0" marR="0" lvl="0" indent="0" algn="l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r>
                                              <a:rPr kumimoji="0" lang="en-US" sz="2000" b="1" i="0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libri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Switching Signals</a:t>
                                            </a: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93" name="Group 292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945917" y="443665"/>
                                          <a:ext cx="4002847" cy="6368921"/>
                                          <a:chOff x="945917" y="443665"/>
                                          <a:chExt cx="4002847" cy="6368921"/>
                                        </a:xfrm>
                                      </p:grpSpPr>
                                      <p:cxnSp>
                                        <p:nvCxnSpPr>
                                          <p:cNvPr id="280" name="Straight Connector 279"/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4675937" y="443665"/>
                                            <a:ext cx="10723" cy="597389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3810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prstDash val="lgDashDot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285" name="TextBox 284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1028458" y="6350921"/>
                                            <a:ext cx="2958041" cy="46166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3175">
                                            <a:noFill/>
                                          </a:ln>
                                          <a:effectLst>
                                            <a:glow rad="101600">
                                              <a:schemeClr val="accent2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marL="0" marR="0" lvl="0" indent="0" algn="ctr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:r>
                                              <a:rPr kumimoji="0" lang="en-US" sz="2400" b="1" i="0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C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Times New Roman" panose="020206030504050203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a:t>Smart Energy </a:t>
                                            </a: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292" name="Group 291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945917" y="558357"/>
                                            <a:ext cx="4002847" cy="5856115"/>
                                            <a:chOff x="945917" y="558357"/>
                                            <a:chExt cx="4002847" cy="5856115"/>
                                          </a:xfrm>
                                        </p:grpSpPr>
                                        <p:sp>
                                          <p:nvSpPr>
                                            <p:cNvPr id="41" name="Cloud 40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1343113" y="5046409"/>
                                              <a:ext cx="3224006" cy="1368063"/>
                                            </a:xfrm>
                                            <a:prstGeom prst="cloud">
                                              <a:avLst/>
                                            </a:prstGeom>
                                            <a:solidFill>
                                              <a:schemeClr val="accent1">
                                                <a:alpha val="14000"/>
                                              </a:schemeClr>
                                            </a:solidFill>
                                            <a:ln>
                                              <a:prstDash val="sysDot"/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marL="0" marR="0" lvl="0" indent="0" algn="ctr" defTabSz="914400" rtl="0" eaLnBrk="1" fontAlgn="auto" latinLnBrk="0" hangingPunct="1">
                                                <a:lnSpc>
                                                  <a:spcPct val="100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0"/>
                                                </a:spcAft>
                                                <a:buClrTx/>
                                                <a:buSzTx/>
                                                <a:buFontTx/>
                                                <a:buNone/>
                                                <a:tabLst/>
                                                <a:defRPr/>
                                              </a:pPr>
                                              <a:endParaRPr kumimoji="0" lang="en-US" sz="18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libri"/>
                                                <a:ea typeface="+mn-ea"/>
                                                <a:cs typeface="+mn-cs"/>
                                              </a:endParaRPr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4" name="Group 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08AF4F-E27A-4263-A6C4-31B23610899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945917" y="1330330"/>
                                              <a:ext cx="2866592" cy="4965016"/>
                                              <a:chOff x="1103363" y="2293907"/>
                                              <a:chExt cx="2376162" cy="4063716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6" name="Straight Connector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3BB27C2-B6EA-4B1A-BDEF-E49381770CCF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V="1">
                                                <a:off x="1107386" y="2293907"/>
                                                <a:ext cx="355743" cy="8159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38100">
                                                <a:solidFill>
                                                  <a:schemeClr val="tx2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8" name="Straight Arrow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30020CF-96C5-4B58-90B3-D9E1E87DCC98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V="1">
                                                <a:off x="1103363" y="6355790"/>
                                                <a:ext cx="2376162" cy="1833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38100"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9" name="Straight Arrow Connector 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5E706E7-49F4-4185-9BB8-4647C3320D56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V="1">
                                                <a:off x="3479525" y="5979981"/>
                                                <a:ext cx="0" cy="373976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38100"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pic>
                                          <p:nvPicPr>
                                            <p:cNvPr id="20" name="Picture 19"/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>
                                            <a:blip r:embed="rId8" cstate="print">
                                              <a:extLst>
                                                <a:ext uri="{28A0092B-C50C-407E-A947-70E740481C1C}">
                                                  <a14:useLocalDpi xmlns:a14="http://schemas.microsoft.com/office/drawing/2010/main" val="0"/>
                                                </a:ext>
                                              </a:extLst>
                                            </a:blip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1478647" y="3868451"/>
                                              <a:ext cx="929691" cy="66574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  <p:pic>
                                          <p:nvPicPr>
                                            <p:cNvPr id="39" name="Picture 38"/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>
                                            <a:blip r:embed="rId8" cstate="print">
                                              <a:extLst>
                                                <a:ext uri="{28A0092B-C50C-407E-A947-70E740481C1C}">
                                                  <a14:useLocalDpi xmlns:a14="http://schemas.microsoft.com/office/drawing/2010/main" val="0"/>
                                                </a:ext>
                                              </a:extLst>
                                            </a:blip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3328881" y="3886919"/>
                                              <a:ext cx="929691" cy="66574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  <p:sp>
                                          <p:nvSpPr>
                                            <p:cNvPr id="43" name="TextBox 42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2423465" y="3596042"/>
                                              <a:ext cx="962842" cy="70788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3175">
                                              <a:noFill/>
                                            </a:ln>
                                            <a:effectLst>
                                              <a:glow rad="101600">
                                                <a:schemeClr val="accent2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marL="0" marR="0" lvl="0" indent="0" algn="l" defTabSz="914400" rtl="0" eaLnBrk="1" fontAlgn="auto" latinLnBrk="0" hangingPunct="1">
                                                <a:lnSpc>
                                                  <a:spcPct val="100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0"/>
                                                </a:spcAft>
                                                <a:buClrTx/>
                                                <a:buSzTx/>
                                                <a:buFontTx/>
                                                <a:buNone/>
                                                <a:tabLst/>
                                                <a:defRPr/>
                                              </a:pPr>
                                              <a:r>
                                                <a:rPr kumimoji="0" lang="en-US" sz="2000" b="1" i="0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Times New Roman" panose="020206030504050203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</a:rPr>
                                                <a:t>Smart Meters</a:t>
                                              </a:r>
                                            </a:p>
                                          </p:txBody>
                                        </p:sp>
                                        <p:pic>
                                          <p:nvPicPr>
                                            <p:cNvPr id="40" name="Picture 39"/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>
                                            <a:blip r:embed="rId9" cstate="print">
                                              <a:extLst>
                                                <a:ext uri="{28A0092B-C50C-407E-A947-70E740481C1C}">
                                                  <a14:useLocalDpi xmlns:a14="http://schemas.microsoft.com/office/drawing/2010/main" val="0"/>
                                                </a:ext>
                                              </a:extLst>
                                            </a:blip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1735862" y="5258290"/>
                                              <a:ext cx="622874" cy="63343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  <p:cxnSp>
                                          <p:nvCxnSpPr>
                                            <p:cNvPr id="47" name="Curved Connector 46"/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 flipH="1" flipV="1">
                                              <a:off x="1540731" y="4790145"/>
                                              <a:ext cx="735524" cy="281045"/>
                                            </a:xfrm>
                                            <a:prstGeom prst="curvedConnector3">
                                              <a:avLst>
                                                <a:gd name="adj1" fmla="val 50000"/>
                                              </a:avLst>
                                            </a:prstGeom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  <a:prstDash val="sysDot"/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68" name="Curved Connector 67"/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 flipH="1" flipV="1">
                                              <a:off x="3331664" y="4897751"/>
                                              <a:ext cx="703293" cy="12618"/>
                                            </a:xfrm>
                                            <a:prstGeom prst="curvedConnector3">
                                              <a:avLst>
                                                <a:gd name="adj1" fmla="val 50000"/>
                                              </a:avLst>
                                            </a:prstGeom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  <a:prstDash val="sysDot"/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76" name="TextBox 75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2192038" y="5179231"/>
                                              <a:ext cx="1413541" cy="70788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3175">
                                              <a:noFill/>
                                            </a:ln>
                                            <a:effectLst>
                                              <a:glow rad="101600">
                                                <a:schemeClr val="accent2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marL="0" marR="0" lvl="0" indent="0" algn="ctr" defTabSz="914400" rtl="0" eaLnBrk="1" fontAlgn="auto" latinLnBrk="0" hangingPunct="1">
                                                <a:lnSpc>
                                                  <a:spcPct val="100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0"/>
                                                </a:spcAft>
                                                <a:buClrTx/>
                                                <a:buSzTx/>
                                                <a:buFontTx/>
                                                <a:buNone/>
                                                <a:tabLst/>
                                                <a:defRPr/>
                                              </a:pPr>
                                              <a:r>
                                                <a:rPr kumimoji="0" lang="en-US" sz="2000" b="1" i="0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Times New Roman" panose="020206030504050203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</a:rPr>
                                                <a:t>Smart Appliances</a:t>
                                              </a:r>
                                            </a:p>
                                          </p:txBody>
                                        </p:sp>
                                        <p:pic>
                                          <p:nvPicPr>
                                            <p:cNvPr id="110" name="Picture 109"/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>
                                            <a:blip r:embed="rId10" cstate="print">
                                              <a:extLst>
                                                <a:ext uri="{28A0092B-C50C-407E-A947-70E740481C1C}">
                                                  <a14:useLocalDpi xmlns:a14="http://schemas.microsoft.com/office/drawing/2010/main" val="0"/>
                                                </a:ext>
                                              </a:extLst>
                                            </a:blip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1811209" y="2259909"/>
                                              <a:ext cx="1175279" cy="83092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  <p:sp>
                                          <p:nvSpPr>
                                            <p:cNvPr id="111" name="TextBox 110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1562980" y="1920452"/>
                                              <a:ext cx="1161111" cy="699919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3175">
                                              <a:noFill/>
                                            </a:ln>
                                            <a:effectLst>
                                              <a:glow rad="101600">
                                                <a:schemeClr val="accent2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marL="0" marR="0" lvl="0" indent="0" algn="l" defTabSz="914400" rtl="0" eaLnBrk="1" fontAlgn="auto" latinLnBrk="0" hangingPunct="1">
                                                <a:lnSpc>
                                                  <a:spcPct val="100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0"/>
                                                </a:spcAft>
                                                <a:buClrTx/>
                                                <a:buSzTx/>
                                                <a:buFontTx/>
                                                <a:buNone/>
                                                <a:tabLst/>
                                                <a:defRPr/>
                                              </a:pPr>
                                              <a:r>
                                                <a:rPr kumimoji="0" lang="en-US" sz="2000" b="1" i="0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Times New Roman" panose="020206030504050203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</a:rPr>
                                                <a:t>    FAN Gateway</a:t>
                                              </a:r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112" name="Curved Connector 111"/>
                                            <p:cNvCxnSpPr/>
                                            <p:nvPr/>
                                          </p:nvCxnSpPr>
                                          <p:spPr>
                                            <a:xfrm rot="5400000" flipH="1" flipV="1">
                                              <a:off x="1638156" y="3185945"/>
                                              <a:ext cx="797217" cy="510369"/>
                                            </a:xfrm>
                                            <a:prstGeom prst="curvedConnector3">
                                              <a:avLst>
                                                <a:gd name="adj1" fmla="val 50000"/>
                                              </a:avLst>
                                            </a:prstGeom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  <a:prstDash val="sysDot"/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14" name="Curved Connector 113"/>
                                            <p:cNvCxnSpPr/>
                                            <p:nvPr/>
                                          </p:nvCxnSpPr>
                                          <p:spPr>
                                            <a:xfrm rot="16200000" flipV="1">
                                              <a:off x="2645607" y="3022147"/>
                                              <a:ext cx="889668" cy="808484"/>
                                            </a:xfrm>
                                            <a:prstGeom prst="curvedConnector3">
                                              <a:avLst>
                                                <a:gd name="adj1" fmla="val 50000"/>
                                              </a:avLst>
                                            </a:prstGeom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  <a:prstDash val="sysDot"/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grpSp>
                                          <p:nvGrpSpPr>
                                            <p:cNvPr id="273" name="Group 272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356877" y="558357"/>
                                              <a:ext cx="1474980" cy="1082972"/>
                                              <a:chOff x="1588699" y="558357"/>
                                              <a:chExt cx="1474980" cy="1082972"/>
                                            </a:xfrm>
                                          </p:grpSpPr>
                                          <p:sp>
                                            <p:nvSpPr>
                                              <p:cNvPr id="204" name="Rounded Rectangle 203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588699" y="558357"/>
                                                <a:ext cx="1422395" cy="1082972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chemeClr val="accent1">
                                                  <a:alpha val="29000"/>
                                                </a:schemeClr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marL="0" marR="0" lvl="0" indent="0" algn="ctr" defTabSz="914400" rtl="0" eaLnBrk="1" fontAlgn="auto" latinLnBrk="0" hangingPunct="1">
                                                  <a:lnSpc>
                                                    <a:spcPct val="100000"/>
                                                  </a:lnSpc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0"/>
                                                  </a:spcAft>
                                                  <a:buClrTx/>
                                                  <a:buSzTx/>
                                                  <a:buFontTx/>
                                                  <a:buNone/>
                                                  <a:tabLst/>
                                                  <a:defRPr/>
                                                </a:pPr>
                                                <a:endParaRPr kumimoji="0" lang="en-US" sz="1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white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libri"/>
                                                  <a:ea typeface="+mn-ea"/>
                                                  <a:cs typeface="+mn-cs"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08" name="TextBox 207"/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687012" y="605994"/>
                                                <a:ext cx="1376667" cy="1004232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  <a:ln w="3175">
                                                <a:noFill/>
                                              </a:ln>
                                              <a:effectLst>
                                                <a:glow rad="101600">
                                                  <a:schemeClr val="accent2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txBody>
                                              <a:bodyPr wrap="squar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pPr marL="0" marR="0" lvl="0" indent="0" algn="ctr" defTabSz="914400" rtl="0" eaLnBrk="1" fontAlgn="auto" latinLnBrk="0" hangingPunct="1">
                                                  <a:lnSpc>
                                                    <a:spcPct val="100000"/>
                                                  </a:lnSpc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0"/>
                                                  </a:spcAft>
                                                  <a:buClrTx/>
                                                  <a:buSzTx/>
                                                  <a:buFontTx/>
                                                  <a:buNone/>
                                                  <a:tabLst/>
                                                  <a:defRPr/>
                                                </a:pPr>
                                                <a:r>
                                                  <a:rPr kumimoji="0" lang="en-US" sz="2000" b="1" i="0" u="none" strike="noStrike" kern="1200" cap="none" spc="0" normalizeH="0" baseline="0" noProof="0" dirty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Times New Roman" panose="02020603050405020304" pitchFamily="18" charset="0"/>
                                                    <a:ea typeface="+mn-ea"/>
                                                    <a:cs typeface="Times New Roman" panose="02020603050405020304" pitchFamily="18" charset="0"/>
                                                  </a:rPr>
                                                  <a:t>Disconnect   or Connect </a:t>
                                                </a:r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210" name="Curved Connector 209"/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V="1">
                                              <a:off x="2788908" y="1031658"/>
                                              <a:ext cx="325090" cy="2449"/>
                                            </a:xfrm>
                                            <a:prstGeom prst="curvedConnector3">
                                              <a:avLst>
                                                <a:gd name="adj1" fmla="val 50000"/>
                                              </a:avLst>
                                            </a:prstGeom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  <a:prstDash val="sysDot"/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pic>
                                          <p:nvPicPr>
                                            <p:cNvPr id="16" name="Picture 15"/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>
                                            <a:blip r:embed="rId11" cstate="hqprint">
                                              <a:extLst>
                                                <a:ext uri="{28A0092B-C50C-407E-A947-70E740481C1C}">
                                                  <a14:useLocalDpi xmlns:a14="http://schemas.microsoft.com/office/drawing/2010/main" val="0"/>
                                                </a:ext>
                                              </a:extLst>
                                            </a:blip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4160004" y="3045836"/>
                                              <a:ext cx="788760" cy="77083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  <a:alpha val="22000"/>
                                              </a:schemeClr>
                                            </a:solidFill>
                                          </p:spPr>
                                        </p:pic>
                                        <p:sp>
                                          <p:nvSpPr>
                                            <p:cNvPr id="288" name="TextBox 2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3A6179-9F1C-42BA-9489-8A5772059D2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 rot="16200000">
                                              <a:off x="-974215" y="3282050"/>
                                              <a:ext cx="4424697" cy="401377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marL="0" marR="0" lvl="0" indent="0" algn="l" defTabSz="914400" rtl="0" eaLnBrk="1" fontAlgn="auto" latinLnBrk="0" hangingPunct="1">
                                                <a:lnSpc>
                                                  <a:spcPct val="100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0"/>
                                                </a:spcAft>
                                                <a:buClrTx/>
                                                <a:buSzTx/>
                                                <a:buFontTx/>
                                                <a:buNone/>
                                                <a:tabLst/>
                                                <a:defRPr/>
                                              </a:pPr>
                                              <a:r>
                                                <a:rPr kumimoji="0" lang="en-US" sz="2000" b="1" i="0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206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libri"/>
                                                  <a:ea typeface="+mn-ea"/>
                                                  <a:cs typeface="Times New Roman" panose="02020603050405020304" pitchFamily="18" charset="0"/>
                                                </a:rPr>
                                                <a:t>Demand Response /Pricing Signals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</p:grpSp>
                                </p:grpSp>
                                <p:pic>
                                  <p:nvPicPr>
                                    <p:cNvPr id="322" name="Picture 321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12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9447492" y="2190137"/>
                                      <a:ext cx="501941" cy="866937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cxnSp>
                                <p:nvCxnSpPr>
                                  <p:cNvPr id="355" name="Curved Connector 354"/>
                                  <p:cNvCxnSpPr/>
                                  <p:nvPr/>
                                </p:nvCxnSpPr>
                                <p:spPr>
                                  <a:xfrm>
                                    <a:off x="4802949" y="3486748"/>
                                    <a:ext cx="744673" cy="495139"/>
                                  </a:xfrm>
                                  <a:prstGeom prst="curvedConnector3">
                                    <a:avLst/>
                                  </a:prstGeom>
                                  <a:ln w="28575">
                                    <a:solidFill>
                                      <a:srgbClr val="C0000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57" name="Curved Connector 356"/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4143244" y="3763116"/>
                                    <a:ext cx="334232" cy="276635"/>
                                  </a:xfrm>
                                  <a:prstGeom prst="curvedConnector3">
                                    <a:avLst>
                                      <a:gd name="adj1" fmla="val 50000"/>
                                    </a:avLst>
                                  </a:prstGeom>
                                  <a:ln w="28575">
                                    <a:solidFill>
                                      <a:srgbClr val="C0000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61" name="Curved Connector 360"/>
                                  <p:cNvCxnSpPr/>
                                  <p:nvPr/>
                                </p:nvCxnSpPr>
                                <p:spPr>
                                  <a:xfrm rot="5400000">
                                    <a:off x="3662031" y="4119695"/>
                                    <a:ext cx="1191448" cy="693350"/>
                                  </a:xfrm>
                                  <a:prstGeom prst="curvedConnector3">
                                    <a:avLst>
                                      <a:gd name="adj1" fmla="val 101546"/>
                                    </a:avLst>
                                  </a:prstGeom>
                                  <a:ln w="28575">
                                    <a:solidFill>
                                      <a:srgbClr val="C0000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71" name="Curved Connector 370"/>
                                  <p:cNvCxnSpPr/>
                                  <p:nvPr/>
                                </p:nvCxnSpPr>
                                <p:spPr>
                                  <a:xfrm rot="16200000" flipH="1">
                                    <a:off x="4351651" y="4129078"/>
                                    <a:ext cx="1631737" cy="814190"/>
                                  </a:xfrm>
                                  <a:prstGeom prst="curvedConnector3">
                                    <a:avLst>
                                      <a:gd name="adj1" fmla="val 50000"/>
                                    </a:avLst>
                                  </a:prstGeom>
                                  <a:ln w="28575">
                                    <a:solidFill>
                                      <a:srgbClr val="C0000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78" name="Curved Connector 377"/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H="1" flipV="1">
                                    <a:off x="4435298" y="2714444"/>
                                    <a:ext cx="397481" cy="404458"/>
                                  </a:xfrm>
                                  <a:prstGeom prst="curvedConnector2">
                                    <a:avLst/>
                                  </a:prstGeom>
                                  <a:ln w="28575">
                                    <a:solidFill>
                                      <a:srgbClr val="C0000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81" name="Curved Connector 380"/>
                                  <p:cNvCxnSpPr/>
                                  <p:nvPr/>
                                </p:nvCxnSpPr>
                                <p:spPr>
                                  <a:xfrm rot="10800000" flipV="1">
                                    <a:off x="3154949" y="3433759"/>
                                    <a:ext cx="1004415" cy="5345"/>
                                  </a:xfrm>
                                  <a:prstGeom prst="curvedConnector3">
                                    <a:avLst>
                                      <a:gd name="adj1" fmla="val 50000"/>
                                    </a:avLst>
                                  </a:prstGeom>
                                  <a:ln w="28575">
                                    <a:solidFill>
                                      <a:srgbClr val="C0000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87" name="Curved Connector 386"/>
                                  <p:cNvCxnSpPr/>
                                  <p:nvPr/>
                                </p:nvCxnSpPr>
                                <p:spPr>
                                  <a:xfrm rot="16200000" flipV="1">
                                    <a:off x="3855029" y="3071936"/>
                                    <a:ext cx="368981" cy="208800"/>
                                  </a:xfrm>
                                  <a:prstGeom prst="curvedConnector3">
                                    <a:avLst>
                                      <a:gd name="adj1" fmla="val 13013"/>
                                    </a:avLst>
                                  </a:prstGeom>
                                  <a:ln w="28575">
                                    <a:solidFill>
                                      <a:srgbClr val="C0000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401" name="TextBox 400"/>
                                  <p:cNvSpPr txBox="1"/>
                                  <p:nvPr/>
                                </p:nvSpPr>
                                <p:spPr>
                                  <a:xfrm rot="16200000">
                                    <a:off x="10018577" y="2370534"/>
                                    <a:ext cx="3613822" cy="52322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marL="0" marR="0" lvl="0" indent="0" algn="l" defTabSz="914400" rtl="0" eaLnBrk="1" fontAlgn="auto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Tx/>
                                      <a:buSzTx/>
                                      <a:buFontTx/>
                                      <a:buNone/>
                                      <a:tabLst/>
                                      <a:defRPr/>
                                    </a:pPr>
                                    <a:r>
                                      <a:rPr kumimoji="0" lang="en-US" sz="2800" b="1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a:t>Unified  Security  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407" name="Curved Connector 406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11405803" y="1050232"/>
                                    <a:ext cx="918954" cy="1"/>
                                  </a:xfrm>
                                  <a:prstGeom prst="curvedConnector3">
                                    <a:avLst>
                                      <a:gd name="adj1" fmla="val 50000"/>
                                    </a:avLst>
                                  </a:prstGeom>
                                  <a:ln w="38100">
                                    <a:solidFill>
                                      <a:srgbClr val="00B05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14" name="Curved Connector 413"/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11463856" y="5068607"/>
                                    <a:ext cx="762378" cy="3"/>
                                  </a:xfrm>
                                  <a:prstGeom prst="curvedConnector3">
                                    <a:avLst>
                                      <a:gd name="adj1" fmla="val 50000"/>
                                    </a:avLst>
                                  </a:prstGeom>
                                  <a:ln w="38100">
                                    <a:solidFill>
                                      <a:srgbClr val="00B05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39" name="Rounded Rectangle 338"/>
                                  <p:cNvSpPr/>
                                  <p:nvPr/>
                                </p:nvSpPr>
                                <p:spPr>
                                  <a:xfrm>
                                    <a:off x="5182004" y="572956"/>
                                    <a:ext cx="1397053" cy="107103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chemeClr val="accent1">
                                      <a:alpha val="29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marL="0" marR="0" lvl="0" indent="0" algn="ctr" defTabSz="914400" rtl="0" eaLnBrk="1" fontAlgn="auto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Tx/>
                                      <a:buSzTx/>
                                      <a:buFontTx/>
                                      <a:buNone/>
                                      <a:tabLst/>
                                      <a:defRPr/>
                                    </a:pPr>
                                    <a:endPara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libri"/>
                                      <a:ea typeface="+mn-ea"/>
                                      <a:cs typeface="+mn-cs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53" name="TextBox 352"/>
                                <p:cNvSpPr txBox="1"/>
                                <p:nvPr/>
                              </p:nvSpPr>
                              <p:spPr>
                                <a:xfrm>
                                  <a:off x="5143103" y="686433"/>
                                  <a:ext cx="1372323" cy="1015663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175">
                                  <a:noFill/>
                                </a:ln>
                                <a:effectLst>
                                  <a:glow rad="1016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marL="0" marR="0" lvl="0" indent="0" algn="ctr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r>
                                    <a:rPr kumimoji="0" lang="en-US" sz="20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a:t>Reroute or not </a:t>
                                  </a:r>
                                </a:p>
                                <a:p>
                                  <a:pPr marL="0" marR="0" lvl="0" indent="0" algn="ctr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r>
                                    <a:rPr kumimoji="0" lang="en-US" sz="20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a:t> </a:t>
                                  </a:r>
                                </a:p>
                              </p:txBody>
                            </p:sp>
                          </p:grpSp>
                          <p:pic>
                            <p:nvPicPr>
                              <p:cNvPr id="425" name="Picture 424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3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49261" y="5258145"/>
                                <a:ext cx="605522" cy="6260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cxnSp>
                          <p:nvCxnSpPr>
                            <p:cNvPr id="63" name="Straight Arrow Connector 62">
                              <a:extLst>
                                <a:ext uri="{FF2B5EF4-FFF2-40B4-BE49-F238E27FC236}">
                                  <a16:creationId xmlns:a16="http://schemas.microsoft.com/office/drawing/2014/main" id="{75E706E7-49F4-4185-9BB8-4647C3320D56}"/>
                                </a:ext>
                              </a:extLst>
                            </p:cNvPr>
                            <p:cNvCxnSpPr>
                              <a:cxnSpLocks/>
                              <a:endCxn id="40" idx="2"/>
                            </p:cNvCxnSpPr>
                            <p:nvPr/>
                          </p:nvCxnSpPr>
                          <p:spPr>
                            <a:xfrm flipH="1" flipV="1">
                              <a:off x="1984088" y="4453102"/>
                              <a:ext cx="3450" cy="374287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34" name="Rounded Rectangle 433"/>
                          <p:cNvSpPr/>
                          <p:nvPr/>
                        </p:nvSpPr>
                        <p:spPr>
                          <a:xfrm>
                            <a:off x="3051072" y="640766"/>
                            <a:ext cx="1375353" cy="1119202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alpha val="29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5" name="TextBox 434"/>
                          <p:cNvSpPr txBox="1"/>
                          <p:nvPr/>
                        </p:nvSpPr>
                        <p:spPr>
                          <a:xfrm>
                            <a:off x="3078203" y="829120"/>
                            <a:ext cx="1372323" cy="707886"/>
                          </a:xfrm>
                          <a:prstGeom prst="rect">
                            <a:avLst/>
                          </a:prstGeom>
                          <a:noFill/>
                          <a:ln w="3175">
                            <a:noFill/>
                          </a:ln>
                          <a:effectLst>
                            <a:glow rad="101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2000" b="1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a:t>Wide Area Estimation</a:t>
                            </a:r>
                          </a:p>
                        </p:txBody>
                      </p:sp>
                      <p:cxnSp>
                        <p:nvCxnSpPr>
                          <p:cNvPr id="437" name="Curved Connector 436"/>
                          <p:cNvCxnSpPr>
                            <a:cxnSpLocks/>
                            <a:endCxn id="434" idx="2"/>
                          </p:cNvCxnSpPr>
                          <p:nvPr/>
                        </p:nvCxnSpPr>
                        <p:spPr>
                          <a:xfrm flipV="1">
                            <a:off x="2734588" y="1759968"/>
                            <a:ext cx="1004161" cy="890934"/>
                          </a:xfrm>
                          <a:prstGeom prst="curvedConnector2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prstDash val="sysDot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8704716" y="625455"/>
                        <a:ext cx="2387370" cy="1009367"/>
                      </a:xfrm>
                      <a:prstGeom prst="roundRect">
                        <a:avLst/>
                      </a:prstGeom>
                      <a:solidFill>
                        <a:schemeClr val="accent1">
                          <a:alpha val="29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8700643" y="757919"/>
                      <a:ext cx="2457040" cy="707886"/>
                    </a:xfrm>
                    <a:prstGeom prst="rect">
                      <a:avLst/>
                    </a:prstGeom>
                    <a:noFill/>
                    <a:ln w="3175">
                      <a:noFill/>
                    </a:ln>
                    <a:effectLst>
                      <a:glow rad="101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Open/ Close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Valve &amp; Pumping Stations </a:t>
                      </a:r>
                    </a:p>
                  </p:txBody>
                </p:sp>
              </p:grpSp>
              <p:pic>
                <p:nvPicPr>
                  <p:cNvPr id="123" name="Picture 122"/>
                  <p:cNvPicPr>
                    <a:picLocks noChangeAspect="1"/>
                  </p:cNvPicPr>
                  <p:nvPr/>
                </p:nvPicPr>
                <p:blipFill>
                  <a:blip r:embed="rId11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5856" y="3063485"/>
                    <a:ext cx="920821" cy="7796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  <a:alpha val="22000"/>
                    </a:schemeClr>
                  </a:solidFill>
                </p:spPr>
              </p:pic>
              <p:cxnSp>
                <p:nvCxnSpPr>
                  <p:cNvPr id="125" name="Curved Connector 124"/>
                  <p:cNvCxnSpPr/>
                  <p:nvPr/>
                </p:nvCxnSpPr>
                <p:spPr>
                  <a:xfrm rot="16200000" flipH="1">
                    <a:off x="7758009" y="4064696"/>
                    <a:ext cx="1631737" cy="814190"/>
                  </a:xfrm>
                  <a:prstGeom prst="curvedConnector3">
                    <a:avLst>
                      <a:gd name="adj1" fmla="val 50000"/>
                    </a:avLst>
                  </a:prstGeom>
                  <a:ln w="285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Curved Connector 125"/>
                  <p:cNvCxnSpPr>
                    <a:cxnSpLocks/>
                  </p:cNvCxnSpPr>
                  <p:nvPr/>
                </p:nvCxnSpPr>
                <p:spPr>
                  <a:xfrm flipV="1">
                    <a:off x="7944260" y="2771515"/>
                    <a:ext cx="521345" cy="411420"/>
                  </a:xfrm>
                  <a:prstGeom prst="curvedConnector3">
                    <a:avLst>
                      <a:gd name="adj1" fmla="val 50000"/>
                    </a:avLst>
                  </a:prstGeom>
                  <a:ln w="285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urved Connector 126"/>
                  <p:cNvCxnSpPr/>
                  <p:nvPr/>
                </p:nvCxnSpPr>
                <p:spPr>
                  <a:xfrm rot="10800000">
                    <a:off x="6707035" y="2899046"/>
                    <a:ext cx="982887" cy="596434"/>
                  </a:xfrm>
                  <a:prstGeom prst="curvedConnector3">
                    <a:avLst>
                      <a:gd name="adj1" fmla="val 50000"/>
                    </a:avLst>
                  </a:prstGeom>
                  <a:ln w="285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Curved Connector 128"/>
                  <p:cNvCxnSpPr>
                    <a:cxnSpLocks/>
                  </p:cNvCxnSpPr>
                  <p:nvPr/>
                </p:nvCxnSpPr>
                <p:spPr>
                  <a:xfrm>
                    <a:off x="8132565" y="3557637"/>
                    <a:ext cx="859940" cy="507459"/>
                  </a:xfrm>
                  <a:prstGeom prst="curvedConnector3">
                    <a:avLst/>
                  </a:prstGeom>
                  <a:ln w="285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2" name="Rounded Rectangle 433">
                <a:extLst>
                  <a:ext uri="{FF2B5EF4-FFF2-40B4-BE49-F238E27FC236}">
                    <a16:creationId xmlns:a16="http://schemas.microsoft.com/office/drawing/2014/main" id="{BD7A906A-F3FA-4EA1-AFF2-FBA11B386331}"/>
                  </a:ext>
                </a:extLst>
              </p:cNvPr>
              <p:cNvSpPr/>
              <p:nvPr/>
            </p:nvSpPr>
            <p:spPr>
              <a:xfrm>
                <a:off x="6790369" y="645268"/>
                <a:ext cx="1375353" cy="1075824"/>
              </a:xfrm>
              <a:prstGeom prst="roundRect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27C7364-5759-48C0-BA0E-D4ED02C0F9D4}"/>
                  </a:ext>
                </a:extLst>
              </p:cNvPr>
              <p:cNvSpPr txBox="1"/>
              <p:nvPr/>
            </p:nvSpPr>
            <p:spPr>
              <a:xfrm>
                <a:off x="6800869" y="704085"/>
                <a:ext cx="1372323" cy="1015663"/>
              </a:xfrm>
              <a:prstGeom prst="rect">
                <a:avLst/>
              </a:prstGeom>
              <a:noFill/>
              <a:ln w="3175">
                <a:noFill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Traffic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Estimation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68" name="Curved Connector 128">
              <a:extLst>
                <a:ext uri="{FF2B5EF4-FFF2-40B4-BE49-F238E27FC236}">
                  <a16:creationId xmlns:a16="http://schemas.microsoft.com/office/drawing/2014/main" id="{FB487D4D-BF0F-40BD-B07E-2BAD414EDE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71086" y="8434587"/>
              <a:ext cx="296947" cy="80049"/>
            </a:xfrm>
            <a:prstGeom prst="curvedConnector3">
              <a:avLst>
                <a:gd name="adj1" fmla="val 4435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232889D-464A-4C08-9B38-C9A37F110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427" y="8655231"/>
              <a:ext cx="872014" cy="563748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EAEB2213-8D29-4660-AAC8-03B5FD15309D}"/>
              </a:ext>
            </a:extLst>
          </p:cNvPr>
          <p:cNvSpPr txBox="1"/>
          <p:nvPr/>
        </p:nvSpPr>
        <p:spPr>
          <a:xfrm>
            <a:off x="8881686" y="6369354"/>
            <a:ext cx="3090352" cy="466920"/>
          </a:xfrm>
          <a:prstGeom prst="rect">
            <a:avLst/>
          </a:prstGeom>
          <a:noFill/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Smart Water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1D14D-0A9A-4E67-B0A3-BD1363B67C2D}"/>
              </a:ext>
            </a:extLst>
          </p:cNvPr>
          <p:cNvSpPr txBox="1"/>
          <p:nvPr/>
        </p:nvSpPr>
        <p:spPr>
          <a:xfrm>
            <a:off x="2754409" y="-92174"/>
            <a:ext cx="5846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Smart Connected Communities as CPS</a:t>
            </a:r>
          </a:p>
        </p:txBody>
      </p:sp>
    </p:spTree>
    <p:extLst>
      <p:ext uri="{BB962C8B-B14F-4D97-AF65-F5344CB8AC3E}">
        <p14:creationId xmlns:p14="http://schemas.microsoft.com/office/powerpoint/2010/main" val="1819039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F908-1255-435B-9B34-2EC3744D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24" y="33701"/>
            <a:ext cx="9760195" cy="70907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Aspects capturing data integrity attack landscape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7F040-95AA-419C-8C01-DCF5C2BE5BC3}"/>
              </a:ext>
            </a:extLst>
          </p:cNvPr>
          <p:cNvSpPr txBox="1"/>
          <p:nvPr/>
        </p:nvSpPr>
        <p:spPr>
          <a:xfrm>
            <a:off x="756822" y="742774"/>
            <a:ext cx="10515599" cy="550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200" b="1" u="sng" dirty="0">
                <a:solidFill>
                  <a:srgbClr val="002060"/>
                </a:solidFill>
                <a:cs typeface="Times New Roman" panose="02020603050405020304" pitchFamily="18" charset="0"/>
              </a:rPr>
              <a:t>1. Attack Surface: </a:t>
            </a:r>
            <a:r>
              <a:rPr lang="en-US" sz="2200" dirty="0">
                <a:solidFill>
                  <a:prstClr val="black"/>
                </a:solidFill>
                <a:cs typeface="Times New Roman" panose="02020603050405020304" pitchFamily="18" charset="0"/>
              </a:rPr>
              <a:t>different points where attacks could originate</a:t>
            </a:r>
            <a:endParaRPr lang="en-US" sz="2200" b="1" u="sng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="1" u="sng" dirty="0">
              <a:solidFill>
                <a:srgbClr val="002060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2. Attack Types: 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The way adversary change data 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from 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a single data source or multiple data source 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depends on intended nature of impact</a:t>
            </a:r>
            <a:endParaRPr kumimoji="0" lang="en-US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="1" u="sng" noProof="0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3. Attack Strength: 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the extent of data alteration on average (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alteration capability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)</a:t>
            </a:r>
            <a:endParaRPr kumimoji="0" lang="en-US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="1" u="sng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u="sng" dirty="0">
                <a:solidFill>
                  <a:srgbClr val="002060"/>
                </a:solidFill>
                <a:latin typeface="Calibri" panose="020F0502020204030204"/>
                <a:cs typeface="Times New Roman" panose="02020603050405020304" pitchFamily="18" charset="0"/>
              </a:rPr>
              <a:t>4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. Attack Scale: 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the fraction of data points compromised to launch false attacks (insertion capability)</a:t>
            </a:r>
            <a:endParaRPr kumimoji="0" lang="en-US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="1" u="sng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u="sng" dirty="0">
                <a:solidFill>
                  <a:srgbClr val="002060"/>
                </a:solidFill>
                <a:latin typeface="Calibri" panose="020F0502020204030204"/>
                <a:cs typeface="Times New Roman" panose="02020603050405020304" pitchFamily="18" charset="0"/>
              </a:rPr>
              <a:t>5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. Attack Strategic Distribution: 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how the attack is implemented based on adversary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’s prior knowledge (knowledge capability) 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  <a:sym typeface="Wingdings" panose="05000000000000000000" pitchFamily="2" charset="2"/>
              </a:rPr>
              <a:t> after module</a:t>
            </a:r>
            <a:endParaRPr kumimoji="0" lang="en-US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="1" u="sng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6.Attack Impact: 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quantifiable impact as function of changing attack strength, scale,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u="sng" dirty="0">
                <a:solidFill>
                  <a:srgbClr val="002060"/>
                </a:solidFill>
                <a:latin typeface="Calibri" panose="020F0502020204030204"/>
                <a:cs typeface="Times New Roman" panose="02020603050405020304" pitchFamily="18" charset="0"/>
              </a:rPr>
              <a:t>7. Attack Stage: 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Training or Testing phase (Very Important in Near Future Times)</a:t>
            </a:r>
            <a:endParaRPr kumimoji="0" lang="en-US" sz="22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4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1295400"/>
            <a:ext cx="367665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789" y="76865"/>
            <a:ext cx="8229600" cy="81674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Traditional Cyber Attack Classification (CIA) triad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15200" y="685800"/>
            <a:ext cx="3276600" cy="3355776"/>
            <a:chOff x="5715000" y="685800"/>
            <a:chExt cx="3276600" cy="3355776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B024B93-1C6A-430C-8A0F-AC99C5F50929}"/>
                </a:ext>
              </a:extLst>
            </p:cNvPr>
            <p:cNvSpPr txBox="1">
              <a:spLocks/>
            </p:cNvSpPr>
            <p:nvPr/>
          </p:nvSpPr>
          <p:spPr>
            <a:xfrm>
              <a:off x="5715000" y="685800"/>
              <a:ext cx="3276600" cy="1905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Ø"/>
                <a:defRPr sz="2400" kern="1200">
                  <a:solidFill>
                    <a:schemeClr val="tx2">
                      <a:lumMod val="75000"/>
                    </a:schemeClr>
                  </a:solidFill>
                  <a:latin typeface="Cambria" pitchFamily="18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002060"/>
                </a:buClr>
                <a:buFont typeface="Wingdings" pitchFamily="2" charset="2"/>
                <a:buChar char="§"/>
                <a:defRPr sz="2000" kern="1200">
                  <a:solidFill>
                    <a:srgbClr val="003300"/>
                  </a:solidFill>
                  <a:latin typeface="Cambria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4">
                    <a:lumMod val="50000"/>
                  </a:schemeClr>
                </a:buClr>
                <a:buFont typeface="Arial" pitchFamily="34" charset="0"/>
                <a:buChar char="•"/>
                <a:defRPr sz="1800" kern="1200">
                  <a:solidFill>
                    <a:srgbClr val="660066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  <a:latin typeface="+mn-lt"/>
                </a:rPr>
                <a:t>Availability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Ensure information is readily available to authorized entities. E.g.</a:t>
              </a:r>
            </a:p>
            <a:p>
              <a:pPr marL="0" indent="0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timely access &amp; use of data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34200" y="2718137"/>
              <a:ext cx="2057400" cy="1323439"/>
            </a:xfrm>
            <a:prstGeom prst="rect">
              <a:avLst/>
            </a:prstGeom>
            <a:noFill/>
            <a:ln w="28575">
              <a:solidFill>
                <a:srgbClr val="3399FF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E.g. Denial of Service, Jamming Attacks, Data Omission, Failure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69377" y="740232"/>
            <a:ext cx="3276600" cy="3228439"/>
            <a:chOff x="76200" y="762000"/>
            <a:chExt cx="3276600" cy="3228439"/>
          </a:xfrm>
        </p:grpSpPr>
        <p:sp>
          <p:nvSpPr>
            <p:cNvPr id="9" name="TextBox 8"/>
            <p:cNvSpPr txBox="1"/>
            <p:nvPr/>
          </p:nvSpPr>
          <p:spPr>
            <a:xfrm>
              <a:off x="114300" y="2667000"/>
              <a:ext cx="2705100" cy="1323439"/>
            </a:xfrm>
            <a:prstGeom prst="rect">
              <a:avLst/>
            </a:prstGeom>
            <a:noFill/>
            <a:ln w="28575">
              <a:solidFill>
                <a:srgbClr val="3399FF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E.g. Data Falsification,  Byzantine Attacks, Spoofing, False Reporting</a:t>
              </a: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8B024B93-1C6A-430C-8A0F-AC99C5F50929}"/>
                </a:ext>
              </a:extLst>
            </p:cNvPr>
            <p:cNvSpPr txBox="1">
              <a:spLocks/>
            </p:cNvSpPr>
            <p:nvPr/>
          </p:nvSpPr>
          <p:spPr>
            <a:xfrm>
              <a:off x="76200" y="762000"/>
              <a:ext cx="3276600" cy="1828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Ø"/>
                <a:defRPr sz="2400" kern="1200">
                  <a:solidFill>
                    <a:schemeClr val="tx2">
                      <a:lumMod val="75000"/>
                    </a:schemeClr>
                  </a:solidFill>
                  <a:latin typeface="Cambria" pitchFamily="18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002060"/>
                </a:buClr>
                <a:buFont typeface="Wingdings" pitchFamily="2" charset="2"/>
                <a:buChar char="§"/>
                <a:defRPr sz="2000" kern="1200">
                  <a:solidFill>
                    <a:srgbClr val="003300"/>
                  </a:solidFill>
                  <a:latin typeface="Cambria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4">
                    <a:lumMod val="50000"/>
                  </a:schemeClr>
                </a:buClr>
                <a:buFont typeface="Arial" pitchFamily="34" charset="0"/>
                <a:buChar char="•"/>
                <a:defRPr sz="1800" kern="1200">
                  <a:solidFill>
                    <a:srgbClr val="660066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  <a:latin typeface="+mn-lt"/>
                </a:rPr>
                <a:t>Integrity 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Ensure information is not modified, falsified and manipulated.</a:t>
              </a:r>
            </a:p>
            <a:p>
              <a:pPr marL="0" indent="0">
                <a:buNone/>
              </a:pP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(preserve accuracy of data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indent="0">
                <a:buNone/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46134" y="4843971"/>
            <a:ext cx="4953000" cy="1828800"/>
            <a:chOff x="2971800" y="5029200"/>
            <a:chExt cx="4953000" cy="1828800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8B024B93-1C6A-430C-8A0F-AC99C5F50929}"/>
                </a:ext>
              </a:extLst>
            </p:cNvPr>
            <p:cNvSpPr txBox="1">
              <a:spLocks/>
            </p:cNvSpPr>
            <p:nvPr/>
          </p:nvSpPr>
          <p:spPr>
            <a:xfrm>
              <a:off x="2971800" y="5029200"/>
              <a:ext cx="3124200" cy="1828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Font typeface="Wingdings" panose="05000000000000000000" pitchFamily="2" charset="2"/>
                <a:buChar char="Ø"/>
                <a:defRPr sz="2400" kern="1200">
                  <a:solidFill>
                    <a:schemeClr val="tx2">
                      <a:lumMod val="75000"/>
                    </a:schemeClr>
                  </a:solidFill>
                  <a:latin typeface="Cambria" pitchFamily="18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002060"/>
                </a:buClr>
                <a:buFont typeface="Wingdings" pitchFamily="2" charset="2"/>
                <a:buChar char="§"/>
                <a:defRPr sz="2000" kern="1200">
                  <a:solidFill>
                    <a:srgbClr val="003300"/>
                  </a:solidFill>
                  <a:latin typeface="Cambria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4">
                    <a:lumMod val="50000"/>
                  </a:schemeClr>
                </a:buClr>
                <a:buFont typeface="Arial" pitchFamily="34" charset="0"/>
                <a:buChar char="•"/>
                <a:defRPr sz="1800" kern="1200">
                  <a:solidFill>
                    <a:srgbClr val="660066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  <a:latin typeface="+mn-lt"/>
                </a:rPr>
                <a:t>Confidentiality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Ensure information is not disclosed to unauthorized entities. E.g. </a:t>
              </a:r>
            </a:p>
            <a:p>
              <a:pPr marL="0" indent="0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restrict visibility of data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5060583"/>
              <a:ext cx="1752600" cy="1323439"/>
            </a:xfrm>
            <a:prstGeom prst="rect">
              <a:avLst/>
            </a:prstGeom>
            <a:noFill/>
            <a:ln w="28575">
              <a:solidFill>
                <a:srgbClr val="3399FF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E.g. Phishing,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Keylogging, Wiretapping, Sniffing</a:t>
              </a: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024B93-1C6A-430C-8A0F-AC99C5F50929}"/>
              </a:ext>
            </a:extLst>
          </p:cNvPr>
          <p:cNvSpPr txBox="1">
            <a:spLocks/>
          </p:cNvSpPr>
          <p:nvPr/>
        </p:nvSpPr>
        <p:spPr>
          <a:xfrm>
            <a:off x="1407477" y="4477009"/>
            <a:ext cx="2682959" cy="189023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itchFamily="2" charset="2"/>
              <a:buChar char="§"/>
              <a:defRPr sz="2000" kern="1200">
                <a:solidFill>
                  <a:srgbClr val="003300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  <a:defRPr sz="1800" kern="1200">
                <a:solidFill>
                  <a:srgbClr val="66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+mn-lt"/>
              </a:rPr>
              <a:t>Additions to Triad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and Access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120B4A-1ED9-477F-A843-109397C6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" y="-12779"/>
            <a:ext cx="1081411" cy="104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C8E879D8-609F-478F-9908-63B85015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6542"/>
            <a:ext cx="1375904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926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7807" y="598306"/>
                <a:ext cx="4361559" cy="74892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Actual recorded power consumption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any meter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=                          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807" y="598306"/>
                <a:ext cx="4361559" cy="748923"/>
              </a:xfrm>
              <a:prstGeom prst="rect">
                <a:avLst/>
              </a:prstGeom>
              <a:blipFill>
                <a:blip r:embed="rId3"/>
                <a:stretch>
                  <a:fillRect l="-1253" t="-7200" r="-4039" b="-1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273799" y="-81242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Times New Roman" panose="02020603050405020304" pitchFamily="18" charset="0"/>
              </a:rPr>
              <a:t>Data Falsification Attack Types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15947" y="1621773"/>
            <a:ext cx="4361559" cy="5109091"/>
            <a:chOff x="76200" y="1447800"/>
            <a:chExt cx="4361559" cy="5109091"/>
          </a:xfrm>
        </p:grpSpPr>
        <p:sp>
          <p:nvSpPr>
            <p:cNvPr id="3" name="TextBox 2"/>
            <p:cNvSpPr txBox="1"/>
            <p:nvPr/>
          </p:nvSpPr>
          <p:spPr>
            <a:xfrm>
              <a:off x="76200" y="1447800"/>
              <a:ext cx="4361559" cy="51090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Data Falsification Attack Types: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Additive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  <a:sym typeface="Wingdings" panose="05000000000000000000" pitchFamily="2" charset="2"/>
                </a:rPr>
                <a:t> 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Deductive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  <a:sym typeface="Wingdings" panose="05000000000000000000" pitchFamily="2" charset="2"/>
                </a:rPr>
                <a:t> 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Camouflage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: Balanced additive &amp;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deductive attacks.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Conflict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: Unbalanced additive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and deductive attacks.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alibri" panose="020F0502020204030204"/>
                  <a:cs typeface="Times New Roman" panose="02020603050405020304" pitchFamily="18" charset="0"/>
                </a:rPr>
                <a:t>Alternating Switching</a:t>
              </a:r>
              <a:r>
                <a:rPr lang="en-US" sz="2200" dirty="0">
                  <a:solidFill>
                    <a:prstClr val="black"/>
                  </a:solidFill>
                  <a:latin typeface="Calibri" panose="020F0502020204030204"/>
                  <a:cs typeface="Times New Roman" panose="02020603050405020304" pitchFamily="18" charset="0"/>
                </a:rPr>
                <a:t>: </a:t>
              </a:r>
              <a:r>
                <a:rPr lang="en-US" sz="2200" dirty="0">
                  <a:latin typeface="Calibri" panose="020F0502020204030204"/>
                  <a:cs typeface="Times New Roman" panose="02020603050405020304" pitchFamily="18" charset="0"/>
                </a:rPr>
                <a:t>Oscillate between additive and deductive over time domain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Replay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: sends old data that masks a special event of emergency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905000" y="1839659"/>
                  <a:ext cx="2427781" cy="4463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  <m:sub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m:t>𝒂𝒄𝒕</m:t>
                          </m:r>
                        </m:e>
                      </m:d>
                    </m:oMath>
                  </a14:m>
                  <a:r>
                    <a:rPr kumimoji="0" 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𝜹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𝒕</m:t>
                          </m:r>
                        </m:sub>
                      </m:sSub>
                    </m:oMath>
                  </a14:m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1839659"/>
                  <a:ext cx="2427781" cy="44634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740" b="-178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905000" y="2332318"/>
                  <a:ext cx="2435795" cy="4463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kumimoji="0" lang="en-US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kumimoji="0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  <m:sub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m:t>𝒂𝒄𝒕</m:t>
                          </m:r>
                        </m:e>
                      </m:d>
                    </m:oMath>
                  </a14:m>
                  <a:r>
                    <a:rPr kumimoji="0" 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-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𝜹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𝒕</m:t>
                          </m:r>
                        </m:sub>
                      </m:sSub>
                    </m:oMath>
                  </a14:m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2332318"/>
                  <a:ext cx="2435795" cy="44634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2703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95801" y="914401"/>
                <a:ext cx="1095877" cy="3763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m:t>𝒂𝒄𝒕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914401"/>
                <a:ext cx="1095877" cy="3763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693800" y="595466"/>
            <a:ext cx="4343399" cy="3630096"/>
            <a:chOff x="76201" y="4419600"/>
            <a:chExt cx="4343399" cy="3630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201" y="4419600"/>
                  <a:ext cx="4343399" cy="363009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sng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Times New Roman" panose="02020603050405020304" pitchFamily="18" charset="0"/>
                    </a:rPr>
                    <a:t>Bias (Alteration) Value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Times New Roman" panose="02020603050405020304" pitchFamily="18" charset="0"/>
                        </a:rPr>
                        <m:t>) 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Times New Roman" panose="02020603050405020304" pitchFamily="18" charset="0"/>
                    </a:rPr>
                    <a:t>: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Times New Roman" panose="02020603050405020304" pitchFamily="18" charset="0"/>
                    </a:rPr>
                    <a:t>                  </a:t>
                  </a:r>
                  <a:r>
                    <a:rPr kumimoji="0" 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Times New Roman" panose="02020603050405020304" pitchFamily="18" charset="0"/>
                    </a:rPr>
                    <a:t>              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Times New Roman" panose="02020603050405020304" pitchFamily="18" charset="0"/>
                    </a:rPr>
                    <a:t> randomly chosen according to some strategic distribution.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m:t>𝒂𝒗𝒈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Times New Roman" panose="02020603050405020304" pitchFamily="18" charset="0"/>
                    </a:rPr>
                    <a:t>(Margin of False Data) 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Times New Roman" panose="02020603050405020304" pitchFamily="18" charset="0"/>
                    </a:rPr>
                    <a:t>is the average value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Times New Roman" panose="02020603050405020304" pitchFamily="18" charset="0"/>
                    </a:rPr>
                    <a:t>(strategic = 450W)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2000" dirty="0">
                    <a:solidFill>
                      <a:prstClr val="black"/>
                    </a:solidFill>
                    <a:latin typeface="Calibri" panose="020F0502020204030204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Times New Roman" panose="02020603050405020304" pitchFamily="18" charset="0"/>
                    </a:rPr>
                    <a:t>Alteration too high usually facilitates easy detection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2000" dirty="0">
                    <a:solidFill>
                      <a:prstClr val="black"/>
                    </a:solidFill>
                    <a:latin typeface="Calibri" panose="020F0502020204030204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Times New Roman" panose="02020603050405020304" pitchFamily="18" charset="0"/>
                    </a:rPr>
                    <a:t>Alteration too low is hard to detect but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1" y="4419600"/>
                  <a:ext cx="4343399" cy="3630096"/>
                </a:xfrm>
                <a:prstGeom prst="rect">
                  <a:avLst/>
                </a:prstGeom>
                <a:blipFill>
                  <a:blip r:embed="rId9"/>
                  <a:stretch>
                    <a:fillRect l="-1958" t="-1173" r="-2238" b="-20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18497" y="4888468"/>
                  <a:ext cx="20664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sz="1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kumimoji="0" lang="en-US" sz="1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kumimoji="0" lang="en-US" sz="1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𝒎𝒊𝒏</m:t>
                            </m:r>
                          </m:sub>
                        </m:sSub>
                        <m:r>
                          <a:rPr kumimoji="0" lang="en-US" sz="1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kumimoji="0" lang="en-US" sz="1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kumimoji="0" lang="en-US" sz="1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𝒎𝒂𝒙</m:t>
                            </m:r>
                          </m:sub>
                        </m:sSub>
                        <m:r>
                          <a:rPr kumimoji="0" lang="en-US" sz="1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7" y="4888468"/>
                  <a:ext cx="206640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6042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9349-DBFF-4B02-896A-C7702D3D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815"/>
            <a:ext cx="10236831" cy="96231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Attack  Strength and 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45D32E-0D22-45D1-A512-6432BD2654C6}"/>
                  </a:ext>
                </a:extLst>
              </p:cNvPr>
              <p:cNvSpPr txBox="1"/>
              <p:nvPr/>
            </p:nvSpPr>
            <p:spPr>
              <a:xfrm>
                <a:off x="5953957" y="1490829"/>
                <a:ext cx="4495800" cy="2856038"/>
              </a:xfrm>
              <a:prstGeom prst="rect">
                <a:avLst/>
              </a:prstGeom>
              <a:solidFill>
                <a:srgbClr val="92D050">
                  <a:alpha val="79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%  of Compromised 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𝝆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𝒎𝒂𝒍</m:t>
                            </m:r>
                          </m:sub>
                        </m:sSub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 %  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(i.e.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scale of attack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)</a:t>
                </a:r>
                <a:endParaRPr kumimoji="0" lang="en-US" sz="2400" b="1" i="0" u="sng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Number of Compromised Devices injecting false data  </a:t>
                </a:r>
                <a14:m>
                  <m:oMath xmlns:m="http://schemas.openxmlformats.org/officeDocument/2006/math">
                    <m:r>
                      <a:rPr kumimoji="0" lang="en-US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 </m:t>
                    </m:r>
                    <m:r>
                      <a:rPr kumimoji="0" lang="en-US" sz="2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𝑴</m:t>
                    </m:r>
                    <m:r>
                      <a:rPr kumimoji="0" lang="en-US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</a:t>
                </a:r>
                <a:endParaRPr kumimoji="0" lang="en-US" sz="22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Isolated Adversary 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1% - 5%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Organized Adversary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5% -50%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Powerful Adversary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50% +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45D32E-0D22-45D1-A512-6432BD265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57" y="1490829"/>
                <a:ext cx="4495800" cy="2856038"/>
              </a:xfrm>
              <a:prstGeom prst="rect">
                <a:avLst/>
              </a:prstGeom>
              <a:blipFill>
                <a:blip r:embed="rId2"/>
                <a:stretch>
                  <a:fillRect l="-2030" t="-2766" r="-271" b="-31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91CB14-7991-4B72-B0A4-00666AA1D7CB}"/>
                  </a:ext>
                </a:extLst>
              </p:cNvPr>
              <p:cNvSpPr/>
              <p:nvPr/>
            </p:nvSpPr>
            <p:spPr>
              <a:xfrm>
                <a:off x="838200" y="1490829"/>
                <a:ext cx="4495800" cy="2113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Margin of False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Times New Roman" panose="02020603050405020304" pitchFamily="18" charset="0"/>
                          </a:rPr>
                          <m:t>   (</m:t>
                        </m:r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Times New Roman" panose="02020603050405020304" pitchFamily="18" charset="0"/>
                          </a:rPr>
                          <m:t>𝒂𝒗𝒈</m:t>
                        </m:r>
                      </m:sub>
                    </m:sSub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en-US" sz="2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                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(i.e.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strength of attack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Short Term Greedy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 900W +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Medium Term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400W-900W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Long Term (Stealth)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50W-400W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91CB14-7991-4B72-B0A4-00666AA1D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90829"/>
                <a:ext cx="4495800" cy="2113079"/>
              </a:xfrm>
              <a:prstGeom prst="rect">
                <a:avLst/>
              </a:prstGeom>
              <a:blipFill>
                <a:blip r:embed="rId3"/>
                <a:stretch>
                  <a:fillRect l="-2030" t="-3161" r="-947" b="-48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DF5987D-74A7-4620-8159-388956EA370D}"/>
              </a:ext>
            </a:extLst>
          </p:cNvPr>
          <p:cNvSpPr txBox="1"/>
          <p:nvPr/>
        </p:nvSpPr>
        <p:spPr>
          <a:xfrm>
            <a:off x="798843" y="3693171"/>
            <a:ext cx="4535158" cy="1405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Factors </a:t>
            </a:r>
            <a:r>
              <a:rPr lang="en-US" sz="1600" u="sng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cs typeface="Times New Roman" panose="02020603050405020304" pitchFamily="18" charset="0"/>
                <a:sym typeface="Wingdings" panose="05000000000000000000" pitchFamily="2" charset="2"/>
              </a:rPr>
              <a:t>dictating them: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Scale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attack budget/cheapness of exploit/ the size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of data points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(b) Strength  target time to recover attack cost, level of stealth, target time for impact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CDC430-FD36-477D-8049-7FB0B1CD7C61}"/>
              </a:ext>
            </a:extLst>
          </p:cNvPr>
          <p:cNvSpPr/>
          <p:nvPr/>
        </p:nvSpPr>
        <p:spPr>
          <a:xfrm rot="5400000">
            <a:off x="1089394" y="5192269"/>
            <a:ext cx="671801" cy="484632"/>
          </a:xfrm>
          <a:prstGeom prst="rightArrow">
            <a:avLst>
              <a:gd name="adj1" fmla="val 2801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2BDA18A-B305-4E19-A85B-304CF50CE908}"/>
              </a:ext>
            </a:extLst>
          </p:cNvPr>
          <p:cNvSpPr/>
          <p:nvPr/>
        </p:nvSpPr>
        <p:spPr>
          <a:xfrm rot="5400000">
            <a:off x="6263892" y="949439"/>
            <a:ext cx="598148" cy="484632"/>
          </a:xfrm>
          <a:prstGeom prst="rightArrow">
            <a:avLst>
              <a:gd name="adj1" fmla="val 2801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7F52C-0318-41B7-AA31-BD7F4ACFB53B}"/>
              </a:ext>
            </a:extLst>
          </p:cNvPr>
          <p:cNvSpPr txBox="1"/>
          <p:nvPr/>
        </p:nvSpPr>
        <p:spPr>
          <a:xfrm>
            <a:off x="798842" y="1001198"/>
            <a:ext cx="2511136" cy="400110"/>
          </a:xfrm>
          <a:prstGeom prst="rect">
            <a:avLst/>
          </a:prstGeom>
          <a:noFill/>
          <a:ln w="3175">
            <a:solidFill>
              <a:srgbClr val="3399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Alteration Capability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7EE89-65B6-4A7F-87CD-E825873CD2EC}"/>
              </a:ext>
            </a:extLst>
          </p:cNvPr>
          <p:cNvSpPr txBox="1"/>
          <p:nvPr/>
        </p:nvSpPr>
        <p:spPr>
          <a:xfrm>
            <a:off x="7425239" y="1037451"/>
            <a:ext cx="2511136" cy="400110"/>
          </a:xfrm>
          <a:prstGeom prst="rect">
            <a:avLst/>
          </a:prstGeom>
          <a:noFill/>
          <a:ln w="3175">
            <a:solidFill>
              <a:srgbClr val="3399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Capability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970BB-2950-40C3-9AD5-A4DC407F9152}"/>
              </a:ext>
            </a:extLst>
          </p:cNvPr>
          <p:cNvSpPr txBox="1"/>
          <p:nvPr/>
        </p:nvSpPr>
        <p:spPr>
          <a:xfrm>
            <a:off x="838200" y="5789072"/>
            <a:ext cx="3028498" cy="1015663"/>
          </a:xfrm>
          <a:prstGeom prst="rect">
            <a:avLst/>
          </a:prstGeom>
          <a:noFill/>
          <a:ln w="3175">
            <a:solidFill>
              <a:srgbClr val="3399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are given in the assigned readings and later lecture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E2238A1-5EB3-4264-AB6A-9AE3FD3D461E}"/>
              </a:ext>
            </a:extLst>
          </p:cNvPr>
          <p:cNvSpPr/>
          <p:nvPr/>
        </p:nvSpPr>
        <p:spPr>
          <a:xfrm rot="5400000">
            <a:off x="3325308" y="949440"/>
            <a:ext cx="598147" cy="484632"/>
          </a:xfrm>
          <a:prstGeom prst="rightArrow">
            <a:avLst>
              <a:gd name="adj1" fmla="val 2801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0E766-0118-4531-B650-1960C0548D6D}"/>
              </a:ext>
            </a:extLst>
          </p:cNvPr>
          <p:cNvSpPr txBox="1"/>
          <p:nvPr/>
        </p:nvSpPr>
        <p:spPr>
          <a:xfrm>
            <a:off x="5953957" y="4518769"/>
            <a:ext cx="4535158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Pitfalls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:</a:t>
            </a:r>
            <a:endParaRPr lang="en-US" sz="2200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1. Not parameterizing as variables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2. Underestimate Attack Scale by connecting it to only attack budget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3. Arbitrary margins </a:t>
            </a:r>
          </a:p>
        </p:txBody>
      </p:sp>
    </p:spTree>
    <p:extLst>
      <p:ext uri="{BB962C8B-B14F-4D97-AF65-F5344CB8AC3E}">
        <p14:creationId xmlns:p14="http://schemas.microsoft.com/office/powerpoint/2010/main" val="400544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Attack Distribution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7018" y="709113"/>
                <a:ext cx="6157014" cy="568303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Attack Strategies: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Non-Data Order Aware: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 distributed  uniformly random. (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no prior knowledge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)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Omission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: Drop the data on critical times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On-Off: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Attack on specific hours.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2000" b="1" dirty="0">
                    <a:solidFill>
                      <a:srgbClr val="C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KL distance Minimization: </a:t>
                </a:r>
                <a:r>
                  <a:rPr lang="en-US" sz="2000" dirty="0">
                    <a:latin typeface="Calibri" panose="020F0502020204030204"/>
                    <a:cs typeface="Times New Roman" panose="02020603050405020304" pitchFamily="18" charset="0"/>
                  </a:rPr>
                  <a:t>the attack distribution crafted to minimize KL distance from original data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Data Order Aware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: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kumimoji="0" lang="en-US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vector matches the shape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p>
                        </m:sSup>
                      </m:e>
                      <m:sub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d>
                      <m:dPr>
                        <m:ctrlP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Times New Roman" panose="02020603050405020304" pitchFamily="18" charset="0"/>
                          </a:rPr>
                          <m:t>𝒂𝒄𝒕</m:t>
                        </m:r>
                      </m:e>
                    </m:d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(partial 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knowledge of data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).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Incremental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: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Increasing the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  slightly on each time slot. (partial 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knowledge of learning method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).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Persistent: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𝝆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Times New Roman" panose="02020603050405020304" pitchFamily="18" charset="0"/>
                          </a:rPr>
                          <m:t>𝒎𝒂𝒍</m:t>
                        </m:r>
                      </m:sub>
                    </m:sSub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Times New Roman" panose="020206030504050203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, distribution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) combination that ensures evasion (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complete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knowledge of defense method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18" y="709113"/>
                <a:ext cx="6157014" cy="5683031"/>
              </a:xfrm>
              <a:prstGeom prst="rect">
                <a:avLst/>
              </a:prstGeom>
              <a:blipFill>
                <a:blip r:embed="rId3"/>
                <a:stretch>
                  <a:fillRect l="-1383" t="-749" b="-7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03896" y="767526"/>
            <a:ext cx="4343400" cy="400110"/>
          </a:xfrm>
          <a:prstGeom prst="rect">
            <a:avLst/>
          </a:prstGeom>
          <a:noFill/>
          <a:ln w="3175">
            <a:solidFill>
              <a:srgbClr val="3399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Explore the full attack  strategy space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19200"/>
            <a:ext cx="2743200" cy="400110"/>
          </a:xfrm>
          <a:prstGeom prst="rect">
            <a:avLst/>
          </a:prstGeom>
          <a:noFill/>
          <a:ln w="3175">
            <a:solidFill>
              <a:srgbClr val="3399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Prior Knowledge Level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601FE-569D-4101-AB06-44C098EEBD1B}"/>
              </a:ext>
            </a:extLst>
          </p:cNvPr>
          <p:cNvSpPr txBox="1"/>
          <p:nvPr/>
        </p:nvSpPr>
        <p:spPr>
          <a:xfrm>
            <a:off x="7203896" y="1643896"/>
            <a:ext cx="4535158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Pitfalls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:</a:t>
            </a:r>
            <a:endParaRPr lang="en-US" sz="2200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Not 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taking attacker knowledge of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Various levels into account.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2.  Not taking into account the fact that defense mechanism may be completely known to the adversary (why is this reasonable? ).</a:t>
            </a:r>
          </a:p>
        </p:txBody>
      </p:sp>
    </p:spTree>
    <p:extLst>
      <p:ext uri="{BB962C8B-B14F-4D97-AF65-F5344CB8AC3E}">
        <p14:creationId xmlns:p14="http://schemas.microsoft.com/office/powerpoint/2010/main" val="451579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543452" y="1305822"/>
            <a:ext cx="3469738" cy="3342378"/>
          </a:xfrm>
          <a:prstGeom prst="ellipse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193" y="153503"/>
            <a:ext cx="7886700" cy="68469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             Crowd Sensing as CPS domain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06" y="3715621"/>
            <a:ext cx="240032" cy="72559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98" y="3203699"/>
            <a:ext cx="649924" cy="1123404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3328144"/>
            <a:ext cx="240032" cy="7255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21" y="1388971"/>
            <a:ext cx="649924" cy="1123404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19" y="1886906"/>
            <a:ext cx="240032" cy="725591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821844" y="1924596"/>
            <a:ext cx="925832" cy="1123404"/>
            <a:chOff x="152400" y="2303823"/>
            <a:chExt cx="925832" cy="11234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2303823"/>
              <a:ext cx="649924" cy="1123404"/>
            </a:xfrm>
            <a:prstGeom prst="rect">
              <a:avLst/>
            </a:prstGeom>
          </p:spPr>
        </p:pic>
        <p:pic>
          <p:nvPicPr>
            <p:cNvPr id="13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549405"/>
              <a:ext cx="240032" cy="725591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122900"/>
            <a:ext cx="649924" cy="11234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6004" y="4724400"/>
            <a:ext cx="20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Crowd Sensing (CS)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86403" y="2597810"/>
            <a:ext cx="1082583" cy="1050195"/>
            <a:chOff x="4038600" y="2597803"/>
            <a:chExt cx="1082583" cy="1050195"/>
          </a:xfrm>
        </p:grpSpPr>
        <p:sp>
          <p:nvSpPr>
            <p:cNvPr id="23" name="Flowchart: Magnetic Disk 22"/>
            <p:cNvSpPr/>
            <p:nvPr/>
          </p:nvSpPr>
          <p:spPr>
            <a:xfrm>
              <a:off x="4038600" y="2597803"/>
              <a:ext cx="1082583" cy="1050195"/>
            </a:xfrm>
            <a:prstGeom prst="flowChartMagneticDisk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45447" y="2624081"/>
              <a:ext cx="9124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Crowd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Sensing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Server</a:t>
              </a:r>
            </a:p>
          </p:txBody>
        </p:sp>
      </p:grpSp>
      <p:sp>
        <p:nvSpPr>
          <p:cNvPr id="46" name="Cloud 45"/>
          <p:cNvSpPr/>
          <p:nvPr/>
        </p:nvSpPr>
        <p:spPr>
          <a:xfrm>
            <a:off x="7487220" y="1151104"/>
            <a:ext cx="3180783" cy="3631475"/>
          </a:xfrm>
          <a:prstGeom prst="cloud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20209" y="3048210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875985" y="1559301"/>
            <a:ext cx="2056928" cy="3127198"/>
            <a:chOff x="6629400" y="1762972"/>
            <a:chExt cx="2056928" cy="3127198"/>
          </a:xfrm>
        </p:grpSpPr>
        <p:pic>
          <p:nvPicPr>
            <p:cNvPr id="48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153" y="2057400"/>
              <a:ext cx="240032" cy="725591"/>
            </a:xfrm>
            <a:prstGeom prst="rect">
              <a:avLst/>
            </a:prstGeom>
          </p:spPr>
        </p:pic>
        <p:pic>
          <p:nvPicPr>
            <p:cNvPr id="49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244" y="3745421"/>
              <a:ext cx="240032" cy="725591"/>
            </a:xfrm>
            <a:prstGeom prst="rect">
              <a:avLst/>
            </a:prstGeom>
          </p:spPr>
        </p:pic>
        <p:pic>
          <p:nvPicPr>
            <p:cNvPr id="50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296" y="1956271"/>
              <a:ext cx="240032" cy="725591"/>
            </a:xfrm>
            <a:prstGeom prst="rect">
              <a:avLst/>
            </a:prstGeom>
          </p:spPr>
        </p:pic>
        <p:pic>
          <p:nvPicPr>
            <p:cNvPr id="51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4824" y="3662618"/>
              <a:ext cx="240032" cy="725591"/>
            </a:xfrm>
            <a:prstGeom prst="rect">
              <a:avLst/>
            </a:prstGeom>
          </p:spPr>
        </p:pic>
        <p:pic>
          <p:nvPicPr>
            <p:cNvPr id="54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084" y="1762972"/>
              <a:ext cx="240032" cy="725591"/>
            </a:xfrm>
            <a:prstGeom prst="rect">
              <a:avLst/>
            </a:prstGeom>
          </p:spPr>
        </p:pic>
        <p:pic>
          <p:nvPicPr>
            <p:cNvPr id="55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498" y="4164579"/>
              <a:ext cx="240032" cy="725591"/>
            </a:xfrm>
            <a:prstGeom prst="rect">
              <a:avLst/>
            </a:prstGeom>
          </p:spPr>
        </p:pic>
        <p:pic>
          <p:nvPicPr>
            <p:cNvPr id="56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3211880"/>
              <a:ext cx="240032" cy="725591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311108" y="1996990"/>
            <a:ext cx="1112805" cy="1275222"/>
            <a:chOff x="6487324" y="1988120"/>
            <a:chExt cx="1483740" cy="1275222"/>
          </a:xfrm>
        </p:grpSpPr>
        <p:sp>
          <p:nvSpPr>
            <p:cNvPr id="45" name="Right Arrow 44"/>
            <p:cNvSpPr/>
            <p:nvPr/>
          </p:nvSpPr>
          <p:spPr>
            <a:xfrm>
              <a:off x="6948952" y="2895372"/>
              <a:ext cx="938659" cy="367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87324" y="1988120"/>
              <a:ext cx="1483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Event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Published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90044" y="1752600"/>
            <a:ext cx="3096957" cy="2769058"/>
            <a:chOff x="5666037" y="1752600"/>
            <a:chExt cx="3096957" cy="2769058"/>
          </a:xfrm>
        </p:grpSpPr>
        <p:cxnSp>
          <p:nvCxnSpPr>
            <p:cNvPr id="68" name="Curved Connector 67"/>
            <p:cNvCxnSpPr/>
            <p:nvPr/>
          </p:nvCxnSpPr>
          <p:spPr>
            <a:xfrm rot="10800000">
              <a:off x="5837324" y="2612490"/>
              <a:ext cx="792077" cy="4406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/>
            <p:nvPr/>
          </p:nvCxnSpPr>
          <p:spPr>
            <a:xfrm rot="10800000">
              <a:off x="5666037" y="3328140"/>
              <a:ext cx="1167856" cy="1193518"/>
            </a:xfrm>
            <a:prstGeom prst="curvedConnector3">
              <a:avLst>
                <a:gd name="adj1" fmla="val 103140"/>
              </a:avLst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urved Connector 101"/>
            <p:cNvCxnSpPr/>
            <p:nvPr/>
          </p:nvCxnSpPr>
          <p:spPr>
            <a:xfrm rot="10800000" flipV="1">
              <a:off x="5837323" y="1752600"/>
              <a:ext cx="1508682" cy="41757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>
              <a:endCxn id="52" idx="3"/>
            </p:cNvCxnSpPr>
            <p:nvPr/>
          </p:nvCxnSpPr>
          <p:spPr>
            <a:xfrm rot="10800000" flipV="1">
              <a:off x="5899906" y="2124039"/>
              <a:ext cx="765908" cy="19611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542065" y="2612490"/>
              <a:ext cx="2220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Feedback Monitoring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36133" y="4953000"/>
            <a:ext cx="5713073" cy="1815882"/>
            <a:chOff x="3212132" y="4965918"/>
            <a:chExt cx="5713073" cy="1815882"/>
          </a:xfrm>
        </p:grpSpPr>
        <p:sp>
          <p:nvSpPr>
            <p:cNvPr id="3" name="TextBox 2"/>
            <p:cNvSpPr txBox="1"/>
            <p:nvPr/>
          </p:nvSpPr>
          <p:spPr>
            <a:xfrm>
              <a:off x="3428999" y="4965918"/>
              <a:ext cx="5496205" cy="18158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Report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: Citizens contribute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alert, notification.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9000" y="5423118"/>
              <a:ext cx="525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(Published) Event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: A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consensus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status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inferred from the reports, e.g. jam, accident, road closure, weather hazard.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12132" y="6133743"/>
              <a:ext cx="57130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Feedback Monitoring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: Endorsement on the published event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Viz. Ratings,  </a:t>
              </a: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e.g. Useful, Not useful, Not sure, 5 star ratings 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810000" y="2286000"/>
            <a:ext cx="1699864" cy="1618284"/>
            <a:chOff x="2286000" y="2286000"/>
            <a:chExt cx="1699864" cy="161828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438400" y="3124200"/>
              <a:ext cx="1547464" cy="78008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86000" y="2590800"/>
              <a:ext cx="1623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Reports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(Contributions)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362200" y="2286000"/>
              <a:ext cx="1600200" cy="60976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007904" y="5181600"/>
            <a:ext cx="203069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aspects of Crowd-Sensing 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4096606" y="5493248"/>
            <a:ext cx="703994" cy="36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57345" y="951879"/>
            <a:ext cx="16255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False Reports       and Ratings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AA58BA-2709-4BA1-9F6A-F30A19B82483}"/>
              </a:ext>
            </a:extLst>
          </p:cNvPr>
          <p:cNvSpPr txBox="1"/>
          <p:nvPr/>
        </p:nvSpPr>
        <p:spPr>
          <a:xfrm>
            <a:off x="5428291" y="3715621"/>
            <a:ext cx="1638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FF0000"/>
                </a:solidFill>
                <a:latin typeface="Calibri" panose="020F0502020204030204"/>
              </a:rPr>
              <a:t>Event Analytics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Decision</a:t>
            </a:r>
          </a:p>
        </p:txBody>
      </p:sp>
    </p:spTree>
    <p:extLst>
      <p:ext uri="{BB962C8B-B14F-4D97-AF65-F5344CB8AC3E}">
        <p14:creationId xmlns:p14="http://schemas.microsoft.com/office/powerpoint/2010/main" val="4825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1659-E312-4760-87F7-E4775624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88"/>
            <a:ext cx="10515600" cy="84223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Typical Workflow in Participatory 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0C09-CC75-449A-878E-F1CE1EF0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226"/>
            <a:ext cx="10515600" cy="2950561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During the training or cold start phase</a:t>
            </a:r>
          </a:p>
          <a:p>
            <a:pPr marL="0" indent="0">
              <a:buNone/>
            </a:pPr>
            <a:r>
              <a:rPr lang="en-US" dirty="0"/>
              <a:t>	-  the crowdsensing platform depends on feedbacks by the crowd    	    over the contributions supplied by </a:t>
            </a:r>
            <a:r>
              <a:rPr lang="en-US" i="1" dirty="0"/>
              <a:t>reporting users</a:t>
            </a:r>
          </a:p>
          <a:p>
            <a:pPr marL="0" indent="0">
              <a:buNone/>
            </a:pPr>
            <a:r>
              <a:rPr lang="en-US" i="1" dirty="0"/>
              <a:t>           -   Feedbacks </a:t>
            </a:r>
            <a:r>
              <a:rPr lang="en-US" dirty="0"/>
              <a:t>used to learn about reputation level of users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         -  </a:t>
            </a:r>
            <a:r>
              <a:rPr lang="en-US" dirty="0"/>
              <a:t>crowd platform does expensive ground-truth collection to find 	   prior likelihood of events in a given context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3C930-E8F6-4E8D-80AF-5C804CB744C9}"/>
              </a:ext>
            </a:extLst>
          </p:cNvPr>
          <p:cNvSpPr txBox="1"/>
          <p:nvPr/>
        </p:nvSpPr>
        <p:spPr>
          <a:xfrm>
            <a:off x="838200" y="4404021"/>
            <a:ext cx="10515600" cy="2215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During deployment and testing</a:t>
            </a:r>
          </a:p>
          <a:p>
            <a:endParaRPr lang="en-US" sz="3200" dirty="0"/>
          </a:p>
          <a:p>
            <a:r>
              <a:rPr lang="en-US" sz="2800" dirty="0"/>
              <a:t>                  user reputation, context likelihood of event, report</a:t>
            </a:r>
          </a:p>
          <a:p>
            <a:r>
              <a:rPr lang="en-US" sz="2800" dirty="0"/>
              <a:t>                  patterns combined in event publishing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38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552" y="-76200"/>
            <a:ext cx="7831248" cy="83895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         Threat Landscape in Crowd-Sensing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609601"/>
            <a:ext cx="4953000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Selfish Intent ?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undue incentives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   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Incentive mechanisms to motivate constant reports from users.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Incentivize based on degree of contribution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rather than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quality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contributions.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Huge #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false  reports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Bhattacharjee et. al.,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IEEE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CNS ’17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Google Waze Dataset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2805343"/>
            <a:ext cx="49530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Malicious Intent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Create congestion                     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civilian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Drain company’s revenue      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economic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Strategic blocks or voids    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internal security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Sinai et. al. DEFCON 14, News Reports LA)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4864405"/>
            <a:ext cx="4953000" cy="190821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 Behaviors:             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Honest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mostly reports true events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Selfish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intermittently generate true and false events. (2 groups)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Malicious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frequently collude on reporting the same false event type.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7743" y="609600"/>
            <a:ext cx="4604552" cy="313932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Feedback Weaponizing Attacks:  </a:t>
            </a: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(happens during training)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Ballot stuffing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Rogue raters give positive ratings to false events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Bad mouthing: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Rogue raters give false ratings to true events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Obfuscation stuffing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Rogue raters give uncertain ratings to false events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027" y="609600"/>
            <a:ext cx="1322773" cy="27238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Exploits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 Hardware Emulators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Hack Mobile Apps, Fake-Loc. Apps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10967-6DCC-4C64-B863-B0D94A070284}"/>
              </a:ext>
            </a:extLst>
          </p:cNvPr>
          <p:cNvSpPr txBox="1"/>
          <p:nvPr/>
        </p:nvSpPr>
        <p:spPr>
          <a:xfrm>
            <a:off x="6767743" y="4187297"/>
            <a:ext cx="4604552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Belief Manipulation Attacks:  </a:t>
            </a: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(happens during deployment)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Orchestrate a fake event in a location with high prior likelihood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with increased chance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Choose to suppress true events in a location low prior likelihood, with bad mouthing.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(exploiting the use of priors in decision making)</a:t>
            </a:r>
          </a:p>
        </p:txBody>
      </p:sp>
    </p:spTree>
    <p:extLst>
      <p:ext uri="{BB962C8B-B14F-4D97-AF65-F5344CB8AC3E}">
        <p14:creationId xmlns:p14="http://schemas.microsoft.com/office/powerpoint/2010/main" val="225601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AFED-643C-48D4-8382-B5789469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200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   Six Cornerstones of Cybersecurity Science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              and role of AI </a:t>
            </a:r>
          </a:p>
        </p:txBody>
      </p:sp>
      <p:pic>
        <p:nvPicPr>
          <p:cNvPr id="3" name="Picture 2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452CA292-2581-4B50-9B60-5793F421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6542"/>
            <a:ext cx="1375904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6C15F5C-608C-467F-8287-CD5ABF29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" y="-12779"/>
            <a:ext cx="1081411" cy="104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15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" y="-224006"/>
            <a:ext cx="8733906" cy="6770312"/>
          </a:xfrm>
        </p:spPr>
      </p:pic>
      <p:sp>
        <p:nvSpPr>
          <p:cNvPr id="5" name="TextBox 4"/>
          <p:cNvSpPr txBox="1"/>
          <p:nvPr/>
        </p:nvSpPr>
        <p:spPr>
          <a:xfrm>
            <a:off x="7281951" y="33252"/>
            <a:ext cx="2139143" cy="707886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Coined in 2008 by NSF/IARPA/NSA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88399" y="1020975"/>
            <a:ext cx="3009639" cy="5324535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Security Mechanisms </a:t>
            </a:r>
          </a:p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 Science of 1970-90’s</a:t>
            </a:r>
          </a:p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Cyber-Physical-Social Systems have evolved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Cannot view Cybersecurity as only technology or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“A NEW Science” for evolved systems of today.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AI has evolved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2585809">
            <a:off x="1429716" y="5438975"/>
            <a:ext cx="1522132" cy="667212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86" y="1980365"/>
            <a:ext cx="676102" cy="1723636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1754" y="692727"/>
            <a:ext cx="1568334" cy="1285700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3141" y="642393"/>
            <a:ext cx="2202356" cy="400110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0218" y="2560319"/>
            <a:ext cx="714899" cy="1945178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1651" y="1493116"/>
            <a:ext cx="1512915" cy="590202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5699" y="3538437"/>
            <a:ext cx="1100053" cy="573592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042" y="10641"/>
            <a:ext cx="1553097" cy="707886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by: Prof.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Shohaui</a:t>
            </a: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8EC02-7B0D-4A18-B24F-AB77975C0F08}"/>
              </a:ext>
            </a:extLst>
          </p:cNvPr>
          <p:cNvSpPr txBox="1"/>
          <p:nvPr/>
        </p:nvSpPr>
        <p:spPr>
          <a:xfrm>
            <a:off x="2117974" y="644217"/>
            <a:ext cx="99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33CC"/>
                </a:solidFill>
              </a:rPr>
              <a:t>Decision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E449A6-63A6-4AB3-8057-35E7EE802AAB}"/>
              </a:ext>
            </a:extLst>
          </p:cNvPr>
          <p:cNvSpPr/>
          <p:nvPr/>
        </p:nvSpPr>
        <p:spPr>
          <a:xfrm rot="19201552">
            <a:off x="1209676" y="2195429"/>
            <a:ext cx="4018162" cy="3821172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6BAB626D-C0B9-4500-8956-70A92CE44A51}"/>
              </a:ext>
            </a:extLst>
          </p:cNvPr>
          <p:cNvSpPr/>
          <p:nvPr/>
        </p:nvSpPr>
        <p:spPr>
          <a:xfrm rot="3701717" flipH="1">
            <a:off x="3531835" y="5891469"/>
            <a:ext cx="887235" cy="3602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6062F-6490-4CCC-9923-3C9ABC67F5F4}"/>
              </a:ext>
            </a:extLst>
          </p:cNvPr>
          <p:cNvSpPr txBox="1"/>
          <p:nvPr/>
        </p:nvSpPr>
        <p:spPr>
          <a:xfrm flipH="1">
            <a:off x="3678402" y="6465691"/>
            <a:ext cx="201218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AI based SECURITY</a:t>
            </a:r>
          </a:p>
        </p:txBody>
      </p:sp>
      <p:pic>
        <p:nvPicPr>
          <p:cNvPr id="17" name="Picture 16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8C4E23E8-6453-4C7D-BF26-986A22D8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684" y="56542"/>
            <a:ext cx="1268220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8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CC9B-F7B3-4EEA-AC3B-5B83C3D3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101"/>
            <a:ext cx="10515600" cy="9489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   Why data integrity and availability in IoT/CPS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D378-516E-449F-9921-C6DFE37B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Lack of Crypto-agility (due to design limitation)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Real Time Constraints on operations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Transduction Attacks / Physical Exploits</a:t>
            </a:r>
          </a:p>
          <a:p>
            <a:endParaRPr lang="en-US" dirty="0"/>
          </a:p>
          <a:p>
            <a:r>
              <a:rPr lang="en-US" dirty="0"/>
              <a:t> Manipulation of Sensory Environment</a:t>
            </a:r>
          </a:p>
          <a:p>
            <a:endParaRPr lang="en-US" dirty="0"/>
          </a:p>
          <a:p>
            <a:r>
              <a:rPr lang="en-US" dirty="0"/>
              <a:t> Insider Compromises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A2F3F1-0DFB-4101-B669-E579BEAD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" y="-45567"/>
            <a:ext cx="1081411" cy="104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07972F37-AB39-4033-A823-4BBD14DD4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6542"/>
            <a:ext cx="1375904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79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F83F-06A0-476F-A356-A1FCB909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794" y="292158"/>
            <a:ext cx="8486490" cy="91325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Lack of Crypto-agility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5892-C585-4ED6-9BA8-32346924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>
            <a:normAutofit/>
          </a:bodyPr>
          <a:lstStyle/>
          <a:p>
            <a:r>
              <a:rPr lang="en-US" sz="1800" dirty="0"/>
              <a:t>Secrecy of RSA algorithm (most commonly used for public key cryptography method) depends on the inability of an adversary to calculate/guess </a:t>
            </a:r>
            <a:r>
              <a:rPr lang="en-US" sz="1800" i="1" dirty="0"/>
              <a:t>“those two randomly-chosen large prime numbers used to derive the RSA's algorithms' public key”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One must ensure that the random primes for public key creation are as random as possible.</a:t>
            </a:r>
          </a:p>
          <a:p>
            <a:endParaRPr lang="en-US" sz="1800" dirty="0"/>
          </a:p>
          <a:p>
            <a:r>
              <a:rPr lang="en-US" sz="1800" dirty="0"/>
              <a:t>Random number generators (RNGs) use physical non-deterministic `inputs’ (e.g. timing clock, chip imperfections, keystroke patterns, mouse moves) in the form of measurements drawn from the computer system to generate this randomness.</a:t>
            </a:r>
          </a:p>
          <a:p>
            <a:endParaRPr lang="en-US" sz="1800" dirty="0"/>
          </a:p>
          <a:p>
            <a:r>
              <a:rPr lang="en-US" sz="1800" dirty="0"/>
              <a:t>However, IoT devices have limited hardware; hence the availability of non-deterministic inputs is limited. Thus randomness in the primes are reduced; encryption is easier to break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Once encryption is broken, the data can be falsified easily that affects AI/</a:t>
            </a:r>
            <a:r>
              <a:rPr lang="en-US" sz="1800" dirty="0" err="1"/>
              <a:t>Ml</a:t>
            </a:r>
            <a:r>
              <a:rPr lang="en-US" sz="1800" dirty="0"/>
              <a:t> algorithms and IoT operations</a:t>
            </a:r>
          </a:p>
        </p:txBody>
      </p:sp>
      <p:pic>
        <p:nvPicPr>
          <p:cNvPr id="4" name="Picture 3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CA081FE5-0D6B-42C1-8E70-BCD55590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6542"/>
            <a:ext cx="1375904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DA842F-CE5C-4C10-BB62-F15213E95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" y="-12779"/>
            <a:ext cx="1081411" cy="104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0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DD85-3244-4874-9EE9-050BF105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28" y="239190"/>
            <a:ext cx="8546719" cy="109081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Real Time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D3E7-D6CC-4C8D-A752-637AF9C0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Many industrial IoT/CPS have strong to real time requirements</a:t>
            </a:r>
          </a:p>
          <a:p>
            <a:endParaRPr lang="en-US" sz="2000" dirty="0"/>
          </a:p>
          <a:p>
            <a:r>
              <a:rPr lang="en-US" sz="2000" dirty="0"/>
              <a:t>Adding strong encryption slows down the data generation and data transmission process </a:t>
            </a:r>
          </a:p>
          <a:p>
            <a:endParaRPr lang="en-US" sz="2000" dirty="0"/>
          </a:p>
          <a:p>
            <a:r>
              <a:rPr lang="en-US" sz="2000" dirty="0"/>
              <a:t>This because encryption takes time and resources and increases the effective data size</a:t>
            </a:r>
          </a:p>
          <a:p>
            <a:endParaRPr lang="en-US" sz="2000" dirty="0"/>
          </a:p>
          <a:p>
            <a:r>
              <a:rPr lang="en-US" sz="2000" dirty="0"/>
              <a:t>Hence, some IoT/CPS systems lack authentication and encryption altogether</a:t>
            </a:r>
          </a:p>
          <a:p>
            <a:endParaRPr lang="en-US" sz="2000" dirty="0"/>
          </a:p>
          <a:p>
            <a:r>
              <a:rPr lang="en-US" sz="2000" dirty="0"/>
              <a:t>IoT/CPS units are not suited for frequent updates and patching unlike traditional cyber world.</a:t>
            </a:r>
          </a:p>
        </p:txBody>
      </p:sp>
      <p:pic>
        <p:nvPicPr>
          <p:cNvPr id="4" name="Picture 3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CFAC9ADF-D03A-4C23-8828-BD39E7B3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6542"/>
            <a:ext cx="1375904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38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58CB-FC91-449E-9D45-46861233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Transduction Attacks on IoT/CPS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E5B0-0778-43D2-BB7D-5B315238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87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Transduction attacks exploit unintended functions of circuitry to threaten the integrity and availability of sensor output.</a:t>
            </a:r>
          </a:p>
          <a:p>
            <a:endParaRPr lang="en-US" sz="2000" dirty="0"/>
          </a:p>
          <a:p>
            <a:r>
              <a:rPr lang="en-US" sz="2000" dirty="0"/>
              <a:t> How? Let us understand working of a sensor in a field device CPS</a:t>
            </a:r>
          </a:p>
          <a:p>
            <a:endParaRPr lang="en-US" sz="2000" dirty="0"/>
          </a:p>
          <a:p>
            <a:r>
              <a:rPr lang="en-US" sz="2000" dirty="0"/>
              <a:t>Sensors translate physical quantities in analog to electrical signals (binary representation)</a:t>
            </a:r>
          </a:p>
          <a:p>
            <a:endParaRPr lang="en-US" sz="2000" dirty="0"/>
          </a:p>
          <a:p>
            <a:r>
              <a:rPr lang="en-US" sz="2000" dirty="0"/>
              <a:t>Example: drone software uses the abstraction of a signed integer to represent the output of a gyroscope for flight stability and altitude control</a:t>
            </a:r>
          </a:p>
          <a:p>
            <a:endParaRPr lang="en-US" sz="2000" dirty="0"/>
          </a:p>
          <a:p>
            <a:r>
              <a:rPr lang="en-US" sz="2000" dirty="0"/>
              <a:t>The firmware of IoT device or remote API software records the digital output, not the physical analog signal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https://upload.wikimedia.org/wikipedia/en/thumb/1/1e/Western_Michigan_University_seal.svg/1024px-Western_Michigan_University_seal.svg.png">
            <a:extLst>
              <a:ext uri="{FF2B5EF4-FFF2-40B4-BE49-F238E27FC236}">
                <a16:creationId xmlns:a16="http://schemas.microsoft.com/office/drawing/2014/main" id="{905987E4-9674-46EA-A27B-ED0262F8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08942"/>
            <a:ext cx="1375904" cy="10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87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97D2FE694CD4987D9314B29E1241B" ma:contentTypeVersion="10" ma:contentTypeDescription="Create a new document." ma:contentTypeScope="" ma:versionID="d884fc477bafa26af954ff56fe18e644">
  <xsd:schema xmlns:xsd="http://www.w3.org/2001/XMLSchema" xmlns:xs="http://www.w3.org/2001/XMLSchema" xmlns:p="http://schemas.microsoft.com/office/2006/metadata/properties" xmlns:ns2="1d8861de-dfeb-4d36-a5c6-bd5cdceee053" xmlns:ns3="42077d8d-485d-45b9-b9f9-22a874370536" targetNamespace="http://schemas.microsoft.com/office/2006/metadata/properties" ma:root="true" ma:fieldsID="d39cc70933dbcc4f717415fad587de95" ns2:_="" ns3:_="">
    <xsd:import namespace="1d8861de-dfeb-4d36-a5c6-bd5cdceee053"/>
    <xsd:import namespace="42077d8d-485d-45b9-b9f9-22a8743705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861de-dfeb-4d36-a5c6-bd5cdceee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77d8d-485d-45b9-b9f9-22a8743705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564097-433C-45F2-8DE0-89513F22E0BF}"/>
</file>

<file path=customXml/itemProps2.xml><?xml version="1.0" encoding="utf-8"?>
<ds:datastoreItem xmlns:ds="http://schemas.openxmlformats.org/officeDocument/2006/customXml" ds:itemID="{8E9F8585-1C99-4810-83C0-09BD2AC5ACF4}"/>
</file>

<file path=customXml/itemProps3.xml><?xml version="1.0" encoding="utf-8"?>
<ds:datastoreItem xmlns:ds="http://schemas.openxmlformats.org/officeDocument/2006/customXml" ds:itemID="{509AC7B9-7F1B-4D74-8E9B-304D694BB276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3551</Words>
  <Application>Microsoft Office PowerPoint</Application>
  <PresentationFormat>Widescreen</PresentationFormat>
  <Paragraphs>563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Adobe Caslon Pro</vt:lpstr>
      <vt:lpstr>Arial</vt:lpstr>
      <vt:lpstr>Calibri</vt:lpstr>
      <vt:lpstr>Calibri Light</vt:lpstr>
      <vt:lpstr>Cambria Math</vt:lpstr>
      <vt:lpstr>CMR10</vt:lpstr>
      <vt:lpstr>CMTI10</vt:lpstr>
      <vt:lpstr>Times New Roman</vt:lpstr>
      <vt:lpstr>Wingdings</vt:lpstr>
      <vt:lpstr>Office Theme</vt:lpstr>
      <vt:lpstr>Role of AI in Safety and Security in CPS and IoT systems</vt:lpstr>
      <vt:lpstr>Main Agenda</vt:lpstr>
      <vt:lpstr>Traditional Cyber Attack Classification (CIA) triad</vt:lpstr>
      <vt:lpstr>   Six Cornerstones of Cybersecurity Science                          and role of AI </vt:lpstr>
      <vt:lpstr>PowerPoint Presentation</vt:lpstr>
      <vt:lpstr>    Why data integrity and availability in IoT/CPS is challenging</vt:lpstr>
      <vt:lpstr>Lack of Crypto-agility</vt:lpstr>
      <vt:lpstr>Real Time Constraints</vt:lpstr>
      <vt:lpstr>Transduction Attacks on IoT/CPS devices</vt:lpstr>
      <vt:lpstr>Transduction Attacks contd..</vt:lpstr>
      <vt:lpstr>Examples of External Stimuli</vt:lpstr>
      <vt:lpstr>Sensory Environment Manipulation</vt:lpstr>
      <vt:lpstr>Summary of Challenges in IoT security </vt:lpstr>
      <vt:lpstr>Summary of Approaches in IoT Security</vt:lpstr>
      <vt:lpstr> Why AI and ML for CPS security ?</vt:lpstr>
      <vt:lpstr>Why ML/AI approaches for CPS/IoT Security </vt:lpstr>
      <vt:lpstr>Understanding Different AI Approaches </vt:lpstr>
      <vt:lpstr>Industrial IoT and CPS</vt:lpstr>
      <vt:lpstr>Unique issues in CPS safety and security </vt:lpstr>
      <vt:lpstr>Unique issues in CPS safety and security </vt:lpstr>
      <vt:lpstr>More Challenges with AI and ML approaches</vt:lpstr>
      <vt:lpstr>     Pitfalls of using ML/AI for IoT/CPS security</vt:lpstr>
      <vt:lpstr>Few of Common Pitfalls in Threat Modeling</vt:lpstr>
      <vt:lpstr>     AI based Security should be ideally Bi-Directional </vt:lpstr>
      <vt:lpstr>Smart Metering Infrastructure: An IoT Domain</vt:lpstr>
      <vt:lpstr>PowerPoint Presentation</vt:lpstr>
      <vt:lpstr>PowerPoint Presentation</vt:lpstr>
      <vt:lpstr>PowerPoint Presentation</vt:lpstr>
      <vt:lpstr>Aspects capturing data integrity attack landscape</vt:lpstr>
      <vt:lpstr>Data Falsification Attack Types</vt:lpstr>
      <vt:lpstr>Attack  Strength and  Scale</vt:lpstr>
      <vt:lpstr>Attack Distribution Strategy</vt:lpstr>
      <vt:lpstr>             Crowd Sensing as CPS domain</vt:lpstr>
      <vt:lpstr>Typical Workflow in Participatory CS</vt:lpstr>
      <vt:lpstr>         Threat Landscape in Crowd-Sensing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AI in Safety and Security in CPS and IoT systems</dc:title>
  <dc:creator>Shameek Bhattacharjee</dc:creator>
  <cp:lastModifiedBy>Shameek Bhattacharjee</cp:lastModifiedBy>
  <cp:revision>2</cp:revision>
  <dcterms:created xsi:type="dcterms:W3CDTF">2021-08-27T20:10:20Z</dcterms:created>
  <dcterms:modified xsi:type="dcterms:W3CDTF">2022-03-17T15:52:16Z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0x010100B0197D2FE694CD4987D9314B29E1241B</vt:lpwstr>
  </property>
</Properties>
</file>