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0" r:id="rId3"/>
    <p:sldId id="271" r:id="rId4"/>
    <p:sldId id="272" r:id="rId5"/>
    <p:sldId id="273" r:id="rId6"/>
    <p:sldId id="278" r:id="rId7"/>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1T12:04:40.12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1T12:04:40.12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1T12:04:40.122"/>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9/19/2023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98149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9/19/2023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82952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9/19/2023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73163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9/19/2023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67096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9/19/2023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46016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9/19/2023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79794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9/19/2023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8208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9/19/2023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81888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9/19/2023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48108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9/19/2023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7656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9/19/2023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6828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9/19/2023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7021811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sp>
        <p:nvSpPr>
          <p:cNvPr id="2" name="Τίτλος 1">
            <a:extLst>
              <a:ext uri="{FF2B5EF4-FFF2-40B4-BE49-F238E27FC236}">
                <a16:creationId xmlns:a16="http://schemas.microsoft.com/office/drawing/2014/main" id="{4B57F15B-E7BC-F3D2-4910-B485C05FB36F}"/>
              </a:ext>
            </a:extLst>
          </p:cNvPr>
          <p:cNvSpPr>
            <a:spLocks noGrp="1"/>
          </p:cNvSpPr>
          <p:nvPr>
            <p:ph type="ctrTitle"/>
          </p:nvPr>
        </p:nvSpPr>
        <p:spPr>
          <a:xfrm>
            <a:off x="4657345" y="643798"/>
            <a:ext cx="7455027" cy="3566160"/>
          </a:xfrm>
        </p:spPr>
        <p:txBody>
          <a:bodyPr anchor="b">
            <a:normAutofit/>
          </a:bodyPr>
          <a:lstStyle/>
          <a:p>
            <a:r>
              <a:rPr lang="en-US" sz="3500" dirty="0">
                <a:latin typeface="Times New Roman" panose="02020603050405020304" pitchFamily="18" charset="0"/>
                <a:cs typeface="Times New Roman" panose="02020603050405020304" pitchFamily="18" charset="0"/>
              </a:rPr>
              <a:t>Data Visualization and Communication</a:t>
            </a:r>
            <a:br>
              <a:rPr lang="en-US" sz="3500" dirty="0">
                <a:latin typeface="Times New Roman" panose="02020603050405020304" pitchFamily="18" charset="0"/>
                <a:cs typeface="Times New Roman" panose="02020603050405020304" pitchFamily="18" charset="0"/>
              </a:rPr>
            </a:br>
            <a:r>
              <a:rPr lang="en-US" sz="35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Project I: Dementia Deaths Greece v. Europe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Part II: Interactive Plots</a:t>
            </a:r>
            <a:endParaRPr lang="el-GR" sz="2000" dirty="0">
              <a:latin typeface="Times New Roman" panose="02020603050405020304" pitchFamily="18" charset="0"/>
              <a:cs typeface="Times New Roman" panose="02020603050405020304" pitchFamily="18" charset="0"/>
            </a:endParaRPr>
          </a:p>
        </p:txBody>
      </p:sp>
      <p:sp>
        <p:nvSpPr>
          <p:cNvPr id="3" name="Υπότιτλος 2">
            <a:extLst>
              <a:ext uri="{FF2B5EF4-FFF2-40B4-BE49-F238E27FC236}">
                <a16:creationId xmlns:a16="http://schemas.microsoft.com/office/drawing/2014/main" id="{7365CEEF-317D-1C3C-6E26-D5F00F1C586B}"/>
              </a:ext>
            </a:extLst>
          </p:cNvPr>
          <p:cNvSpPr>
            <a:spLocks noGrp="1"/>
          </p:cNvSpPr>
          <p:nvPr>
            <p:ph type="subTitle" idx="1"/>
          </p:nvPr>
        </p:nvSpPr>
        <p:spPr>
          <a:xfrm>
            <a:off x="6315599" y="4598503"/>
            <a:ext cx="6251111" cy="1572768"/>
          </a:xfrm>
        </p:spPr>
        <p:txBody>
          <a:bodyPr>
            <a:normAutofit/>
          </a:bodyPr>
          <a:lstStyle/>
          <a:p>
            <a:r>
              <a:rPr lang="en-US" sz="2500" dirty="0">
                <a:latin typeface="Times New Roman" panose="02020603050405020304" pitchFamily="18" charset="0"/>
                <a:cs typeface="Times New Roman" panose="02020603050405020304" pitchFamily="18" charset="0"/>
              </a:rPr>
              <a:t>Eirini </a:t>
            </a:r>
            <a:r>
              <a:rPr lang="en-US" sz="2500" dirty="0" err="1">
                <a:latin typeface="Times New Roman" panose="02020603050405020304" pitchFamily="18" charset="0"/>
                <a:cs typeface="Times New Roman" panose="02020603050405020304" pitchFamily="18" charset="0"/>
              </a:rPr>
              <a:t>Mylona</a:t>
            </a:r>
            <a:endParaRPr lang="en-US" sz="2500" dirty="0">
              <a:latin typeface="Times New Roman" panose="02020603050405020304" pitchFamily="18" charset="0"/>
              <a:cs typeface="Times New Roman" panose="02020603050405020304" pitchFamily="18" charset="0"/>
            </a:endParaRPr>
          </a:p>
        </p:txBody>
      </p:sp>
      <p:sp>
        <p:nvSpPr>
          <p:cNvPr id="18"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pic>
        <p:nvPicPr>
          <p:cNvPr id="4" name="Picture 3">
            <a:extLst>
              <a:ext uri="{FF2B5EF4-FFF2-40B4-BE49-F238E27FC236}">
                <a16:creationId xmlns:a16="http://schemas.microsoft.com/office/drawing/2014/main" id="{78213AED-9244-EC0F-BBF1-4D55FE4FB36F}"/>
              </a:ext>
            </a:extLst>
          </p:cNvPr>
          <p:cNvPicPr>
            <a:picLocks noChangeAspect="1"/>
          </p:cNvPicPr>
          <p:nvPr/>
        </p:nvPicPr>
        <p:blipFill rotWithShape="1">
          <a:blip r:embed="rId2"/>
          <a:srcRect l="19319" r="12770"/>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66659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sp>
        <p:nvSpPr>
          <p:cNvPr id="2" name="Τίτλος 1">
            <a:extLst>
              <a:ext uri="{FF2B5EF4-FFF2-40B4-BE49-F238E27FC236}">
                <a16:creationId xmlns:a16="http://schemas.microsoft.com/office/drawing/2014/main" id="{EC89C4A2-2AA2-4E3E-AB01-803B9BBA4984}"/>
              </a:ext>
            </a:extLst>
          </p:cNvPr>
          <p:cNvSpPr>
            <a:spLocks noGrp="1"/>
          </p:cNvSpPr>
          <p:nvPr>
            <p:ph type="title"/>
          </p:nvPr>
        </p:nvSpPr>
        <p:spPr>
          <a:xfrm>
            <a:off x="390618" y="1499614"/>
            <a:ext cx="4375358" cy="3809233"/>
          </a:xfrm>
        </p:spPr>
        <p:txBody>
          <a:bodyPr>
            <a:normAutofit/>
          </a:bodyPr>
          <a:lstStyle/>
          <a:p>
            <a:r>
              <a:rPr lang="en-US" sz="3500" dirty="0">
                <a:latin typeface="Times New Roman" panose="02020603050405020304" pitchFamily="18" charset="0"/>
                <a:cs typeface="Times New Roman" panose="02020603050405020304" pitchFamily="18" charset="0"/>
              </a:rPr>
              <a:t>Interactive and Dynamic Plots</a:t>
            </a:r>
            <a:endParaRPr lang="el-GR" sz="3500" dirty="0">
              <a:latin typeface="Times New Roman" panose="02020603050405020304" pitchFamily="18" charset="0"/>
              <a:cs typeface="Times New Roman" panose="02020603050405020304" pitchFamily="18" charset="0"/>
            </a:endParaRPr>
          </a:p>
        </p:txBody>
      </p:sp>
      <p:sp>
        <p:nvSpPr>
          <p:cNvPr id="35"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sp>
        <p:nvSpPr>
          <p:cNvPr id="19" name="Content Placeholder 20">
            <a:extLst>
              <a:ext uri="{FF2B5EF4-FFF2-40B4-BE49-F238E27FC236}">
                <a16:creationId xmlns:a16="http://schemas.microsoft.com/office/drawing/2014/main" id="{3581829F-494F-A4D5-B487-096D4D4CE439}"/>
              </a:ext>
            </a:extLst>
          </p:cNvPr>
          <p:cNvSpPr>
            <a:spLocks noGrp="1"/>
          </p:cNvSpPr>
          <p:nvPr>
            <p:ph idx="1"/>
          </p:nvPr>
        </p:nvSpPr>
        <p:spPr>
          <a:xfrm>
            <a:off x="4848271" y="825623"/>
            <a:ext cx="7251994" cy="2366932"/>
          </a:xfrm>
        </p:spPr>
        <p:txBody>
          <a:bodyPr anchor="ctr">
            <a:normAutofit/>
          </a:body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In this part, we are going to explore the dementia cases across the Europe, and more specifically the dementia deaths per 100,000 total deaths for males and females in an interactive way. The interactive plots have been created on Tableau.</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The information provided from the dataset used for this part is represented below. </a:t>
            </a:r>
          </a:p>
        </p:txBody>
      </p:sp>
      <p:sp>
        <p:nvSpPr>
          <p:cNvPr id="4" name="Ορθογώνιο: Στρογγύλεμα γωνιών 3">
            <a:extLst>
              <a:ext uri="{FF2B5EF4-FFF2-40B4-BE49-F238E27FC236}">
                <a16:creationId xmlns:a16="http://schemas.microsoft.com/office/drawing/2014/main" id="{B38F77E2-459B-7A8E-9FBE-C2BFBF0B99D7}"/>
              </a:ext>
            </a:extLst>
          </p:cNvPr>
          <p:cNvSpPr/>
          <p:nvPr/>
        </p:nvSpPr>
        <p:spPr>
          <a:xfrm>
            <a:off x="8202755" y="4416367"/>
            <a:ext cx="1673040" cy="390617"/>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Age Group</a:t>
            </a:r>
            <a:endParaRPr lang="el-GR" sz="1600" dirty="0">
              <a:solidFill>
                <a:schemeClr val="tx1"/>
              </a:solidFill>
              <a:latin typeface="Times New Roman" panose="02020603050405020304" pitchFamily="18" charset="0"/>
              <a:cs typeface="Times New Roman" panose="02020603050405020304" pitchFamily="18" charset="0"/>
            </a:endParaRPr>
          </a:p>
        </p:txBody>
      </p:sp>
      <p:sp>
        <p:nvSpPr>
          <p:cNvPr id="5" name="Ορθογώνιο: Στρογγύλεμα γωνιών 4">
            <a:extLst>
              <a:ext uri="{FF2B5EF4-FFF2-40B4-BE49-F238E27FC236}">
                <a16:creationId xmlns:a16="http://schemas.microsoft.com/office/drawing/2014/main" id="{E033C393-8040-46C2-2C48-C33A3F73B220}"/>
              </a:ext>
            </a:extLst>
          </p:cNvPr>
          <p:cNvSpPr/>
          <p:nvPr/>
        </p:nvSpPr>
        <p:spPr>
          <a:xfrm>
            <a:off x="8204794" y="3868093"/>
            <a:ext cx="1673041" cy="390617"/>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Total Deaths</a:t>
            </a:r>
            <a:endParaRPr lang="el-GR" dirty="0"/>
          </a:p>
        </p:txBody>
      </p:sp>
      <p:sp>
        <p:nvSpPr>
          <p:cNvPr id="6" name="Ορθογώνιο: Στρογγύλεμα γωνιών 5">
            <a:extLst>
              <a:ext uri="{FF2B5EF4-FFF2-40B4-BE49-F238E27FC236}">
                <a16:creationId xmlns:a16="http://schemas.microsoft.com/office/drawing/2014/main" id="{6962D6E5-0534-7132-5423-62CBCF6D9D12}"/>
              </a:ext>
            </a:extLst>
          </p:cNvPr>
          <p:cNvSpPr/>
          <p:nvPr/>
        </p:nvSpPr>
        <p:spPr>
          <a:xfrm>
            <a:off x="8202755" y="3320445"/>
            <a:ext cx="1675080" cy="390617"/>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Dementia deaths</a:t>
            </a:r>
            <a:endParaRPr lang="el-GR" sz="1600" dirty="0">
              <a:solidFill>
                <a:schemeClr val="tx1"/>
              </a:solidFill>
              <a:latin typeface="Times New Roman" panose="02020603050405020304" pitchFamily="18" charset="0"/>
              <a:cs typeface="Times New Roman" panose="02020603050405020304" pitchFamily="18" charset="0"/>
            </a:endParaRPr>
          </a:p>
        </p:txBody>
      </p:sp>
      <p:sp>
        <p:nvSpPr>
          <p:cNvPr id="7" name="Ορθογώνιο: Στρογγύλεμα γωνιών 6">
            <a:extLst>
              <a:ext uri="{FF2B5EF4-FFF2-40B4-BE49-F238E27FC236}">
                <a16:creationId xmlns:a16="http://schemas.microsoft.com/office/drawing/2014/main" id="{60F29BA6-3D71-857C-ADAE-75A877E6F2AD}"/>
              </a:ext>
            </a:extLst>
          </p:cNvPr>
          <p:cNvSpPr/>
          <p:nvPr/>
        </p:nvSpPr>
        <p:spPr>
          <a:xfrm>
            <a:off x="8202755" y="6088157"/>
            <a:ext cx="2642747" cy="497961"/>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Dementia Deaths per 100K Total Deaths</a:t>
            </a:r>
            <a:endParaRPr lang="el-GR" sz="1600" dirty="0">
              <a:solidFill>
                <a:schemeClr val="tx1"/>
              </a:solidFill>
              <a:latin typeface="Times New Roman" panose="02020603050405020304" pitchFamily="18" charset="0"/>
              <a:cs typeface="Times New Roman" panose="02020603050405020304" pitchFamily="18" charset="0"/>
            </a:endParaRPr>
          </a:p>
        </p:txBody>
      </p:sp>
      <p:sp>
        <p:nvSpPr>
          <p:cNvPr id="8" name="Ορθογώνιο: Στρογγύλεμα γωνιών 7">
            <a:extLst>
              <a:ext uri="{FF2B5EF4-FFF2-40B4-BE49-F238E27FC236}">
                <a16:creationId xmlns:a16="http://schemas.microsoft.com/office/drawing/2014/main" id="{3950FD7D-89AA-8DBA-E796-CC25A4C8E38A}"/>
              </a:ext>
            </a:extLst>
          </p:cNvPr>
          <p:cNvSpPr/>
          <p:nvPr/>
        </p:nvSpPr>
        <p:spPr>
          <a:xfrm>
            <a:off x="8215068" y="4973774"/>
            <a:ext cx="1673040" cy="390617"/>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Gender</a:t>
            </a:r>
            <a:endParaRPr lang="el-GR" sz="1600" dirty="0">
              <a:solidFill>
                <a:schemeClr val="tx1"/>
              </a:solidFill>
              <a:latin typeface="Times New Roman" panose="02020603050405020304" pitchFamily="18" charset="0"/>
              <a:cs typeface="Times New Roman" panose="02020603050405020304" pitchFamily="18" charset="0"/>
            </a:endParaRPr>
          </a:p>
        </p:txBody>
      </p:sp>
      <p:sp>
        <p:nvSpPr>
          <p:cNvPr id="9" name="Ορθογώνιο: Στρογγύλεμα γωνιών 8">
            <a:extLst>
              <a:ext uri="{FF2B5EF4-FFF2-40B4-BE49-F238E27FC236}">
                <a16:creationId xmlns:a16="http://schemas.microsoft.com/office/drawing/2014/main" id="{624B3D5C-9997-57C1-82AA-D5B502373AB6}"/>
              </a:ext>
            </a:extLst>
          </p:cNvPr>
          <p:cNvSpPr/>
          <p:nvPr/>
        </p:nvSpPr>
        <p:spPr>
          <a:xfrm>
            <a:off x="8215068" y="5531545"/>
            <a:ext cx="1673040" cy="390617"/>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Year</a:t>
            </a:r>
            <a:endParaRPr lang="el-GR" sz="1600" dirty="0">
              <a:solidFill>
                <a:schemeClr val="tx1"/>
              </a:solidFill>
              <a:latin typeface="Times New Roman" panose="02020603050405020304" pitchFamily="18" charset="0"/>
              <a:cs typeface="Times New Roman" panose="02020603050405020304" pitchFamily="18" charset="0"/>
            </a:endParaRPr>
          </a:p>
        </p:txBody>
      </p:sp>
      <p:sp>
        <p:nvSpPr>
          <p:cNvPr id="10" name="Ορθογώνιο: Στρογγύλεμα γωνιών 9">
            <a:extLst>
              <a:ext uri="{FF2B5EF4-FFF2-40B4-BE49-F238E27FC236}">
                <a16:creationId xmlns:a16="http://schemas.microsoft.com/office/drawing/2014/main" id="{500F8193-C575-A301-3371-338CB90A658D}"/>
              </a:ext>
            </a:extLst>
          </p:cNvPr>
          <p:cNvSpPr/>
          <p:nvPr/>
        </p:nvSpPr>
        <p:spPr>
          <a:xfrm>
            <a:off x="6341787" y="4126958"/>
            <a:ext cx="671744" cy="390617"/>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Data</a:t>
            </a:r>
            <a:endParaRPr lang="el-GR" sz="1600" dirty="0">
              <a:solidFill>
                <a:schemeClr val="tx1"/>
              </a:solidFill>
              <a:latin typeface="Times New Roman" panose="02020603050405020304" pitchFamily="18" charset="0"/>
              <a:cs typeface="Times New Roman" panose="02020603050405020304" pitchFamily="18" charset="0"/>
            </a:endParaRPr>
          </a:p>
        </p:txBody>
      </p:sp>
      <p:cxnSp>
        <p:nvCxnSpPr>
          <p:cNvPr id="16" name="Ευθύγραμμο βέλος σύνδεσης 15">
            <a:extLst>
              <a:ext uri="{FF2B5EF4-FFF2-40B4-BE49-F238E27FC236}">
                <a16:creationId xmlns:a16="http://schemas.microsoft.com/office/drawing/2014/main" id="{9F726A31-FC43-2A7F-B17A-580B11B2F0C8}"/>
              </a:ext>
            </a:extLst>
          </p:cNvPr>
          <p:cNvCxnSpPr>
            <a:cxnSpLocks/>
            <a:endCxn id="43" idx="1"/>
          </p:cNvCxnSpPr>
          <p:nvPr/>
        </p:nvCxnSpPr>
        <p:spPr>
          <a:xfrm flipV="1">
            <a:off x="7013531" y="2933691"/>
            <a:ext cx="1187184" cy="1379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Ευθύγραμμο βέλος σύνδεσης 17">
            <a:extLst>
              <a:ext uri="{FF2B5EF4-FFF2-40B4-BE49-F238E27FC236}">
                <a16:creationId xmlns:a16="http://schemas.microsoft.com/office/drawing/2014/main" id="{B176C2E9-EC0B-1479-6377-1EE5B175B90C}"/>
              </a:ext>
            </a:extLst>
          </p:cNvPr>
          <p:cNvCxnSpPr>
            <a:cxnSpLocks/>
            <a:stCxn id="10" idx="3"/>
            <a:endCxn id="6" idx="1"/>
          </p:cNvCxnSpPr>
          <p:nvPr/>
        </p:nvCxnSpPr>
        <p:spPr>
          <a:xfrm flipV="1">
            <a:off x="7013531" y="3515754"/>
            <a:ext cx="1189224" cy="806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Ευθύγραμμο βέλος σύνδεσης 19">
            <a:extLst>
              <a:ext uri="{FF2B5EF4-FFF2-40B4-BE49-F238E27FC236}">
                <a16:creationId xmlns:a16="http://schemas.microsoft.com/office/drawing/2014/main" id="{301C70FE-C770-2802-1078-59CF76268E91}"/>
              </a:ext>
            </a:extLst>
          </p:cNvPr>
          <p:cNvCxnSpPr>
            <a:cxnSpLocks/>
            <a:stCxn id="10" idx="3"/>
            <a:endCxn id="4" idx="1"/>
          </p:cNvCxnSpPr>
          <p:nvPr/>
        </p:nvCxnSpPr>
        <p:spPr>
          <a:xfrm>
            <a:off x="7013531" y="4322267"/>
            <a:ext cx="1189224" cy="289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Ευθύγραμμο βέλος σύνδεσης 20">
            <a:extLst>
              <a:ext uri="{FF2B5EF4-FFF2-40B4-BE49-F238E27FC236}">
                <a16:creationId xmlns:a16="http://schemas.microsoft.com/office/drawing/2014/main" id="{D68361B0-794A-72B5-3DB7-9F527FD44FDB}"/>
              </a:ext>
            </a:extLst>
          </p:cNvPr>
          <p:cNvCxnSpPr>
            <a:cxnSpLocks/>
            <a:stCxn id="10" idx="3"/>
            <a:endCxn id="8" idx="1"/>
          </p:cNvCxnSpPr>
          <p:nvPr/>
        </p:nvCxnSpPr>
        <p:spPr>
          <a:xfrm>
            <a:off x="7013531" y="4322267"/>
            <a:ext cx="1201537" cy="846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Ευθύγραμμο βέλος σύνδεσης 21">
            <a:extLst>
              <a:ext uri="{FF2B5EF4-FFF2-40B4-BE49-F238E27FC236}">
                <a16:creationId xmlns:a16="http://schemas.microsoft.com/office/drawing/2014/main" id="{402EDBBE-835B-A937-3450-8605DBC9F298}"/>
              </a:ext>
            </a:extLst>
          </p:cNvPr>
          <p:cNvCxnSpPr>
            <a:cxnSpLocks/>
            <a:stCxn id="10" idx="3"/>
            <a:endCxn id="7" idx="1"/>
          </p:cNvCxnSpPr>
          <p:nvPr/>
        </p:nvCxnSpPr>
        <p:spPr>
          <a:xfrm>
            <a:off x="7013531" y="4322267"/>
            <a:ext cx="1189224" cy="2014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Ευθύγραμμο βέλος σύνδεσης 33">
            <a:extLst>
              <a:ext uri="{FF2B5EF4-FFF2-40B4-BE49-F238E27FC236}">
                <a16:creationId xmlns:a16="http://schemas.microsoft.com/office/drawing/2014/main" id="{8BBB4068-572E-B851-89D8-38120DE0EBB5}"/>
              </a:ext>
            </a:extLst>
          </p:cNvPr>
          <p:cNvCxnSpPr>
            <a:cxnSpLocks/>
            <a:stCxn id="10" idx="3"/>
            <a:endCxn id="5" idx="1"/>
          </p:cNvCxnSpPr>
          <p:nvPr/>
        </p:nvCxnSpPr>
        <p:spPr>
          <a:xfrm flipV="1">
            <a:off x="7013531" y="4063402"/>
            <a:ext cx="1191263" cy="258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Ορθογώνιο: Στρογγύλεμα γωνιών 42">
            <a:extLst>
              <a:ext uri="{FF2B5EF4-FFF2-40B4-BE49-F238E27FC236}">
                <a16:creationId xmlns:a16="http://schemas.microsoft.com/office/drawing/2014/main" id="{08EE9253-1250-D839-4BC9-657FF9A62028}"/>
              </a:ext>
            </a:extLst>
          </p:cNvPr>
          <p:cNvSpPr/>
          <p:nvPr/>
        </p:nvSpPr>
        <p:spPr>
          <a:xfrm>
            <a:off x="8200715" y="2738382"/>
            <a:ext cx="1675080" cy="390617"/>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Country</a:t>
            </a:r>
            <a:endParaRPr lang="el-GR" sz="1600" dirty="0">
              <a:solidFill>
                <a:schemeClr val="tx1"/>
              </a:solidFill>
              <a:latin typeface="Times New Roman" panose="02020603050405020304" pitchFamily="18" charset="0"/>
              <a:cs typeface="Times New Roman" panose="02020603050405020304" pitchFamily="18" charset="0"/>
            </a:endParaRPr>
          </a:p>
        </p:txBody>
      </p:sp>
      <p:cxnSp>
        <p:nvCxnSpPr>
          <p:cNvPr id="66" name="Ευθύγραμμο βέλος σύνδεσης 65">
            <a:extLst>
              <a:ext uri="{FF2B5EF4-FFF2-40B4-BE49-F238E27FC236}">
                <a16:creationId xmlns:a16="http://schemas.microsoft.com/office/drawing/2014/main" id="{3F305F27-8E49-D681-B0AB-78B40DB6A5C9}"/>
              </a:ext>
            </a:extLst>
          </p:cNvPr>
          <p:cNvCxnSpPr>
            <a:cxnSpLocks/>
            <a:stCxn id="10" idx="3"/>
            <a:endCxn id="9" idx="1"/>
          </p:cNvCxnSpPr>
          <p:nvPr/>
        </p:nvCxnSpPr>
        <p:spPr>
          <a:xfrm>
            <a:off x="7013531" y="4322267"/>
            <a:ext cx="1201537" cy="1404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628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sp>
        <p:nvSpPr>
          <p:cNvPr id="2" name="Τίτλος 1">
            <a:extLst>
              <a:ext uri="{FF2B5EF4-FFF2-40B4-BE49-F238E27FC236}">
                <a16:creationId xmlns:a16="http://schemas.microsoft.com/office/drawing/2014/main" id="{EC89C4A2-2AA2-4E3E-AB01-803B9BBA4984}"/>
              </a:ext>
            </a:extLst>
          </p:cNvPr>
          <p:cNvSpPr>
            <a:spLocks noGrp="1"/>
          </p:cNvSpPr>
          <p:nvPr>
            <p:ph type="title"/>
          </p:nvPr>
        </p:nvSpPr>
        <p:spPr>
          <a:xfrm>
            <a:off x="612561" y="1561552"/>
            <a:ext cx="3757742" cy="869684"/>
          </a:xfrm>
        </p:spPr>
        <p:txBody>
          <a:bodyPr anchor="b">
            <a:normAutofit/>
          </a:bodyPr>
          <a:lstStyle/>
          <a:p>
            <a:pPr algn="ctr"/>
            <a:r>
              <a:rPr lang="en-US" sz="2000" b="1" dirty="0">
                <a:latin typeface="Times New Roman" panose="02020603050405020304" pitchFamily="18" charset="0"/>
                <a:cs typeface="Times New Roman" panose="02020603050405020304" pitchFamily="18" charset="0"/>
              </a:rPr>
              <a:t>Map</a:t>
            </a:r>
            <a:endParaRPr lang="el-GR" sz="2000" b="1" dirty="0">
              <a:latin typeface="Times New Roman" panose="02020603050405020304" pitchFamily="18" charset="0"/>
              <a:cs typeface="Times New Roman" panose="02020603050405020304" pitchFamily="18" charset="0"/>
            </a:endParaRPr>
          </a:p>
        </p:txBody>
      </p:sp>
      <p:sp>
        <p:nvSpPr>
          <p:cNvPr id="26"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FFA334"/>
          </a:solidFill>
          <a:ln w="38100" cap="rnd">
            <a:solidFill>
              <a:srgbClr val="FFA33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sp>
        <p:nvSpPr>
          <p:cNvPr id="19" name="Content Placeholder 20">
            <a:extLst>
              <a:ext uri="{FF2B5EF4-FFF2-40B4-BE49-F238E27FC236}">
                <a16:creationId xmlns:a16="http://schemas.microsoft.com/office/drawing/2014/main" id="{3581829F-494F-A4D5-B487-096D4D4CE439}"/>
              </a:ext>
            </a:extLst>
          </p:cNvPr>
          <p:cNvSpPr>
            <a:spLocks noGrp="1"/>
          </p:cNvSpPr>
          <p:nvPr>
            <p:ph idx="1"/>
          </p:nvPr>
        </p:nvSpPr>
        <p:spPr>
          <a:xfrm>
            <a:off x="1" y="2532888"/>
            <a:ext cx="4883230" cy="4325111"/>
          </a:xfrm>
        </p:spPr>
        <p:txBody>
          <a:bodyPr anchor="t">
            <a:noAutofit/>
          </a:bodyPr>
          <a:lstStyle/>
          <a:p>
            <a:pPr marL="0" indent="0" algn="just">
              <a:buNone/>
            </a:pPr>
            <a:r>
              <a:rPr lang="en-US" sz="1600" b="0" i="0" dirty="0">
                <a:effectLst/>
                <a:latin typeface="Times New Roman" panose="02020603050405020304" pitchFamily="18" charset="0"/>
                <a:cs typeface="Times New Roman" panose="02020603050405020304" pitchFamily="18" charset="0"/>
              </a:rPr>
              <a:t>In the adjacent map, the countries we are interested in are color-coded. The color on this particular map acts as a heatmap. The darker the color, the more deaths from dementia per 100K total deaths the corresponding country had. This diagram is interactive. The user is given the ability to select the year of interest,  the gender, and the age group through filters. Additionally, they have the option to choose more than one category per filter. What is more, a slider has been added so that the user can have the ability to better perceive the changes in the death rate for each country across the years under study. </a:t>
            </a:r>
          </a:p>
          <a:p>
            <a:pPr marL="0" indent="0" algn="just">
              <a:buNone/>
            </a:pPr>
            <a:r>
              <a:rPr lang="en-US" sz="1600" b="0" i="0" dirty="0">
                <a:effectLst/>
                <a:latin typeface="Times New Roman" panose="02020603050405020304" pitchFamily="18" charset="0"/>
                <a:cs typeface="Times New Roman" panose="02020603050405020304" pitchFamily="18" charset="0"/>
              </a:rPr>
              <a:t>As for Greece, once again we observe that deaths from dementia per 100</a:t>
            </a:r>
            <a:r>
              <a:rPr lang="el-GR" sz="1600" b="0" i="0" dirty="0">
                <a:effectLst/>
                <a:latin typeface="Times New Roman" panose="02020603050405020304" pitchFamily="18" charset="0"/>
                <a:cs typeface="Times New Roman" panose="02020603050405020304" pitchFamily="18" charset="0"/>
              </a:rPr>
              <a:t>Κ</a:t>
            </a:r>
            <a:r>
              <a:rPr lang="en-US" sz="1600" b="0" i="0" dirty="0">
                <a:effectLst/>
                <a:latin typeface="Times New Roman" panose="02020603050405020304" pitchFamily="18" charset="0"/>
                <a:cs typeface="Times New Roman" panose="02020603050405020304" pitchFamily="18" charset="0"/>
              </a:rPr>
              <a:t> total deaths are relatively low compared to the rest of Europe</a:t>
            </a:r>
            <a:r>
              <a:rPr lang="en-US" sz="1600" dirty="0">
                <a:latin typeface="Times New Roman" panose="02020603050405020304" pitchFamily="18" charset="0"/>
                <a:cs typeface="Times New Roman" panose="02020603050405020304" pitchFamily="18" charset="0"/>
              </a:rPr>
              <a:t> while the death rate seems to increase over the years.</a:t>
            </a:r>
          </a:p>
        </p:txBody>
      </p:sp>
      <mc:AlternateContent xmlns:mc="http://schemas.openxmlformats.org/markup-compatibility/2006" xmlns:p14="http://schemas.microsoft.com/office/powerpoint/2010/main">
        <mc:Choice Requires="p14">
          <p:contentPart p14:bwMode="auto" r:id="rId2">
            <p14:nvContentPartPr>
              <p14:cNvPr id="28" name="Ink 2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8" name="Ink 2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Εικόνα 3" descr="Εικόνα που περιέχει χάρτης, κείμενο, στιγμιότυπο οθόνης, λογισμικό γραφικών&#10;&#10;Περιγραφή που δημιουργήθηκε αυτόματα">
            <a:extLst>
              <a:ext uri="{FF2B5EF4-FFF2-40B4-BE49-F238E27FC236}">
                <a16:creationId xmlns:a16="http://schemas.microsoft.com/office/drawing/2014/main" id="{331866DF-E3F2-83AA-1052-E4BBBD1E80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3230" y="2111967"/>
            <a:ext cx="7308770" cy="3958289"/>
          </a:xfrm>
          <a:prstGeom prst="rect">
            <a:avLst/>
          </a:prstGeom>
        </p:spPr>
      </p:pic>
    </p:spTree>
    <p:extLst>
      <p:ext uri="{BB962C8B-B14F-4D97-AF65-F5344CB8AC3E}">
        <p14:creationId xmlns:p14="http://schemas.microsoft.com/office/powerpoint/2010/main" val="435931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sp>
        <p:nvSpPr>
          <p:cNvPr id="2" name="Τίτλος 1">
            <a:extLst>
              <a:ext uri="{FF2B5EF4-FFF2-40B4-BE49-F238E27FC236}">
                <a16:creationId xmlns:a16="http://schemas.microsoft.com/office/drawing/2014/main" id="{EC89C4A2-2AA2-4E3E-AB01-803B9BBA4984}"/>
              </a:ext>
            </a:extLst>
          </p:cNvPr>
          <p:cNvSpPr>
            <a:spLocks noGrp="1"/>
          </p:cNvSpPr>
          <p:nvPr>
            <p:ph type="title"/>
          </p:nvPr>
        </p:nvSpPr>
        <p:spPr>
          <a:xfrm>
            <a:off x="612561" y="1561552"/>
            <a:ext cx="3757742" cy="869684"/>
          </a:xfrm>
        </p:spPr>
        <p:txBody>
          <a:bodyPr anchor="b">
            <a:normAutofit/>
          </a:bodyPr>
          <a:lstStyle/>
          <a:p>
            <a:pPr algn="ctr"/>
            <a:r>
              <a:rPr lang="en-US" sz="2000" b="1">
                <a:latin typeface="Times New Roman" panose="02020603050405020304" pitchFamily="18" charset="0"/>
                <a:cs typeface="Times New Roman" panose="02020603050405020304" pitchFamily="18" charset="0"/>
              </a:rPr>
              <a:t>Dynamic Barplot</a:t>
            </a:r>
            <a:endParaRPr lang="el-GR" sz="2000" b="1" dirty="0">
              <a:latin typeface="Times New Roman" panose="02020603050405020304" pitchFamily="18" charset="0"/>
              <a:cs typeface="Times New Roman" panose="02020603050405020304" pitchFamily="18" charset="0"/>
            </a:endParaRPr>
          </a:p>
        </p:txBody>
      </p:sp>
      <p:sp>
        <p:nvSpPr>
          <p:cNvPr id="26"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FFA334"/>
          </a:solidFill>
          <a:ln w="38100" cap="rnd">
            <a:solidFill>
              <a:srgbClr val="FFA33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sp>
        <p:nvSpPr>
          <p:cNvPr id="19" name="Content Placeholder 20">
            <a:extLst>
              <a:ext uri="{FF2B5EF4-FFF2-40B4-BE49-F238E27FC236}">
                <a16:creationId xmlns:a16="http://schemas.microsoft.com/office/drawing/2014/main" id="{3581829F-494F-A4D5-B487-096D4D4CE439}"/>
              </a:ext>
            </a:extLst>
          </p:cNvPr>
          <p:cNvSpPr>
            <a:spLocks noGrp="1"/>
          </p:cNvSpPr>
          <p:nvPr>
            <p:ph idx="1"/>
          </p:nvPr>
        </p:nvSpPr>
        <p:spPr>
          <a:xfrm>
            <a:off x="0" y="2531642"/>
            <a:ext cx="5388747" cy="4188754"/>
          </a:xfrm>
        </p:spPr>
        <p:txBody>
          <a:bodyPr anchor="t">
            <a:noAutofit/>
          </a:bodyPr>
          <a:lstStyle/>
          <a:p>
            <a:pPr marL="0" indent="0" algn="just">
              <a:buNone/>
            </a:pPr>
            <a:r>
              <a:rPr lang="en-US" sz="1600" b="0" i="0" dirty="0">
                <a:effectLst/>
                <a:latin typeface="Times New Roman" panose="02020603050405020304" pitchFamily="18" charset="0"/>
                <a:cs typeface="Times New Roman" panose="02020603050405020304" pitchFamily="18" charset="0"/>
              </a:rPr>
              <a:t>The second interactive plot is a dynamic </a:t>
            </a:r>
            <a:r>
              <a:rPr lang="en-US" sz="1600" b="0" i="0" dirty="0" err="1">
                <a:effectLst/>
                <a:latin typeface="Times New Roman" panose="02020603050405020304" pitchFamily="18" charset="0"/>
                <a:cs typeface="Times New Roman" panose="02020603050405020304" pitchFamily="18" charset="0"/>
              </a:rPr>
              <a:t>barplot</a:t>
            </a:r>
            <a:r>
              <a:rPr lang="en-US" sz="1600" b="0" i="0" dirty="0">
                <a:effectLst/>
                <a:latin typeface="Times New Roman" panose="02020603050405020304" pitchFamily="18" charset="0"/>
                <a:cs typeface="Times New Roman" panose="02020603050405020304" pitchFamily="18" charset="0"/>
              </a:rPr>
              <a:t>. The countries we are studying are placed on the y-axis, while the number of deaths from dementia per 100K deaths is on the x-axis for each country. In this diagram, the user has the ability to select the year they want to study, as well as the gender and age group. In each filter, they can select more than two categories again. Moreover, a slider has been added so that the user can have the ability to better perceive the changes in the death rate for each country across the years under study. Also, the bars are sorted </a:t>
            </a:r>
            <a:r>
              <a:rPr lang="en-US" sz="1600" dirty="0">
                <a:latin typeface="Times New Roman" panose="02020603050405020304" pitchFamily="18" charset="0"/>
                <a:cs typeface="Times New Roman" panose="02020603050405020304" pitchFamily="18" charset="0"/>
              </a:rPr>
              <a:t>dynamically</a:t>
            </a:r>
            <a:r>
              <a:rPr lang="en-US" sz="1600" b="0" i="0" dirty="0">
                <a:effectLst/>
                <a:latin typeface="Times New Roman" panose="02020603050405020304" pitchFamily="18" charset="0"/>
                <a:cs typeface="Times New Roman" panose="02020603050405020304" pitchFamily="18" charset="0"/>
              </a:rPr>
              <a:t> in descending order, allowing the user to compare more easily, </a:t>
            </a:r>
            <a:r>
              <a:rPr lang="en-US" sz="1600" dirty="0">
                <a:latin typeface="Times New Roman" panose="02020603050405020304" pitchFamily="18" charset="0"/>
                <a:cs typeface="Times New Roman" panose="02020603050405020304" pitchFamily="18" charset="0"/>
              </a:rPr>
              <a:t>whereas</a:t>
            </a:r>
            <a:r>
              <a:rPr lang="en-US" sz="1600" b="0" i="0" dirty="0">
                <a:effectLst/>
                <a:latin typeface="Times New Roman" panose="02020603050405020304" pitchFamily="18" charset="0"/>
                <a:cs typeface="Times New Roman" panose="02020603050405020304" pitchFamily="18" charset="0"/>
              </a:rPr>
              <a:t> Greece is colored in blue for easier comparison. </a:t>
            </a:r>
          </a:p>
          <a:p>
            <a:pPr marL="0" indent="0" algn="just">
              <a:buNone/>
            </a:pPr>
            <a:r>
              <a:rPr lang="en-US" sz="1600" b="0" i="0" dirty="0">
                <a:effectLst/>
                <a:latin typeface="Times New Roman" panose="02020603050405020304" pitchFamily="18" charset="0"/>
                <a:cs typeface="Times New Roman" panose="02020603050405020304" pitchFamily="18" charset="0"/>
              </a:rPr>
              <a:t>We observe that Greece has a low death rate when compared to other European countries. However, there is an increasing trend over the years for both males and females.</a:t>
            </a:r>
            <a:endParaRPr lang="en-US"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28" name="Ink 2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8" name="Ink 2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7" name="Εικόνα 6" descr="Εικόνα που περιέχει κείμενο, στιγμιότυπο οθόνης, γράφημα, διάγραμμα&#10;&#10;Περιγραφή που δημιουργήθηκε αυτόματα">
            <a:extLst>
              <a:ext uri="{FF2B5EF4-FFF2-40B4-BE49-F238E27FC236}">
                <a16:creationId xmlns:a16="http://schemas.microsoft.com/office/drawing/2014/main" id="{19FB2573-47DE-3FE8-837C-B100301A31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5429" y="1971579"/>
            <a:ext cx="6812132" cy="3885045"/>
          </a:xfrm>
          <a:prstGeom prst="rect">
            <a:avLst/>
          </a:prstGeom>
        </p:spPr>
      </p:pic>
    </p:spTree>
    <p:extLst>
      <p:ext uri="{BB962C8B-B14F-4D97-AF65-F5344CB8AC3E}">
        <p14:creationId xmlns:p14="http://schemas.microsoft.com/office/powerpoint/2010/main" val="2205783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sp>
        <p:nvSpPr>
          <p:cNvPr id="2" name="Τίτλος 1">
            <a:extLst>
              <a:ext uri="{FF2B5EF4-FFF2-40B4-BE49-F238E27FC236}">
                <a16:creationId xmlns:a16="http://schemas.microsoft.com/office/drawing/2014/main" id="{EC89C4A2-2AA2-4E3E-AB01-803B9BBA4984}"/>
              </a:ext>
            </a:extLst>
          </p:cNvPr>
          <p:cNvSpPr>
            <a:spLocks noGrp="1"/>
          </p:cNvSpPr>
          <p:nvPr>
            <p:ph type="title"/>
          </p:nvPr>
        </p:nvSpPr>
        <p:spPr>
          <a:xfrm>
            <a:off x="612561" y="1561552"/>
            <a:ext cx="3425679" cy="869684"/>
          </a:xfrm>
        </p:spPr>
        <p:txBody>
          <a:bodyPr anchor="b">
            <a:normAutofit/>
          </a:bodyPr>
          <a:lstStyle/>
          <a:p>
            <a:pPr algn="ctr"/>
            <a:r>
              <a:rPr lang="en-US" sz="2000" b="1" dirty="0" err="1">
                <a:latin typeface="Times New Roman" panose="02020603050405020304" pitchFamily="18" charset="0"/>
                <a:cs typeface="Times New Roman" panose="02020603050405020304" pitchFamily="18" charset="0"/>
              </a:rPr>
              <a:t>Barplot</a:t>
            </a:r>
            <a:r>
              <a:rPr lang="en-US" sz="2000" b="1" dirty="0">
                <a:latin typeface="Times New Roman" panose="02020603050405020304" pitchFamily="18" charset="0"/>
                <a:cs typeface="Times New Roman" panose="02020603050405020304" pitchFamily="18" charset="0"/>
              </a:rPr>
              <a:t> Females v. Males</a:t>
            </a:r>
            <a:endParaRPr lang="el-GR" sz="2000" b="1" dirty="0">
              <a:latin typeface="Times New Roman" panose="02020603050405020304" pitchFamily="18" charset="0"/>
              <a:cs typeface="Times New Roman" panose="02020603050405020304" pitchFamily="18" charset="0"/>
            </a:endParaRPr>
          </a:p>
        </p:txBody>
      </p:sp>
      <p:sp>
        <p:nvSpPr>
          <p:cNvPr id="26"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FFA334"/>
          </a:solidFill>
          <a:ln w="38100" cap="rnd">
            <a:solidFill>
              <a:srgbClr val="FFA33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sp>
        <p:nvSpPr>
          <p:cNvPr id="19" name="Content Placeholder 20">
            <a:extLst>
              <a:ext uri="{FF2B5EF4-FFF2-40B4-BE49-F238E27FC236}">
                <a16:creationId xmlns:a16="http://schemas.microsoft.com/office/drawing/2014/main" id="{3581829F-494F-A4D5-B487-096D4D4CE439}"/>
              </a:ext>
            </a:extLst>
          </p:cNvPr>
          <p:cNvSpPr>
            <a:spLocks noGrp="1"/>
          </p:cNvSpPr>
          <p:nvPr>
            <p:ph idx="1"/>
          </p:nvPr>
        </p:nvSpPr>
        <p:spPr>
          <a:xfrm>
            <a:off x="60074" y="2531642"/>
            <a:ext cx="4301292" cy="4274707"/>
          </a:xfrm>
        </p:spPr>
        <p:txBody>
          <a:bodyPr anchor="t">
            <a:noAutofit/>
          </a:bodyPr>
          <a:lstStyle/>
          <a:p>
            <a:pPr marL="0" indent="0" algn="just">
              <a:buNone/>
            </a:pPr>
            <a:r>
              <a:rPr lang="en-US" sz="1600" b="0" i="0" dirty="0">
                <a:effectLst/>
                <a:latin typeface="Times New Roman" panose="02020603050405020304" pitchFamily="18" charset="0"/>
                <a:cs typeface="Times New Roman" panose="02020603050405020304" pitchFamily="18" charset="0"/>
              </a:rPr>
              <a:t>On the interactive </a:t>
            </a:r>
            <a:r>
              <a:rPr lang="en-US" sz="1600" b="0" i="0" dirty="0" err="1">
                <a:effectLst/>
                <a:latin typeface="Times New Roman" panose="02020603050405020304" pitchFamily="18" charset="0"/>
                <a:cs typeface="Times New Roman" panose="02020603050405020304" pitchFamily="18" charset="0"/>
              </a:rPr>
              <a:t>barplot</a:t>
            </a:r>
            <a:r>
              <a:rPr lang="en-US" sz="1600" b="0" i="0" dirty="0">
                <a:effectLst/>
                <a:latin typeface="Times New Roman" panose="02020603050405020304" pitchFamily="18" charset="0"/>
                <a:cs typeface="Times New Roman" panose="02020603050405020304" pitchFamily="18" charset="0"/>
              </a:rPr>
              <a:t> located on the right, users can compare dementia death rates per country, as well as filter the data by gender</a:t>
            </a:r>
            <a:r>
              <a:rPr lang="en-US" sz="1600" dirty="0">
                <a:latin typeface="Times New Roman" panose="02020603050405020304" pitchFamily="18" charset="0"/>
                <a:cs typeface="Times New Roman" panose="02020603050405020304" pitchFamily="18" charset="0"/>
              </a:rPr>
              <a:t> and </a:t>
            </a:r>
            <a:r>
              <a:rPr lang="en-US" sz="1600" b="0" i="0" dirty="0">
                <a:effectLst/>
                <a:latin typeface="Times New Roman" panose="02020603050405020304" pitchFamily="18" charset="0"/>
                <a:cs typeface="Times New Roman" panose="02020603050405020304" pitchFamily="18" charset="0"/>
              </a:rPr>
              <a:t>age group. The filters allow for the selection of multiple categories simultaneously.</a:t>
            </a:r>
          </a:p>
          <a:p>
            <a:pPr marL="0" indent="0" algn="just">
              <a:buNone/>
            </a:pPr>
            <a:r>
              <a:rPr lang="en-US" sz="1600" dirty="0">
                <a:latin typeface="Times New Roman" panose="02020603050405020304" pitchFamily="18" charset="0"/>
                <a:cs typeface="Times New Roman" panose="02020603050405020304" pitchFamily="18" charset="0"/>
              </a:rPr>
              <a:t>When examining the data for Greece, it becomes apparent that the dementia death rate exhibits an upward trend over the years. This increase is not limited to a specific gender or age group but applies to both males and females, as well as all age groups combined. The </a:t>
            </a:r>
            <a:r>
              <a:rPr lang="en-US" sz="1600" dirty="0" err="1">
                <a:latin typeface="Times New Roman" panose="02020603050405020304" pitchFamily="18" charset="0"/>
                <a:cs typeface="Times New Roman" panose="02020603050405020304" pitchFamily="18" charset="0"/>
              </a:rPr>
              <a:t>barplot</a:t>
            </a:r>
            <a:r>
              <a:rPr lang="en-US" sz="1600" dirty="0">
                <a:latin typeface="Times New Roman" panose="02020603050405020304" pitchFamily="18" charset="0"/>
                <a:cs typeface="Times New Roman" panose="02020603050405020304" pitchFamily="18" charset="0"/>
              </a:rPr>
              <a:t> enables users to explore and compare these rising death rates in Greece with other countries while adjusting the slider to visualize the changes more effectively and therefore verify these results themselves.</a:t>
            </a:r>
          </a:p>
        </p:txBody>
      </p:sp>
      <mc:AlternateContent xmlns:mc="http://schemas.openxmlformats.org/markup-compatibility/2006" xmlns:p14="http://schemas.microsoft.com/office/powerpoint/2010/main">
        <mc:Choice Requires="p14">
          <p:contentPart p14:bwMode="auto" r:id="rId2">
            <p14:nvContentPartPr>
              <p14:cNvPr id="28" name="Ink 2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8" name="Ink 2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Εικόνα 3" descr="Εικόνα που περιέχει κείμενο, στιγμιότυπο οθόνης, διάγραμμα, λογισμικό&#10;&#10;Περιγραφή που δημιουργήθηκε αυτόματα">
            <a:extLst>
              <a:ext uri="{FF2B5EF4-FFF2-40B4-BE49-F238E27FC236}">
                <a16:creationId xmlns:a16="http://schemas.microsoft.com/office/drawing/2014/main" id="{6EBE14B0-6900-BA61-440E-CBFCC6C95E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1440" y="2158739"/>
            <a:ext cx="7710486" cy="4274707"/>
          </a:xfrm>
          <a:prstGeom prst="rect">
            <a:avLst/>
          </a:prstGeom>
        </p:spPr>
      </p:pic>
    </p:spTree>
    <p:extLst>
      <p:ext uri="{BB962C8B-B14F-4D97-AF65-F5344CB8AC3E}">
        <p14:creationId xmlns:p14="http://schemas.microsoft.com/office/powerpoint/2010/main" val="240634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sp>
        <p:nvSpPr>
          <p:cNvPr id="2" name="Τίτλος 1">
            <a:extLst>
              <a:ext uri="{FF2B5EF4-FFF2-40B4-BE49-F238E27FC236}">
                <a16:creationId xmlns:a16="http://schemas.microsoft.com/office/drawing/2014/main" id="{EC89C4A2-2AA2-4E3E-AB01-803B9BBA4984}"/>
              </a:ext>
            </a:extLst>
          </p:cNvPr>
          <p:cNvSpPr>
            <a:spLocks noGrp="1"/>
          </p:cNvSpPr>
          <p:nvPr>
            <p:ph type="title"/>
          </p:nvPr>
        </p:nvSpPr>
        <p:spPr>
          <a:xfrm>
            <a:off x="390618" y="1499614"/>
            <a:ext cx="4375358" cy="3809233"/>
          </a:xfrm>
        </p:spPr>
        <p:txBody>
          <a:bodyPr>
            <a:normAutofit/>
          </a:bodyPr>
          <a:lstStyle/>
          <a:p>
            <a:r>
              <a:rPr lang="en-US" sz="3500" dirty="0">
                <a:latin typeface="Times New Roman" panose="02020603050405020304" pitchFamily="18" charset="0"/>
                <a:cs typeface="Times New Roman" panose="02020603050405020304" pitchFamily="18" charset="0"/>
              </a:rPr>
              <a:t>         Conclusions</a:t>
            </a:r>
            <a:endParaRPr lang="el-GR" sz="3500" dirty="0">
              <a:latin typeface="Times New Roman" panose="02020603050405020304" pitchFamily="18" charset="0"/>
              <a:cs typeface="Times New Roman" panose="02020603050405020304" pitchFamily="18" charset="0"/>
            </a:endParaRPr>
          </a:p>
        </p:txBody>
      </p:sp>
      <p:sp>
        <p:nvSpPr>
          <p:cNvPr id="35"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sp>
        <p:nvSpPr>
          <p:cNvPr id="19" name="Content Placeholder 20">
            <a:extLst>
              <a:ext uri="{FF2B5EF4-FFF2-40B4-BE49-F238E27FC236}">
                <a16:creationId xmlns:a16="http://schemas.microsoft.com/office/drawing/2014/main" id="{3581829F-494F-A4D5-B487-096D4D4CE439}"/>
              </a:ext>
            </a:extLst>
          </p:cNvPr>
          <p:cNvSpPr>
            <a:spLocks noGrp="1"/>
          </p:cNvSpPr>
          <p:nvPr>
            <p:ph idx="1"/>
          </p:nvPr>
        </p:nvSpPr>
        <p:spPr>
          <a:xfrm>
            <a:off x="4865182" y="884204"/>
            <a:ext cx="7251994" cy="4767309"/>
          </a:xfrm>
        </p:spPr>
        <p:txBody>
          <a:bodyPr anchor="ctr">
            <a:normAutofit/>
          </a:bodyPr>
          <a:lstStyle/>
          <a:p>
            <a:pPr marL="0" indent="0" algn="just">
              <a:lnSpc>
                <a:spcPct val="100000"/>
              </a:lnSpc>
              <a:buNone/>
            </a:pPr>
            <a:r>
              <a:rPr lang="en-US" sz="1600" b="0" i="0" dirty="0">
                <a:effectLst/>
                <a:latin typeface="Times New Roman" panose="02020603050405020304" pitchFamily="18" charset="0"/>
                <a:cs typeface="Times New Roman" panose="02020603050405020304" pitchFamily="18" charset="0"/>
              </a:rPr>
              <a:t>The conclusions derived from the interactive graphs are the same as those from the corresponding static ones, as expected. </a:t>
            </a:r>
          </a:p>
          <a:p>
            <a:pPr marL="0" indent="0" algn="just">
              <a:lnSpc>
                <a:spcPct val="100000"/>
              </a:lnSpc>
              <a:buNone/>
            </a:pPr>
            <a:r>
              <a:rPr lang="en-US" sz="1600" b="0" i="0" dirty="0">
                <a:effectLst/>
                <a:latin typeface="Times New Roman" panose="02020603050405020304" pitchFamily="18" charset="0"/>
                <a:cs typeface="Times New Roman" panose="02020603050405020304" pitchFamily="18" charset="0"/>
              </a:rPr>
              <a:t>The difference is that the interactive graphs give the user the ability to extract specific segments of interest by selecting their preferred filters. This allows them to examine these segments separately while also viewing them as a whole.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369784"/>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212</TotalTime>
  <Words>630</Words>
  <Application>Microsoft Office PowerPoint</Application>
  <PresentationFormat>Ευρεία οθόνη</PresentationFormat>
  <Paragraphs>25</Paragraphs>
  <Slides>6</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6</vt:i4>
      </vt:variant>
    </vt:vector>
  </HeadingPairs>
  <TitlesOfParts>
    <vt:vector size="11" baseType="lpstr">
      <vt:lpstr>Arial</vt:lpstr>
      <vt:lpstr>Modern Love</vt:lpstr>
      <vt:lpstr>The Hand</vt:lpstr>
      <vt:lpstr>Times New Roman</vt:lpstr>
      <vt:lpstr>SketchyVTI</vt:lpstr>
      <vt:lpstr>Data Visualization and Communication     Project I: Dementia Deaths Greece v. Europe                              Part II: Interactive Plots</vt:lpstr>
      <vt:lpstr>Interactive and Dynamic Plots</vt:lpstr>
      <vt:lpstr>Map</vt:lpstr>
      <vt:lpstr>Dynamic Barplot</vt:lpstr>
      <vt:lpstr>Barplot Females v. Males</vt:lpstr>
      <vt:lpstr>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and Communication     Project I: Dementia Deaths Greece v. Europe                              Part II: Interactive Plots</dc:title>
  <dc:creator>EIRINI MYLONA</dc:creator>
  <cp:lastModifiedBy>EIRINI MYLONA</cp:lastModifiedBy>
  <cp:revision>15</cp:revision>
  <dcterms:created xsi:type="dcterms:W3CDTF">2023-06-05T10:05:41Z</dcterms:created>
  <dcterms:modified xsi:type="dcterms:W3CDTF">2023-09-19T11:28:14Z</dcterms:modified>
</cp:coreProperties>
</file>