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325" r:id="rId2"/>
    <p:sldId id="570" r:id="rId3"/>
    <p:sldId id="565" r:id="rId4"/>
    <p:sldId id="498" r:id="rId5"/>
    <p:sldId id="558" r:id="rId6"/>
    <p:sldId id="556" r:id="rId7"/>
    <p:sldId id="564" r:id="rId8"/>
    <p:sldId id="461" r:id="rId9"/>
    <p:sldId id="535" r:id="rId10"/>
    <p:sldId id="499" r:id="rId11"/>
    <p:sldId id="500" r:id="rId12"/>
    <p:sldId id="501" r:id="rId13"/>
    <p:sldId id="571" r:id="rId14"/>
    <p:sldId id="503" r:id="rId15"/>
    <p:sldId id="504" r:id="rId16"/>
    <p:sldId id="550" r:id="rId17"/>
    <p:sldId id="506" r:id="rId18"/>
    <p:sldId id="509" r:id="rId19"/>
    <p:sldId id="507" r:id="rId20"/>
    <p:sldId id="539" r:id="rId21"/>
    <p:sldId id="519" r:id="rId22"/>
    <p:sldId id="533" r:id="rId23"/>
    <p:sldId id="534" r:id="rId24"/>
    <p:sldId id="508" r:id="rId25"/>
    <p:sldId id="552" r:id="rId26"/>
    <p:sldId id="510" r:id="rId27"/>
    <p:sldId id="511" r:id="rId28"/>
    <p:sldId id="512" r:id="rId29"/>
    <p:sldId id="515" r:id="rId30"/>
    <p:sldId id="513" r:id="rId31"/>
    <p:sldId id="516" r:id="rId32"/>
    <p:sldId id="517" r:id="rId33"/>
    <p:sldId id="574" r:id="rId34"/>
    <p:sldId id="518" r:id="rId35"/>
    <p:sldId id="521" r:id="rId36"/>
    <p:sldId id="545" r:id="rId37"/>
    <p:sldId id="572" r:id="rId38"/>
    <p:sldId id="546" r:id="rId39"/>
    <p:sldId id="522" r:id="rId40"/>
    <p:sldId id="523" r:id="rId41"/>
    <p:sldId id="524" r:id="rId42"/>
    <p:sldId id="542" r:id="rId43"/>
    <p:sldId id="541" r:id="rId44"/>
    <p:sldId id="554" r:id="rId45"/>
    <p:sldId id="559" r:id="rId46"/>
    <p:sldId id="560" r:id="rId47"/>
    <p:sldId id="567" r:id="rId48"/>
    <p:sldId id="525" r:id="rId49"/>
    <p:sldId id="561" r:id="rId50"/>
    <p:sldId id="563" r:id="rId51"/>
    <p:sldId id="547" r:id="rId52"/>
    <p:sldId id="573" r:id="rId53"/>
    <p:sldId id="527" r:id="rId54"/>
    <p:sldId id="557" r:id="rId55"/>
    <p:sldId id="569" r:id="rId56"/>
    <p:sldId id="528" r:id="rId57"/>
    <p:sldId id="529" r:id="rId58"/>
    <p:sldId id="530" r:id="rId59"/>
    <p:sldId id="531" r:id="rId60"/>
    <p:sldId id="568" r:id="rId61"/>
    <p:sldId id="544" r:id="rId62"/>
    <p:sldId id="532" r:id="rId63"/>
    <p:sldId id="543" r:id="rId64"/>
  </p:sldIdLst>
  <p:sldSz cx="9144000" cy="6858000" type="screen4x3"/>
  <p:notesSz cx="7099300" cy="10234613"/>
  <p:defaultTextStyle>
    <a:defPPr>
      <a:defRPr lang="de-DE"/>
    </a:defPPr>
    <a:lvl1pPr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5pPr>
    <a:lvl6pPr marL="2286000" algn="l" defTabSz="914400" rtl="0" eaLnBrk="1" latinLnBrk="0" hangingPunct="1">
      <a:defRPr sz="1400" kern="1200">
        <a:solidFill>
          <a:schemeClr val="tx1"/>
        </a:solidFill>
        <a:latin typeface="Arial" panose="020B0604020202020204" pitchFamily="34" charset="0"/>
        <a:ea typeface="+mn-ea"/>
        <a:cs typeface="+mn-cs"/>
      </a:defRPr>
    </a:lvl6pPr>
    <a:lvl7pPr marL="2743200" algn="l" defTabSz="914400" rtl="0" eaLnBrk="1" latinLnBrk="0" hangingPunct="1">
      <a:defRPr sz="1400" kern="1200">
        <a:solidFill>
          <a:schemeClr val="tx1"/>
        </a:solidFill>
        <a:latin typeface="Arial" panose="020B0604020202020204" pitchFamily="34" charset="0"/>
        <a:ea typeface="+mn-ea"/>
        <a:cs typeface="+mn-cs"/>
      </a:defRPr>
    </a:lvl7pPr>
    <a:lvl8pPr marL="3200400" algn="l" defTabSz="914400" rtl="0" eaLnBrk="1" latinLnBrk="0" hangingPunct="1">
      <a:defRPr sz="1400" kern="1200">
        <a:solidFill>
          <a:schemeClr val="tx1"/>
        </a:solidFill>
        <a:latin typeface="Arial" panose="020B0604020202020204" pitchFamily="34" charset="0"/>
        <a:ea typeface="+mn-ea"/>
        <a:cs typeface="+mn-cs"/>
      </a:defRPr>
    </a:lvl8pPr>
    <a:lvl9pPr marL="3657600" algn="l" defTabSz="914400" rtl="0" eaLnBrk="1" latinLnBrk="0" hangingPunct="1">
      <a:defRPr sz="1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97">
          <p15:clr>
            <a:srgbClr val="A4A3A4"/>
          </p15:clr>
        </p15:guide>
        <p15:guide id="2" orient="horz" pos="3498">
          <p15:clr>
            <a:srgbClr val="A4A3A4"/>
          </p15:clr>
        </p15:guide>
        <p15:guide id="3" pos="1788">
          <p15:clr>
            <a:srgbClr val="A4A3A4"/>
          </p15:clr>
        </p15:guide>
        <p15:guide id="4" pos="513">
          <p15:clr>
            <a:srgbClr val="A4A3A4"/>
          </p15:clr>
        </p15:guide>
        <p15:guide id="5" pos="4932">
          <p15:clr>
            <a:srgbClr val="A4A3A4"/>
          </p15:clr>
        </p15:guide>
        <p15:guide id="6" pos="25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CCCC"/>
    <a:srgbClr val="FF99CC"/>
    <a:srgbClr val="FF0066"/>
    <a:srgbClr val="FFFFCC"/>
    <a:srgbClr val="CCFFCC"/>
    <a:srgbClr val="FFFFFF"/>
    <a:srgbClr val="990099"/>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8" autoAdjust="0"/>
    <p:restoredTop sz="96894" autoAdjust="0"/>
  </p:normalViewPr>
  <p:slideViewPr>
    <p:cSldViewPr snapToGrid="0">
      <p:cViewPr varScale="1">
        <p:scale>
          <a:sx n="104" d="100"/>
          <a:sy n="104" d="100"/>
        </p:scale>
        <p:origin x="1098" y="102"/>
      </p:cViewPr>
      <p:guideLst>
        <p:guide orient="horz" pos="2297"/>
        <p:guide orient="horz" pos="3498"/>
        <p:guide pos="1788"/>
        <p:guide pos="513"/>
        <p:guide pos="4932"/>
        <p:guide pos="2506"/>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1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4130" name="Rectangle 2">
            <a:extLst>
              <a:ext uri="{FF2B5EF4-FFF2-40B4-BE49-F238E27FC236}">
                <a16:creationId xmlns:a16="http://schemas.microsoft.com/office/drawing/2014/main" id="{9F5FD2C6-EAD2-46A1-8AC4-068604FDDBC9}"/>
              </a:ext>
            </a:extLst>
          </p:cNvPr>
          <p:cNvSpPr>
            <a:spLocks noGrp="1" noChangeArrowheads="1"/>
          </p:cNvSpPr>
          <p:nvPr>
            <p:ph type="hdr" sz="quarter"/>
          </p:nvPr>
        </p:nvSpPr>
        <p:spPr bwMode="auto">
          <a:xfrm>
            <a:off x="0" y="0"/>
            <a:ext cx="30480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de-DE"/>
          </a:p>
        </p:txBody>
      </p:sp>
      <p:sp>
        <p:nvSpPr>
          <p:cNvPr id="304131" name="Rectangle 3">
            <a:extLst>
              <a:ext uri="{FF2B5EF4-FFF2-40B4-BE49-F238E27FC236}">
                <a16:creationId xmlns:a16="http://schemas.microsoft.com/office/drawing/2014/main" id="{40A2A827-49CD-447C-9661-6C21541A3943}"/>
              </a:ext>
            </a:extLst>
          </p:cNvPr>
          <p:cNvSpPr>
            <a:spLocks noGrp="1" noChangeArrowheads="1"/>
          </p:cNvSpPr>
          <p:nvPr>
            <p:ph type="dt" sz="quarter" idx="1"/>
          </p:nvPr>
        </p:nvSpPr>
        <p:spPr bwMode="auto">
          <a:xfrm>
            <a:off x="4038600" y="0"/>
            <a:ext cx="30480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de-DE"/>
          </a:p>
        </p:txBody>
      </p:sp>
      <p:sp>
        <p:nvSpPr>
          <p:cNvPr id="304132" name="Rectangle 4">
            <a:extLst>
              <a:ext uri="{FF2B5EF4-FFF2-40B4-BE49-F238E27FC236}">
                <a16:creationId xmlns:a16="http://schemas.microsoft.com/office/drawing/2014/main" id="{B96FEBAE-C275-49EA-B472-FB504649FAC6}"/>
              </a:ext>
            </a:extLst>
          </p:cNvPr>
          <p:cNvSpPr>
            <a:spLocks noGrp="1" noChangeArrowheads="1"/>
          </p:cNvSpPr>
          <p:nvPr>
            <p:ph type="ftr" sz="quarter" idx="2"/>
          </p:nvPr>
        </p:nvSpPr>
        <p:spPr bwMode="auto">
          <a:xfrm>
            <a:off x="0" y="97536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de-DE"/>
          </a:p>
        </p:txBody>
      </p:sp>
      <p:sp>
        <p:nvSpPr>
          <p:cNvPr id="304133" name="Rectangle 5">
            <a:extLst>
              <a:ext uri="{FF2B5EF4-FFF2-40B4-BE49-F238E27FC236}">
                <a16:creationId xmlns:a16="http://schemas.microsoft.com/office/drawing/2014/main" id="{B1FDFA36-6D95-4BAD-8A8A-76C56E85B8F9}"/>
              </a:ext>
            </a:extLst>
          </p:cNvPr>
          <p:cNvSpPr>
            <a:spLocks noGrp="1" noChangeArrowheads="1"/>
          </p:cNvSpPr>
          <p:nvPr>
            <p:ph type="sldNum" sz="quarter" idx="3"/>
          </p:nvPr>
        </p:nvSpPr>
        <p:spPr bwMode="auto">
          <a:xfrm>
            <a:off x="4038600" y="97536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ECDFAD7-7F02-4B28-BC2F-EF6FEAF10D74}"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098" name="Rectangle 2">
            <a:extLst>
              <a:ext uri="{FF2B5EF4-FFF2-40B4-BE49-F238E27FC236}">
                <a16:creationId xmlns:a16="http://schemas.microsoft.com/office/drawing/2014/main" id="{D8083752-2EE6-4AE3-9EBA-31BD948B70DD}"/>
              </a:ext>
            </a:extLst>
          </p:cNvPr>
          <p:cNvSpPr>
            <a:spLocks noGrp="1" noChangeArrowheads="1"/>
          </p:cNvSpPr>
          <p:nvPr>
            <p:ph type="hdr" sz="quarter"/>
          </p:nvPr>
        </p:nvSpPr>
        <p:spPr bwMode="auto">
          <a:xfrm>
            <a:off x="0" y="0"/>
            <a:ext cx="30480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de-DE"/>
          </a:p>
        </p:txBody>
      </p:sp>
      <p:sp>
        <p:nvSpPr>
          <p:cNvPr id="260099" name="Rectangle 3">
            <a:extLst>
              <a:ext uri="{FF2B5EF4-FFF2-40B4-BE49-F238E27FC236}">
                <a16:creationId xmlns:a16="http://schemas.microsoft.com/office/drawing/2014/main" id="{010A5036-02A0-42EF-9707-DC3D1F33FF6F}"/>
              </a:ext>
            </a:extLst>
          </p:cNvPr>
          <p:cNvSpPr>
            <a:spLocks noGrp="1" noChangeArrowheads="1"/>
          </p:cNvSpPr>
          <p:nvPr>
            <p:ph type="dt" idx="1"/>
          </p:nvPr>
        </p:nvSpPr>
        <p:spPr bwMode="auto">
          <a:xfrm>
            <a:off x="4038600" y="0"/>
            <a:ext cx="30480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de-DE"/>
          </a:p>
        </p:txBody>
      </p:sp>
      <p:sp>
        <p:nvSpPr>
          <p:cNvPr id="2052" name="Rectangle 4">
            <a:extLst>
              <a:ext uri="{FF2B5EF4-FFF2-40B4-BE49-F238E27FC236}">
                <a16:creationId xmlns:a16="http://schemas.microsoft.com/office/drawing/2014/main" id="{C4A0BD99-EE2B-4624-BF1F-E48597F010A6}"/>
              </a:ext>
            </a:extLst>
          </p:cNvPr>
          <p:cNvSpPr>
            <a:spLocks noGrp="1" noRot="1" noChangeAspect="1" noChangeArrowheads="1" noTextEdit="1"/>
          </p:cNvSpPr>
          <p:nvPr>
            <p:ph type="sldImg" idx="2"/>
          </p:nvPr>
        </p:nvSpPr>
        <p:spPr bwMode="auto">
          <a:xfrm>
            <a:off x="1041400" y="762000"/>
            <a:ext cx="5080000" cy="381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0101" name="Rectangle 5">
            <a:extLst>
              <a:ext uri="{FF2B5EF4-FFF2-40B4-BE49-F238E27FC236}">
                <a16:creationId xmlns:a16="http://schemas.microsoft.com/office/drawing/2014/main" id="{2BF6BCA3-9F0E-4510-A7ED-2FACAE9939E1}"/>
              </a:ext>
            </a:extLst>
          </p:cNvPr>
          <p:cNvSpPr>
            <a:spLocks noGrp="1" noChangeArrowheads="1"/>
          </p:cNvSpPr>
          <p:nvPr>
            <p:ph type="body" sz="quarter" idx="3"/>
          </p:nvPr>
        </p:nvSpPr>
        <p:spPr bwMode="auto">
          <a:xfrm>
            <a:off x="914400" y="4876800"/>
            <a:ext cx="5257800" cy="4572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260102" name="Rectangle 6">
            <a:extLst>
              <a:ext uri="{FF2B5EF4-FFF2-40B4-BE49-F238E27FC236}">
                <a16:creationId xmlns:a16="http://schemas.microsoft.com/office/drawing/2014/main" id="{35E88944-BF71-4420-BBF0-D9488E6DFB33}"/>
              </a:ext>
            </a:extLst>
          </p:cNvPr>
          <p:cNvSpPr>
            <a:spLocks noGrp="1" noChangeArrowheads="1"/>
          </p:cNvSpPr>
          <p:nvPr>
            <p:ph type="ftr" sz="quarter" idx="4"/>
          </p:nvPr>
        </p:nvSpPr>
        <p:spPr bwMode="auto">
          <a:xfrm>
            <a:off x="0" y="97536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de-DE"/>
          </a:p>
        </p:txBody>
      </p:sp>
      <p:sp>
        <p:nvSpPr>
          <p:cNvPr id="260103" name="Rectangle 7">
            <a:extLst>
              <a:ext uri="{FF2B5EF4-FFF2-40B4-BE49-F238E27FC236}">
                <a16:creationId xmlns:a16="http://schemas.microsoft.com/office/drawing/2014/main" id="{2B084498-A9C7-4C79-A5A7-C8E0A5569E8D}"/>
              </a:ext>
            </a:extLst>
          </p:cNvPr>
          <p:cNvSpPr>
            <a:spLocks noGrp="1" noChangeArrowheads="1"/>
          </p:cNvSpPr>
          <p:nvPr>
            <p:ph type="sldNum" sz="quarter" idx="5"/>
          </p:nvPr>
        </p:nvSpPr>
        <p:spPr bwMode="auto">
          <a:xfrm>
            <a:off x="4038600" y="97536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D6D6D99-6937-4B33-A3A8-223940E63C75}" type="slidenum">
              <a:rPr lang="de-DE" altLang="de-DE"/>
              <a:pPr>
                <a:defRPr/>
              </a:pPr>
              <a:t>‹Nr.›</a:t>
            </a:fld>
            <a:endParaRPr lang="de-DE" altLang="de-D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51849F01-5063-444F-979F-7393B36D21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FE13723-7886-4B69-B7BD-8F897B440879}" type="slidenum">
              <a:rPr lang="de-DE" altLang="de-DE" smtClean="0"/>
              <a:pPr>
                <a:spcBef>
                  <a:spcPct val="0"/>
                </a:spcBef>
              </a:pPr>
              <a:t>1</a:t>
            </a:fld>
            <a:endParaRPr lang="de-DE" altLang="de-DE"/>
          </a:p>
        </p:txBody>
      </p:sp>
      <p:sp>
        <p:nvSpPr>
          <p:cNvPr id="5123" name="Rectangle 2">
            <a:extLst>
              <a:ext uri="{FF2B5EF4-FFF2-40B4-BE49-F238E27FC236}">
                <a16:creationId xmlns:a16="http://schemas.microsoft.com/office/drawing/2014/main" id="{F3432F1D-1E2E-4395-96A6-A42BCCB8FB18}"/>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6D4B481F-3C92-413D-B771-3105C2D8DE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3FBF9726-0473-47D5-8ED0-6B70F0B92D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84B48C5-C3B1-4C9F-B7C8-CB7A1893766F}" type="slidenum">
              <a:rPr lang="de-DE" altLang="de-DE" smtClean="0"/>
              <a:pPr>
                <a:spcBef>
                  <a:spcPct val="0"/>
                </a:spcBef>
              </a:pPr>
              <a:t>10</a:t>
            </a:fld>
            <a:endParaRPr lang="de-DE" altLang="de-DE"/>
          </a:p>
        </p:txBody>
      </p:sp>
      <p:sp>
        <p:nvSpPr>
          <p:cNvPr id="23555" name="Rectangle 2">
            <a:extLst>
              <a:ext uri="{FF2B5EF4-FFF2-40B4-BE49-F238E27FC236}">
                <a16:creationId xmlns:a16="http://schemas.microsoft.com/office/drawing/2014/main" id="{A64ADF7D-3C81-44CD-93B7-D85083EE6575}"/>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BC079E92-C183-41F9-872C-8C924D055C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512E820E-98FA-43E6-B661-2FDA152972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8EE9B2-E955-4EE6-BD00-A4BCAAD7C632}" type="slidenum">
              <a:rPr lang="de-DE" altLang="de-DE" smtClean="0"/>
              <a:pPr>
                <a:spcBef>
                  <a:spcPct val="0"/>
                </a:spcBef>
              </a:pPr>
              <a:t>11</a:t>
            </a:fld>
            <a:endParaRPr lang="de-DE" altLang="de-DE"/>
          </a:p>
        </p:txBody>
      </p:sp>
      <p:sp>
        <p:nvSpPr>
          <p:cNvPr id="25603" name="Rectangle 2">
            <a:extLst>
              <a:ext uri="{FF2B5EF4-FFF2-40B4-BE49-F238E27FC236}">
                <a16:creationId xmlns:a16="http://schemas.microsoft.com/office/drawing/2014/main" id="{6F0CFBB4-5646-41FB-A18D-67E1631B136D}"/>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D2328862-3DE5-4D57-BFB1-A57ED47CC3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51930D85-DEFE-4E55-B4E3-5415CA9D81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F151523-A334-46E5-B188-5EF5BDD97FAB}" type="slidenum">
              <a:rPr lang="de-DE" altLang="de-DE" smtClean="0"/>
              <a:pPr>
                <a:spcBef>
                  <a:spcPct val="0"/>
                </a:spcBef>
              </a:pPr>
              <a:t>12</a:t>
            </a:fld>
            <a:endParaRPr lang="de-DE" altLang="de-DE"/>
          </a:p>
        </p:txBody>
      </p:sp>
      <p:sp>
        <p:nvSpPr>
          <p:cNvPr id="27651" name="Rectangle 2">
            <a:extLst>
              <a:ext uri="{FF2B5EF4-FFF2-40B4-BE49-F238E27FC236}">
                <a16:creationId xmlns:a16="http://schemas.microsoft.com/office/drawing/2014/main" id="{B04162E5-A1F9-48A4-B98F-D36AD73E3864}"/>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725BD8E9-14FE-4772-A3B5-6B10B67752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955D3C5F-29E5-4143-A4F3-01C18A9C71C9}"/>
              </a:ext>
            </a:extLst>
          </p:cNvPr>
          <p:cNvSpPr txBox="1">
            <a:spLocks noGrp="1" noChangeArrowheads="1"/>
          </p:cNvSpPr>
          <p:nvPr/>
        </p:nvSpPr>
        <p:spPr bwMode="auto">
          <a:xfrm>
            <a:off x="4038600" y="97536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63517863-4273-4854-8D5F-461FBA26813D}" type="slidenum">
              <a:rPr lang="de-DE" altLang="de-DE"/>
              <a:pPr algn="r" eaLnBrk="1" hangingPunct="1">
                <a:spcBef>
                  <a:spcPct val="0"/>
                </a:spcBef>
              </a:pPr>
              <a:t>13</a:t>
            </a:fld>
            <a:endParaRPr lang="de-DE" altLang="de-DE"/>
          </a:p>
        </p:txBody>
      </p:sp>
      <p:sp>
        <p:nvSpPr>
          <p:cNvPr id="29699" name="Rectangle 2">
            <a:extLst>
              <a:ext uri="{FF2B5EF4-FFF2-40B4-BE49-F238E27FC236}">
                <a16:creationId xmlns:a16="http://schemas.microsoft.com/office/drawing/2014/main" id="{0C4917A4-8F39-4CC4-B5B7-440D2B874277}"/>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34996A42-25E4-46BE-9CCA-C8DCE5C5E4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B52BAB20-B648-432E-B36A-C8F35A7BC7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DA9E1CF-8779-4D1E-A003-24A2686855C2}" type="slidenum">
              <a:rPr lang="de-DE" altLang="de-DE" smtClean="0"/>
              <a:pPr>
                <a:spcBef>
                  <a:spcPct val="0"/>
                </a:spcBef>
              </a:pPr>
              <a:t>14</a:t>
            </a:fld>
            <a:endParaRPr lang="de-DE" altLang="de-DE"/>
          </a:p>
        </p:txBody>
      </p:sp>
      <p:sp>
        <p:nvSpPr>
          <p:cNvPr id="31747" name="Rectangle 2">
            <a:extLst>
              <a:ext uri="{FF2B5EF4-FFF2-40B4-BE49-F238E27FC236}">
                <a16:creationId xmlns:a16="http://schemas.microsoft.com/office/drawing/2014/main" id="{6141D142-7707-45EB-A933-B6B5001C0EA1}"/>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D7115097-0783-4480-AEEC-C88C8C58BC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012619EF-2F94-466E-BE8C-52020C0769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81CF2ED-CFFF-4B63-93EB-8DF5C609B747}" type="slidenum">
              <a:rPr lang="de-DE" altLang="de-DE" smtClean="0"/>
              <a:pPr>
                <a:spcBef>
                  <a:spcPct val="0"/>
                </a:spcBef>
              </a:pPr>
              <a:t>15</a:t>
            </a:fld>
            <a:endParaRPr lang="de-DE" altLang="de-DE"/>
          </a:p>
        </p:txBody>
      </p:sp>
      <p:sp>
        <p:nvSpPr>
          <p:cNvPr id="33795" name="Rectangle 2">
            <a:extLst>
              <a:ext uri="{FF2B5EF4-FFF2-40B4-BE49-F238E27FC236}">
                <a16:creationId xmlns:a16="http://schemas.microsoft.com/office/drawing/2014/main" id="{2150DC1D-8024-4984-A4C2-74E1DA1E5392}"/>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D110AF4C-5168-4F13-A239-75EB111065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DBB003AE-2243-4027-A0D6-52956759C9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E9A87BF-FF30-4AE9-A468-448697C5FB3C}" type="slidenum">
              <a:rPr lang="de-DE" altLang="de-DE" smtClean="0"/>
              <a:pPr>
                <a:spcBef>
                  <a:spcPct val="0"/>
                </a:spcBef>
              </a:pPr>
              <a:t>16</a:t>
            </a:fld>
            <a:endParaRPr lang="de-DE" altLang="de-DE"/>
          </a:p>
        </p:txBody>
      </p:sp>
      <p:sp>
        <p:nvSpPr>
          <p:cNvPr id="35843" name="Rectangle 2">
            <a:extLst>
              <a:ext uri="{FF2B5EF4-FFF2-40B4-BE49-F238E27FC236}">
                <a16:creationId xmlns:a16="http://schemas.microsoft.com/office/drawing/2014/main" id="{FA7DC1EB-A7BF-4FBD-B341-D2CEFF95BA07}"/>
              </a:ext>
            </a:extLst>
          </p:cNvPr>
          <p:cNvSpPr>
            <a:spLocks noGrp="1" noRot="1" noChangeAspect="1" noChangeArrowheads="1" noTextEdit="1"/>
          </p:cNvSpPr>
          <p:nvPr>
            <p:ph type="sldImg"/>
          </p:nvPr>
        </p:nvSpPr>
        <p:spPr>
          <a:xfrm>
            <a:off x="990600" y="766763"/>
            <a:ext cx="5118100" cy="3838575"/>
          </a:xfrm>
          <a:ln/>
        </p:spPr>
      </p:sp>
      <p:sp>
        <p:nvSpPr>
          <p:cNvPr id="35844" name="Rectangle 3">
            <a:extLst>
              <a:ext uri="{FF2B5EF4-FFF2-40B4-BE49-F238E27FC236}">
                <a16:creationId xmlns:a16="http://schemas.microsoft.com/office/drawing/2014/main" id="{2F7A9FC8-58E5-404D-A7DF-888466D2A9DE}"/>
              </a:ext>
            </a:extLst>
          </p:cNvPr>
          <p:cNvSpPr>
            <a:spLocks noGrp="1" noChangeArrowheads="1"/>
          </p:cNvSpPr>
          <p:nvPr>
            <p:ph type="body" idx="1"/>
          </p:nvPr>
        </p:nvSpPr>
        <p:spPr>
          <a:xfrm>
            <a:off x="946150" y="4862513"/>
            <a:ext cx="5207000" cy="4605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4D47B3F9-0FEE-465A-8CED-174D770171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B85A54B-A4F1-4F7B-9544-4E06E5ED2D6B}" type="slidenum">
              <a:rPr lang="de-DE" altLang="de-DE" smtClean="0"/>
              <a:pPr>
                <a:spcBef>
                  <a:spcPct val="0"/>
                </a:spcBef>
              </a:pPr>
              <a:t>17</a:t>
            </a:fld>
            <a:endParaRPr lang="de-DE" altLang="de-DE"/>
          </a:p>
        </p:txBody>
      </p:sp>
      <p:sp>
        <p:nvSpPr>
          <p:cNvPr id="37891" name="Rectangle 2">
            <a:extLst>
              <a:ext uri="{FF2B5EF4-FFF2-40B4-BE49-F238E27FC236}">
                <a16:creationId xmlns:a16="http://schemas.microsoft.com/office/drawing/2014/main" id="{5C2AF459-3CCB-4138-8FD8-3A814B3E2D34}"/>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D5C2E6C8-E6C6-4DEB-9769-EAFC2D636D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87A8DB7-B02E-404E-A886-8DE4105DE8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284C2A-BEE9-4483-818A-871446C8C7BE}" type="slidenum">
              <a:rPr lang="de-DE" altLang="de-DE" smtClean="0"/>
              <a:pPr>
                <a:spcBef>
                  <a:spcPct val="0"/>
                </a:spcBef>
              </a:pPr>
              <a:t>18</a:t>
            </a:fld>
            <a:endParaRPr lang="de-DE" altLang="de-DE"/>
          </a:p>
        </p:txBody>
      </p:sp>
      <p:sp>
        <p:nvSpPr>
          <p:cNvPr id="39939" name="Rectangle 2">
            <a:extLst>
              <a:ext uri="{FF2B5EF4-FFF2-40B4-BE49-F238E27FC236}">
                <a16:creationId xmlns:a16="http://schemas.microsoft.com/office/drawing/2014/main" id="{FC99015F-1229-4C4E-BBBB-22DF357E8A7D}"/>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2B23B973-78DC-458D-9359-A858A01AE4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107E64FE-7988-4834-A723-A9A44D38F0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546FE2-3CA5-4F9F-8DE8-255C8A3A7D88}" type="slidenum">
              <a:rPr lang="de-DE" altLang="de-DE" smtClean="0"/>
              <a:pPr>
                <a:spcBef>
                  <a:spcPct val="0"/>
                </a:spcBef>
              </a:pPr>
              <a:t>19</a:t>
            </a:fld>
            <a:endParaRPr lang="de-DE" altLang="de-DE"/>
          </a:p>
        </p:txBody>
      </p:sp>
      <p:sp>
        <p:nvSpPr>
          <p:cNvPr id="41987" name="Rectangle 2">
            <a:extLst>
              <a:ext uri="{FF2B5EF4-FFF2-40B4-BE49-F238E27FC236}">
                <a16:creationId xmlns:a16="http://schemas.microsoft.com/office/drawing/2014/main" id="{78E42BA9-2EB0-4EBD-9D39-DAAB1BC6B46A}"/>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FAB2EE54-48CD-40AC-B0CE-C32714FF23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C470C2A2-5EBF-4881-B6FC-3A5A1EBB9E42}"/>
              </a:ext>
            </a:extLst>
          </p:cNvPr>
          <p:cNvSpPr txBox="1">
            <a:spLocks noGrp="1" noChangeArrowheads="1"/>
          </p:cNvSpPr>
          <p:nvPr/>
        </p:nvSpPr>
        <p:spPr bwMode="auto">
          <a:xfrm>
            <a:off x="4038600" y="97536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5" rIns="91431" bIns="45715"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1C87CA7E-6B82-4CFC-83BA-5B798A3B4E21}" type="slidenum">
              <a:rPr lang="de-DE" altLang="de-DE"/>
              <a:pPr algn="r" eaLnBrk="1" hangingPunct="1">
                <a:spcBef>
                  <a:spcPct val="0"/>
                </a:spcBef>
              </a:pPr>
              <a:t>2</a:t>
            </a:fld>
            <a:endParaRPr lang="de-DE" altLang="de-DE"/>
          </a:p>
        </p:txBody>
      </p:sp>
      <p:sp>
        <p:nvSpPr>
          <p:cNvPr id="7171" name="Rectangle 2">
            <a:extLst>
              <a:ext uri="{FF2B5EF4-FFF2-40B4-BE49-F238E27FC236}">
                <a16:creationId xmlns:a16="http://schemas.microsoft.com/office/drawing/2014/main" id="{E2E2897D-6E3C-48C0-B084-8380011EBD17}"/>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7CDFAAA7-2E52-48C4-85CB-CA2C8F889D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1" tIns="45715" rIns="91431" bIns="45715"/>
          <a:lstStyle/>
          <a:p>
            <a:pPr eaLnBrk="1" hangingPunct="1"/>
            <a:endParaRPr lang="de-DE" altLang="de-DE">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8D6165ED-279D-4921-BD6F-E80A36DFC3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C30387F-7350-4BF9-9F96-02804BC6EAFD}" type="slidenum">
              <a:rPr lang="de-DE" altLang="de-DE" smtClean="0"/>
              <a:pPr>
                <a:spcBef>
                  <a:spcPct val="0"/>
                </a:spcBef>
              </a:pPr>
              <a:t>20</a:t>
            </a:fld>
            <a:endParaRPr lang="de-DE" altLang="de-DE"/>
          </a:p>
        </p:txBody>
      </p:sp>
      <p:sp>
        <p:nvSpPr>
          <p:cNvPr id="44035" name="Rectangle 2">
            <a:extLst>
              <a:ext uri="{FF2B5EF4-FFF2-40B4-BE49-F238E27FC236}">
                <a16:creationId xmlns:a16="http://schemas.microsoft.com/office/drawing/2014/main" id="{2B3E3459-C051-4D2C-9FAF-5053136DCCBA}"/>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209805DE-A572-48B3-ADF6-7DADE88DBE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C5778409-DB1D-411F-92AD-0C73F6CFB5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4641AB-D276-4BB3-BFE9-0A1EC8840834}" type="slidenum">
              <a:rPr lang="de-DE" altLang="de-DE" smtClean="0"/>
              <a:pPr>
                <a:spcBef>
                  <a:spcPct val="0"/>
                </a:spcBef>
              </a:pPr>
              <a:t>21</a:t>
            </a:fld>
            <a:endParaRPr lang="de-DE" altLang="de-DE"/>
          </a:p>
        </p:txBody>
      </p:sp>
      <p:sp>
        <p:nvSpPr>
          <p:cNvPr id="46083" name="Rectangle 2">
            <a:extLst>
              <a:ext uri="{FF2B5EF4-FFF2-40B4-BE49-F238E27FC236}">
                <a16:creationId xmlns:a16="http://schemas.microsoft.com/office/drawing/2014/main" id="{5A9AE8A9-CEAA-4804-AB94-D451DCD03908}"/>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902273A1-5427-42BF-9683-8BA234F548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3AF558FD-C2B4-4837-81A7-57B887E3B6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B9F8CAE-336D-433B-A37A-2CD40C2BCC76}" type="slidenum">
              <a:rPr lang="de-DE" altLang="de-DE" smtClean="0"/>
              <a:pPr>
                <a:spcBef>
                  <a:spcPct val="0"/>
                </a:spcBef>
              </a:pPr>
              <a:t>22</a:t>
            </a:fld>
            <a:endParaRPr lang="de-DE" altLang="de-DE"/>
          </a:p>
        </p:txBody>
      </p:sp>
      <p:sp>
        <p:nvSpPr>
          <p:cNvPr id="48131" name="Rectangle 2">
            <a:extLst>
              <a:ext uri="{FF2B5EF4-FFF2-40B4-BE49-F238E27FC236}">
                <a16:creationId xmlns:a16="http://schemas.microsoft.com/office/drawing/2014/main" id="{1558C3AE-5AE1-434E-8FC0-2C4E4260FBAC}"/>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AEB07B0D-E4FB-4FC3-B175-88552FFF72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3913C3F-80B4-4368-B89C-F95DE3E1D0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4D74E9-02C5-44C6-8BD5-22A2E3C78DE7}" type="slidenum">
              <a:rPr lang="de-DE" altLang="de-DE" smtClean="0"/>
              <a:pPr>
                <a:spcBef>
                  <a:spcPct val="0"/>
                </a:spcBef>
              </a:pPr>
              <a:t>23</a:t>
            </a:fld>
            <a:endParaRPr lang="de-DE" altLang="de-DE"/>
          </a:p>
        </p:txBody>
      </p:sp>
      <p:sp>
        <p:nvSpPr>
          <p:cNvPr id="50179" name="Rectangle 2">
            <a:extLst>
              <a:ext uri="{FF2B5EF4-FFF2-40B4-BE49-F238E27FC236}">
                <a16:creationId xmlns:a16="http://schemas.microsoft.com/office/drawing/2014/main" id="{D7F742B2-423B-4CB8-AAC0-04BA7D1B2CA0}"/>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8130F136-46D5-4956-9854-F18D096CF4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0363933A-490A-43F2-9CB6-EC282FB901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3FC6AD7-72A6-4E7F-A238-FFFB540BE860}" type="slidenum">
              <a:rPr lang="de-DE" altLang="de-DE" smtClean="0"/>
              <a:pPr>
                <a:spcBef>
                  <a:spcPct val="0"/>
                </a:spcBef>
              </a:pPr>
              <a:t>24</a:t>
            </a:fld>
            <a:endParaRPr lang="de-DE" altLang="de-DE"/>
          </a:p>
        </p:txBody>
      </p:sp>
      <p:sp>
        <p:nvSpPr>
          <p:cNvPr id="52227" name="Rectangle 2">
            <a:extLst>
              <a:ext uri="{FF2B5EF4-FFF2-40B4-BE49-F238E27FC236}">
                <a16:creationId xmlns:a16="http://schemas.microsoft.com/office/drawing/2014/main" id="{65D81B7F-CCF6-4E6A-BD70-957B5F3E0D8A}"/>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868D834C-F318-4FED-9DE0-B06A6CFECD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202C6574-2D76-43FD-84EA-A2BCD985D1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D4C2DC0-3E89-4748-A956-3DE437F9D903}" type="slidenum">
              <a:rPr lang="de-DE" altLang="de-DE" smtClean="0"/>
              <a:pPr>
                <a:spcBef>
                  <a:spcPct val="0"/>
                </a:spcBef>
              </a:pPr>
              <a:t>25</a:t>
            </a:fld>
            <a:endParaRPr lang="de-DE" altLang="de-DE"/>
          </a:p>
        </p:txBody>
      </p:sp>
      <p:sp>
        <p:nvSpPr>
          <p:cNvPr id="54275" name="Rectangle 2">
            <a:extLst>
              <a:ext uri="{FF2B5EF4-FFF2-40B4-BE49-F238E27FC236}">
                <a16:creationId xmlns:a16="http://schemas.microsoft.com/office/drawing/2014/main" id="{A6DA3B0D-052C-48E4-B1F7-A986C415E0A0}"/>
              </a:ext>
            </a:extLst>
          </p:cNvPr>
          <p:cNvSpPr>
            <a:spLocks noGrp="1" noRot="1" noChangeAspect="1" noChangeArrowheads="1" noTextEdit="1"/>
          </p:cNvSpPr>
          <p:nvPr>
            <p:ph type="sldImg"/>
          </p:nvPr>
        </p:nvSpPr>
        <p:spPr>
          <a:xfrm>
            <a:off x="990600" y="766763"/>
            <a:ext cx="5118100" cy="3838575"/>
          </a:xfrm>
          <a:ln/>
        </p:spPr>
      </p:sp>
      <p:sp>
        <p:nvSpPr>
          <p:cNvPr id="54276" name="Rectangle 3">
            <a:extLst>
              <a:ext uri="{FF2B5EF4-FFF2-40B4-BE49-F238E27FC236}">
                <a16:creationId xmlns:a16="http://schemas.microsoft.com/office/drawing/2014/main" id="{CCBE3B37-D79B-47A6-972C-12CA8C9D3E06}"/>
              </a:ext>
            </a:extLst>
          </p:cNvPr>
          <p:cNvSpPr>
            <a:spLocks noGrp="1" noChangeArrowheads="1"/>
          </p:cNvSpPr>
          <p:nvPr>
            <p:ph type="body" idx="1"/>
          </p:nvPr>
        </p:nvSpPr>
        <p:spPr>
          <a:xfrm>
            <a:off x="946150" y="4862513"/>
            <a:ext cx="5207000" cy="4605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F94F7F05-A33C-4388-9082-C2CF0F08D1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84A92F-7AE8-4CAD-917C-A5470CA039ED}" type="slidenum">
              <a:rPr lang="de-DE" altLang="de-DE" smtClean="0"/>
              <a:pPr>
                <a:spcBef>
                  <a:spcPct val="0"/>
                </a:spcBef>
              </a:pPr>
              <a:t>26</a:t>
            </a:fld>
            <a:endParaRPr lang="de-DE" altLang="de-DE"/>
          </a:p>
        </p:txBody>
      </p:sp>
      <p:sp>
        <p:nvSpPr>
          <p:cNvPr id="56323" name="Rectangle 2">
            <a:extLst>
              <a:ext uri="{FF2B5EF4-FFF2-40B4-BE49-F238E27FC236}">
                <a16:creationId xmlns:a16="http://schemas.microsoft.com/office/drawing/2014/main" id="{B4A0E180-09AC-4A87-BA13-734201EB7308}"/>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CD841D48-0DE3-4D14-A7F0-A309A6B330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AEAFCDE-C2AC-48A4-8932-8D3F674DDF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8AE4052-7987-417E-9713-0ABC65B275F6}" type="slidenum">
              <a:rPr lang="de-DE" altLang="de-DE" smtClean="0"/>
              <a:pPr>
                <a:spcBef>
                  <a:spcPct val="0"/>
                </a:spcBef>
              </a:pPr>
              <a:t>27</a:t>
            </a:fld>
            <a:endParaRPr lang="de-DE" altLang="de-DE"/>
          </a:p>
        </p:txBody>
      </p:sp>
      <p:sp>
        <p:nvSpPr>
          <p:cNvPr id="58371" name="Rectangle 2">
            <a:extLst>
              <a:ext uri="{FF2B5EF4-FFF2-40B4-BE49-F238E27FC236}">
                <a16:creationId xmlns:a16="http://schemas.microsoft.com/office/drawing/2014/main" id="{FE1CA77B-0787-4635-B33D-E85D946DCA40}"/>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2B8A7042-0E5D-48EE-A30F-3F94F81C67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9BDB762E-F7AB-4C51-8AEB-60DA4B9913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DF8C349-53EE-433F-A770-BD8ED7E6D6C2}" type="slidenum">
              <a:rPr lang="de-DE" altLang="de-DE" smtClean="0"/>
              <a:pPr>
                <a:spcBef>
                  <a:spcPct val="0"/>
                </a:spcBef>
              </a:pPr>
              <a:t>28</a:t>
            </a:fld>
            <a:endParaRPr lang="de-DE" altLang="de-DE"/>
          </a:p>
        </p:txBody>
      </p:sp>
      <p:sp>
        <p:nvSpPr>
          <p:cNvPr id="60419" name="Rectangle 2">
            <a:extLst>
              <a:ext uri="{FF2B5EF4-FFF2-40B4-BE49-F238E27FC236}">
                <a16:creationId xmlns:a16="http://schemas.microsoft.com/office/drawing/2014/main" id="{C183BC1B-8B27-4013-930C-22436696A26D}"/>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55E64477-724F-4EEC-AC41-FDE5F58A4D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AE37FD98-8E47-417F-9A53-7A5AFFF441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45C08E-46DF-4C25-AA35-DE9AE8565BB2}" type="slidenum">
              <a:rPr lang="de-DE" altLang="de-DE" smtClean="0"/>
              <a:pPr>
                <a:spcBef>
                  <a:spcPct val="0"/>
                </a:spcBef>
              </a:pPr>
              <a:t>29</a:t>
            </a:fld>
            <a:endParaRPr lang="de-DE" altLang="de-DE"/>
          </a:p>
        </p:txBody>
      </p:sp>
      <p:sp>
        <p:nvSpPr>
          <p:cNvPr id="62467" name="Rectangle 2">
            <a:extLst>
              <a:ext uri="{FF2B5EF4-FFF2-40B4-BE49-F238E27FC236}">
                <a16:creationId xmlns:a16="http://schemas.microsoft.com/office/drawing/2014/main" id="{EDE7DD85-B050-40D3-A1FC-96525BAF5BC8}"/>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E906DDDD-2FF2-4B26-98FC-9B87283042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8E19C2C9-276B-4706-B4D6-34C6447A972F}"/>
              </a:ext>
            </a:extLst>
          </p:cNvPr>
          <p:cNvSpPr txBox="1">
            <a:spLocks noGrp="1" noChangeArrowheads="1"/>
          </p:cNvSpPr>
          <p:nvPr/>
        </p:nvSpPr>
        <p:spPr bwMode="auto">
          <a:xfrm>
            <a:off x="4038600" y="97536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F0B44BB-9B02-4068-8A61-352E834332EB}" type="slidenum">
              <a:rPr lang="de-DE" altLang="de-DE"/>
              <a:pPr algn="r" eaLnBrk="1" hangingPunct="1">
                <a:spcBef>
                  <a:spcPct val="0"/>
                </a:spcBef>
              </a:pPr>
              <a:t>3</a:t>
            </a:fld>
            <a:endParaRPr lang="de-DE" altLang="de-DE"/>
          </a:p>
        </p:txBody>
      </p:sp>
      <p:sp>
        <p:nvSpPr>
          <p:cNvPr id="9219" name="Rectangle 2">
            <a:extLst>
              <a:ext uri="{FF2B5EF4-FFF2-40B4-BE49-F238E27FC236}">
                <a16:creationId xmlns:a16="http://schemas.microsoft.com/office/drawing/2014/main" id="{C1C12119-1EA4-4F43-935D-0C7070F1B596}"/>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7C43BD99-6A91-46CB-97C3-551F53671E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AB657A0-0E80-4D29-9D50-E9440A236C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2CE5E85-869D-462E-88F4-086585A6541C}" type="slidenum">
              <a:rPr lang="de-DE" altLang="de-DE" smtClean="0"/>
              <a:pPr>
                <a:spcBef>
                  <a:spcPct val="0"/>
                </a:spcBef>
              </a:pPr>
              <a:t>30</a:t>
            </a:fld>
            <a:endParaRPr lang="de-DE" altLang="de-DE"/>
          </a:p>
        </p:txBody>
      </p:sp>
      <p:sp>
        <p:nvSpPr>
          <p:cNvPr id="64515" name="Rectangle 2">
            <a:extLst>
              <a:ext uri="{FF2B5EF4-FFF2-40B4-BE49-F238E27FC236}">
                <a16:creationId xmlns:a16="http://schemas.microsoft.com/office/drawing/2014/main" id="{91AD547E-B040-4A72-929E-CEDDC0DFA147}"/>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17CC74C9-BAC7-42BA-80DA-AE69723A0A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AD1FB704-149A-49A0-B51A-EE8FEB7C64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BD1050-D162-4665-AFEE-1575E7E89D26}" type="slidenum">
              <a:rPr lang="de-DE" altLang="de-DE" smtClean="0"/>
              <a:pPr>
                <a:spcBef>
                  <a:spcPct val="0"/>
                </a:spcBef>
              </a:pPr>
              <a:t>31</a:t>
            </a:fld>
            <a:endParaRPr lang="de-DE" altLang="de-DE"/>
          </a:p>
        </p:txBody>
      </p:sp>
      <p:sp>
        <p:nvSpPr>
          <p:cNvPr id="66563" name="Rectangle 2">
            <a:extLst>
              <a:ext uri="{FF2B5EF4-FFF2-40B4-BE49-F238E27FC236}">
                <a16:creationId xmlns:a16="http://schemas.microsoft.com/office/drawing/2014/main" id="{2373EBBE-52CC-4726-A054-982D5413DBD4}"/>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D2489536-BFB9-4302-A09C-F30FA0B577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5FE1D846-F612-4B27-93B0-D82D098D92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49320D0-98DE-43F7-813A-C85553688912}" type="slidenum">
              <a:rPr lang="de-DE" altLang="de-DE" smtClean="0"/>
              <a:pPr>
                <a:spcBef>
                  <a:spcPct val="0"/>
                </a:spcBef>
              </a:pPr>
              <a:t>32</a:t>
            </a:fld>
            <a:endParaRPr lang="de-DE" altLang="de-DE"/>
          </a:p>
        </p:txBody>
      </p:sp>
      <p:sp>
        <p:nvSpPr>
          <p:cNvPr id="68611" name="Rectangle 2">
            <a:extLst>
              <a:ext uri="{FF2B5EF4-FFF2-40B4-BE49-F238E27FC236}">
                <a16:creationId xmlns:a16="http://schemas.microsoft.com/office/drawing/2014/main" id="{DDAA8973-5FFE-4DE4-AC06-3F0111ABE873}"/>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1F357AD9-BA13-4B13-BC2A-246C8FC0BD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5FE1D846-F612-4B27-93B0-D82D098D92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49320D0-98DE-43F7-813A-C85553688912}" type="slidenum">
              <a:rPr lang="de-DE" altLang="de-DE" smtClean="0"/>
              <a:pPr>
                <a:spcBef>
                  <a:spcPct val="0"/>
                </a:spcBef>
              </a:pPr>
              <a:t>33</a:t>
            </a:fld>
            <a:endParaRPr lang="de-DE" altLang="de-DE"/>
          </a:p>
        </p:txBody>
      </p:sp>
      <p:sp>
        <p:nvSpPr>
          <p:cNvPr id="68611" name="Rectangle 2">
            <a:extLst>
              <a:ext uri="{FF2B5EF4-FFF2-40B4-BE49-F238E27FC236}">
                <a16:creationId xmlns:a16="http://schemas.microsoft.com/office/drawing/2014/main" id="{DDAA8973-5FFE-4DE4-AC06-3F0111ABE873}"/>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1F357AD9-BA13-4B13-BC2A-246C8FC0BD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extLst>
      <p:ext uri="{BB962C8B-B14F-4D97-AF65-F5344CB8AC3E}">
        <p14:creationId xmlns:p14="http://schemas.microsoft.com/office/powerpoint/2010/main" val="9063584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31EA98C1-CA03-4FA2-A07D-ED10700D31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CD39E7-0C92-4E9E-BC95-E72D82C0C4B1}" type="slidenum">
              <a:rPr lang="de-DE" altLang="de-DE" smtClean="0"/>
              <a:pPr>
                <a:spcBef>
                  <a:spcPct val="0"/>
                </a:spcBef>
              </a:pPr>
              <a:t>34</a:t>
            </a:fld>
            <a:endParaRPr lang="de-DE" altLang="de-DE"/>
          </a:p>
        </p:txBody>
      </p:sp>
      <p:sp>
        <p:nvSpPr>
          <p:cNvPr id="70659" name="Rectangle 2">
            <a:extLst>
              <a:ext uri="{FF2B5EF4-FFF2-40B4-BE49-F238E27FC236}">
                <a16:creationId xmlns:a16="http://schemas.microsoft.com/office/drawing/2014/main" id="{8C717228-2098-4E34-A86C-CCDC6EFC9C49}"/>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656E2174-26EE-47EA-856E-2038437B0A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08490A0A-8CAD-482D-84A7-BD5276BC23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D571C5-728E-4DF2-9B8C-510BBDD89447}" type="slidenum">
              <a:rPr lang="de-DE" altLang="de-DE" smtClean="0"/>
              <a:pPr>
                <a:spcBef>
                  <a:spcPct val="0"/>
                </a:spcBef>
              </a:pPr>
              <a:t>35</a:t>
            </a:fld>
            <a:endParaRPr lang="de-DE" altLang="de-DE"/>
          </a:p>
        </p:txBody>
      </p:sp>
      <p:sp>
        <p:nvSpPr>
          <p:cNvPr id="72707" name="Rectangle 2">
            <a:extLst>
              <a:ext uri="{FF2B5EF4-FFF2-40B4-BE49-F238E27FC236}">
                <a16:creationId xmlns:a16="http://schemas.microsoft.com/office/drawing/2014/main" id="{0CC3E23E-CF25-48DB-99BB-2326C5385880}"/>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34B57084-F38D-4112-A8E2-DE8CA015AC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678352A5-8EC2-4BDB-B95C-5C6CA9F3C7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16A3540-CFB9-4334-AF00-E149D891D11A}" type="slidenum">
              <a:rPr lang="de-DE" altLang="de-DE" smtClean="0"/>
              <a:pPr>
                <a:spcBef>
                  <a:spcPct val="0"/>
                </a:spcBef>
              </a:pPr>
              <a:t>36</a:t>
            </a:fld>
            <a:endParaRPr lang="de-DE" altLang="de-DE"/>
          </a:p>
        </p:txBody>
      </p:sp>
      <p:sp>
        <p:nvSpPr>
          <p:cNvPr id="74755" name="Rectangle 2">
            <a:extLst>
              <a:ext uri="{FF2B5EF4-FFF2-40B4-BE49-F238E27FC236}">
                <a16:creationId xmlns:a16="http://schemas.microsoft.com/office/drawing/2014/main" id="{D877FF07-08DF-454D-B9DD-26A75207D82D}"/>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9BFE4555-CC78-4F66-9C0D-3A3B201B12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33421240-E833-49C5-BD0D-F254FB71FC0B}"/>
              </a:ext>
            </a:extLst>
          </p:cNvPr>
          <p:cNvSpPr txBox="1">
            <a:spLocks noGrp="1" noChangeArrowheads="1"/>
          </p:cNvSpPr>
          <p:nvPr/>
        </p:nvSpPr>
        <p:spPr bwMode="auto">
          <a:xfrm>
            <a:off x="4038600" y="97536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FD776FA-B2B8-449B-AE62-0FB0EAFA01B0}" type="slidenum">
              <a:rPr lang="de-DE" altLang="de-DE"/>
              <a:pPr algn="r" eaLnBrk="1" hangingPunct="1">
                <a:spcBef>
                  <a:spcPct val="0"/>
                </a:spcBef>
              </a:pPr>
              <a:t>37</a:t>
            </a:fld>
            <a:endParaRPr lang="de-DE" altLang="de-DE"/>
          </a:p>
        </p:txBody>
      </p:sp>
      <p:sp>
        <p:nvSpPr>
          <p:cNvPr id="76803" name="Rectangle 2">
            <a:extLst>
              <a:ext uri="{FF2B5EF4-FFF2-40B4-BE49-F238E27FC236}">
                <a16:creationId xmlns:a16="http://schemas.microsoft.com/office/drawing/2014/main" id="{4C80EBB1-A66F-4529-A142-E3F8E64D56BE}"/>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BCF80E9C-F735-4932-898D-980111D594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B6D723DA-7A7C-4F12-B147-62E4323BF8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8820F09-6D44-4699-B4ED-71445AE232BF}" type="slidenum">
              <a:rPr lang="de-DE" altLang="de-DE" smtClean="0"/>
              <a:pPr>
                <a:spcBef>
                  <a:spcPct val="0"/>
                </a:spcBef>
              </a:pPr>
              <a:t>38</a:t>
            </a:fld>
            <a:endParaRPr lang="de-DE" altLang="de-DE"/>
          </a:p>
        </p:txBody>
      </p:sp>
      <p:sp>
        <p:nvSpPr>
          <p:cNvPr id="78851" name="Rectangle 2">
            <a:extLst>
              <a:ext uri="{FF2B5EF4-FFF2-40B4-BE49-F238E27FC236}">
                <a16:creationId xmlns:a16="http://schemas.microsoft.com/office/drawing/2014/main" id="{F4105AF8-D202-4880-BC21-84B5C2C4430B}"/>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6E6C7672-EAEF-4D3C-9455-D0E1363FAC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1A7883F5-0A1C-479F-BD44-A8FE763507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FD7F81F-2F1A-4857-8CB6-3C05CD7F0405}" type="slidenum">
              <a:rPr lang="de-DE" altLang="de-DE" smtClean="0"/>
              <a:pPr>
                <a:spcBef>
                  <a:spcPct val="0"/>
                </a:spcBef>
              </a:pPr>
              <a:t>39</a:t>
            </a:fld>
            <a:endParaRPr lang="de-DE" altLang="de-DE"/>
          </a:p>
        </p:txBody>
      </p:sp>
      <p:sp>
        <p:nvSpPr>
          <p:cNvPr id="80899" name="Rectangle 2">
            <a:extLst>
              <a:ext uri="{FF2B5EF4-FFF2-40B4-BE49-F238E27FC236}">
                <a16:creationId xmlns:a16="http://schemas.microsoft.com/office/drawing/2014/main" id="{A65BA3DA-A566-4E18-9418-C72AEADE7DD6}"/>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6C80E445-228A-4344-982A-12BE0B7A8A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6538FE4F-CC14-405F-9442-CDF5A41644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98C4044-E543-4900-871A-C9831D344FBA}" type="slidenum">
              <a:rPr lang="de-DE" altLang="de-DE" smtClean="0"/>
              <a:pPr>
                <a:spcBef>
                  <a:spcPct val="0"/>
                </a:spcBef>
              </a:pPr>
              <a:t>4</a:t>
            </a:fld>
            <a:endParaRPr lang="de-DE" altLang="de-DE"/>
          </a:p>
        </p:txBody>
      </p:sp>
      <p:sp>
        <p:nvSpPr>
          <p:cNvPr id="11267" name="Rectangle 2">
            <a:extLst>
              <a:ext uri="{FF2B5EF4-FFF2-40B4-BE49-F238E27FC236}">
                <a16:creationId xmlns:a16="http://schemas.microsoft.com/office/drawing/2014/main" id="{D3E5CA09-5667-4206-A6CE-AEF95DA2DAB3}"/>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62433E91-1B22-43CA-A304-1950CCA060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95F76358-E19A-4542-94FB-EE9D10E390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B70A081-B26F-4931-B58E-0CFFC5776FD1}" type="slidenum">
              <a:rPr lang="de-DE" altLang="de-DE" smtClean="0"/>
              <a:pPr>
                <a:spcBef>
                  <a:spcPct val="0"/>
                </a:spcBef>
              </a:pPr>
              <a:t>40</a:t>
            </a:fld>
            <a:endParaRPr lang="de-DE" altLang="de-DE"/>
          </a:p>
        </p:txBody>
      </p:sp>
      <p:sp>
        <p:nvSpPr>
          <p:cNvPr id="82947" name="Rectangle 2">
            <a:extLst>
              <a:ext uri="{FF2B5EF4-FFF2-40B4-BE49-F238E27FC236}">
                <a16:creationId xmlns:a16="http://schemas.microsoft.com/office/drawing/2014/main" id="{0822B067-4CE1-4C04-A07A-6CA059BAECE5}"/>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DF9173E4-FE7F-4A7B-B626-541ABE7401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46469093-DFA5-41B2-AEB2-AE0BBC6220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C1D134E-4A9B-400C-AB1F-27D4A360D1E0}" type="slidenum">
              <a:rPr lang="de-DE" altLang="de-DE" smtClean="0"/>
              <a:pPr>
                <a:spcBef>
                  <a:spcPct val="0"/>
                </a:spcBef>
              </a:pPr>
              <a:t>41</a:t>
            </a:fld>
            <a:endParaRPr lang="de-DE" altLang="de-DE"/>
          </a:p>
        </p:txBody>
      </p:sp>
      <p:sp>
        <p:nvSpPr>
          <p:cNvPr id="84995" name="Rectangle 2">
            <a:extLst>
              <a:ext uri="{FF2B5EF4-FFF2-40B4-BE49-F238E27FC236}">
                <a16:creationId xmlns:a16="http://schemas.microsoft.com/office/drawing/2014/main" id="{A7598D07-A82C-4061-AB46-4C8D66AA2FC7}"/>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8768E1E5-EFF9-4470-9343-3A1AF4F81B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84476846-0EE9-424E-85F1-DD1E2B0A5F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3D2D89-0534-42FC-992D-ACD38740C900}" type="slidenum">
              <a:rPr lang="de-DE" altLang="de-DE" smtClean="0"/>
              <a:pPr>
                <a:spcBef>
                  <a:spcPct val="0"/>
                </a:spcBef>
              </a:pPr>
              <a:t>42</a:t>
            </a:fld>
            <a:endParaRPr lang="de-DE" altLang="de-DE"/>
          </a:p>
        </p:txBody>
      </p:sp>
      <p:sp>
        <p:nvSpPr>
          <p:cNvPr id="87043" name="Rectangle 2">
            <a:extLst>
              <a:ext uri="{FF2B5EF4-FFF2-40B4-BE49-F238E27FC236}">
                <a16:creationId xmlns:a16="http://schemas.microsoft.com/office/drawing/2014/main" id="{CD31E0C8-9B44-4D27-A822-1A0EA380F315}"/>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B808D851-2090-4DD7-BEDC-95D88E7AEB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93B071D6-AD1B-40F6-8823-3C1CDFCAB9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81B4B4-067E-4CEF-8093-33B52DC5CEB2}" type="slidenum">
              <a:rPr lang="de-DE" altLang="de-DE" smtClean="0"/>
              <a:pPr>
                <a:spcBef>
                  <a:spcPct val="0"/>
                </a:spcBef>
              </a:pPr>
              <a:t>43</a:t>
            </a:fld>
            <a:endParaRPr lang="de-DE" altLang="de-DE"/>
          </a:p>
        </p:txBody>
      </p:sp>
      <p:sp>
        <p:nvSpPr>
          <p:cNvPr id="89091" name="Rectangle 2">
            <a:extLst>
              <a:ext uri="{FF2B5EF4-FFF2-40B4-BE49-F238E27FC236}">
                <a16:creationId xmlns:a16="http://schemas.microsoft.com/office/drawing/2014/main" id="{B837425C-96C3-452C-A82A-72D47F3A89DA}"/>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FC9B6F07-97EE-41D4-87B0-C99C5CB1C8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F48172E8-8495-45BB-92D9-28876B1DFA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60E1A0B-0AA6-478C-9F98-31A3845769F2}" type="slidenum">
              <a:rPr lang="de-DE" altLang="de-DE" smtClean="0"/>
              <a:pPr>
                <a:spcBef>
                  <a:spcPct val="0"/>
                </a:spcBef>
              </a:pPr>
              <a:t>44</a:t>
            </a:fld>
            <a:endParaRPr lang="de-DE" altLang="de-DE"/>
          </a:p>
        </p:txBody>
      </p:sp>
      <p:sp>
        <p:nvSpPr>
          <p:cNvPr id="91139" name="Rectangle 2">
            <a:extLst>
              <a:ext uri="{FF2B5EF4-FFF2-40B4-BE49-F238E27FC236}">
                <a16:creationId xmlns:a16="http://schemas.microsoft.com/office/drawing/2014/main" id="{EC026F76-CA21-48E4-BF06-AAC4FFE2B3CE}"/>
              </a:ext>
            </a:extLst>
          </p:cNvPr>
          <p:cNvSpPr>
            <a:spLocks noGrp="1" noRot="1" noChangeAspect="1" noChangeArrowheads="1" noTextEdit="1"/>
          </p:cNvSpPr>
          <p:nvPr>
            <p:ph type="sldImg"/>
          </p:nvPr>
        </p:nvSpPr>
        <p:spPr>
          <a:xfrm>
            <a:off x="990600" y="766763"/>
            <a:ext cx="5118100" cy="3838575"/>
          </a:xfrm>
          <a:ln/>
        </p:spPr>
      </p:sp>
      <p:sp>
        <p:nvSpPr>
          <p:cNvPr id="91140" name="Rectangle 3">
            <a:extLst>
              <a:ext uri="{FF2B5EF4-FFF2-40B4-BE49-F238E27FC236}">
                <a16:creationId xmlns:a16="http://schemas.microsoft.com/office/drawing/2014/main" id="{8C39EA79-9869-45E4-85D7-D5D6EE36D967}"/>
              </a:ext>
            </a:extLst>
          </p:cNvPr>
          <p:cNvSpPr>
            <a:spLocks noGrp="1" noChangeArrowheads="1"/>
          </p:cNvSpPr>
          <p:nvPr>
            <p:ph type="body" idx="1"/>
          </p:nvPr>
        </p:nvSpPr>
        <p:spPr>
          <a:xfrm>
            <a:off x="946150" y="4862513"/>
            <a:ext cx="5207000" cy="46053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de-DE">
                <a:latin typeface="Arial" panose="020B0604020202020204" pitchFamily="34" charset="0"/>
              </a:rPr>
              <a:t>Ron Rivest, Adi Shamir, Leonard Adleman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C9FCBF6F-9B44-42A4-BBB4-C1E6AB296F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1844FD-7301-4AFB-860E-A44EBB49FEEC}" type="slidenum">
              <a:rPr lang="de-DE" altLang="de-DE" smtClean="0"/>
              <a:pPr>
                <a:spcBef>
                  <a:spcPct val="0"/>
                </a:spcBef>
              </a:pPr>
              <a:t>45</a:t>
            </a:fld>
            <a:endParaRPr lang="de-DE" altLang="de-DE"/>
          </a:p>
        </p:txBody>
      </p:sp>
      <p:sp>
        <p:nvSpPr>
          <p:cNvPr id="93187" name="Rectangle 2">
            <a:extLst>
              <a:ext uri="{FF2B5EF4-FFF2-40B4-BE49-F238E27FC236}">
                <a16:creationId xmlns:a16="http://schemas.microsoft.com/office/drawing/2014/main" id="{F4BA74B6-C8AD-4C09-BEEA-98B0D5C8EA5B}"/>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3039036D-0A65-4190-B15D-8CBD290455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07326C37-3072-4745-939B-23B596C491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1A2A278-4537-441C-BEBD-E63795AF0B2C}" type="slidenum">
              <a:rPr lang="de-DE" altLang="de-DE" smtClean="0"/>
              <a:pPr>
                <a:spcBef>
                  <a:spcPct val="0"/>
                </a:spcBef>
              </a:pPr>
              <a:t>46</a:t>
            </a:fld>
            <a:endParaRPr lang="de-DE" altLang="de-DE"/>
          </a:p>
        </p:txBody>
      </p:sp>
      <p:sp>
        <p:nvSpPr>
          <p:cNvPr id="95235" name="Rectangle 2">
            <a:extLst>
              <a:ext uri="{FF2B5EF4-FFF2-40B4-BE49-F238E27FC236}">
                <a16:creationId xmlns:a16="http://schemas.microsoft.com/office/drawing/2014/main" id="{04605185-F7D7-4870-8B7A-010AA2F9DACE}"/>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4C6FF590-15BE-4968-A673-626B4544C9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F7A4337D-2333-4D7D-BAF1-46505DB096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0B88A2-AF72-4F4D-89ED-78DE828A623B}" type="slidenum">
              <a:rPr lang="de-DE" altLang="de-DE" smtClean="0"/>
              <a:pPr>
                <a:spcBef>
                  <a:spcPct val="0"/>
                </a:spcBef>
              </a:pPr>
              <a:t>47</a:t>
            </a:fld>
            <a:endParaRPr lang="de-DE" altLang="de-DE"/>
          </a:p>
        </p:txBody>
      </p:sp>
      <p:sp>
        <p:nvSpPr>
          <p:cNvPr id="97283" name="Rectangle 2">
            <a:extLst>
              <a:ext uri="{FF2B5EF4-FFF2-40B4-BE49-F238E27FC236}">
                <a16:creationId xmlns:a16="http://schemas.microsoft.com/office/drawing/2014/main" id="{DC6FD28B-E583-46FD-A1D0-73B412863D09}"/>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50DDA946-130A-4F37-AB0C-A3F58E5138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B429C964-C13C-4F83-B607-69FB3DE9D1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AE5182F-0A6C-4627-A464-276C34A4FA29}" type="slidenum">
              <a:rPr lang="de-DE" altLang="de-DE" smtClean="0"/>
              <a:pPr>
                <a:spcBef>
                  <a:spcPct val="0"/>
                </a:spcBef>
              </a:pPr>
              <a:t>48</a:t>
            </a:fld>
            <a:endParaRPr lang="de-DE" altLang="de-DE"/>
          </a:p>
        </p:txBody>
      </p:sp>
      <p:sp>
        <p:nvSpPr>
          <p:cNvPr id="99331" name="Rectangle 2">
            <a:extLst>
              <a:ext uri="{FF2B5EF4-FFF2-40B4-BE49-F238E27FC236}">
                <a16:creationId xmlns:a16="http://schemas.microsoft.com/office/drawing/2014/main" id="{AA1EFD5F-7AD2-4C1F-B331-E9271DF79BA6}"/>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0D87BC8A-A634-4DCA-846D-D4427A04E7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EC357809-4139-4B28-BCD5-D4167C65FAA7}"/>
              </a:ext>
            </a:extLst>
          </p:cNvPr>
          <p:cNvSpPr txBox="1">
            <a:spLocks noGrp="1" noChangeArrowheads="1"/>
          </p:cNvSpPr>
          <p:nvPr/>
        </p:nvSpPr>
        <p:spPr bwMode="auto">
          <a:xfrm>
            <a:off x="4038600" y="97536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EC78327B-B81D-46D8-A9A6-6FF47BB1DEAC}" type="slidenum">
              <a:rPr lang="de-DE" altLang="de-DE"/>
              <a:pPr algn="r" eaLnBrk="1" hangingPunct="1">
                <a:spcBef>
                  <a:spcPct val="0"/>
                </a:spcBef>
              </a:pPr>
              <a:t>49</a:t>
            </a:fld>
            <a:endParaRPr lang="de-DE" altLang="de-DE"/>
          </a:p>
        </p:txBody>
      </p:sp>
      <p:sp>
        <p:nvSpPr>
          <p:cNvPr id="101379" name="Rectangle 2">
            <a:extLst>
              <a:ext uri="{FF2B5EF4-FFF2-40B4-BE49-F238E27FC236}">
                <a16:creationId xmlns:a16="http://schemas.microsoft.com/office/drawing/2014/main" id="{3DEF4AC3-CBDA-4E02-98C4-D76E2C519B90}"/>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96A0D278-457D-458D-AC47-3054A1ADEF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9D2020F9-9605-4C26-95BA-C6EE070C8B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834C2A-18EB-4575-AD1E-1C156BCEDE98}" type="slidenum">
              <a:rPr lang="de-DE" altLang="de-DE" smtClean="0"/>
              <a:pPr>
                <a:spcBef>
                  <a:spcPct val="0"/>
                </a:spcBef>
              </a:pPr>
              <a:t>5</a:t>
            </a:fld>
            <a:endParaRPr lang="de-DE" altLang="de-DE"/>
          </a:p>
        </p:txBody>
      </p:sp>
      <p:sp>
        <p:nvSpPr>
          <p:cNvPr id="13315" name="Rectangle 2">
            <a:extLst>
              <a:ext uri="{FF2B5EF4-FFF2-40B4-BE49-F238E27FC236}">
                <a16:creationId xmlns:a16="http://schemas.microsoft.com/office/drawing/2014/main" id="{03D0BB3A-0207-49B1-9179-4B88F99AF0C8}"/>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1E51B2DD-5D3A-4711-B180-A7308FD69F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0C3D82C9-4893-4094-8A94-5E19194438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2D36717-10C0-4BED-AFBD-E526A6362955}" type="slidenum">
              <a:rPr lang="de-DE" altLang="de-DE" smtClean="0"/>
              <a:pPr>
                <a:spcBef>
                  <a:spcPct val="0"/>
                </a:spcBef>
              </a:pPr>
              <a:t>50</a:t>
            </a:fld>
            <a:endParaRPr lang="de-DE" altLang="de-DE"/>
          </a:p>
        </p:txBody>
      </p:sp>
      <p:sp>
        <p:nvSpPr>
          <p:cNvPr id="103427" name="Rectangle 2">
            <a:extLst>
              <a:ext uri="{FF2B5EF4-FFF2-40B4-BE49-F238E27FC236}">
                <a16:creationId xmlns:a16="http://schemas.microsoft.com/office/drawing/2014/main" id="{E7D088C1-D5B4-445F-B3F2-32D81EB871BE}"/>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493616D7-825D-40E8-8FC8-E3506064CA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3668A83C-CB25-4152-ADC9-9EB670375A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9A60FE3-68DE-4BC5-A950-B4BBAFF17AFF}" type="slidenum">
              <a:rPr lang="de-DE" altLang="de-DE" smtClean="0"/>
              <a:pPr>
                <a:spcBef>
                  <a:spcPct val="0"/>
                </a:spcBef>
              </a:pPr>
              <a:t>51</a:t>
            </a:fld>
            <a:endParaRPr lang="de-DE" altLang="de-DE"/>
          </a:p>
        </p:txBody>
      </p:sp>
      <p:sp>
        <p:nvSpPr>
          <p:cNvPr id="105475" name="Rectangle 2">
            <a:extLst>
              <a:ext uri="{FF2B5EF4-FFF2-40B4-BE49-F238E27FC236}">
                <a16:creationId xmlns:a16="http://schemas.microsoft.com/office/drawing/2014/main" id="{0CF18AF6-DE6A-4728-ADDB-C16057FD2D0C}"/>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4A53AD58-4769-4A75-87C0-5F86E96AF6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E0DD2C9D-3BA8-4AFF-8F36-F7EDA0E63879}"/>
              </a:ext>
            </a:extLst>
          </p:cNvPr>
          <p:cNvSpPr txBox="1">
            <a:spLocks noGrp="1" noChangeArrowheads="1"/>
          </p:cNvSpPr>
          <p:nvPr/>
        </p:nvSpPr>
        <p:spPr bwMode="auto">
          <a:xfrm>
            <a:off x="4038600" y="97536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4FF647A0-6B94-43EF-B3D7-CD6B4DA0BC84}" type="slidenum">
              <a:rPr lang="de-DE" altLang="de-DE"/>
              <a:pPr algn="r" eaLnBrk="1" hangingPunct="1">
                <a:spcBef>
                  <a:spcPct val="0"/>
                </a:spcBef>
              </a:pPr>
              <a:t>52</a:t>
            </a:fld>
            <a:endParaRPr lang="de-DE" altLang="de-DE"/>
          </a:p>
        </p:txBody>
      </p:sp>
      <p:sp>
        <p:nvSpPr>
          <p:cNvPr id="107523" name="Rectangle 2">
            <a:extLst>
              <a:ext uri="{FF2B5EF4-FFF2-40B4-BE49-F238E27FC236}">
                <a16:creationId xmlns:a16="http://schemas.microsoft.com/office/drawing/2014/main" id="{184CDA07-9823-4C4F-8BD5-9FA1D13CF85D}"/>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DED30B8E-6662-479B-A140-F2A9335B93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E80A23C6-1A02-4709-B40F-5141284CD9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E2748EE-8B53-4B9F-B5D4-C2CDDBC96246}" type="slidenum">
              <a:rPr lang="de-DE" altLang="de-DE" smtClean="0"/>
              <a:pPr>
                <a:spcBef>
                  <a:spcPct val="0"/>
                </a:spcBef>
              </a:pPr>
              <a:t>53</a:t>
            </a:fld>
            <a:endParaRPr lang="de-DE" altLang="de-DE"/>
          </a:p>
        </p:txBody>
      </p:sp>
      <p:sp>
        <p:nvSpPr>
          <p:cNvPr id="109571" name="Rectangle 2">
            <a:extLst>
              <a:ext uri="{FF2B5EF4-FFF2-40B4-BE49-F238E27FC236}">
                <a16:creationId xmlns:a16="http://schemas.microsoft.com/office/drawing/2014/main" id="{2AD8FEEB-266A-4361-83A2-58077EDA1FCB}"/>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CF3FFDFD-9854-494A-BEEE-B8AD8DC76B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9855F817-8F1B-4C37-8E0B-5C5F78EA31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947BA84-8BCD-4E91-A5E2-9E4336D9CDF0}" type="slidenum">
              <a:rPr lang="de-DE" altLang="de-DE" smtClean="0"/>
              <a:pPr>
                <a:spcBef>
                  <a:spcPct val="0"/>
                </a:spcBef>
              </a:pPr>
              <a:t>54</a:t>
            </a:fld>
            <a:endParaRPr lang="de-DE" altLang="de-DE"/>
          </a:p>
        </p:txBody>
      </p:sp>
      <p:sp>
        <p:nvSpPr>
          <p:cNvPr id="111619" name="Rectangle 2">
            <a:extLst>
              <a:ext uri="{FF2B5EF4-FFF2-40B4-BE49-F238E27FC236}">
                <a16:creationId xmlns:a16="http://schemas.microsoft.com/office/drawing/2014/main" id="{B9E69830-C566-49A3-BFDC-E5B25D276084}"/>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A54E9DF2-5FF7-4DBB-B110-6EA39E398A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AC6EDCD0-C732-4EAD-B20E-4FE0263E0C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2748953-9734-4217-9EFA-F7900D74873A}" type="slidenum">
              <a:rPr lang="de-DE" altLang="de-DE" smtClean="0"/>
              <a:pPr>
                <a:spcBef>
                  <a:spcPct val="0"/>
                </a:spcBef>
              </a:pPr>
              <a:t>55</a:t>
            </a:fld>
            <a:endParaRPr lang="de-DE" altLang="de-DE"/>
          </a:p>
        </p:txBody>
      </p:sp>
      <p:sp>
        <p:nvSpPr>
          <p:cNvPr id="113667" name="Rectangle 2">
            <a:extLst>
              <a:ext uri="{FF2B5EF4-FFF2-40B4-BE49-F238E27FC236}">
                <a16:creationId xmlns:a16="http://schemas.microsoft.com/office/drawing/2014/main" id="{5F82A89E-6BF6-434D-9C8A-B0E636A99FB8}"/>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40FECD61-7A06-4872-B626-E5D4C01B80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43A7A8AD-6E53-41C5-B599-F590B8D4B9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E11CB3-B030-4C18-996C-48B405309B35}" type="slidenum">
              <a:rPr lang="de-DE" altLang="de-DE" smtClean="0"/>
              <a:pPr>
                <a:spcBef>
                  <a:spcPct val="0"/>
                </a:spcBef>
              </a:pPr>
              <a:t>56</a:t>
            </a:fld>
            <a:endParaRPr lang="de-DE" altLang="de-DE"/>
          </a:p>
        </p:txBody>
      </p:sp>
      <p:sp>
        <p:nvSpPr>
          <p:cNvPr id="115715" name="Rectangle 2">
            <a:extLst>
              <a:ext uri="{FF2B5EF4-FFF2-40B4-BE49-F238E27FC236}">
                <a16:creationId xmlns:a16="http://schemas.microsoft.com/office/drawing/2014/main" id="{2690BD9B-33FA-4E26-A9C9-1B618B643988}"/>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ADDD96CF-2A98-47CA-9D5C-E3817B9EA9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F76978C1-CDEF-4F20-BCDD-3755D6061F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99E414-9392-400B-BEBD-8BE44A5EE144}" type="slidenum">
              <a:rPr lang="de-DE" altLang="de-DE" smtClean="0"/>
              <a:pPr>
                <a:spcBef>
                  <a:spcPct val="0"/>
                </a:spcBef>
              </a:pPr>
              <a:t>57</a:t>
            </a:fld>
            <a:endParaRPr lang="de-DE" altLang="de-DE"/>
          </a:p>
        </p:txBody>
      </p:sp>
      <p:sp>
        <p:nvSpPr>
          <p:cNvPr id="117763" name="Rectangle 2">
            <a:extLst>
              <a:ext uri="{FF2B5EF4-FFF2-40B4-BE49-F238E27FC236}">
                <a16:creationId xmlns:a16="http://schemas.microsoft.com/office/drawing/2014/main" id="{09407341-F2CE-43FE-BFC0-CF7D8658547E}"/>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AF873A3D-39CA-4D5E-BCE1-4ABC6DDE7C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2BC84A8A-38C0-40F9-A333-C09486E447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57DDD4-7240-4775-9E95-EABFC5AF65AA}" type="slidenum">
              <a:rPr lang="de-DE" altLang="de-DE" smtClean="0"/>
              <a:pPr>
                <a:spcBef>
                  <a:spcPct val="0"/>
                </a:spcBef>
              </a:pPr>
              <a:t>58</a:t>
            </a:fld>
            <a:endParaRPr lang="de-DE" altLang="de-DE"/>
          </a:p>
        </p:txBody>
      </p:sp>
      <p:sp>
        <p:nvSpPr>
          <p:cNvPr id="119811" name="Rectangle 2">
            <a:extLst>
              <a:ext uri="{FF2B5EF4-FFF2-40B4-BE49-F238E27FC236}">
                <a16:creationId xmlns:a16="http://schemas.microsoft.com/office/drawing/2014/main" id="{0C676812-F267-487F-8FA8-521D35DBAEB5}"/>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81A99121-93C9-45B3-9877-4E11CF0251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0C5118F1-AFAB-4A6C-BCA4-BC762919B2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9F29AD-8E7D-4305-90C9-527E79D9E117}" type="slidenum">
              <a:rPr lang="de-DE" altLang="de-DE" smtClean="0"/>
              <a:pPr>
                <a:spcBef>
                  <a:spcPct val="0"/>
                </a:spcBef>
              </a:pPr>
              <a:t>59</a:t>
            </a:fld>
            <a:endParaRPr lang="de-DE" altLang="de-DE"/>
          </a:p>
        </p:txBody>
      </p:sp>
      <p:sp>
        <p:nvSpPr>
          <p:cNvPr id="121859" name="Rectangle 2">
            <a:extLst>
              <a:ext uri="{FF2B5EF4-FFF2-40B4-BE49-F238E27FC236}">
                <a16:creationId xmlns:a16="http://schemas.microsoft.com/office/drawing/2014/main" id="{86477019-A56D-4F98-9E4E-B7CB82673D91}"/>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1EC0E4C2-3879-402A-A3D2-4902315B87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B0006990-E494-40AB-BDA6-EAE24AD880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BDF221B-0054-41B8-B7AC-A32628DDF7BA}" type="slidenum">
              <a:rPr lang="de-DE" altLang="de-DE" smtClean="0"/>
              <a:pPr>
                <a:spcBef>
                  <a:spcPct val="0"/>
                </a:spcBef>
              </a:pPr>
              <a:t>6</a:t>
            </a:fld>
            <a:endParaRPr lang="de-DE" altLang="de-DE"/>
          </a:p>
        </p:txBody>
      </p:sp>
      <p:sp>
        <p:nvSpPr>
          <p:cNvPr id="15363" name="Rectangle 2">
            <a:extLst>
              <a:ext uri="{FF2B5EF4-FFF2-40B4-BE49-F238E27FC236}">
                <a16:creationId xmlns:a16="http://schemas.microsoft.com/office/drawing/2014/main" id="{A380B47F-AF06-4D81-953A-0C6DEFBFE71B}"/>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EB966651-29D5-4511-BDA0-08E8D268A4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D1D3E2F1-2274-4B5C-88DF-BFDF422E3C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474CB2B-2C71-4348-9426-6239F66EEE2D}" type="slidenum">
              <a:rPr lang="de-DE" altLang="de-DE" smtClean="0"/>
              <a:pPr>
                <a:spcBef>
                  <a:spcPct val="0"/>
                </a:spcBef>
              </a:pPr>
              <a:t>60</a:t>
            </a:fld>
            <a:endParaRPr lang="de-DE" altLang="de-DE"/>
          </a:p>
        </p:txBody>
      </p:sp>
      <p:sp>
        <p:nvSpPr>
          <p:cNvPr id="123907" name="Rectangle 2">
            <a:extLst>
              <a:ext uri="{FF2B5EF4-FFF2-40B4-BE49-F238E27FC236}">
                <a16:creationId xmlns:a16="http://schemas.microsoft.com/office/drawing/2014/main" id="{3F9EFFBF-B201-434C-84AA-0FC8D6C5D7A0}"/>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944D002E-173B-411F-ADA2-B74B954554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6F2F488B-0EE9-46E6-BBD9-726B64F1A5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12FA3F-05FF-403F-BC60-A87E94BA85FB}" type="slidenum">
              <a:rPr lang="de-DE" altLang="de-DE" smtClean="0"/>
              <a:pPr>
                <a:spcBef>
                  <a:spcPct val="0"/>
                </a:spcBef>
              </a:pPr>
              <a:t>61</a:t>
            </a:fld>
            <a:endParaRPr lang="de-DE" altLang="de-DE"/>
          </a:p>
        </p:txBody>
      </p:sp>
      <p:sp>
        <p:nvSpPr>
          <p:cNvPr id="125955" name="Rectangle 2">
            <a:extLst>
              <a:ext uri="{FF2B5EF4-FFF2-40B4-BE49-F238E27FC236}">
                <a16:creationId xmlns:a16="http://schemas.microsoft.com/office/drawing/2014/main" id="{335822A8-E647-470F-ABE0-1696CE155D74}"/>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5F5C9A27-C27C-401F-B6A1-11C2AF8016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56D05326-B288-421D-88E9-D05E8D1D93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1CF0972-8443-4906-BB8B-1A428FB4D73B}" type="slidenum">
              <a:rPr lang="de-DE" altLang="de-DE" smtClean="0"/>
              <a:pPr>
                <a:spcBef>
                  <a:spcPct val="0"/>
                </a:spcBef>
              </a:pPr>
              <a:t>62</a:t>
            </a:fld>
            <a:endParaRPr lang="de-DE" altLang="de-DE"/>
          </a:p>
        </p:txBody>
      </p:sp>
      <p:sp>
        <p:nvSpPr>
          <p:cNvPr id="128003" name="Rectangle 2">
            <a:extLst>
              <a:ext uri="{FF2B5EF4-FFF2-40B4-BE49-F238E27FC236}">
                <a16:creationId xmlns:a16="http://schemas.microsoft.com/office/drawing/2014/main" id="{D9A3AF61-768D-4759-9807-50319635AD98}"/>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D10F5CDA-C071-47BE-BA94-C97B9A37AE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68B5543D-A30A-4B88-BC4F-15A170B45B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2722AD2-F2B7-4BB0-AE4B-C99AA818852C}" type="slidenum">
              <a:rPr lang="de-DE" altLang="de-DE" smtClean="0"/>
              <a:pPr>
                <a:spcBef>
                  <a:spcPct val="0"/>
                </a:spcBef>
              </a:pPr>
              <a:t>63</a:t>
            </a:fld>
            <a:endParaRPr lang="de-DE" altLang="de-DE"/>
          </a:p>
        </p:txBody>
      </p:sp>
      <p:sp>
        <p:nvSpPr>
          <p:cNvPr id="130051" name="Rectangle 2">
            <a:extLst>
              <a:ext uri="{FF2B5EF4-FFF2-40B4-BE49-F238E27FC236}">
                <a16:creationId xmlns:a16="http://schemas.microsoft.com/office/drawing/2014/main" id="{514A722E-D285-4E39-814F-40D27AA42E2B}"/>
              </a:ext>
            </a:extLst>
          </p:cNvPr>
          <p:cNvSpPr>
            <a:spLocks noGrp="1" noRot="1" noChangeAspect="1" noChangeArrowheads="1" noTextEdit="1"/>
          </p:cNvSpPr>
          <p:nvPr>
            <p:ph type="sldImg"/>
          </p:nvPr>
        </p:nvSpPr>
        <p:spPr>
          <a:xfrm>
            <a:off x="754063" y="585788"/>
            <a:ext cx="5591175" cy="4192587"/>
          </a:xfrm>
          <a:solidFill>
            <a:srgbClr val="FFFFFF"/>
          </a:solidFill>
          <a:ln/>
        </p:spPr>
      </p:sp>
      <p:sp>
        <p:nvSpPr>
          <p:cNvPr id="130052" name="Rectangle 3">
            <a:extLst>
              <a:ext uri="{FF2B5EF4-FFF2-40B4-BE49-F238E27FC236}">
                <a16:creationId xmlns:a16="http://schemas.microsoft.com/office/drawing/2014/main" id="{4EFE45F3-5247-446B-831B-5B984DB8147D}"/>
              </a:ext>
            </a:extLst>
          </p:cNvPr>
          <p:cNvSpPr>
            <a:spLocks noGrp="1" noChangeArrowheads="1"/>
          </p:cNvSpPr>
          <p:nvPr>
            <p:ph type="body" idx="1"/>
          </p:nvPr>
        </p:nvSpPr>
        <p:spPr>
          <a:xfrm>
            <a:off x="947738" y="4875213"/>
            <a:ext cx="5203825" cy="4629150"/>
          </a:xfrm>
          <a:solidFill>
            <a:srgbClr val="FFFFFF"/>
          </a:solidFill>
          <a:ln>
            <a:solidFill>
              <a:srgbClr val="000000"/>
            </a:solidFill>
          </a:ln>
        </p:spPr>
        <p:txBody>
          <a:bodyPr lIns="99048" tIns="49524" rIns="99048" bIns="49524"/>
          <a:lstStyle/>
          <a:p>
            <a:pPr eaLnBrk="1" hangingPunct="1"/>
            <a:endParaRPr lang="de-DE" altLang="de-DE">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1F3D37CA-C530-461B-B6FD-063063C267B9}"/>
              </a:ext>
            </a:extLst>
          </p:cNvPr>
          <p:cNvSpPr txBox="1">
            <a:spLocks noGrp="1" noChangeArrowheads="1"/>
          </p:cNvSpPr>
          <p:nvPr/>
        </p:nvSpPr>
        <p:spPr bwMode="auto">
          <a:xfrm>
            <a:off x="4038600" y="97536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728B5406-F9A7-4D4A-A3FF-D6BC96DAA024}" type="slidenum">
              <a:rPr lang="de-DE" altLang="de-DE"/>
              <a:pPr algn="r" eaLnBrk="1" hangingPunct="1">
                <a:spcBef>
                  <a:spcPct val="0"/>
                </a:spcBef>
              </a:pPr>
              <a:t>7</a:t>
            </a:fld>
            <a:endParaRPr lang="de-DE" altLang="de-DE"/>
          </a:p>
        </p:txBody>
      </p:sp>
      <p:sp>
        <p:nvSpPr>
          <p:cNvPr id="17411" name="Rectangle 2">
            <a:extLst>
              <a:ext uri="{FF2B5EF4-FFF2-40B4-BE49-F238E27FC236}">
                <a16:creationId xmlns:a16="http://schemas.microsoft.com/office/drawing/2014/main" id="{F9D9165F-E0AC-4E25-9D77-A0B41D51E42C}"/>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CB2B5F11-AA41-446B-A330-5D48D8EE4A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28E53682-BA98-41FD-8390-C3329C1B27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3CFA4D7-ABDE-4ACC-906F-6EC2A73F80F5}" type="slidenum">
              <a:rPr lang="de-DE" altLang="de-DE" smtClean="0"/>
              <a:pPr>
                <a:spcBef>
                  <a:spcPct val="0"/>
                </a:spcBef>
              </a:pPr>
              <a:t>8</a:t>
            </a:fld>
            <a:endParaRPr lang="de-DE" altLang="de-DE"/>
          </a:p>
        </p:txBody>
      </p:sp>
      <p:sp>
        <p:nvSpPr>
          <p:cNvPr id="19459" name="Rectangle 2">
            <a:extLst>
              <a:ext uri="{FF2B5EF4-FFF2-40B4-BE49-F238E27FC236}">
                <a16:creationId xmlns:a16="http://schemas.microsoft.com/office/drawing/2014/main" id="{3DC6B367-53B6-4B33-AE9B-6FF586E4FC65}"/>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A46462D3-A957-4FD6-BAAD-10D36EC0FF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7B65FF7B-67E4-445C-BE22-F0F04FE4B5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12E89E-9ED7-40A4-94BD-65A3C57837E6}" type="slidenum">
              <a:rPr lang="de-DE" altLang="de-DE" smtClean="0"/>
              <a:pPr>
                <a:spcBef>
                  <a:spcPct val="0"/>
                </a:spcBef>
              </a:pPr>
              <a:t>9</a:t>
            </a:fld>
            <a:endParaRPr lang="de-DE" altLang="de-DE"/>
          </a:p>
        </p:txBody>
      </p:sp>
      <p:sp>
        <p:nvSpPr>
          <p:cNvPr id="21507" name="Rectangle 2">
            <a:extLst>
              <a:ext uri="{FF2B5EF4-FFF2-40B4-BE49-F238E27FC236}">
                <a16:creationId xmlns:a16="http://schemas.microsoft.com/office/drawing/2014/main" id="{6607B5C3-F86B-4A6C-AEB0-68A12CF2DD87}"/>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2AABFF53-DB53-4AC1-B1B7-9852C2A5ED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Rectangle 6">
            <a:extLst>
              <a:ext uri="{FF2B5EF4-FFF2-40B4-BE49-F238E27FC236}">
                <a16:creationId xmlns:a16="http://schemas.microsoft.com/office/drawing/2014/main" id="{7E96557B-6A02-46E9-BF50-9DDCDD91868F}"/>
              </a:ext>
            </a:extLst>
          </p:cNvPr>
          <p:cNvSpPr>
            <a:spLocks noGrp="1" noChangeArrowheads="1"/>
          </p:cNvSpPr>
          <p:nvPr>
            <p:ph type="sldNum" sz="quarter" idx="10"/>
          </p:nvPr>
        </p:nvSpPr>
        <p:spPr>
          <a:ln/>
        </p:spPr>
        <p:txBody>
          <a:bodyPr/>
          <a:lstStyle>
            <a:lvl1pPr>
              <a:defRPr/>
            </a:lvl1pPr>
          </a:lstStyle>
          <a:p>
            <a:pPr>
              <a:defRPr/>
            </a:pPr>
            <a:fld id="{BA9737D1-86AB-4EFC-8A2E-760BDFB40ED6}" type="slidenum">
              <a:rPr lang="de-DE" altLang="de-DE"/>
              <a:pPr>
                <a:defRPr/>
              </a:pPr>
              <a:t>‹Nr.›</a:t>
            </a:fld>
            <a:endParaRPr lang="de-DE" altLang="de-DE"/>
          </a:p>
        </p:txBody>
      </p:sp>
    </p:spTree>
    <p:extLst>
      <p:ext uri="{BB962C8B-B14F-4D97-AF65-F5344CB8AC3E}">
        <p14:creationId xmlns:p14="http://schemas.microsoft.com/office/powerpoint/2010/main" val="7252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6">
            <a:extLst>
              <a:ext uri="{FF2B5EF4-FFF2-40B4-BE49-F238E27FC236}">
                <a16:creationId xmlns:a16="http://schemas.microsoft.com/office/drawing/2014/main" id="{950DE333-C51B-4001-A42F-2A023B29EC86}"/>
              </a:ext>
            </a:extLst>
          </p:cNvPr>
          <p:cNvSpPr>
            <a:spLocks noGrp="1" noChangeArrowheads="1"/>
          </p:cNvSpPr>
          <p:nvPr>
            <p:ph type="sldNum" sz="quarter" idx="10"/>
          </p:nvPr>
        </p:nvSpPr>
        <p:spPr>
          <a:ln/>
        </p:spPr>
        <p:txBody>
          <a:bodyPr/>
          <a:lstStyle>
            <a:lvl1pPr>
              <a:defRPr/>
            </a:lvl1pPr>
          </a:lstStyle>
          <a:p>
            <a:pPr>
              <a:defRPr/>
            </a:pPr>
            <a:fld id="{2095C4B3-76A9-4352-8039-53A86A3C9689}" type="slidenum">
              <a:rPr lang="de-DE" altLang="de-DE"/>
              <a:pPr>
                <a:defRPr/>
              </a:pPr>
              <a:t>‹Nr.›</a:t>
            </a:fld>
            <a:endParaRPr lang="de-DE" altLang="de-DE"/>
          </a:p>
        </p:txBody>
      </p:sp>
    </p:spTree>
    <p:extLst>
      <p:ext uri="{BB962C8B-B14F-4D97-AF65-F5344CB8AC3E}">
        <p14:creationId xmlns:p14="http://schemas.microsoft.com/office/powerpoint/2010/main" val="1666608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60350"/>
            <a:ext cx="2057400" cy="583247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60350"/>
            <a:ext cx="6019800" cy="583247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6">
            <a:extLst>
              <a:ext uri="{FF2B5EF4-FFF2-40B4-BE49-F238E27FC236}">
                <a16:creationId xmlns:a16="http://schemas.microsoft.com/office/drawing/2014/main" id="{E3652D3E-D09F-430B-87B6-15E1E7831D33}"/>
              </a:ext>
            </a:extLst>
          </p:cNvPr>
          <p:cNvSpPr>
            <a:spLocks noGrp="1" noChangeArrowheads="1"/>
          </p:cNvSpPr>
          <p:nvPr>
            <p:ph type="sldNum" sz="quarter" idx="10"/>
          </p:nvPr>
        </p:nvSpPr>
        <p:spPr>
          <a:ln/>
        </p:spPr>
        <p:txBody>
          <a:bodyPr/>
          <a:lstStyle>
            <a:lvl1pPr>
              <a:defRPr/>
            </a:lvl1pPr>
          </a:lstStyle>
          <a:p>
            <a:pPr>
              <a:defRPr/>
            </a:pPr>
            <a:fld id="{681C20C4-B114-4FB3-BF71-C73D0CC0031B}" type="slidenum">
              <a:rPr lang="de-DE" altLang="de-DE"/>
              <a:pPr>
                <a:defRPr/>
              </a:pPr>
              <a:t>‹Nr.›</a:t>
            </a:fld>
            <a:endParaRPr lang="de-DE" altLang="de-DE"/>
          </a:p>
        </p:txBody>
      </p:sp>
    </p:spTree>
    <p:extLst>
      <p:ext uri="{BB962C8B-B14F-4D97-AF65-F5344CB8AC3E}">
        <p14:creationId xmlns:p14="http://schemas.microsoft.com/office/powerpoint/2010/main" val="461793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457200" y="260350"/>
            <a:ext cx="8229600" cy="633413"/>
          </a:xfrm>
        </p:spPr>
        <p:txBody>
          <a:bodyPr/>
          <a:lstStyle/>
          <a:p>
            <a:r>
              <a:rPr lang="de-DE"/>
              <a:t>Titelmasterformat durch Klicken bearbeiten</a:t>
            </a:r>
          </a:p>
        </p:txBody>
      </p:sp>
      <p:sp>
        <p:nvSpPr>
          <p:cNvPr id="3" name="Tabellenplatzhalter 2"/>
          <p:cNvSpPr>
            <a:spLocks noGrp="1"/>
          </p:cNvSpPr>
          <p:nvPr>
            <p:ph type="tbl" idx="1"/>
          </p:nvPr>
        </p:nvSpPr>
        <p:spPr>
          <a:xfrm>
            <a:off x="457200" y="981075"/>
            <a:ext cx="8229600" cy="5111750"/>
          </a:xfrm>
        </p:spPr>
        <p:txBody>
          <a:bodyPr/>
          <a:lstStyle/>
          <a:p>
            <a:pPr lvl="0"/>
            <a:endParaRPr lang="de-DE" noProof="0"/>
          </a:p>
        </p:txBody>
      </p:sp>
      <p:sp>
        <p:nvSpPr>
          <p:cNvPr id="4" name="Rectangle 6">
            <a:extLst>
              <a:ext uri="{FF2B5EF4-FFF2-40B4-BE49-F238E27FC236}">
                <a16:creationId xmlns:a16="http://schemas.microsoft.com/office/drawing/2014/main" id="{07CC990F-B1FA-4172-A1ED-90A805446E73}"/>
              </a:ext>
            </a:extLst>
          </p:cNvPr>
          <p:cNvSpPr>
            <a:spLocks noGrp="1" noChangeArrowheads="1"/>
          </p:cNvSpPr>
          <p:nvPr>
            <p:ph type="sldNum" sz="quarter" idx="10"/>
          </p:nvPr>
        </p:nvSpPr>
        <p:spPr>
          <a:ln/>
        </p:spPr>
        <p:txBody>
          <a:bodyPr/>
          <a:lstStyle>
            <a:lvl1pPr>
              <a:defRPr/>
            </a:lvl1pPr>
          </a:lstStyle>
          <a:p>
            <a:pPr>
              <a:defRPr/>
            </a:pPr>
            <a:fld id="{B13DBBC0-A2EB-441D-B0EF-1559F96B8185}" type="slidenum">
              <a:rPr lang="de-DE" altLang="de-DE"/>
              <a:pPr>
                <a:defRPr/>
              </a:pPr>
              <a:t>‹Nr.›</a:t>
            </a:fld>
            <a:endParaRPr lang="de-DE" altLang="de-DE"/>
          </a:p>
        </p:txBody>
      </p:sp>
    </p:spTree>
    <p:extLst>
      <p:ext uri="{BB962C8B-B14F-4D97-AF65-F5344CB8AC3E}">
        <p14:creationId xmlns:p14="http://schemas.microsoft.com/office/powerpoint/2010/main" val="3287437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el und vier Inhalte">
    <p:spTree>
      <p:nvGrpSpPr>
        <p:cNvPr id="1" name=""/>
        <p:cNvGrpSpPr/>
        <p:nvPr/>
      </p:nvGrpSpPr>
      <p:grpSpPr>
        <a:xfrm>
          <a:off x="0" y="0"/>
          <a:ext cx="0" cy="0"/>
          <a:chOff x="0" y="0"/>
          <a:chExt cx="0" cy="0"/>
        </a:xfrm>
      </p:grpSpPr>
      <p:sp>
        <p:nvSpPr>
          <p:cNvPr id="2" name="Titel 1"/>
          <p:cNvSpPr>
            <a:spLocks noGrp="1"/>
          </p:cNvSpPr>
          <p:nvPr>
            <p:ph type="title" sz="quarter"/>
          </p:nvPr>
        </p:nvSpPr>
        <p:spPr>
          <a:xfrm>
            <a:off x="457200" y="260350"/>
            <a:ext cx="8229600" cy="633413"/>
          </a:xfrm>
        </p:spPr>
        <p:txBody>
          <a:bodyPr/>
          <a:lstStyle/>
          <a:p>
            <a:r>
              <a:rPr lang="de-DE"/>
              <a:t>Titelmasterformat durch Klicken bearbeiten</a:t>
            </a:r>
          </a:p>
        </p:txBody>
      </p:sp>
      <p:sp>
        <p:nvSpPr>
          <p:cNvPr id="3" name="Inhaltsplatzhalter 2"/>
          <p:cNvSpPr>
            <a:spLocks noGrp="1"/>
          </p:cNvSpPr>
          <p:nvPr>
            <p:ph sz="quarter" idx="1"/>
          </p:nvPr>
        </p:nvSpPr>
        <p:spPr>
          <a:xfrm>
            <a:off x="457200" y="981075"/>
            <a:ext cx="4038600" cy="2479675"/>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4648200" y="981075"/>
            <a:ext cx="4038600" cy="2479675"/>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457200" y="3613150"/>
            <a:ext cx="4038600" cy="2479675"/>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Inhaltsplatzhalter 5"/>
          <p:cNvSpPr>
            <a:spLocks noGrp="1"/>
          </p:cNvSpPr>
          <p:nvPr>
            <p:ph sz="quarter" idx="4"/>
          </p:nvPr>
        </p:nvSpPr>
        <p:spPr>
          <a:xfrm>
            <a:off x="4648200" y="3613150"/>
            <a:ext cx="4038600" cy="2479675"/>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6">
            <a:extLst>
              <a:ext uri="{FF2B5EF4-FFF2-40B4-BE49-F238E27FC236}">
                <a16:creationId xmlns:a16="http://schemas.microsoft.com/office/drawing/2014/main" id="{9BBC2790-28D7-42F5-84D9-3B039285E4AD}"/>
              </a:ext>
            </a:extLst>
          </p:cNvPr>
          <p:cNvSpPr>
            <a:spLocks noGrp="1" noChangeArrowheads="1"/>
          </p:cNvSpPr>
          <p:nvPr>
            <p:ph type="sldNum" sz="quarter" idx="10"/>
          </p:nvPr>
        </p:nvSpPr>
        <p:spPr>
          <a:ln/>
        </p:spPr>
        <p:txBody>
          <a:bodyPr/>
          <a:lstStyle>
            <a:lvl1pPr>
              <a:defRPr/>
            </a:lvl1pPr>
          </a:lstStyle>
          <a:p>
            <a:pPr>
              <a:defRPr/>
            </a:pPr>
            <a:fld id="{577E6E39-12CC-4008-88BC-37D945BAF078}" type="slidenum">
              <a:rPr lang="de-DE" altLang="de-DE"/>
              <a:pPr>
                <a:defRPr/>
              </a:pPr>
              <a:t>‹Nr.›</a:t>
            </a:fld>
            <a:endParaRPr lang="de-DE" altLang="de-DE"/>
          </a:p>
        </p:txBody>
      </p:sp>
    </p:spTree>
    <p:extLst>
      <p:ext uri="{BB962C8B-B14F-4D97-AF65-F5344CB8AC3E}">
        <p14:creationId xmlns:p14="http://schemas.microsoft.com/office/powerpoint/2010/main" val="865339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Inhalt">
    <p:spTree>
      <p:nvGrpSpPr>
        <p:cNvPr id="1" name=""/>
        <p:cNvGrpSpPr/>
        <p:nvPr/>
      </p:nvGrpSpPr>
      <p:grpSpPr>
        <a:xfrm>
          <a:off x="0" y="0"/>
          <a:ext cx="0" cy="0"/>
          <a:chOff x="0" y="0"/>
          <a:chExt cx="0" cy="0"/>
        </a:xfrm>
      </p:grpSpPr>
      <p:sp>
        <p:nvSpPr>
          <p:cNvPr id="2" name="Inhaltsplatzhalter 1"/>
          <p:cNvSpPr>
            <a:spLocks noGrp="1"/>
          </p:cNvSpPr>
          <p:nvPr>
            <p:ph/>
          </p:nvPr>
        </p:nvSpPr>
        <p:spPr>
          <a:xfrm>
            <a:off x="457200" y="260350"/>
            <a:ext cx="8229600" cy="5832475"/>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3" name="Rectangle 6">
            <a:extLst>
              <a:ext uri="{FF2B5EF4-FFF2-40B4-BE49-F238E27FC236}">
                <a16:creationId xmlns:a16="http://schemas.microsoft.com/office/drawing/2014/main" id="{C0DC2B61-57C5-4120-8283-574428C0DABF}"/>
              </a:ext>
            </a:extLst>
          </p:cNvPr>
          <p:cNvSpPr>
            <a:spLocks noGrp="1" noChangeArrowheads="1"/>
          </p:cNvSpPr>
          <p:nvPr>
            <p:ph type="sldNum" sz="quarter" idx="10"/>
          </p:nvPr>
        </p:nvSpPr>
        <p:spPr>
          <a:ln/>
        </p:spPr>
        <p:txBody>
          <a:bodyPr/>
          <a:lstStyle>
            <a:lvl1pPr>
              <a:defRPr/>
            </a:lvl1pPr>
          </a:lstStyle>
          <a:p>
            <a:pPr>
              <a:defRPr/>
            </a:pPr>
            <a:fld id="{1DFD48C5-9567-44A3-BB0D-6E0D84A68AFD}" type="slidenum">
              <a:rPr lang="de-DE" altLang="de-DE"/>
              <a:pPr>
                <a:defRPr/>
              </a:pPr>
              <a:t>‹Nr.›</a:t>
            </a:fld>
            <a:endParaRPr lang="de-DE" altLang="de-DE"/>
          </a:p>
        </p:txBody>
      </p:sp>
    </p:spTree>
    <p:extLst>
      <p:ext uri="{BB962C8B-B14F-4D97-AF65-F5344CB8AC3E}">
        <p14:creationId xmlns:p14="http://schemas.microsoft.com/office/powerpoint/2010/main" val="2961243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6">
            <a:extLst>
              <a:ext uri="{FF2B5EF4-FFF2-40B4-BE49-F238E27FC236}">
                <a16:creationId xmlns:a16="http://schemas.microsoft.com/office/drawing/2014/main" id="{C6DA69FB-FE89-4535-8C3E-A16EFC25BD13}"/>
              </a:ext>
            </a:extLst>
          </p:cNvPr>
          <p:cNvSpPr>
            <a:spLocks noGrp="1" noChangeArrowheads="1"/>
          </p:cNvSpPr>
          <p:nvPr>
            <p:ph type="sldNum" sz="quarter" idx="10"/>
          </p:nvPr>
        </p:nvSpPr>
        <p:spPr>
          <a:ln/>
        </p:spPr>
        <p:txBody>
          <a:bodyPr/>
          <a:lstStyle>
            <a:lvl1pPr>
              <a:defRPr/>
            </a:lvl1pPr>
          </a:lstStyle>
          <a:p>
            <a:pPr>
              <a:defRPr/>
            </a:pPr>
            <a:fld id="{220DAEE1-65D4-4A77-9497-66A62710337B}" type="slidenum">
              <a:rPr lang="de-DE" altLang="de-DE"/>
              <a:pPr>
                <a:defRPr/>
              </a:pPr>
              <a:t>‹Nr.›</a:t>
            </a:fld>
            <a:endParaRPr lang="de-DE" altLang="de-DE"/>
          </a:p>
        </p:txBody>
      </p:sp>
    </p:spTree>
    <p:extLst>
      <p:ext uri="{BB962C8B-B14F-4D97-AF65-F5344CB8AC3E}">
        <p14:creationId xmlns:p14="http://schemas.microsoft.com/office/powerpoint/2010/main" val="369092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6">
            <a:extLst>
              <a:ext uri="{FF2B5EF4-FFF2-40B4-BE49-F238E27FC236}">
                <a16:creationId xmlns:a16="http://schemas.microsoft.com/office/drawing/2014/main" id="{4A483598-3C05-4D60-A25B-2DAB0369D9E9}"/>
              </a:ext>
            </a:extLst>
          </p:cNvPr>
          <p:cNvSpPr>
            <a:spLocks noGrp="1" noChangeArrowheads="1"/>
          </p:cNvSpPr>
          <p:nvPr>
            <p:ph type="sldNum" sz="quarter" idx="10"/>
          </p:nvPr>
        </p:nvSpPr>
        <p:spPr>
          <a:ln/>
        </p:spPr>
        <p:txBody>
          <a:bodyPr/>
          <a:lstStyle>
            <a:lvl1pPr>
              <a:defRPr/>
            </a:lvl1pPr>
          </a:lstStyle>
          <a:p>
            <a:pPr>
              <a:defRPr/>
            </a:pPr>
            <a:fld id="{3C3CA8C0-5D9C-4422-B05B-9E4381B37626}" type="slidenum">
              <a:rPr lang="de-DE" altLang="de-DE"/>
              <a:pPr>
                <a:defRPr/>
              </a:pPr>
              <a:t>‹Nr.›</a:t>
            </a:fld>
            <a:endParaRPr lang="de-DE" altLang="de-DE"/>
          </a:p>
        </p:txBody>
      </p:sp>
    </p:spTree>
    <p:extLst>
      <p:ext uri="{BB962C8B-B14F-4D97-AF65-F5344CB8AC3E}">
        <p14:creationId xmlns:p14="http://schemas.microsoft.com/office/powerpoint/2010/main" val="2277384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457200" y="981075"/>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4648200" y="981075"/>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6">
            <a:extLst>
              <a:ext uri="{FF2B5EF4-FFF2-40B4-BE49-F238E27FC236}">
                <a16:creationId xmlns:a16="http://schemas.microsoft.com/office/drawing/2014/main" id="{B20F88E2-A40E-4ED2-ADC7-7C93BED37705}"/>
              </a:ext>
            </a:extLst>
          </p:cNvPr>
          <p:cNvSpPr>
            <a:spLocks noGrp="1" noChangeArrowheads="1"/>
          </p:cNvSpPr>
          <p:nvPr>
            <p:ph type="sldNum" sz="quarter" idx="10"/>
          </p:nvPr>
        </p:nvSpPr>
        <p:spPr>
          <a:ln/>
        </p:spPr>
        <p:txBody>
          <a:bodyPr/>
          <a:lstStyle>
            <a:lvl1pPr>
              <a:defRPr/>
            </a:lvl1pPr>
          </a:lstStyle>
          <a:p>
            <a:pPr>
              <a:defRPr/>
            </a:pPr>
            <a:fld id="{8468AC51-F106-423A-AE92-DBB20484012E}" type="slidenum">
              <a:rPr lang="de-DE" altLang="de-DE"/>
              <a:pPr>
                <a:defRPr/>
              </a:pPr>
              <a:t>‹Nr.›</a:t>
            </a:fld>
            <a:endParaRPr lang="de-DE" altLang="de-DE"/>
          </a:p>
        </p:txBody>
      </p:sp>
    </p:spTree>
    <p:extLst>
      <p:ext uri="{BB962C8B-B14F-4D97-AF65-F5344CB8AC3E}">
        <p14:creationId xmlns:p14="http://schemas.microsoft.com/office/powerpoint/2010/main" val="214198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6">
            <a:extLst>
              <a:ext uri="{FF2B5EF4-FFF2-40B4-BE49-F238E27FC236}">
                <a16:creationId xmlns:a16="http://schemas.microsoft.com/office/drawing/2014/main" id="{539D7C1E-86BD-45F6-8482-B8618CE5D88D}"/>
              </a:ext>
            </a:extLst>
          </p:cNvPr>
          <p:cNvSpPr>
            <a:spLocks noGrp="1" noChangeArrowheads="1"/>
          </p:cNvSpPr>
          <p:nvPr>
            <p:ph type="sldNum" sz="quarter" idx="10"/>
          </p:nvPr>
        </p:nvSpPr>
        <p:spPr>
          <a:ln/>
        </p:spPr>
        <p:txBody>
          <a:bodyPr/>
          <a:lstStyle>
            <a:lvl1pPr>
              <a:defRPr/>
            </a:lvl1pPr>
          </a:lstStyle>
          <a:p>
            <a:pPr>
              <a:defRPr/>
            </a:pPr>
            <a:fld id="{EC27C130-6015-4068-9387-CD6DE58F9964}" type="slidenum">
              <a:rPr lang="de-DE" altLang="de-DE"/>
              <a:pPr>
                <a:defRPr/>
              </a:pPr>
              <a:t>‹Nr.›</a:t>
            </a:fld>
            <a:endParaRPr lang="de-DE" altLang="de-DE"/>
          </a:p>
        </p:txBody>
      </p:sp>
    </p:spTree>
    <p:extLst>
      <p:ext uri="{BB962C8B-B14F-4D97-AF65-F5344CB8AC3E}">
        <p14:creationId xmlns:p14="http://schemas.microsoft.com/office/powerpoint/2010/main" val="80413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6">
            <a:extLst>
              <a:ext uri="{FF2B5EF4-FFF2-40B4-BE49-F238E27FC236}">
                <a16:creationId xmlns:a16="http://schemas.microsoft.com/office/drawing/2014/main" id="{C0444C59-FA1A-499B-8ED3-B0903FFC77A9}"/>
              </a:ext>
            </a:extLst>
          </p:cNvPr>
          <p:cNvSpPr>
            <a:spLocks noGrp="1" noChangeArrowheads="1"/>
          </p:cNvSpPr>
          <p:nvPr>
            <p:ph type="sldNum" sz="quarter" idx="10"/>
          </p:nvPr>
        </p:nvSpPr>
        <p:spPr>
          <a:ln/>
        </p:spPr>
        <p:txBody>
          <a:bodyPr/>
          <a:lstStyle>
            <a:lvl1pPr>
              <a:defRPr/>
            </a:lvl1pPr>
          </a:lstStyle>
          <a:p>
            <a:pPr>
              <a:defRPr/>
            </a:pPr>
            <a:fld id="{58377AF5-2D61-4F6D-BBAA-4586CEC6DBF1}" type="slidenum">
              <a:rPr lang="de-DE" altLang="de-DE"/>
              <a:pPr>
                <a:defRPr/>
              </a:pPr>
              <a:t>‹Nr.›</a:t>
            </a:fld>
            <a:endParaRPr lang="de-DE" altLang="de-DE"/>
          </a:p>
        </p:txBody>
      </p:sp>
    </p:spTree>
    <p:extLst>
      <p:ext uri="{BB962C8B-B14F-4D97-AF65-F5344CB8AC3E}">
        <p14:creationId xmlns:p14="http://schemas.microsoft.com/office/powerpoint/2010/main" val="35423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D6B2AD1-DD50-4CBB-B4B3-9C9BD05DAEDC}"/>
              </a:ext>
            </a:extLst>
          </p:cNvPr>
          <p:cNvSpPr>
            <a:spLocks noGrp="1" noChangeArrowheads="1"/>
          </p:cNvSpPr>
          <p:nvPr>
            <p:ph type="sldNum" sz="quarter" idx="10"/>
          </p:nvPr>
        </p:nvSpPr>
        <p:spPr>
          <a:ln/>
        </p:spPr>
        <p:txBody>
          <a:bodyPr/>
          <a:lstStyle>
            <a:lvl1pPr>
              <a:defRPr/>
            </a:lvl1pPr>
          </a:lstStyle>
          <a:p>
            <a:pPr>
              <a:defRPr/>
            </a:pPr>
            <a:fld id="{7B7FC782-D3AA-4BC1-A431-A3DA082E3201}" type="slidenum">
              <a:rPr lang="de-DE" altLang="de-DE"/>
              <a:pPr>
                <a:defRPr/>
              </a:pPr>
              <a:t>‹Nr.›</a:t>
            </a:fld>
            <a:endParaRPr lang="de-DE" altLang="de-DE"/>
          </a:p>
        </p:txBody>
      </p:sp>
    </p:spTree>
    <p:extLst>
      <p:ext uri="{BB962C8B-B14F-4D97-AF65-F5344CB8AC3E}">
        <p14:creationId xmlns:p14="http://schemas.microsoft.com/office/powerpoint/2010/main" val="3543510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6">
            <a:extLst>
              <a:ext uri="{FF2B5EF4-FFF2-40B4-BE49-F238E27FC236}">
                <a16:creationId xmlns:a16="http://schemas.microsoft.com/office/drawing/2014/main" id="{49C75E99-CDA0-4C45-8F1D-518D3C95D6BA}"/>
              </a:ext>
            </a:extLst>
          </p:cNvPr>
          <p:cNvSpPr>
            <a:spLocks noGrp="1" noChangeArrowheads="1"/>
          </p:cNvSpPr>
          <p:nvPr>
            <p:ph type="sldNum" sz="quarter" idx="10"/>
          </p:nvPr>
        </p:nvSpPr>
        <p:spPr>
          <a:ln/>
        </p:spPr>
        <p:txBody>
          <a:bodyPr/>
          <a:lstStyle>
            <a:lvl1pPr>
              <a:defRPr/>
            </a:lvl1pPr>
          </a:lstStyle>
          <a:p>
            <a:pPr>
              <a:defRPr/>
            </a:pPr>
            <a:fld id="{9FB3D304-807A-478C-9175-658D59BD642A}" type="slidenum">
              <a:rPr lang="de-DE" altLang="de-DE"/>
              <a:pPr>
                <a:defRPr/>
              </a:pPr>
              <a:t>‹Nr.›</a:t>
            </a:fld>
            <a:endParaRPr lang="de-DE" altLang="de-DE"/>
          </a:p>
        </p:txBody>
      </p:sp>
    </p:spTree>
    <p:extLst>
      <p:ext uri="{BB962C8B-B14F-4D97-AF65-F5344CB8AC3E}">
        <p14:creationId xmlns:p14="http://schemas.microsoft.com/office/powerpoint/2010/main" val="3431401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6">
            <a:extLst>
              <a:ext uri="{FF2B5EF4-FFF2-40B4-BE49-F238E27FC236}">
                <a16:creationId xmlns:a16="http://schemas.microsoft.com/office/drawing/2014/main" id="{FB23FAC2-292C-467F-9AA7-4B27FE6CA356}"/>
              </a:ext>
            </a:extLst>
          </p:cNvPr>
          <p:cNvSpPr>
            <a:spLocks noGrp="1" noChangeArrowheads="1"/>
          </p:cNvSpPr>
          <p:nvPr>
            <p:ph type="sldNum" sz="quarter" idx="10"/>
          </p:nvPr>
        </p:nvSpPr>
        <p:spPr>
          <a:ln/>
        </p:spPr>
        <p:txBody>
          <a:bodyPr/>
          <a:lstStyle>
            <a:lvl1pPr>
              <a:defRPr/>
            </a:lvl1pPr>
          </a:lstStyle>
          <a:p>
            <a:pPr>
              <a:defRPr/>
            </a:pPr>
            <a:fld id="{2F2043F1-06E2-4689-AABC-FC72E60A8054}" type="slidenum">
              <a:rPr lang="de-DE" altLang="de-DE"/>
              <a:pPr>
                <a:defRPr/>
              </a:pPr>
              <a:t>‹Nr.›</a:t>
            </a:fld>
            <a:endParaRPr lang="de-DE" altLang="de-DE"/>
          </a:p>
        </p:txBody>
      </p:sp>
    </p:spTree>
    <p:extLst>
      <p:ext uri="{BB962C8B-B14F-4D97-AF65-F5344CB8AC3E}">
        <p14:creationId xmlns:p14="http://schemas.microsoft.com/office/powerpoint/2010/main" val="530906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1F31C4B-E2C9-41AE-9F5A-735270DC7060}"/>
              </a:ext>
            </a:extLst>
          </p:cNvPr>
          <p:cNvSpPr>
            <a:spLocks noGrp="1" noChangeArrowheads="1"/>
          </p:cNvSpPr>
          <p:nvPr>
            <p:ph type="title"/>
          </p:nvPr>
        </p:nvSpPr>
        <p:spPr bwMode="auto">
          <a:xfrm>
            <a:off x="457200" y="260350"/>
            <a:ext cx="8229600" cy="633413"/>
          </a:xfrm>
          <a:prstGeom prst="rect">
            <a:avLst/>
          </a:prstGeom>
          <a:noFill/>
          <a:ln>
            <a:noFill/>
          </a:ln>
          <a:effectLst>
            <a:outerShdw dist="17961"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
        <p:nvSpPr>
          <p:cNvPr id="1027" name="Rectangle 3">
            <a:extLst>
              <a:ext uri="{FF2B5EF4-FFF2-40B4-BE49-F238E27FC236}">
                <a16:creationId xmlns:a16="http://schemas.microsoft.com/office/drawing/2014/main" id="{8C947656-88E5-4894-B205-36D4986AF039}"/>
              </a:ext>
            </a:extLst>
          </p:cNvPr>
          <p:cNvSpPr>
            <a:spLocks noGrp="1" noChangeArrowheads="1"/>
          </p:cNvSpPr>
          <p:nvPr>
            <p:ph type="body" idx="1"/>
          </p:nvPr>
        </p:nvSpPr>
        <p:spPr bwMode="auto">
          <a:xfrm>
            <a:off x="457200" y="981075"/>
            <a:ext cx="8229600"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e-DE" altLang="de-DE"/>
              <a:t>Textmasterformate durch Klicken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30" name="Rectangle 6">
            <a:extLst>
              <a:ext uri="{FF2B5EF4-FFF2-40B4-BE49-F238E27FC236}">
                <a16:creationId xmlns:a16="http://schemas.microsoft.com/office/drawing/2014/main" id="{88BA2E68-3F83-4F22-AF20-BDBAC4CFA1B0}"/>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lvl1pPr>
          </a:lstStyle>
          <a:p>
            <a:pPr>
              <a:defRPr/>
            </a:pPr>
            <a:fld id="{CC1657E0-C814-47DC-8C5F-524F77F92175}" type="slidenum">
              <a:rPr lang="de-DE" altLang="de-DE"/>
              <a:pPr>
                <a:defRPr/>
              </a:pPr>
              <a:t>‹Nr.›</a:t>
            </a:fld>
            <a:endParaRPr lang="de-DE" altLang="de-DE"/>
          </a:p>
        </p:txBody>
      </p:sp>
      <p:sp>
        <p:nvSpPr>
          <p:cNvPr id="1029" name="Oval 8">
            <a:extLst>
              <a:ext uri="{FF2B5EF4-FFF2-40B4-BE49-F238E27FC236}">
                <a16:creationId xmlns:a16="http://schemas.microsoft.com/office/drawing/2014/main" id="{ECFF127F-23D9-4D5C-9CFE-52BD48D4C1A5}"/>
              </a:ext>
            </a:extLst>
          </p:cNvPr>
          <p:cNvSpPr>
            <a:spLocks noChangeArrowheads="1"/>
          </p:cNvSpPr>
          <p:nvPr/>
        </p:nvSpPr>
        <p:spPr bwMode="auto">
          <a:xfrm>
            <a:off x="601663" y="6265863"/>
            <a:ext cx="312737" cy="331787"/>
          </a:xfrm>
          <a:prstGeom prst="ellipse">
            <a:avLst/>
          </a:prstGeom>
          <a:solidFill>
            <a:srgbClr val="0094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eaLnBrk="1" hangingPunct="1">
              <a:defRPr/>
            </a:pPr>
            <a:endParaRPr lang="de-DE" altLang="de-DE"/>
          </a:p>
        </p:txBody>
      </p:sp>
      <p:sp>
        <p:nvSpPr>
          <p:cNvPr id="2" name="Oval 9">
            <a:extLst>
              <a:ext uri="{FF2B5EF4-FFF2-40B4-BE49-F238E27FC236}">
                <a16:creationId xmlns:a16="http://schemas.microsoft.com/office/drawing/2014/main" id="{A2D2EA66-2C55-49C3-ABF2-A0167AE69017}"/>
              </a:ext>
            </a:extLst>
          </p:cNvPr>
          <p:cNvSpPr>
            <a:spLocks noChangeArrowheads="1"/>
          </p:cNvSpPr>
          <p:nvPr/>
        </p:nvSpPr>
        <p:spPr bwMode="auto">
          <a:xfrm>
            <a:off x="665163" y="6332538"/>
            <a:ext cx="188912" cy="1984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eaLnBrk="1" hangingPunct="1">
              <a:defRPr/>
            </a:pPr>
            <a:endParaRPr lang="de-DE" altLang="de-DE"/>
          </a:p>
        </p:txBody>
      </p:sp>
      <p:sp>
        <p:nvSpPr>
          <p:cNvPr id="1031" name="Rectangle 11">
            <a:extLst>
              <a:ext uri="{FF2B5EF4-FFF2-40B4-BE49-F238E27FC236}">
                <a16:creationId xmlns:a16="http://schemas.microsoft.com/office/drawing/2014/main" id="{2222BAA5-7411-402E-8D61-0BCC52D937EA}"/>
              </a:ext>
            </a:extLst>
          </p:cNvPr>
          <p:cNvSpPr>
            <a:spLocks noChangeArrowheads="1"/>
          </p:cNvSpPr>
          <p:nvPr/>
        </p:nvSpPr>
        <p:spPr bwMode="auto">
          <a:xfrm>
            <a:off x="1754188" y="6165850"/>
            <a:ext cx="230981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eaLnBrk="1" hangingPunct="1">
              <a:lnSpc>
                <a:spcPct val="115000"/>
              </a:lnSpc>
              <a:defRPr/>
            </a:pPr>
            <a:r>
              <a:rPr lang="de-DE" altLang="de-DE" sz="1200" b="1">
                <a:solidFill>
                  <a:srgbClr val="919191"/>
                </a:solidFill>
              </a:rPr>
              <a:t>Hochschule</a:t>
            </a:r>
            <a:endParaRPr lang="de-DE" altLang="de-DE" sz="1200"/>
          </a:p>
          <a:p>
            <a:pPr eaLnBrk="1" hangingPunct="1">
              <a:lnSpc>
                <a:spcPct val="115000"/>
              </a:lnSpc>
              <a:defRPr/>
            </a:pPr>
            <a:r>
              <a:rPr lang="de-DE" altLang="de-DE" sz="1200" b="1">
                <a:solidFill>
                  <a:srgbClr val="919191"/>
                </a:solidFill>
                <a:latin typeface="Frutiger 45 Light" pitchFamily="34" charset="0"/>
              </a:rPr>
              <a:t>Bonn-Rhein-Sieg</a:t>
            </a:r>
          </a:p>
        </p:txBody>
      </p:sp>
      <p:sp>
        <p:nvSpPr>
          <p:cNvPr id="1032" name="Oval 12">
            <a:extLst>
              <a:ext uri="{FF2B5EF4-FFF2-40B4-BE49-F238E27FC236}">
                <a16:creationId xmlns:a16="http://schemas.microsoft.com/office/drawing/2014/main" id="{E14D4508-3A7B-4509-B8E2-DF5BE19E724C}"/>
              </a:ext>
            </a:extLst>
          </p:cNvPr>
          <p:cNvSpPr>
            <a:spLocks noChangeArrowheads="1"/>
          </p:cNvSpPr>
          <p:nvPr/>
        </p:nvSpPr>
        <p:spPr bwMode="auto">
          <a:xfrm>
            <a:off x="1116013" y="6265863"/>
            <a:ext cx="311150" cy="331787"/>
          </a:xfrm>
          <a:prstGeom prst="ellipse">
            <a:avLst/>
          </a:prstGeom>
          <a:solidFill>
            <a:srgbClr val="0094D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eaLnBrk="1" hangingPunct="1">
              <a:defRPr/>
            </a:pPr>
            <a:endParaRPr lang="de-DE" altLang="de-DE"/>
          </a:p>
        </p:txBody>
      </p:sp>
      <p:sp>
        <p:nvSpPr>
          <p:cNvPr id="1033" name="Line 20">
            <a:extLst>
              <a:ext uri="{FF2B5EF4-FFF2-40B4-BE49-F238E27FC236}">
                <a16:creationId xmlns:a16="http://schemas.microsoft.com/office/drawing/2014/main" id="{E7896349-6346-44E6-8EB7-C687EC98542C}"/>
              </a:ext>
            </a:extLst>
          </p:cNvPr>
          <p:cNvSpPr>
            <a:spLocks noChangeShapeType="1"/>
          </p:cNvSpPr>
          <p:nvPr/>
        </p:nvSpPr>
        <p:spPr bwMode="auto">
          <a:xfrm>
            <a:off x="468313" y="6165850"/>
            <a:ext cx="8196262" cy="0"/>
          </a:xfrm>
          <a:prstGeom prst="line">
            <a:avLst/>
          </a:prstGeom>
          <a:noFill/>
          <a:ln w="12700">
            <a:solidFill>
              <a:srgbClr val="0094DD"/>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de-DE"/>
          </a:p>
        </p:txBody>
      </p:sp>
      <p:sp>
        <p:nvSpPr>
          <p:cNvPr id="1034" name="Rectangle 21">
            <a:extLst>
              <a:ext uri="{FF2B5EF4-FFF2-40B4-BE49-F238E27FC236}">
                <a16:creationId xmlns:a16="http://schemas.microsoft.com/office/drawing/2014/main" id="{61BF9214-8138-44B0-841B-55302D58EE28}"/>
              </a:ext>
            </a:extLst>
          </p:cNvPr>
          <p:cNvSpPr>
            <a:spLocks noChangeArrowheads="1"/>
          </p:cNvSpPr>
          <p:nvPr/>
        </p:nvSpPr>
        <p:spPr bwMode="auto">
          <a:xfrm>
            <a:off x="8147050" y="15621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lstStyle>
            <a:lvl1pPr defTabSz="762000" eaLnBrk="0" hangingPunct="0">
              <a:defRPr sz="1400">
                <a:solidFill>
                  <a:schemeClr val="tx1"/>
                </a:solidFill>
                <a:latin typeface="Arial" charset="0"/>
              </a:defRPr>
            </a:lvl1pPr>
            <a:lvl2pPr marL="742950" indent="-285750" defTabSz="762000" eaLnBrk="0" hangingPunct="0">
              <a:defRPr sz="1400">
                <a:solidFill>
                  <a:schemeClr val="tx1"/>
                </a:solidFill>
                <a:latin typeface="Arial" charset="0"/>
              </a:defRPr>
            </a:lvl2pPr>
            <a:lvl3pPr marL="1143000" indent="-228600" defTabSz="762000" eaLnBrk="0" hangingPunct="0">
              <a:defRPr sz="1400">
                <a:solidFill>
                  <a:schemeClr val="tx1"/>
                </a:solidFill>
                <a:latin typeface="Arial" charset="0"/>
              </a:defRPr>
            </a:lvl3pPr>
            <a:lvl4pPr marL="1600200" indent="-228600" defTabSz="762000" eaLnBrk="0" hangingPunct="0">
              <a:defRPr sz="1400">
                <a:solidFill>
                  <a:schemeClr val="tx1"/>
                </a:solidFill>
                <a:latin typeface="Arial" charset="0"/>
              </a:defRPr>
            </a:lvl4pPr>
            <a:lvl5pPr marL="2057400" indent="-228600" defTabSz="762000" eaLnBrk="0" hangingPunct="0">
              <a:defRPr sz="1400">
                <a:solidFill>
                  <a:schemeClr val="tx1"/>
                </a:solidFill>
                <a:latin typeface="Arial" charset="0"/>
              </a:defRPr>
            </a:lvl5pPr>
            <a:lvl6pPr marL="2514600" indent="-228600" defTabSz="762000" eaLnBrk="0" fontAlgn="base" hangingPunct="0">
              <a:spcBef>
                <a:spcPct val="0"/>
              </a:spcBef>
              <a:spcAft>
                <a:spcPct val="0"/>
              </a:spcAft>
              <a:defRPr sz="1400">
                <a:solidFill>
                  <a:schemeClr val="tx1"/>
                </a:solidFill>
                <a:latin typeface="Arial" charset="0"/>
              </a:defRPr>
            </a:lvl6pPr>
            <a:lvl7pPr marL="2971800" indent="-228600" defTabSz="762000" eaLnBrk="0" fontAlgn="base" hangingPunct="0">
              <a:spcBef>
                <a:spcPct val="0"/>
              </a:spcBef>
              <a:spcAft>
                <a:spcPct val="0"/>
              </a:spcAft>
              <a:defRPr sz="1400">
                <a:solidFill>
                  <a:schemeClr val="tx1"/>
                </a:solidFill>
                <a:latin typeface="Arial" charset="0"/>
              </a:defRPr>
            </a:lvl7pPr>
            <a:lvl8pPr marL="3429000" indent="-228600" defTabSz="762000" eaLnBrk="0" fontAlgn="base" hangingPunct="0">
              <a:spcBef>
                <a:spcPct val="0"/>
              </a:spcBef>
              <a:spcAft>
                <a:spcPct val="0"/>
              </a:spcAft>
              <a:defRPr sz="1400">
                <a:solidFill>
                  <a:schemeClr val="tx1"/>
                </a:solidFill>
                <a:latin typeface="Arial" charset="0"/>
              </a:defRPr>
            </a:lvl8pPr>
            <a:lvl9pPr marL="3886200" indent="-228600" defTabSz="762000" eaLnBrk="0" fontAlgn="base" hangingPunct="0">
              <a:spcBef>
                <a:spcPct val="0"/>
              </a:spcBef>
              <a:spcAft>
                <a:spcPct val="0"/>
              </a:spcAft>
              <a:defRPr sz="1400">
                <a:solidFill>
                  <a:schemeClr val="tx1"/>
                </a:solidFill>
                <a:latin typeface="Arial" charset="0"/>
              </a:defRPr>
            </a:lvl9pPr>
          </a:lstStyle>
          <a:p>
            <a:pPr algn="r">
              <a:defRPr/>
            </a:pPr>
            <a:endParaRPr lang="de-DE" altLang="de-DE" sz="1800"/>
          </a:p>
        </p:txBody>
      </p:sp>
      <p:sp>
        <p:nvSpPr>
          <p:cNvPr id="1035" name="Rectangle 22">
            <a:extLst>
              <a:ext uri="{FF2B5EF4-FFF2-40B4-BE49-F238E27FC236}">
                <a16:creationId xmlns:a16="http://schemas.microsoft.com/office/drawing/2014/main" id="{AE128F85-D74C-4FC4-89C0-8EDDAB233F96}"/>
              </a:ext>
            </a:extLst>
          </p:cNvPr>
          <p:cNvSpPr>
            <a:spLocks noChangeArrowheads="1"/>
          </p:cNvSpPr>
          <p:nvPr userDrawn="1"/>
        </p:nvSpPr>
        <p:spPr bwMode="auto">
          <a:xfrm>
            <a:off x="3629025" y="6134100"/>
            <a:ext cx="2619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400">
                <a:solidFill>
                  <a:schemeClr val="tx1"/>
                </a:solidFill>
                <a:latin typeface="Arial" charset="0"/>
              </a:defRPr>
            </a:lvl1pPr>
            <a:lvl2pPr marL="742950" indent="-285750" eaLnBrk="0" hangingPunct="0">
              <a:defRPr sz="1400">
                <a:solidFill>
                  <a:schemeClr val="tx1"/>
                </a:solidFill>
                <a:latin typeface="Arial" charset="0"/>
              </a:defRPr>
            </a:lvl2pPr>
            <a:lvl3pPr marL="1143000" indent="-228600" eaLnBrk="0" hangingPunct="0">
              <a:defRPr sz="1400">
                <a:solidFill>
                  <a:schemeClr val="tx1"/>
                </a:solidFill>
                <a:latin typeface="Arial" charset="0"/>
              </a:defRPr>
            </a:lvl3pPr>
            <a:lvl4pPr marL="1600200" indent="-228600" eaLnBrk="0" hangingPunct="0">
              <a:defRPr sz="1400">
                <a:solidFill>
                  <a:schemeClr val="tx1"/>
                </a:solidFill>
                <a:latin typeface="Arial" charset="0"/>
              </a:defRPr>
            </a:lvl4pPr>
            <a:lvl5pPr marL="2057400" indent="-228600" eaLnBrk="0" hangingPunct="0">
              <a:defRPr sz="1400">
                <a:solidFill>
                  <a:schemeClr val="tx1"/>
                </a:solidFill>
                <a:latin typeface="Arial" charset="0"/>
              </a:defRPr>
            </a:lvl5pPr>
            <a:lvl6pPr marL="2514600" indent="-228600" eaLnBrk="0" fontAlgn="base" hangingPunct="0">
              <a:spcBef>
                <a:spcPct val="0"/>
              </a:spcBef>
              <a:spcAft>
                <a:spcPct val="0"/>
              </a:spcAft>
              <a:defRPr sz="1400">
                <a:solidFill>
                  <a:schemeClr val="tx1"/>
                </a:solidFill>
                <a:latin typeface="Arial" charset="0"/>
              </a:defRPr>
            </a:lvl6pPr>
            <a:lvl7pPr marL="2971800" indent="-228600" eaLnBrk="0" fontAlgn="base" hangingPunct="0">
              <a:spcBef>
                <a:spcPct val="0"/>
              </a:spcBef>
              <a:spcAft>
                <a:spcPct val="0"/>
              </a:spcAft>
              <a:defRPr sz="1400">
                <a:solidFill>
                  <a:schemeClr val="tx1"/>
                </a:solidFill>
                <a:latin typeface="Arial" charset="0"/>
              </a:defRPr>
            </a:lvl7pPr>
            <a:lvl8pPr marL="3429000" indent="-228600" eaLnBrk="0" fontAlgn="base" hangingPunct="0">
              <a:spcBef>
                <a:spcPct val="0"/>
              </a:spcBef>
              <a:spcAft>
                <a:spcPct val="0"/>
              </a:spcAft>
              <a:defRPr sz="1400">
                <a:solidFill>
                  <a:schemeClr val="tx1"/>
                </a:solidFill>
                <a:latin typeface="Arial" charset="0"/>
              </a:defRPr>
            </a:lvl8pPr>
            <a:lvl9pPr marL="3886200" indent="-228600" eaLnBrk="0" fontAlgn="base" hangingPunct="0">
              <a:spcBef>
                <a:spcPct val="0"/>
              </a:spcBef>
              <a:spcAft>
                <a:spcPct val="0"/>
              </a:spcAft>
              <a:defRPr sz="1400">
                <a:solidFill>
                  <a:schemeClr val="tx1"/>
                </a:solidFill>
                <a:latin typeface="Arial" charset="0"/>
              </a:defRPr>
            </a:lvl9pPr>
          </a:lstStyle>
          <a:p>
            <a:pPr eaLnBrk="1" hangingPunct="1">
              <a:lnSpc>
                <a:spcPct val="115000"/>
              </a:lnSpc>
              <a:defRPr/>
            </a:pPr>
            <a:r>
              <a:rPr lang="de-DE" altLang="de-DE" b="1"/>
              <a:t>Vorlesung_K_Kryptografie</a:t>
            </a:r>
            <a:endParaRPr lang="de-DE" altLang="de-DE" b="1">
              <a:latin typeface="Frutiger 45 Light"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defRPr>
      </a:lvl2pPr>
      <a:lvl3pPr marL="1143000" indent="-228600" algn="l" rtl="0" eaLnBrk="0" fontAlgn="base" hangingPunct="0">
        <a:spcBef>
          <a:spcPct val="20000"/>
        </a:spcBef>
        <a:spcAft>
          <a:spcPct val="0"/>
        </a:spcAft>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rene.rothe@h-brs.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Image:English-slf.pn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1.jpeg"/><Relationship Id="rId7" Type="http://schemas.openxmlformats.org/officeDocument/2006/relationships/hyperlink" Target="http://en.wikipedia.org/wiki/Image:Enigma-rotor-stack.jpg"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13.jpeg"/><Relationship Id="rId5" Type="http://schemas.openxmlformats.org/officeDocument/2006/relationships/hyperlink" Target="http://en.wikipedia.org/wiki/Image:Alan_Turing.jpg" TargetMode="External"/><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youtu.be/scFl0B3MsW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7.wmf"/><Relationship Id="rId5" Type="http://schemas.openxmlformats.org/officeDocument/2006/relationships/oleObject" Target="../embeddings/oleObject1.bin"/><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8.wmf"/><Relationship Id="rId5" Type="http://schemas.openxmlformats.org/officeDocument/2006/relationships/oleObject" Target="../embeddings/oleObject2.bin"/><Relationship Id="rId4" Type="http://schemas.openxmlformats.org/officeDocument/2006/relationships/image" Target="../media/image19.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wmf"/><Relationship Id="rId4" Type="http://schemas.openxmlformats.org/officeDocument/2006/relationships/oleObject" Target="../embeddings/oleObject3.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8.wmf"/><Relationship Id="rId4"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22.wmf"/><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7.bin"/><Relationship Id="rId5" Type="http://schemas.openxmlformats.org/officeDocument/2006/relationships/image" Target="../media/image21.wmf"/><Relationship Id="rId4"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8.wmf"/><Relationship Id="rId4" Type="http://schemas.openxmlformats.org/officeDocument/2006/relationships/oleObject" Target="../embeddings/oleObject8.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47.xml"/><Relationship Id="rId7" Type="http://schemas.openxmlformats.org/officeDocument/2006/relationships/hyperlink" Target="https://de.wikipedia.org/wiki/RSA-Kryptosystem" TargetMode="Externa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hyperlink" Target="https://de.wikipedia.org/wiki/Dual_EC_DRBG" TargetMode="External"/><Relationship Id="rId5" Type="http://schemas.openxmlformats.org/officeDocument/2006/relationships/hyperlink" Target="https://de.wikipedia.org/wiki/Edward_Snowden#Zugriff_auf_Geheimdokumente_und_deren_Ver.C3.B6ffentlichung" TargetMode="External"/><Relationship Id="rId10" Type="http://schemas.openxmlformats.org/officeDocument/2006/relationships/image" Target="../media/image23.jpeg"/><Relationship Id="rId4" Type="http://schemas.openxmlformats.org/officeDocument/2006/relationships/hyperlink" Target="https://de.wikipedia.org/wiki/RSA_Security" TargetMode="External"/><Relationship Id="rId9" Type="http://schemas.openxmlformats.org/officeDocument/2006/relationships/image" Target="../media/image18.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4.jpeg"/><Relationship Id="rId5" Type="http://schemas.openxmlformats.org/officeDocument/2006/relationships/image" Target="../media/image18.wmf"/><Relationship Id="rId4" Type="http://schemas.openxmlformats.org/officeDocument/2006/relationships/oleObject" Target="../embeddings/oleObject10.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image" Target="../media/image18.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11.bin"/><Relationship Id="rId5" Type="http://schemas.openxmlformats.org/officeDocument/2006/relationships/hyperlink" Target="https://owa.h-brs.de/OWA/redir.aspx?SURL=6yTv-DqApTi8CtLniQUv5O7zoBfwEqnRep6o767LoI6ybJ6NQA3SCGgAdAB0AHAAOgAvAC8AdwB3AHcALgBjAGgAaQBwAC4AZABlAC8AZABvAHcAbgBsAG8AYQBkAHMALwBHAHAAZwA0AHcAaQBuAF8AMgA5ADIANQA4ADYANAA5AC4AaAB0AG0AbAA.&amp;URL=http://www.chip.de/downloads/Gpg4win_29258649.html" TargetMode="External"/><Relationship Id="rId4" Type="http://schemas.openxmlformats.org/officeDocument/2006/relationships/hyperlink" Target="http://einklich.net/anleitung/pgp2.ht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18.wmf"/><Relationship Id="rId4" Type="http://schemas.openxmlformats.org/officeDocument/2006/relationships/oleObject" Target="../embeddings/oleObject12.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8.wmf"/><Relationship Id="rId5" Type="http://schemas.openxmlformats.org/officeDocument/2006/relationships/oleObject" Target="../embeddings/oleObject13.bin"/><Relationship Id="rId4" Type="http://schemas.openxmlformats.org/officeDocument/2006/relationships/hyperlink" Target="http://www.bundesnetzagentur.de/enid/7314a7a33471388f742a8734f9408910,d0d2d85f7472636964092d0936333139/Veroeffentlichungen/Oeffentliche_Schluessel_st.html" TargetMode="External"/></Relationships>
</file>

<file path=ppt/slides/_rels/slide5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8.wmf"/><Relationship Id="rId4" Type="http://schemas.openxmlformats.org/officeDocument/2006/relationships/oleObject" Target="../embeddings/oleObject14.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8.wmf"/><Relationship Id="rId4" Type="http://schemas.openxmlformats.org/officeDocument/2006/relationships/oleObject" Target="../embeddings/oleObject15.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18.wmf"/><Relationship Id="rId4" Type="http://schemas.openxmlformats.org/officeDocument/2006/relationships/oleObject" Target="../embeddings/oleObject17.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18.wmf"/><Relationship Id="rId4" Type="http://schemas.openxmlformats.org/officeDocument/2006/relationships/oleObject" Target="../embeddings/oleObject18.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18.wmf"/><Relationship Id="rId4" Type="http://schemas.openxmlformats.org/officeDocument/2006/relationships/oleObject" Target="../embeddings/oleObject19.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18.wmf"/><Relationship Id="rId4"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18.wmf"/><Relationship Id="rId4" Type="http://schemas.openxmlformats.org/officeDocument/2006/relationships/oleObject" Target="../embeddings/oleObject21.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23.bin"/><Relationship Id="rId5" Type="http://schemas.openxmlformats.org/officeDocument/2006/relationships/image" Target="../media/image18.wmf"/><Relationship Id="rId4" Type="http://schemas.openxmlformats.org/officeDocument/2006/relationships/oleObject" Target="../embeddings/oleObject22.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18.wmf"/><Relationship Id="rId4" Type="http://schemas.openxmlformats.org/officeDocument/2006/relationships/oleObject" Target="../embeddings/oleObject24.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4.xml"/><Relationship Id="rId1" Type="http://schemas.openxmlformats.org/officeDocument/2006/relationships/vmlDrawing" Target="../drawings/vmlDrawing23.vml"/><Relationship Id="rId5" Type="http://schemas.openxmlformats.org/officeDocument/2006/relationships/image" Target="../media/image26.wmf"/><Relationship Id="rId4" Type="http://schemas.openxmlformats.org/officeDocument/2006/relationships/oleObject" Target="../embeddings/oleObject25.bin"/></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liennummernplatzhalter 3">
            <a:extLst>
              <a:ext uri="{FF2B5EF4-FFF2-40B4-BE49-F238E27FC236}">
                <a16:creationId xmlns:a16="http://schemas.microsoft.com/office/drawing/2014/main" id="{430B9BBB-2095-4BBA-86EF-E3581289DCC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EF598345-9DE7-4F3A-95A0-0809E0129D56}" type="slidenum">
              <a:rPr lang="de-DE" altLang="de-DE" sz="1400" smtClean="0"/>
              <a:pPr>
                <a:spcBef>
                  <a:spcPct val="0"/>
                </a:spcBef>
                <a:buFontTx/>
                <a:buNone/>
              </a:pPr>
              <a:t>1</a:t>
            </a:fld>
            <a:endParaRPr lang="de-DE" altLang="de-DE" sz="1400"/>
          </a:p>
        </p:txBody>
      </p:sp>
      <p:sp>
        <p:nvSpPr>
          <p:cNvPr id="4099" name="Rectangle 2">
            <a:extLst>
              <a:ext uri="{FF2B5EF4-FFF2-40B4-BE49-F238E27FC236}">
                <a16:creationId xmlns:a16="http://schemas.microsoft.com/office/drawing/2014/main" id="{48F0F1BB-DC56-4F51-9563-3876000B5041}"/>
              </a:ext>
            </a:extLst>
          </p:cNvPr>
          <p:cNvSpPr>
            <a:spLocks noGrp="1" noChangeArrowheads="1"/>
          </p:cNvSpPr>
          <p:nvPr>
            <p:ph type="ctrTitle"/>
          </p:nvPr>
        </p:nvSpPr>
        <p:spPr>
          <a:xfrm>
            <a:off x="687388" y="1287463"/>
            <a:ext cx="7772400" cy="1470025"/>
          </a:xfrm>
        </p:spPr>
        <p:txBody>
          <a:bodyPr/>
          <a:lstStyle/>
          <a:p>
            <a:pPr algn="ctr" eaLnBrk="1" hangingPunct="1"/>
            <a:r>
              <a:rPr lang="de-DE" altLang="de-DE">
                <a:latin typeface="Calibri" panose="020F0502020204030204" pitchFamily="34" charset="0"/>
              </a:rPr>
              <a:t>Informatik </a:t>
            </a:r>
          </a:p>
        </p:txBody>
      </p:sp>
      <p:sp>
        <p:nvSpPr>
          <p:cNvPr id="4100" name="Rectangle 3">
            <a:extLst>
              <a:ext uri="{FF2B5EF4-FFF2-40B4-BE49-F238E27FC236}">
                <a16:creationId xmlns:a16="http://schemas.microsoft.com/office/drawing/2014/main" id="{2D2B687E-B1E6-4671-9F07-1CC29CB041A2}"/>
              </a:ext>
            </a:extLst>
          </p:cNvPr>
          <p:cNvSpPr>
            <a:spLocks noGrp="1" noChangeArrowheads="1"/>
          </p:cNvSpPr>
          <p:nvPr>
            <p:ph type="subTitle" idx="1"/>
          </p:nvPr>
        </p:nvSpPr>
        <p:spPr>
          <a:xfrm>
            <a:off x="1316038" y="2487613"/>
            <a:ext cx="6400800" cy="1752600"/>
          </a:xfrm>
        </p:spPr>
        <p:txBody>
          <a:bodyPr/>
          <a:lstStyle/>
          <a:p>
            <a:pPr eaLnBrk="1" hangingPunct="1"/>
            <a:r>
              <a:rPr lang="de-DE" altLang="de-DE">
                <a:latin typeface="Calibri" panose="020F0502020204030204" pitchFamily="34" charset="0"/>
              </a:rPr>
              <a:t>Kryptografie </a:t>
            </a:r>
          </a:p>
        </p:txBody>
      </p:sp>
      <p:sp>
        <p:nvSpPr>
          <p:cNvPr id="4101" name="Text Box 4">
            <a:extLst>
              <a:ext uri="{FF2B5EF4-FFF2-40B4-BE49-F238E27FC236}">
                <a16:creationId xmlns:a16="http://schemas.microsoft.com/office/drawing/2014/main" id="{08902DB6-2F81-4BEC-A385-656A0298038C}"/>
              </a:ext>
            </a:extLst>
          </p:cNvPr>
          <p:cNvSpPr txBox="1">
            <a:spLocks noChangeArrowheads="1"/>
          </p:cNvSpPr>
          <p:nvPr/>
        </p:nvSpPr>
        <p:spPr bwMode="auto">
          <a:xfrm>
            <a:off x="392113" y="4732338"/>
            <a:ext cx="253723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800" b="1" dirty="0">
                <a:latin typeface="Calibri" panose="020F0502020204030204" pitchFamily="34" charset="0"/>
              </a:rPr>
              <a:t>Irene Rothe</a:t>
            </a:r>
            <a:br>
              <a:rPr lang="de-DE" altLang="de-DE" sz="1800" b="1" dirty="0">
                <a:latin typeface="Calibri" panose="020F0502020204030204" pitchFamily="34" charset="0"/>
              </a:rPr>
            </a:br>
            <a:endParaRPr lang="de-DE" altLang="de-DE" sz="1800" b="1" dirty="0">
              <a:latin typeface="Calibri" panose="020F0502020204030204" pitchFamily="34" charset="0"/>
            </a:endParaRPr>
          </a:p>
          <a:p>
            <a:pPr eaLnBrk="1" hangingPunct="1">
              <a:spcBef>
                <a:spcPct val="0"/>
              </a:spcBef>
              <a:buFontTx/>
              <a:buNone/>
            </a:pPr>
            <a:r>
              <a:rPr lang="de-DE" altLang="de-DE" sz="1600" dirty="0" err="1">
                <a:latin typeface="Calibri" panose="020F0502020204030204" pitchFamily="34" charset="0"/>
              </a:rPr>
              <a:t>Zi</a:t>
            </a:r>
            <a:r>
              <a:rPr lang="de-DE" altLang="de-DE" sz="1600" dirty="0">
                <a:latin typeface="Calibri" panose="020F0502020204030204" pitchFamily="34" charset="0"/>
              </a:rPr>
              <a:t>. B 241</a:t>
            </a:r>
          </a:p>
          <a:p>
            <a:pPr eaLnBrk="1" hangingPunct="1">
              <a:spcBef>
                <a:spcPct val="0"/>
              </a:spcBef>
              <a:buFontTx/>
              <a:buNone/>
            </a:pPr>
            <a:r>
              <a:rPr lang="de-DE" altLang="de-DE" sz="1600" dirty="0">
                <a:latin typeface="Calibri" panose="020F0502020204030204" pitchFamily="34" charset="0"/>
                <a:hlinkClick r:id="rId3"/>
              </a:rPr>
              <a:t>irene.rothe@h-brs.de</a:t>
            </a:r>
            <a:endParaRPr lang="de-DE" altLang="de-DE" sz="1600" dirty="0">
              <a:latin typeface="Calibri" panose="020F0502020204030204" pitchFamily="34" charset="0"/>
            </a:endParaRPr>
          </a:p>
          <a:p>
            <a:pPr eaLnBrk="1" hangingPunct="1">
              <a:spcBef>
                <a:spcPct val="0"/>
              </a:spcBef>
              <a:buNone/>
            </a:pPr>
            <a:r>
              <a:rPr lang="de-DE" altLang="de-DE" sz="1600" dirty="0">
                <a:latin typeface="Calibri" panose="020F0502020204030204" pitchFamily="34" charset="0"/>
                <a:cs typeface="Calibri" panose="020F0502020204030204" pitchFamily="34" charset="0"/>
              </a:rPr>
              <a:t>Instagram: </a:t>
            </a:r>
            <a:r>
              <a:rPr lang="de-DE" altLang="de-DE" sz="1600">
                <a:latin typeface="Calibri" panose="020F0502020204030204" pitchFamily="34" charset="0"/>
                <a:cs typeface="Calibri" panose="020F0502020204030204" pitchFamily="34" charset="0"/>
              </a:rPr>
              <a:t>irenerothedesign</a:t>
            </a:r>
          </a:p>
        </p:txBody>
      </p:sp>
      <p:pic>
        <p:nvPicPr>
          <p:cNvPr id="4102" name="Grafik 1">
            <a:extLst>
              <a:ext uri="{FF2B5EF4-FFF2-40B4-BE49-F238E27FC236}">
                <a16:creationId xmlns:a16="http://schemas.microsoft.com/office/drawing/2014/main" id="{4F81FEC9-EBB1-465D-9D68-1003C0882AB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32338" y="2890838"/>
            <a:ext cx="4192587"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liennummernplatzhalter 3">
            <a:extLst>
              <a:ext uri="{FF2B5EF4-FFF2-40B4-BE49-F238E27FC236}">
                <a16:creationId xmlns:a16="http://schemas.microsoft.com/office/drawing/2014/main" id="{57F0F33E-848C-4FB1-87A8-996E7CE5772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5991257F-1F3C-4599-B1F1-0428ABA428A5}" type="slidenum">
              <a:rPr lang="de-DE" altLang="de-DE" sz="1400" smtClean="0"/>
              <a:pPr>
                <a:spcBef>
                  <a:spcPct val="0"/>
                </a:spcBef>
                <a:buFontTx/>
                <a:buNone/>
              </a:pPr>
              <a:t>10</a:t>
            </a:fld>
            <a:endParaRPr lang="de-DE" altLang="de-DE" sz="1400"/>
          </a:p>
        </p:txBody>
      </p:sp>
      <p:sp>
        <p:nvSpPr>
          <p:cNvPr id="22531" name="Rectangle 2">
            <a:extLst>
              <a:ext uri="{FF2B5EF4-FFF2-40B4-BE49-F238E27FC236}">
                <a16:creationId xmlns:a16="http://schemas.microsoft.com/office/drawing/2014/main" id="{83A11186-4E4E-4C1B-A588-91AC39F039D9}"/>
              </a:ext>
            </a:extLst>
          </p:cNvPr>
          <p:cNvSpPr>
            <a:spLocks noGrp="1" noChangeArrowheads="1"/>
          </p:cNvSpPr>
          <p:nvPr>
            <p:ph type="title"/>
          </p:nvPr>
        </p:nvSpPr>
        <p:spPr>
          <a:xfrm>
            <a:off x="176213" y="260350"/>
            <a:ext cx="8510587" cy="1000125"/>
          </a:xfrm>
        </p:spPr>
        <p:txBody>
          <a:bodyPr/>
          <a:lstStyle/>
          <a:p>
            <a:pPr eaLnBrk="1" hangingPunct="1"/>
            <a:r>
              <a:rPr lang="de-DE" altLang="de-DE" sz="3600">
                <a:solidFill>
                  <a:schemeClr val="tx1"/>
                </a:solidFill>
                <a:latin typeface="Calibri" panose="020F0502020204030204" pitchFamily="34" charset="0"/>
              </a:rPr>
              <a:t>Verschlüsselungsart: Steganografie</a:t>
            </a:r>
          </a:p>
        </p:txBody>
      </p:sp>
      <p:sp>
        <p:nvSpPr>
          <p:cNvPr id="22532" name="Text Box 3">
            <a:extLst>
              <a:ext uri="{FF2B5EF4-FFF2-40B4-BE49-F238E27FC236}">
                <a16:creationId xmlns:a16="http://schemas.microsoft.com/office/drawing/2014/main" id="{EF93A3B2-F8CE-4D26-B851-17AFF91C7CA7}"/>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22533" name="Text Box 4">
            <a:extLst>
              <a:ext uri="{FF2B5EF4-FFF2-40B4-BE49-F238E27FC236}">
                <a16:creationId xmlns:a16="http://schemas.microsoft.com/office/drawing/2014/main" id="{219586A0-3D34-4F1D-ADF4-9A29C026F710}"/>
              </a:ext>
            </a:extLst>
          </p:cNvPr>
          <p:cNvSpPr txBox="1">
            <a:spLocks noChangeArrowheads="1"/>
          </p:cNvSpPr>
          <p:nvPr/>
        </p:nvSpPr>
        <p:spPr bwMode="auto">
          <a:xfrm>
            <a:off x="493713" y="1230313"/>
            <a:ext cx="78486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dirty="0"/>
          </a:p>
          <a:p>
            <a:pPr eaLnBrk="1" hangingPunct="1">
              <a:spcBef>
                <a:spcPct val="0"/>
              </a:spcBef>
              <a:buFontTx/>
              <a:buNone/>
            </a:pPr>
            <a:r>
              <a:rPr lang="de-DE" altLang="de-DE" sz="1800" dirty="0">
                <a:latin typeface="Calibri" panose="020F0502020204030204" pitchFamily="34" charset="0"/>
              </a:rPr>
              <a:t>Benutzung unsichtbarer Tinte (mit Zitrone oder Milch auf Papier schreiben, lesbar machen durch Erhitzen des Blattes), um Botschaften geheim zu halten.</a:t>
            </a: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buFontTx/>
              <a:buNone/>
            </a:pPr>
            <a:r>
              <a:rPr lang="de-DE" altLang="de-DE" sz="1800" dirty="0">
                <a:latin typeface="Calibri" panose="020F0502020204030204" pitchFamily="34" charset="0"/>
                <a:sym typeface="Wingdings" panose="05000000000000000000" pitchFamily="2" charset="2"/>
              </a:rPr>
              <a:t> Gut geeignet für Kindergeburtstage!</a:t>
            </a:r>
            <a:endParaRPr lang="de-DE" altLang="de-DE" sz="1800" dirty="0">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liennummernplatzhalter 3">
            <a:extLst>
              <a:ext uri="{FF2B5EF4-FFF2-40B4-BE49-F238E27FC236}">
                <a16:creationId xmlns:a16="http://schemas.microsoft.com/office/drawing/2014/main" id="{A9BCFF72-B69D-407F-99ED-E341A269E71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D95A863F-813D-4227-A83C-499F8C903B0F}" type="slidenum">
              <a:rPr lang="de-DE" altLang="de-DE" sz="1400" smtClean="0"/>
              <a:pPr>
                <a:spcBef>
                  <a:spcPct val="0"/>
                </a:spcBef>
                <a:buFontTx/>
                <a:buNone/>
              </a:pPr>
              <a:t>11</a:t>
            </a:fld>
            <a:endParaRPr lang="de-DE" altLang="de-DE" sz="1400"/>
          </a:p>
        </p:txBody>
      </p:sp>
      <p:sp>
        <p:nvSpPr>
          <p:cNvPr id="24579" name="Rectangle 2">
            <a:extLst>
              <a:ext uri="{FF2B5EF4-FFF2-40B4-BE49-F238E27FC236}">
                <a16:creationId xmlns:a16="http://schemas.microsoft.com/office/drawing/2014/main" id="{08D7AC88-4BC7-49CD-ADA4-351D2D39A8FA}"/>
              </a:ext>
            </a:extLst>
          </p:cNvPr>
          <p:cNvSpPr>
            <a:spLocks noGrp="1" noChangeArrowheads="1"/>
          </p:cNvSpPr>
          <p:nvPr>
            <p:ph type="title"/>
          </p:nvPr>
        </p:nvSpPr>
        <p:spPr>
          <a:xfrm>
            <a:off x="176213" y="260350"/>
            <a:ext cx="8510587" cy="1000125"/>
          </a:xfrm>
        </p:spPr>
        <p:txBody>
          <a:bodyPr/>
          <a:lstStyle/>
          <a:p>
            <a:pPr eaLnBrk="1" hangingPunct="1"/>
            <a:r>
              <a:rPr lang="de-DE" altLang="de-DE" sz="2800">
                <a:solidFill>
                  <a:schemeClr val="tx1"/>
                </a:solidFill>
                <a:latin typeface="Calibri" panose="020F0502020204030204" pitchFamily="34" charset="0"/>
              </a:rPr>
              <a:t>Monologische Verschlüsselung: Verschlüsseln durch Transposition</a:t>
            </a:r>
          </a:p>
        </p:txBody>
      </p:sp>
      <p:sp>
        <p:nvSpPr>
          <p:cNvPr id="24580" name="Text Box 3">
            <a:extLst>
              <a:ext uri="{FF2B5EF4-FFF2-40B4-BE49-F238E27FC236}">
                <a16:creationId xmlns:a16="http://schemas.microsoft.com/office/drawing/2014/main" id="{DDD5D5AE-7025-4DD1-AE41-2D9BDCE465AD}"/>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07204" name="Text Box 4">
            <a:extLst>
              <a:ext uri="{FF2B5EF4-FFF2-40B4-BE49-F238E27FC236}">
                <a16:creationId xmlns:a16="http://schemas.microsoft.com/office/drawing/2014/main" id="{B94EF23E-0EDA-4CD6-A5CA-C6F893B43A1F}"/>
              </a:ext>
            </a:extLst>
          </p:cNvPr>
          <p:cNvSpPr txBox="1">
            <a:spLocks noChangeArrowheads="1"/>
          </p:cNvSpPr>
          <p:nvPr/>
        </p:nvSpPr>
        <p:spPr bwMode="auto">
          <a:xfrm>
            <a:off x="311150" y="1230313"/>
            <a:ext cx="803116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dirty="0"/>
          </a:p>
          <a:p>
            <a:pPr eaLnBrk="1" hangingPunct="1">
              <a:spcBef>
                <a:spcPct val="0"/>
              </a:spcBef>
              <a:buFontTx/>
              <a:buNone/>
            </a:pPr>
            <a:r>
              <a:rPr lang="de-DE" altLang="de-DE" sz="1800" dirty="0">
                <a:latin typeface="Calibri" panose="020F0502020204030204" pitchFamily="34" charset="0"/>
              </a:rPr>
              <a:t>Die Transposition als monologische Verschlüsselung ist eine Umstellung von Buchstaben nach einem handhabbarem System.</a:t>
            </a: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buFontTx/>
              <a:buNone/>
            </a:pPr>
            <a:r>
              <a:rPr lang="de-DE" altLang="de-DE" sz="1800" b="1" dirty="0">
                <a:latin typeface="Calibri" panose="020F0502020204030204" pitchFamily="34" charset="0"/>
              </a:rPr>
              <a:t>Beispiel 1</a:t>
            </a:r>
            <a:r>
              <a:rPr lang="de-DE" altLang="de-DE" sz="1800" dirty="0">
                <a:latin typeface="Calibri" panose="020F0502020204030204" pitchFamily="34" charset="0"/>
              </a:rPr>
              <a:t>: EHRENSENF</a:t>
            </a: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buFontTx/>
              <a:buNone/>
            </a:pPr>
            <a:r>
              <a:rPr lang="de-DE" altLang="de-DE" sz="1800" b="1" dirty="0">
                <a:latin typeface="Calibri" panose="020F0502020204030204" pitchFamily="34" charset="0"/>
              </a:rPr>
              <a:t>Beispiel 2</a:t>
            </a:r>
            <a:r>
              <a:rPr lang="de-DE" altLang="de-DE" sz="1800" dirty="0">
                <a:latin typeface="Calibri" panose="020F0502020204030204" pitchFamily="34" charset="0"/>
              </a:rPr>
              <a:t>: HALLO WIE GEHT ES IHNEN HEUTE?</a:t>
            </a: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buFontTx/>
              <a:buNone/>
            </a:pPr>
            <a:r>
              <a:rPr lang="de-DE" altLang="de-DE" sz="1800" i="1" dirty="0">
                <a:latin typeface="Calibri" panose="020F0502020204030204" pitchFamily="34" charset="0"/>
              </a:rPr>
              <a:t>Vorbearbeitung: </a:t>
            </a:r>
          </a:p>
          <a:p>
            <a:pPr eaLnBrk="1" hangingPunct="1">
              <a:spcBef>
                <a:spcPct val="0"/>
              </a:spcBef>
              <a:buFontTx/>
              <a:buNone/>
            </a:pPr>
            <a:r>
              <a:rPr lang="de-DE" altLang="de-DE" sz="1800" dirty="0">
                <a:latin typeface="Calibri" panose="020F0502020204030204" pitchFamily="34" charset="0"/>
              </a:rPr>
              <a:t>H L O I G H E I N </a:t>
            </a:r>
            <a:r>
              <a:rPr lang="de-DE" altLang="de-DE" sz="1800" dirty="0" err="1">
                <a:latin typeface="Calibri" panose="020F0502020204030204" pitchFamily="34" charset="0"/>
              </a:rPr>
              <a:t>N</a:t>
            </a:r>
            <a:r>
              <a:rPr lang="de-DE" altLang="de-DE" sz="1800" dirty="0">
                <a:latin typeface="Calibri" panose="020F0502020204030204" pitchFamily="34" charset="0"/>
              </a:rPr>
              <a:t> E T ?</a:t>
            </a:r>
          </a:p>
          <a:p>
            <a:pPr eaLnBrk="1" hangingPunct="1">
              <a:spcBef>
                <a:spcPct val="0"/>
              </a:spcBef>
              <a:buFontTx/>
              <a:buNone/>
            </a:pPr>
            <a:r>
              <a:rPr lang="de-DE" altLang="de-DE" sz="1800" dirty="0">
                <a:latin typeface="Calibri" panose="020F0502020204030204" pitchFamily="34" charset="0"/>
              </a:rPr>
              <a:t>  A L W E </a:t>
            </a:r>
            <a:r>
              <a:rPr lang="de-DE" altLang="de-DE" sz="1800" dirty="0" err="1">
                <a:latin typeface="Calibri" panose="020F0502020204030204" pitchFamily="34" charset="0"/>
              </a:rPr>
              <a:t>E</a:t>
            </a:r>
            <a:r>
              <a:rPr lang="de-DE" altLang="de-DE" sz="1800" dirty="0">
                <a:latin typeface="Calibri" panose="020F0502020204030204" pitchFamily="34" charset="0"/>
              </a:rPr>
              <a:t> T S H E H U E</a:t>
            </a: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buFontTx/>
              <a:buNone/>
            </a:pPr>
            <a:r>
              <a:rPr lang="de-DE" altLang="de-DE" sz="1800" i="1" dirty="0">
                <a:latin typeface="Calibri" panose="020F0502020204030204" pitchFamily="34" charset="0"/>
              </a:rPr>
              <a:t>Verschlüsselung:</a:t>
            </a:r>
          </a:p>
          <a:p>
            <a:pPr eaLnBrk="1" hangingPunct="1">
              <a:spcBef>
                <a:spcPct val="0"/>
              </a:spcBef>
              <a:buFontTx/>
              <a:buNone/>
            </a:pPr>
            <a:endParaRPr lang="de-DE" altLang="de-DE" sz="1800" i="1" dirty="0">
              <a:latin typeface="Calibri" panose="020F0502020204030204" pitchFamily="34" charset="0"/>
            </a:endParaRPr>
          </a:p>
          <a:p>
            <a:pPr eaLnBrk="1" hangingPunct="1">
              <a:spcBef>
                <a:spcPct val="0"/>
              </a:spcBef>
              <a:buFontTx/>
              <a:buNone/>
            </a:pPr>
            <a:r>
              <a:rPr lang="de-DE" altLang="de-DE" sz="1800" dirty="0">
                <a:latin typeface="Calibri" panose="020F0502020204030204" pitchFamily="34" charset="0"/>
              </a:rPr>
              <a:t>HLOIGHEINNET?ALWEETSHEHUE</a:t>
            </a:r>
          </a:p>
          <a:p>
            <a:pPr eaLnBrk="1" hangingPunct="1">
              <a:spcBef>
                <a:spcPct val="0"/>
              </a:spcBef>
              <a:buFontTx/>
              <a:buNone/>
            </a:pPr>
            <a:endParaRPr lang="de-DE" altLang="de-DE"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0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720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720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7204">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7204">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7204">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204">
                                            <p:txEl>
                                              <p:pRg st="11" end="1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720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4"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liennummernplatzhalter 3">
            <a:extLst>
              <a:ext uri="{FF2B5EF4-FFF2-40B4-BE49-F238E27FC236}">
                <a16:creationId xmlns:a16="http://schemas.microsoft.com/office/drawing/2014/main" id="{463D5CAB-D251-47B3-83FC-914ECA7ED8B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CC26B2D2-C9FD-4AE9-9033-39D360FFE4D8}" type="slidenum">
              <a:rPr lang="de-DE" altLang="de-DE" sz="1400" smtClean="0"/>
              <a:pPr>
                <a:spcBef>
                  <a:spcPct val="0"/>
                </a:spcBef>
                <a:buFontTx/>
                <a:buNone/>
              </a:pPr>
              <a:t>12</a:t>
            </a:fld>
            <a:endParaRPr lang="de-DE" altLang="de-DE" sz="1400"/>
          </a:p>
        </p:txBody>
      </p:sp>
      <p:sp>
        <p:nvSpPr>
          <p:cNvPr id="26627" name="Rectangle 2">
            <a:extLst>
              <a:ext uri="{FF2B5EF4-FFF2-40B4-BE49-F238E27FC236}">
                <a16:creationId xmlns:a16="http://schemas.microsoft.com/office/drawing/2014/main" id="{E5613307-B73F-456D-A22C-5D90E0A2C782}"/>
              </a:ext>
            </a:extLst>
          </p:cNvPr>
          <p:cNvSpPr>
            <a:spLocks noGrp="1" noChangeArrowheads="1"/>
          </p:cNvSpPr>
          <p:nvPr>
            <p:ph type="title"/>
          </p:nvPr>
        </p:nvSpPr>
        <p:spPr>
          <a:xfrm>
            <a:off x="176213" y="260350"/>
            <a:ext cx="8510587" cy="1000125"/>
          </a:xfrm>
        </p:spPr>
        <p:txBody>
          <a:bodyPr/>
          <a:lstStyle/>
          <a:p>
            <a:pPr eaLnBrk="1" hangingPunct="1"/>
            <a:r>
              <a:rPr lang="de-DE" altLang="de-DE" sz="2800" dirty="0">
                <a:solidFill>
                  <a:schemeClr val="tx1"/>
                </a:solidFill>
                <a:latin typeface="Calibri" panose="020F0502020204030204" pitchFamily="34" charset="0"/>
              </a:rPr>
              <a:t>Monologische Verschlüsselung: Verschlüsseln durch Substitution</a:t>
            </a:r>
          </a:p>
        </p:txBody>
      </p:sp>
      <p:sp>
        <p:nvSpPr>
          <p:cNvPr id="26628" name="Text Box 3">
            <a:extLst>
              <a:ext uri="{FF2B5EF4-FFF2-40B4-BE49-F238E27FC236}">
                <a16:creationId xmlns:a16="http://schemas.microsoft.com/office/drawing/2014/main" id="{8CA4E498-D0B4-4AC2-B33A-89B851343983}"/>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08228" name="Text Box 4">
            <a:extLst>
              <a:ext uri="{FF2B5EF4-FFF2-40B4-BE49-F238E27FC236}">
                <a16:creationId xmlns:a16="http://schemas.microsoft.com/office/drawing/2014/main" id="{72ED8AB0-4F9C-4C20-82F9-1C2E0AC56613}"/>
              </a:ext>
            </a:extLst>
          </p:cNvPr>
          <p:cNvSpPr txBox="1">
            <a:spLocks noChangeArrowheads="1"/>
          </p:cNvSpPr>
          <p:nvPr/>
        </p:nvSpPr>
        <p:spPr bwMode="auto">
          <a:xfrm>
            <a:off x="311150" y="1230313"/>
            <a:ext cx="78486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800" dirty="0">
                <a:latin typeface="Calibri" panose="020F0502020204030204" pitchFamily="34" charset="0"/>
              </a:rPr>
              <a:t>Eine Substitution als monologische Verschlüsselung ist die Paarung von Buchstaben nach vorgegebenen Prinzip.</a:t>
            </a: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buFontTx/>
              <a:buNone/>
            </a:pPr>
            <a:r>
              <a:rPr lang="de-DE" altLang="de-DE" sz="1800" b="1" dirty="0">
                <a:latin typeface="Calibri" panose="020F0502020204030204" pitchFamily="34" charset="0"/>
              </a:rPr>
              <a:t>Beispiel:</a:t>
            </a:r>
          </a:p>
          <a:p>
            <a:pPr eaLnBrk="1" hangingPunct="1">
              <a:spcBef>
                <a:spcPct val="0"/>
              </a:spcBef>
              <a:buFontTx/>
              <a:buNone/>
            </a:pPr>
            <a:r>
              <a:rPr lang="de-DE" altLang="de-DE" sz="1800" dirty="0">
                <a:latin typeface="Calibri" panose="020F0502020204030204" pitchFamily="34" charset="0"/>
              </a:rPr>
              <a:t>A D H I  K M O R S U W Y Z</a:t>
            </a:r>
          </a:p>
          <a:p>
            <a:pPr eaLnBrk="1" hangingPunct="1">
              <a:spcBef>
                <a:spcPct val="0"/>
              </a:spcBef>
              <a:buFontTx/>
              <a:buNone/>
            </a:pPr>
            <a:r>
              <a:rPr lang="de-DE" altLang="de-DE" sz="1800" dirty="0">
                <a:latin typeface="Calibri" panose="020F0502020204030204" pitchFamily="34" charset="0"/>
              </a:rPr>
              <a:t>V X B G J C Q  L N E  F P T</a:t>
            </a: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buFontTx/>
              <a:buNone/>
            </a:pPr>
            <a:r>
              <a:rPr lang="de-DE" altLang="de-DE" sz="1800" i="1" dirty="0">
                <a:latin typeface="Calibri" panose="020F0502020204030204" pitchFamily="34" charset="0"/>
              </a:rPr>
              <a:t>Klartext:</a:t>
            </a:r>
          </a:p>
          <a:p>
            <a:pPr eaLnBrk="1" hangingPunct="1">
              <a:spcBef>
                <a:spcPct val="0"/>
              </a:spcBef>
              <a:buFontTx/>
              <a:buNone/>
            </a:pPr>
            <a:r>
              <a:rPr lang="de-DE" altLang="de-DE" sz="1800" dirty="0">
                <a:latin typeface="Calibri" panose="020F0502020204030204" pitchFamily="34" charset="0"/>
              </a:rPr>
              <a:t>TREFFEN UM MITTERNACHT</a:t>
            </a: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buFontTx/>
              <a:buNone/>
            </a:pPr>
            <a:r>
              <a:rPr lang="de-DE" altLang="de-DE" sz="1800" i="1" dirty="0">
                <a:latin typeface="Calibri" panose="020F0502020204030204" pitchFamily="34" charset="0"/>
              </a:rPr>
              <a:t>Verschlüsselung:</a:t>
            </a:r>
          </a:p>
          <a:p>
            <a:pPr eaLnBrk="1" hangingPunct="1">
              <a:spcBef>
                <a:spcPct val="0"/>
              </a:spcBef>
              <a:buFontTx/>
              <a:buNone/>
            </a:pPr>
            <a:r>
              <a:rPr lang="de-DE" altLang="de-DE" sz="1800" dirty="0">
                <a:latin typeface="Calibri" panose="020F0502020204030204" pitchFamily="34" charset="0"/>
              </a:rPr>
              <a:t>ZLUWWUS EC CGZZULSVMBZ</a:t>
            </a: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buFontTx/>
              <a:buNone/>
            </a:pPr>
            <a:r>
              <a:rPr lang="de-DE" altLang="de-DE" sz="1800" dirty="0">
                <a:latin typeface="Calibri" panose="020F0502020204030204" pitchFamily="34" charset="0"/>
              </a:rPr>
              <a:t>(benutzte Caesar im Gallischen Krieg)</a:t>
            </a: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buFontTx/>
              <a:buNone/>
            </a:pPr>
            <a:r>
              <a:rPr lang="de-DE" altLang="de-DE" sz="1800" dirty="0">
                <a:latin typeface="Calibri" panose="020F0502020204030204" pitchFamily="34" charset="0"/>
              </a:rPr>
              <a:t>Folgendes neueres Buch hat viel mit solchen Verschlüsselungen zu tun:</a:t>
            </a:r>
          </a:p>
          <a:p>
            <a:pPr eaLnBrk="1" hangingPunct="1">
              <a:spcBef>
                <a:spcPct val="0"/>
              </a:spcBef>
              <a:buFontTx/>
              <a:buNone/>
            </a:pPr>
            <a:r>
              <a:rPr lang="de-DE" altLang="de-DE" sz="1800" dirty="0">
                <a:latin typeface="Calibri" panose="020F0502020204030204" pitchFamily="34" charset="0"/>
              </a:rPr>
              <a:t>NVJLGRUI</a:t>
            </a:r>
          </a:p>
          <a:p>
            <a:pPr eaLnBrk="1" hangingPunct="1">
              <a:spcBef>
                <a:spcPct val="0"/>
              </a:spcBef>
              <a:buFontTx/>
              <a:buNone/>
            </a:pPr>
            <a:endParaRPr lang="de-DE" altLang="de-DE"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82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822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22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0822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228">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08228">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8228">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08228">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228">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08228">
                                            <p:txEl>
                                              <p:pRg st="14" end="14"/>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822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8"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liennummernplatzhalter 3">
            <a:extLst>
              <a:ext uri="{FF2B5EF4-FFF2-40B4-BE49-F238E27FC236}">
                <a16:creationId xmlns:a16="http://schemas.microsoft.com/office/drawing/2014/main" id="{DF361A95-D1E6-49E9-8D5D-FCC82192ED91}"/>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eaLnBrk="1" hangingPunct="1">
              <a:spcBef>
                <a:spcPct val="0"/>
              </a:spcBef>
              <a:buFontTx/>
              <a:buNone/>
            </a:pPr>
            <a:fld id="{D84E5884-3024-4DAC-8B14-67DEAA4A3257}" type="slidenum">
              <a:rPr lang="de-DE" altLang="de-DE" sz="1400"/>
              <a:pPr algn="r" eaLnBrk="1" hangingPunct="1">
                <a:spcBef>
                  <a:spcPct val="0"/>
                </a:spcBef>
                <a:buFontTx/>
                <a:buNone/>
              </a:pPr>
              <a:t>13</a:t>
            </a:fld>
            <a:endParaRPr lang="de-DE" altLang="de-DE" sz="1400"/>
          </a:p>
        </p:txBody>
      </p:sp>
      <p:sp>
        <p:nvSpPr>
          <p:cNvPr id="28675" name="Text Box 3">
            <a:extLst>
              <a:ext uri="{FF2B5EF4-FFF2-40B4-BE49-F238E27FC236}">
                <a16:creationId xmlns:a16="http://schemas.microsoft.com/office/drawing/2014/main" id="{EAE52402-DD92-4378-8D87-7EEDED5DE2D9}"/>
              </a:ext>
            </a:extLst>
          </p:cNvPr>
          <p:cNvSpPr txBox="1">
            <a:spLocks noChangeArrowheads="1"/>
          </p:cNvSpPr>
          <p:nvPr/>
        </p:nvSpPr>
        <p:spPr bwMode="auto">
          <a:xfrm>
            <a:off x="530225" y="1084263"/>
            <a:ext cx="810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45092" name="Text Box 4">
            <a:extLst>
              <a:ext uri="{FF2B5EF4-FFF2-40B4-BE49-F238E27FC236}">
                <a16:creationId xmlns:a16="http://schemas.microsoft.com/office/drawing/2014/main" id="{49364B66-12B9-4092-8816-CD8631B71FCF}"/>
              </a:ext>
            </a:extLst>
          </p:cNvPr>
          <p:cNvSpPr txBox="1">
            <a:spLocks noChangeArrowheads="1"/>
          </p:cNvSpPr>
          <p:nvPr/>
        </p:nvSpPr>
        <p:spPr bwMode="auto">
          <a:xfrm>
            <a:off x="366713" y="1433513"/>
            <a:ext cx="7848600"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81100" indent="-266700">
              <a:spcBef>
                <a:spcPct val="20000"/>
              </a:spcBef>
              <a:buChar char="•"/>
              <a:defRPr sz="1600">
                <a:solidFill>
                  <a:schemeClr val="tx1"/>
                </a:solidFill>
                <a:latin typeface="Arial" panose="020B0604020202020204" pitchFamily="34" charset="0"/>
              </a:defRPr>
            </a:lvl3pPr>
            <a:lvl4pPr marL="1638300" indent="-266700">
              <a:spcBef>
                <a:spcPct val="20000"/>
              </a:spcBef>
              <a:buChar char="–"/>
              <a:defRPr sz="1600">
                <a:solidFill>
                  <a:schemeClr val="tx1"/>
                </a:solidFill>
                <a:latin typeface="Arial" panose="020B0604020202020204" pitchFamily="34" charset="0"/>
              </a:defRPr>
            </a:lvl4pPr>
            <a:lvl5pPr marL="2095500" indent="-266700">
              <a:spcBef>
                <a:spcPct val="20000"/>
              </a:spcBef>
              <a:buChar char="»"/>
              <a:defRPr sz="1600">
                <a:solidFill>
                  <a:schemeClr val="tx1"/>
                </a:solidFill>
                <a:latin typeface="Arial" panose="020B0604020202020204" pitchFamily="34" charset="0"/>
              </a:defRPr>
            </a:lvl5pPr>
            <a:lvl6pPr marL="2552700" indent="-266700" eaLnBrk="0" fontAlgn="base" hangingPunct="0">
              <a:spcBef>
                <a:spcPct val="20000"/>
              </a:spcBef>
              <a:spcAft>
                <a:spcPct val="0"/>
              </a:spcAft>
              <a:buChar char="»"/>
              <a:defRPr sz="1600">
                <a:solidFill>
                  <a:schemeClr val="tx1"/>
                </a:solidFill>
                <a:latin typeface="Arial" panose="020B0604020202020204" pitchFamily="34" charset="0"/>
              </a:defRPr>
            </a:lvl6pPr>
            <a:lvl7pPr marL="3009900" indent="-266700" eaLnBrk="0" fontAlgn="base" hangingPunct="0">
              <a:spcBef>
                <a:spcPct val="20000"/>
              </a:spcBef>
              <a:spcAft>
                <a:spcPct val="0"/>
              </a:spcAft>
              <a:buChar char="»"/>
              <a:defRPr sz="1600">
                <a:solidFill>
                  <a:schemeClr val="tx1"/>
                </a:solidFill>
                <a:latin typeface="Arial" panose="020B0604020202020204" pitchFamily="34" charset="0"/>
              </a:defRPr>
            </a:lvl7pPr>
            <a:lvl8pPr marL="3467100" indent="-266700" eaLnBrk="0" fontAlgn="base" hangingPunct="0">
              <a:spcBef>
                <a:spcPct val="20000"/>
              </a:spcBef>
              <a:spcAft>
                <a:spcPct val="0"/>
              </a:spcAft>
              <a:buChar char="»"/>
              <a:defRPr sz="1600">
                <a:solidFill>
                  <a:schemeClr val="tx1"/>
                </a:solidFill>
                <a:latin typeface="Arial" panose="020B0604020202020204" pitchFamily="34" charset="0"/>
              </a:defRPr>
            </a:lvl8pPr>
            <a:lvl9pPr marL="3924300" indent="-2667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AutoNum type="arabicPeriod"/>
              <a:defRPr/>
            </a:pPr>
            <a:r>
              <a:rPr lang="de-DE" altLang="de-DE" sz="1800" b="1" dirty="0">
                <a:sym typeface="Wingdings" panose="05000000000000000000" pitchFamily="2" charset="2"/>
              </a:rPr>
              <a:t> </a:t>
            </a:r>
            <a:r>
              <a:rPr lang="de-DE" altLang="de-DE" sz="1800" dirty="0">
                <a:latin typeface="Calibri" panose="020F0502020204030204" pitchFamily="34" charset="0"/>
              </a:rPr>
              <a:t>Geschichte der Kryptografie zur Einordnung der heute genutzten Methoden</a:t>
            </a:r>
            <a:br>
              <a:rPr lang="de-DE" altLang="de-DE" sz="1800" dirty="0">
                <a:latin typeface="Calibri" panose="020F0502020204030204" pitchFamily="34" charset="0"/>
              </a:rPr>
            </a:br>
            <a:r>
              <a:rPr lang="de-DE" altLang="de-DE" sz="1800" b="1" dirty="0">
                <a:latin typeface="Calibri" panose="020F0502020204030204" pitchFamily="34" charset="0"/>
              </a:rPr>
              <a:t>Geschichtliche Ereignisse</a:t>
            </a:r>
            <a:r>
              <a:rPr lang="de-DE" altLang="de-DE" sz="1800" dirty="0">
                <a:latin typeface="Calibri" panose="020F0502020204030204" pitchFamily="34" charset="0"/>
              </a:rPr>
              <a:t>, die heute eine Rolle spielen werden:</a:t>
            </a:r>
            <a:br>
              <a:rPr lang="de-DE" altLang="de-DE" sz="1800" dirty="0">
                <a:latin typeface="Calibri" panose="020F0502020204030204" pitchFamily="34" charset="0"/>
              </a:rPr>
            </a:br>
            <a:r>
              <a:rPr lang="de-DE" altLang="de-DE" sz="1400" dirty="0">
                <a:latin typeface="Calibri" panose="020F0502020204030204" pitchFamily="34" charset="0"/>
                <a:sym typeface="Wingdings" panose="05000000000000000000" pitchFamily="2" charset="2"/>
              </a:rPr>
              <a:t></a:t>
            </a:r>
            <a:r>
              <a:rPr lang="de-DE" altLang="de-DE" sz="1800" dirty="0">
                <a:latin typeface="Calibri" panose="020F0502020204030204" pitchFamily="34" charset="0"/>
              </a:rPr>
              <a:t> </a:t>
            </a:r>
            <a:r>
              <a:rPr lang="de-DE" altLang="de-DE" sz="1400" dirty="0">
                <a:latin typeface="Calibri" panose="020F0502020204030204" pitchFamily="34" charset="0"/>
              </a:rPr>
              <a:t>Maria Stuart (Anklage wegen Verrat)</a:t>
            </a:r>
            <a:br>
              <a:rPr lang="de-DE" altLang="de-DE" sz="1400" dirty="0">
                <a:latin typeface="Calibri" panose="020F0502020204030204" pitchFamily="34" charset="0"/>
              </a:rPr>
            </a:br>
            <a:r>
              <a:rPr lang="de-DE" altLang="de-DE" sz="1400" dirty="0">
                <a:latin typeface="Calibri" panose="020F0502020204030204" pitchFamily="34" charset="0"/>
                <a:sym typeface="Wingdings" panose="05000000000000000000" pitchFamily="2" charset="2"/>
              </a:rPr>
              <a:t></a:t>
            </a:r>
            <a:r>
              <a:rPr lang="de-DE" altLang="de-DE" sz="1400" dirty="0">
                <a:latin typeface="Calibri" panose="020F0502020204030204" pitchFamily="34" charset="0"/>
              </a:rPr>
              <a:t> </a:t>
            </a:r>
            <a:r>
              <a:rPr lang="de-DE" altLang="de-DE" sz="1400" dirty="0" err="1">
                <a:latin typeface="Calibri" panose="020F0502020204030204" pitchFamily="34" charset="0"/>
              </a:rPr>
              <a:t>Caeser</a:t>
            </a:r>
            <a:r>
              <a:rPr lang="de-DE" altLang="de-DE" sz="1400" dirty="0">
                <a:latin typeface="Calibri" panose="020F0502020204030204" pitchFamily="34" charset="0"/>
              </a:rPr>
              <a:t> im </a:t>
            </a:r>
            <a:r>
              <a:rPr lang="de-DE" altLang="de-DE" sz="1400" dirty="0" err="1">
                <a:latin typeface="Calibri" panose="020F0502020204030204" pitchFamily="34" charset="0"/>
              </a:rPr>
              <a:t>Galischen</a:t>
            </a:r>
            <a:r>
              <a:rPr lang="de-DE" altLang="de-DE" sz="1400" dirty="0">
                <a:latin typeface="Calibri" panose="020F0502020204030204" pitchFamily="34" charset="0"/>
              </a:rPr>
              <a:t> Krieg</a:t>
            </a:r>
            <a:br>
              <a:rPr lang="de-DE" altLang="de-DE" sz="1400" dirty="0">
                <a:latin typeface="Calibri" panose="020F0502020204030204" pitchFamily="34" charset="0"/>
              </a:rPr>
            </a:br>
            <a:r>
              <a:rPr lang="de-DE" altLang="de-DE" sz="1400" dirty="0">
                <a:latin typeface="Calibri" panose="020F0502020204030204" pitchFamily="34" charset="0"/>
                <a:sym typeface="Wingdings" panose="05000000000000000000" pitchFamily="2" charset="2"/>
              </a:rPr>
              <a:t></a:t>
            </a:r>
            <a:r>
              <a:rPr lang="de-DE" altLang="de-DE" sz="1400" dirty="0">
                <a:latin typeface="Calibri" panose="020F0502020204030204" pitchFamily="34" charset="0"/>
              </a:rPr>
              <a:t> 1. Weltkrieg (ADFGVX-System)</a:t>
            </a:r>
            <a:br>
              <a:rPr lang="de-DE" altLang="de-DE" sz="1400" dirty="0">
                <a:latin typeface="Calibri" panose="020F0502020204030204" pitchFamily="34" charset="0"/>
              </a:rPr>
            </a:br>
            <a:r>
              <a:rPr lang="de-DE" altLang="de-DE" sz="1400" dirty="0">
                <a:latin typeface="Calibri" panose="020F0502020204030204" pitchFamily="34" charset="0"/>
                <a:sym typeface="Wingdings" panose="05000000000000000000" pitchFamily="2" charset="2"/>
              </a:rPr>
              <a:t></a:t>
            </a:r>
            <a:r>
              <a:rPr lang="de-DE" altLang="de-DE" sz="1400" dirty="0">
                <a:latin typeface="Calibri" panose="020F0502020204030204" pitchFamily="34" charset="0"/>
              </a:rPr>
              <a:t> 2. Weltkrieg (Enigma)</a:t>
            </a:r>
            <a:br>
              <a:rPr lang="de-DE" altLang="de-DE" sz="1400" dirty="0">
                <a:latin typeface="Calibri" panose="020F0502020204030204" pitchFamily="34" charset="0"/>
              </a:rPr>
            </a:br>
            <a:r>
              <a:rPr lang="de-DE" altLang="de-DE" sz="1400" dirty="0">
                <a:latin typeface="Calibri" panose="020F0502020204030204" pitchFamily="34" charset="0"/>
                <a:sym typeface="Wingdings" panose="05000000000000000000" pitchFamily="2" charset="2"/>
              </a:rPr>
              <a:t> </a:t>
            </a:r>
            <a:r>
              <a:rPr lang="de-DE" altLang="de-DE" sz="1400" dirty="0">
                <a:latin typeface="Calibri" panose="020F0502020204030204" pitchFamily="34" charset="0"/>
              </a:rPr>
              <a:t>Heute: RSA, PGP</a:t>
            </a:r>
            <a:endParaRPr lang="de-DE" altLang="de-DE" sz="1800" dirty="0">
              <a:latin typeface="Calibri" panose="020F0502020204030204" pitchFamily="34" charset="0"/>
            </a:endParaRPr>
          </a:p>
          <a:p>
            <a:pPr eaLnBrk="1" hangingPunct="1">
              <a:spcBef>
                <a:spcPct val="0"/>
              </a:spcBef>
              <a:buFontTx/>
              <a:buAutoNum type="arabicPeriod"/>
              <a:defRPr/>
            </a:pPr>
            <a:r>
              <a:rPr lang="de-DE" altLang="de-DE" sz="1800" b="1" dirty="0">
                <a:latin typeface="Calibri" panose="020F0502020204030204" pitchFamily="34" charset="0"/>
              </a:rPr>
              <a:t>Ablauf</a:t>
            </a:r>
            <a:r>
              <a:rPr lang="de-DE" altLang="de-DE" sz="1800" dirty="0">
                <a:latin typeface="Calibri" panose="020F0502020204030204" pitchFamily="34" charset="0"/>
              </a:rPr>
              <a:t> einer Verschlüsselung</a:t>
            </a:r>
          </a:p>
          <a:p>
            <a:pPr eaLnBrk="1" hangingPunct="1">
              <a:spcBef>
                <a:spcPct val="0"/>
              </a:spcBef>
              <a:buFontTx/>
              <a:buAutoNum type="arabicPeriod"/>
              <a:defRPr/>
            </a:pPr>
            <a:endParaRPr lang="de-DE" altLang="de-DE" sz="1800" dirty="0">
              <a:latin typeface="Calibri" panose="020F0502020204030204" pitchFamily="34" charset="0"/>
            </a:endParaRPr>
          </a:p>
          <a:p>
            <a:pPr eaLnBrk="1" hangingPunct="1">
              <a:spcBef>
                <a:spcPct val="0"/>
              </a:spcBef>
              <a:buFontTx/>
              <a:buAutoNum type="arabicPeriod"/>
              <a:defRPr/>
            </a:pPr>
            <a:r>
              <a:rPr lang="de-DE" altLang="de-DE" sz="1800" dirty="0">
                <a:solidFill>
                  <a:schemeClr val="tx1">
                    <a:lumMod val="50000"/>
                    <a:lumOff val="50000"/>
                  </a:schemeClr>
                </a:solidFill>
                <a:latin typeface="Calibri" panose="020F0502020204030204" pitchFamily="34" charset="0"/>
              </a:rPr>
              <a:t>Verwendung von </a:t>
            </a:r>
            <a:r>
              <a:rPr lang="de-DE" altLang="de-DE" sz="1800" b="1" dirty="0">
                <a:solidFill>
                  <a:schemeClr val="tx1">
                    <a:lumMod val="50000"/>
                    <a:lumOff val="50000"/>
                  </a:schemeClr>
                </a:solidFill>
                <a:latin typeface="Calibri" panose="020F0502020204030204" pitchFamily="34" charset="0"/>
              </a:rPr>
              <a:t>Mathematik</a:t>
            </a:r>
            <a:r>
              <a:rPr lang="de-DE" altLang="de-DE" sz="1800" dirty="0">
                <a:solidFill>
                  <a:schemeClr val="tx1">
                    <a:lumMod val="50000"/>
                    <a:lumOff val="50000"/>
                  </a:schemeClr>
                </a:solidFill>
                <a:latin typeface="Calibri" panose="020F0502020204030204" pitchFamily="34" charset="0"/>
              </a:rPr>
              <a:t>, um zu zeigen, dass die heutigen Methoden nachzuvollziehen sind</a:t>
            </a:r>
          </a:p>
          <a:p>
            <a:pPr eaLnBrk="1" hangingPunct="1">
              <a:spcBef>
                <a:spcPct val="0"/>
              </a:spcBef>
              <a:buFontTx/>
              <a:buAutoNum type="arabicPeriod"/>
              <a:defRPr/>
            </a:pPr>
            <a:endParaRPr lang="de-DE" altLang="de-DE" sz="1800" dirty="0">
              <a:solidFill>
                <a:schemeClr val="tx1">
                  <a:lumMod val="50000"/>
                  <a:lumOff val="50000"/>
                </a:schemeClr>
              </a:solidFill>
              <a:latin typeface="Calibri" panose="020F0502020204030204" pitchFamily="34" charset="0"/>
            </a:endParaRPr>
          </a:p>
          <a:p>
            <a:pPr eaLnBrk="1" hangingPunct="1">
              <a:spcBef>
                <a:spcPct val="0"/>
              </a:spcBef>
              <a:buFontTx/>
              <a:buAutoNum type="arabicPeriod"/>
              <a:defRPr/>
            </a:pPr>
            <a:r>
              <a:rPr lang="de-DE" altLang="de-DE" sz="1800" dirty="0">
                <a:solidFill>
                  <a:schemeClr val="tx1">
                    <a:lumMod val="50000"/>
                    <a:lumOff val="50000"/>
                  </a:schemeClr>
                </a:solidFill>
                <a:latin typeface="Calibri" panose="020F0502020204030204" pitchFamily="34" charset="0"/>
              </a:rPr>
              <a:t>Vorführung der Verschlüsselung mit Browser (Firefox oder Explorer) beim Einkauf im Internet: die </a:t>
            </a:r>
            <a:r>
              <a:rPr lang="de-DE" altLang="de-DE" sz="1800" b="1" dirty="0">
                <a:solidFill>
                  <a:schemeClr val="tx1">
                    <a:lumMod val="50000"/>
                    <a:lumOff val="50000"/>
                  </a:schemeClr>
                </a:solidFill>
                <a:latin typeface="Calibri" panose="020F0502020204030204" pitchFamily="34" charset="0"/>
              </a:rPr>
              <a:t>Briefkastenidee</a:t>
            </a:r>
          </a:p>
          <a:p>
            <a:pPr eaLnBrk="1" hangingPunct="1">
              <a:spcBef>
                <a:spcPct val="0"/>
              </a:spcBef>
              <a:buFontTx/>
              <a:buAutoNum type="arabicPeriod"/>
              <a:defRPr/>
            </a:pPr>
            <a:endParaRPr lang="de-DE" altLang="de-DE" sz="1800" b="1" dirty="0">
              <a:solidFill>
                <a:schemeClr val="tx1">
                  <a:lumMod val="50000"/>
                  <a:lumOff val="50000"/>
                </a:schemeClr>
              </a:solidFill>
              <a:latin typeface="Calibri" panose="020F0502020204030204" pitchFamily="34" charset="0"/>
            </a:endParaRPr>
          </a:p>
          <a:p>
            <a:pPr eaLnBrk="1" hangingPunct="1">
              <a:spcBef>
                <a:spcPct val="0"/>
              </a:spcBef>
              <a:buFontTx/>
              <a:buAutoNum type="arabicPeriod"/>
              <a:defRPr/>
            </a:pPr>
            <a:r>
              <a:rPr lang="de-DE" altLang="de-DE" sz="1800" dirty="0">
                <a:solidFill>
                  <a:schemeClr val="tx1">
                    <a:lumMod val="50000"/>
                    <a:lumOff val="50000"/>
                  </a:schemeClr>
                </a:solidFill>
                <a:latin typeface="Calibri" panose="020F0502020204030204" pitchFamily="34" charset="0"/>
              </a:rPr>
              <a:t>Totsichere Verschlüsselung: </a:t>
            </a:r>
            <a:r>
              <a:rPr lang="de-DE" altLang="de-DE" sz="1800" b="1" dirty="0">
                <a:solidFill>
                  <a:schemeClr val="tx1">
                    <a:lumMod val="50000"/>
                    <a:lumOff val="50000"/>
                  </a:schemeClr>
                </a:solidFill>
                <a:latin typeface="Calibri" panose="020F0502020204030204" pitchFamily="34" charset="0"/>
              </a:rPr>
              <a:t>Quantenkryptografie</a:t>
            </a:r>
          </a:p>
          <a:p>
            <a:pPr eaLnBrk="1" hangingPunct="1">
              <a:spcBef>
                <a:spcPct val="0"/>
              </a:spcBef>
              <a:defRPr/>
            </a:pPr>
            <a:endParaRPr lang="de-DE" altLang="de-DE" sz="1800" dirty="0">
              <a:latin typeface="Courier New" panose="02070309020205020404" pitchFamily="49" charset="0"/>
            </a:endParaRPr>
          </a:p>
        </p:txBody>
      </p:sp>
      <p:pic>
        <p:nvPicPr>
          <p:cNvPr id="28677" name="Grafik 1">
            <a:extLst>
              <a:ext uri="{FF2B5EF4-FFF2-40B4-BE49-F238E27FC236}">
                <a16:creationId xmlns:a16="http://schemas.microsoft.com/office/drawing/2014/main" id="{BEF7D8AF-8C28-4050-8674-99B19BBEEA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4760913"/>
            <a:ext cx="178117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2F369EE2-EC50-4A94-855E-C74CC068CC17}"/>
              </a:ext>
            </a:extLst>
          </p:cNvPr>
          <p:cNvSpPr txBox="1">
            <a:spLocks noChangeArrowheads="1"/>
          </p:cNvSpPr>
          <p:nvPr/>
        </p:nvSpPr>
        <p:spPr bwMode="auto">
          <a:xfrm>
            <a:off x="176213" y="260350"/>
            <a:ext cx="8510587" cy="1000125"/>
          </a:xfrm>
          <a:prstGeom prst="rect">
            <a:avLst/>
          </a:prstGeom>
          <a:noFill/>
          <a:ln>
            <a:noFill/>
          </a:ln>
          <a:effectLst>
            <a:outerShdw dist="17961"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eaLnBrk="1" hangingPunct="1"/>
            <a:r>
              <a:rPr lang="de-DE" altLang="de-DE" sz="3200" kern="0">
                <a:solidFill>
                  <a:schemeClr val="tx1"/>
                </a:solidFill>
                <a:latin typeface="Calibri" panose="020F0502020204030204" pitchFamily="34" charset="0"/>
              </a:rPr>
              <a:t>Kryptografie - Die Kunst der Verschlüsselung: Aufbau der Vorlesung</a:t>
            </a:r>
            <a:endParaRPr lang="de-DE" altLang="de-DE" sz="3200" kern="0" dirty="0">
              <a:solidFill>
                <a:schemeClr val="tx1"/>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50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509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509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509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50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2"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Foliennummernplatzhalter 3">
            <a:extLst>
              <a:ext uri="{FF2B5EF4-FFF2-40B4-BE49-F238E27FC236}">
                <a16:creationId xmlns:a16="http://schemas.microsoft.com/office/drawing/2014/main" id="{965B5434-4D13-4043-97EA-B346162F573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EA6ACD3F-7252-40FB-9BCE-2A7C32EE4151}" type="slidenum">
              <a:rPr lang="de-DE" altLang="de-DE" sz="1400" smtClean="0"/>
              <a:pPr>
                <a:spcBef>
                  <a:spcPct val="0"/>
                </a:spcBef>
                <a:buFontTx/>
                <a:buNone/>
              </a:pPr>
              <a:t>14</a:t>
            </a:fld>
            <a:endParaRPr lang="de-DE" altLang="de-DE" sz="1400"/>
          </a:p>
        </p:txBody>
      </p:sp>
      <p:sp>
        <p:nvSpPr>
          <p:cNvPr id="30723" name="Rectangle 2">
            <a:extLst>
              <a:ext uri="{FF2B5EF4-FFF2-40B4-BE49-F238E27FC236}">
                <a16:creationId xmlns:a16="http://schemas.microsoft.com/office/drawing/2014/main" id="{F34569C9-A32F-4B29-8BDF-994E8EC5F664}"/>
              </a:ext>
            </a:extLst>
          </p:cNvPr>
          <p:cNvSpPr>
            <a:spLocks noGrp="1" noChangeArrowheads="1"/>
          </p:cNvSpPr>
          <p:nvPr>
            <p:ph type="title"/>
          </p:nvPr>
        </p:nvSpPr>
        <p:spPr>
          <a:xfrm>
            <a:off x="176213" y="260350"/>
            <a:ext cx="8510587" cy="1000125"/>
          </a:xfrm>
        </p:spPr>
        <p:txBody>
          <a:bodyPr/>
          <a:lstStyle/>
          <a:p>
            <a:pPr eaLnBrk="1" hangingPunct="1"/>
            <a:r>
              <a:rPr lang="de-DE" altLang="de-DE" dirty="0">
                <a:solidFill>
                  <a:schemeClr val="tx1"/>
                </a:solidFill>
                <a:latin typeface="Calibri" panose="020F0502020204030204" pitchFamily="34" charset="0"/>
              </a:rPr>
              <a:t>Allgemeiner Verschlüsselungsablauf</a:t>
            </a:r>
          </a:p>
        </p:txBody>
      </p:sp>
      <p:sp>
        <p:nvSpPr>
          <p:cNvPr id="30724" name="Text Box 3">
            <a:extLst>
              <a:ext uri="{FF2B5EF4-FFF2-40B4-BE49-F238E27FC236}">
                <a16:creationId xmlns:a16="http://schemas.microsoft.com/office/drawing/2014/main" id="{19CE9AC1-3907-4B0F-B81F-52663929D981}"/>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10276" name="Text Box 4">
            <a:extLst>
              <a:ext uri="{FF2B5EF4-FFF2-40B4-BE49-F238E27FC236}">
                <a16:creationId xmlns:a16="http://schemas.microsoft.com/office/drawing/2014/main" id="{A860D5B3-18F6-4444-97EC-16D9808A7F82}"/>
              </a:ext>
            </a:extLst>
          </p:cNvPr>
          <p:cNvSpPr txBox="1">
            <a:spLocks noChangeArrowheads="1"/>
          </p:cNvSpPr>
          <p:nvPr/>
        </p:nvSpPr>
        <p:spPr bwMode="auto">
          <a:xfrm>
            <a:off x="444500" y="4656138"/>
            <a:ext cx="7848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800" dirty="0">
                <a:latin typeface="Calibri" panose="020F0502020204030204" pitchFamily="34" charset="0"/>
              </a:rPr>
              <a:t>Die Sicherheit eines Kryptografie-Systems darf </a:t>
            </a:r>
            <a:r>
              <a:rPr lang="de-DE" altLang="de-DE" sz="1800" dirty="0">
                <a:solidFill>
                  <a:srgbClr val="FF0066"/>
                </a:solidFill>
                <a:latin typeface="Calibri" panose="020F0502020204030204" pitchFamily="34" charset="0"/>
              </a:rPr>
              <a:t>nicht von</a:t>
            </a:r>
            <a:r>
              <a:rPr lang="de-DE" altLang="de-DE" sz="1800" dirty="0">
                <a:latin typeface="Calibri" panose="020F0502020204030204" pitchFamily="34" charset="0"/>
              </a:rPr>
              <a:t> der </a:t>
            </a:r>
            <a:r>
              <a:rPr lang="de-DE" altLang="de-DE" sz="1800" dirty="0">
                <a:solidFill>
                  <a:srgbClr val="FF0066"/>
                </a:solidFill>
                <a:latin typeface="Calibri" panose="020F0502020204030204" pitchFamily="34" charset="0"/>
              </a:rPr>
              <a:t>Geheimhaltung</a:t>
            </a:r>
            <a:r>
              <a:rPr lang="de-DE" altLang="de-DE" sz="1800" dirty="0">
                <a:latin typeface="Calibri" panose="020F0502020204030204" pitchFamily="34" charset="0"/>
              </a:rPr>
              <a:t> des </a:t>
            </a:r>
            <a:r>
              <a:rPr lang="de-DE" altLang="de-DE" sz="1800" dirty="0">
                <a:solidFill>
                  <a:srgbClr val="FF0066"/>
                </a:solidFill>
                <a:latin typeface="Calibri" panose="020F0502020204030204" pitchFamily="34" charset="0"/>
              </a:rPr>
              <a:t>Algorithmus</a:t>
            </a:r>
            <a:r>
              <a:rPr lang="de-DE" altLang="de-DE" sz="1800" dirty="0">
                <a:latin typeface="Calibri" panose="020F0502020204030204" pitchFamily="34" charset="0"/>
              </a:rPr>
              <a:t> abhängen, sondern von der Geheimhaltung des Schlüssels.</a:t>
            </a:r>
          </a:p>
        </p:txBody>
      </p:sp>
      <p:sp>
        <p:nvSpPr>
          <p:cNvPr id="310277" name="Text Box 5">
            <a:extLst>
              <a:ext uri="{FF2B5EF4-FFF2-40B4-BE49-F238E27FC236}">
                <a16:creationId xmlns:a16="http://schemas.microsoft.com/office/drawing/2014/main" id="{D0B8DC7D-ED7D-4EC1-A85C-FC2D739616F8}"/>
              </a:ext>
            </a:extLst>
          </p:cNvPr>
          <p:cNvSpPr txBox="1">
            <a:spLocks noChangeArrowheads="1"/>
          </p:cNvSpPr>
          <p:nvPr/>
        </p:nvSpPr>
        <p:spPr bwMode="auto">
          <a:xfrm>
            <a:off x="390525" y="1511300"/>
            <a:ext cx="1962150" cy="2219325"/>
          </a:xfrm>
          <a:prstGeom prst="rect">
            <a:avLst/>
          </a:prstGeom>
          <a:solidFill>
            <a:srgbClr val="92D050"/>
          </a:solidFill>
          <a:ln>
            <a:noFill/>
          </a:ln>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de-DE" altLang="de-DE" sz="1400" b="1" dirty="0"/>
              <a:t>SENDER</a:t>
            </a:r>
          </a:p>
          <a:p>
            <a:pPr eaLnBrk="1" hangingPunct="1">
              <a:spcBef>
                <a:spcPct val="50000"/>
              </a:spcBef>
              <a:buFontTx/>
              <a:buNone/>
            </a:pPr>
            <a:endParaRPr lang="de-DE" altLang="de-DE" sz="1400" b="1" dirty="0"/>
          </a:p>
          <a:p>
            <a:pPr eaLnBrk="1" hangingPunct="1">
              <a:spcBef>
                <a:spcPct val="50000"/>
              </a:spcBef>
              <a:buFontTx/>
              <a:buNone/>
            </a:pPr>
            <a:r>
              <a:rPr lang="de-DE" altLang="de-DE" sz="1400" b="1" dirty="0"/>
              <a:t>    Klartext</a:t>
            </a:r>
          </a:p>
          <a:p>
            <a:pPr eaLnBrk="1" hangingPunct="1">
              <a:spcBef>
                <a:spcPct val="50000"/>
              </a:spcBef>
              <a:buFontTx/>
              <a:buNone/>
            </a:pPr>
            <a:r>
              <a:rPr lang="de-DE" altLang="de-DE" sz="1400" b="1" dirty="0"/>
              <a:t>+ Schlüssel</a:t>
            </a:r>
          </a:p>
          <a:p>
            <a:pPr eaLnBrk="1" hangingPunct="1">
              <a:spcBef>
                <a:spcPct val="50000"/>
              </a:spcBef>
              <a:buFontTx/>
              <a:buNone/>
            </a:pPr>
            <a:r>
              <a:rPr lang="de-DE" altLang="de-DE" sz="1400" b="1" dirty="0"/>
              <a:t>+ Algorithmus</a:t>
            </a:r>
          </a:p>
          <a:p>
            <a:pPr eaLnBrk="1" hangingPunct="1">
              <a:spcBef>
                <a:spcPct val="50000"/>
              </a:spcBef>
              <a:buFontTx/>
              <a:buNone/>
            </a:pPr>
            <a:r>
              <a:rPr lang="de-DE" altLang="de-DE" sz="1400" b="1" dirty="0"/>
              <a:t>----------------</a:t>
            </a:r>
          </a:p>
          <a:p>
            <a:pPr eaLnBrk="1" hangingPunct="1">
              <a:spcBef>
                <a:spcPct val="50000"/>
              </a:spcBef>
              <a:buFontTx/>
              <a:buNone/>
            </a:pPr>
            <a:r>
              <a:rPr lang="de-DE" altLang="de-DE" sz="1400" b="1" dirty="0"/>
              <a:t>= Geheimtext</a:t>
            </a:r>
          </a:p>
        </p:txBody>
      </p:sp>
      <p:sp>
        <p:nvSpPr>
          <p:cNvPr id="310278" name="Text Box 6">
            <a:extLst>
              <a:ext uri="{FF2B5EF4-FFF2-40B4-BE49-F238E27FC236}">
                <a16:creationId xmlns:a16="http://schemas.microsoft.com/office/drawing/2014/main" id="{24D928B6-906C-4F07-8038-3F1D71980B3E}"/>
              </a:ext>
            </a:extLst>
          </p:cNvPr>
          <p:cNvSpPr txBox="1">
            <a:spLocks noChangeArrowheads="1"/>
          </p:cNvSpPr>
          <p:nvPr/>
        </p:nvSpPr>
        <p:spPr bwMode="auto">
          <a:xfrm>
            <a:off x="5494338" y="1541463"/>
            <a:ext cx="1962150" cy="2219325"/>
          </a:xfrm>
          <a:prstGeom prst="rect">
            <a:avLst/>
          </a:prstGeom>
          <a:solidFill>
            <a:srgbClr val="92D050"/>
          </a:solidFill>
          <a:ln>
            <a:noFill/>
          </a:ln>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de-DE" altLang="de-DE" sz="1400" b="1" dirty="0"/>
              <a:t>EMPFÄNGER</a:t>
            </a:r>
          </a:p>
          <a:p>
            <a:pPr eaLnBrk="1" hangingPunct="1">
              <a:spcBef>
                <a:spcPct val="50000"/>
              </a:spcBef>
              <a:buFontTx/>
              <a:buNone/>
            </a:pPr>
            <a:endParaRPr lang="de-DE" altLang="de-DE" sz="1400" b="1" dirty="0"/>
          </a:p>
          <a:p>
            <a:pPr eaLnBrk="1" hangingPunct="1">
              <a:spcBef>
                <a:spcPct val="50000"/>
              </a:spcBef>
              <a:buFontTx/>
              <a:buNone/>
            </a:pPr>
            <a:r>
              <a:rPr lang="de-DE" altLang="de-DE" sz="1400" b="1" dirty="0"/>
              <a:t>    Geheimtext</a:t>
            </a:r>
          </a:p>
          <a:p>
            <a:pPr eaLnBrk="1" hangingPunct="1">
              <a:spcBef>
                <a:spcPct val="50000"/>
              </a:spcBef>
              <a:buFontTx/>
              <a:buNone/>
            </a:pPr>
            <a:r>
              <a:rPr lang="de-DE" altLang="de-DE" sz="1400" b="1" dirty="0"/>
              <a:t>+  Schlüssel</a:t>
            </a:r>
          </a:p>
          <a:p>
            <a:pPr eaLnBrk="1" hangingPunct="1">
              <a:spcBef>
                <a:spcPct val="50000"/>
              </a:spcBef>
              <a:buFontTx/>
              <a:buNone/>
            </a:pPr>
            <a:r>
              <a:rPr lang="de-DE" altLang="de-DE" sz="1400" b="1" dirty="0"/>
              <a:t>+  Algorithmus</a:t>
            </a:r>
          </a:p>
          <a:p>
            <a:pPr eaLnBrk="1" hangingPunct="1">
              <a:spcBef>
                <a:spcPct val="50000"/>
              </a:spcBef>
              <a:buFontTx/>
              <a:buNone/>
            </a:pPr>
            <a:r>
              <a:rPr lang="de-DE" altLang="de-DE" sz="1400" b="1" dirty="0"/>
              <a:t>----------------</a:t>
            </a:r>
          </a:p>
          <a:p>
            <a:pPr eaLnBrk="1" hangingPunct="1">
              <a:spcBef>
                <a:spcPct val="50000"/>
              </a:spcBef>
              <a:buFontTx/>
              <a:buNone/>
            </a:pPr>
            <a:r>
              <a:rPr lang="de-DE" altLang="de-DE" sz="1400" b="1" dirty="0"/>
              <a:t>= Klartext</a:t>
            </a:r>
          </a:p>
        </p:txBody>
      </p:sp>
      <p:sp>
        <p:nvSpPr>
          <p:cNvPr id="310279" name="Line 7">
            <a:extLst>
              <a:ext uri="{FF2B5EF4-FFF2-40B4-BE49-F238E27FC236}">
                <a16:creationId xmlns:a16="http://schemas.microsoft.com/office/drawing/2014/main" id="{9B37E1E4-F823-4DBA-BA58-12ECC7E168B9}"/>
              </a:ext>
            </a:extLst>
          </p:cNvPr>
          <p:cNvSpPr>
            <a:spLocks noChangeShapeType="1"/>
          </p:cNvSpPr>
          <p:nvPr/>
        </p:nvSpPr>
        <p:spPr bwMode="auto">
          <a:xfrm>
            <a:off x="2566353" y="2946083"/>
            <a:ext cx="26939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de-D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02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2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02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02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6" grpId="0" autoUpdateAnimBg="0"/>
      <p:bldP spid="310277" grpId="0" animBg="1" autoUpdateAnimBg="0"/>
      <p:bldP spid="31027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liennummernplatzhalter 3">
            <a:extLst>
              <a:ext uri="{FF2B5EF4-FFF2-40B4-BE49-F238E27FC236}">
                <a16:creationId xmlns:a16="http://schemas.microsoft.com/office/drawing/2014/main" id="{B0EC91C6-F5DD-40BC-95E4-FB0885C65A4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7573BB58-6EFE-4A66-AF21-E8022100A9F6}" type="slidenum">
              <a:rPr lang="de-DE" altLang="de-DE" sz="1400" smtClean="0"/>
              <a:pPr>
                <a:spcBef>
                  <a:spcPct val="0"/>
                </a:spcBef>
                <a:buFontTx/>
                <a:buNone/>
              </a:pPr>
              <a:t>15</a:t>
            </a:fld>
            <a:endParaRPr lang="de-DE" altLang="de-DE" sz="1400"/>
          </a:p>
        </p:txBody>
      </p:sp>
      <p:sp>
        <p:nvSpPr>
          <p:cNvPr id="32771" name="Rectangle 2">
            <a:extLst>
              <a:ext uri="{FF2B5EF4-FFF2-40B4-BE49-F238E27FC236}">
                <a16:creationId xmlns:a16="http://schemas.microsoft.com/office/drawing/2014/main" id="{30EEE105-FBDE-43A1-906D-93CEE1234AEC}"/>
              </a:ext>
            </a:extLst>
          </p:cNvPr>
          <p:cNvSpPr>
            <a:spLocks noGrp="1" noChangeArrowheads="1"/>
          </p:cNvSpPr>
          <p:nvPr>
            <p:ph type="title"/>
          </p:nvPr>
        </p:nvSpPr>
        <p:spPr>
          <a:xfrm>
            <a:off x="176213" y="260350"/>
            <a:ext cx="8510587" cy="1000125"/>
          </a:xfrm>
        </p:spPr>
        <p:txBody>
          <a:bodyPr/>
          <a:lstStyle/>
          <a:p>
            <a:pPr eaLnBrk="1" hangingPunct="1"/>
            <a:r>
              <a:rPr lang="de-DE" altLang="de-DE">
                <a:solidFill>
                  <a:schemeClr val="tx1"/>
                </a:solidFill>
                <a:latin typeface="Calibri" panose="020F0502020204030204" pitchFamily="34" charset="0"/>
              </a:rPr>
              <a:t>Entschlüsselung</a:t>
            </a:r>
          </a:p>
        </p:txBody>
      </p:sp>
      <p:sp>
        <p:nvSpPr>
          <p:cNvPr id="32772" name="Text Box 3">
            <a:extLst>
              <a:ext uri="{FF2B5EF4-FFF2-40B4-BE49-F238E27FC236}">
                <a16:creationId xmlns:a16="http://schemas.microsoft.com/office/drawing/2014/main" id="{FD6B95F8-9BCA-453D-842A-3F30BA9221F0}"/>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11300" name="Text Box 4">
            <a:extLst>
              <a:ext uri="{FF2B5EF4-FFF2-40B4-BE49-F238E27FC236}">
                <a16:creationId xmlns:a16="http://schemas.microsoft.com/office/drawing/2014/main" id="{75A8E829-3A60-4C16-AD19-B55BAF1AEB82}"/>
              </a:ext>
            </a:extLst>
          </p:cNvPr>
          <p:cNvSpPr txBox="1">
            <a:spLocks noChangeArrowheads="1"/>
          </p:cNvSpPr>
          <p:nvPr/>
        </p:nvSpPr>
        <p:spPr bwMode="auto">
          <a:xfrm>
            <a:off x="493713" y="1438275"/>
            <a:ext cx="78486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r>
              <a:rPr lang="de-DE" altLang="de-DE" sz="1800" dirty="0"/>
              <a:t> </a:t>
            </a:r>
            <a:r>
              <a:rPr lang="de-DE" altLang="de-DE" sz="1800" dirty="0">
                <a:latin typeface="Calibri" panose="020F0502020204030204" pitchFamily="34" charset="0"/>
              </a:rPr>
              <a:t>durch Häufigkeitsanalyse kann man die Buchstaben erraten</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 z.B. kommt das 'e' im Deutschen am häufigsten vor (Reihenfolge im Deutschen: </a:t>
            </a:r>
            <a:r>
              <a:rPr lang="de-DE" altLang="de-DE" sz="1800" dirty="0" err="1">
                <a:latin typeface="Calibri" panose="020F0502020204030204" pitchFamily="34" charset="0"/>
              </a:rPr>
              <a:t>e,n,i,s,r,a,t</a:t>
            </a:r>
            <a:r>
              <a:rPr lang="de-DE" altLang="de-DE" sz="1800" dirty="0">
                <a:latin typeface="Calibri" panose="020F0502020204030204" pitchFamily="34" charset="0"/>
              </a:rPr>
              <a:t>...)</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 danach kann man den Text durch Ausprobieren erraten</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 Voraussetzungen: Text darf nicht zu kurz sein, Sprache muss bekannt sein</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 genau dies wurde Maria Stuart zum Verhängnis</a:t>
            </a:r>
          </a:p>
          <a:p>
            <a:pPr eaLnBrk="1" hangingPunct="1">
              <a:spcBef>
                <a:spcPct val="0"/>
              </a:spcBef>
            </a:pPr>
            <a:endParaRPr lang="de-DE" altLang="de-DE"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13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130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130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1300">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130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0"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liennummernplatzhalter 3">
            <a:extLst>
              <a:ext uri="{FF2B5EF4-FFF2-40B4-BE49-F238E27FC236}">
                <a16:creationId xmlns:a16="http://schemas.microsoft.com/office/drawing/2014/main" id="{BC1F4548-41EF-4A97-AD31-44FE5CB4637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E4DC69DB-5E8E-475A-9209-54CA5F90D3CF}" type="slidenum">
              <a:rPr lang="de-DE" altLang="de-DE" sz="1400" smtClean="0"/>
              <a:pPr>
                <a:spcBef>
                  <a:spcPct val="0"/>
                </a:spcBef>
                <a:buFontTx/>
                <a:buNone/>
              </a:pPr>
              <a:t>16</a:t>
            </a:fld>
            <a:endParaRPr lang="de-DE" altLang="de-DE" sz="1400"/>
          </a:p>
        </p:txBody>
      </p:sp>
      <p:grpSp>
        <p:nvGrpSpPr>
          <p:cNvPr id="34819" name="Group 3">
            <a:extLst>
              <a:ext uri="{FF2B5EF4-FFF2-40B4-BE49-F238E27FC236}">
                <a16:creationId xmlns:a16="http://schemas.microsoft.com/office/drawing/2014/main" id="{03B75E76-5863-4207-8728-33DE6CB24D61}"/>
              </a:ext>
            </a:extLst>
          </p:cNvPr>
          <p:cNvGrpSpPr>
            <a:grpSpLocks/>
          </p:cNvGrpSpPr>
          <p:nvPr/>
        </p:nvGrpSpPr>
        <p:grpSpPr bwMode="auto">
          <a:xfrm>
            <a:off x="4425950" y="1035050"/>
            <a:ext cx="4419600" cy="2286000"/>
            <a:chOff x="2832" y="1536"/>
            <a:chExt cx="2688" cy="1440"/>
          </a:xfrm>
        </p:grpSpPr>
        <p:pic>
          <p:nvPicPr>
            <p:cNvPr id="34831" name="Picture 4" descr="Relative frequencies of letters in text.">
              <a:hlinkClick r:id="rId3" tooltip="Relative frequencies of letters in text."/>
              <a:extLst>
                <a:ext uri="{FF2B5EF4-FFF2-40B4-BE49-F238E27FC236}">
                  <a16:creationId xmlns:a16="http://schemas.microsoft.com/office/drawing/2014/main" id="{F53FC51B-3E9F-4DC9-8484-9CE521FD52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 y="1536"/>
              <a:ext cx="2688"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2" name="Rectangle 5">
              <a:extLst>
                <a:ext uri="{FF2B5EF4-FFF2-40B4-BE49-F238E27FC236}">
                  <a16:creationId xmlns:a16="http://schemas.microsoft.com/office/drawing/2014/main" id="{3F0B5F9A-3B30-478D-8D25-690ECADDA45D}"/>
                </a:ext>
              </a:extLst>
            </p:cNvPr>
            <p:cNvSpPr>
              <a:spLocks noChangeArrowheads="1"/>
            </p:cNvSpPr>
            <p:nvPr/>
          </p:nvSpPr>
          <p:spPr bwMode="auto">
            <a:xfrm>
              <a:off x="3120" y="2832"/>
              <a:ext cx="2352" cy="1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grpSp>
      <p:sp>
        <p:nvSpPr>
          <p:cNvPr id="34820" name="Text Box 6">
            <a:extLst>
              <a:ext uri="{FF2B5EF4-FFF2-40B4-BE49-F238E27FC236}">
                <a16:creationId xmlns:a16="http://schemas.microsoft.com/office/drawing/2014/main" id="{049E0BE4-0BAC-4E39-8760-B437E367A93C}"/>
              </a:ext>
            </a:extLst>
          </p:cNvPr>
          <p:cNvSpPr txBox="1">
            <a:spLocks noChangeArrowheads="1"/>
          </p:cNvSpPr>
          <p:nvPr/>
        </p:nvSpPr>
        <p:spPr bwMode="auto">
          <a:xfrm>
            <a:off x="4806950" y="2968625"/>
            <a:ext cx="3884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de-DE">
                <a:latin typeface="Arial Narrow" panose="020B0606020202030204" pitchFamily="34" charset="0"/>
              </a:rPr>
              <a:t>ABCDEFGH</a:t>
            </a:r>
            <a:r>
              <a:rPr lang="en-US" altLang="de-DE" sz="1000">
                <a:latin typeface="Arial Narrow" panose="020B0606020202030204" pitchFamily="34" charset="0"/>
              </a:rPr>
              <a:t> </a:t>
            </a:r>
            <a:r>
              <a:rPr lang="en-US" altLang="de-DE">
                <a:latin typeface="Arial Narrow" panose="020B0606020202030204" pitchFamily="34" charset="0"/>
              </a:rPr>
              <a:t>I</a:t>
            </a:r>
            <a:r>
              <a:rPr lang="en-US" altLang="de-DE" sz="1000">
                <a:latin typeface="Arial Narrow" panose="020B0606020202030204" pitchFamily="34" charset="0"/>
              </a:rPr>
              <a:t> </a:t>
            </a:r>
            <a:r>
              <a:rPr lang="en-US" altLang="de-DE">
                <a:latin typeface="Arial Narrow" panose="020B0606020202030204" pitchFamily="34" charset="0"/>
              </a:rPr>
              <a:t>J</a:t>
            </a:r>
            <a:r>
              <a:rPr lang="en-US" altLang="de-DE" sz="1000">
                <a:latin typeface="Arial Narrow" panose="020B0606020202030204" pitchFamily="34" charset="0"/>
              </a:rPr>
              <a:t> </a:t>
            </a:r>
            <a:r>
              <a:rPr lang="en-US" altLang="de-DE">
                <a:latin typeface="Arial Narrow" panose="020B0606020202030204" pitchFamily="34" charset="0"/>
              </a:rPr>
              <a:t>KLMNOP</a:t>
            </a:r>
            <a:r>
              <a:rPr lang="en-US" altLang="de-DE" sz="1800">
                <a:latin typeface="Arial Narrow" panose="020B0606020202030204" pitchFamily="34" charset="0"/>
              </a:rPr>
              <a:t>  </a:t>
            </a:r>
            <a:r>
              <a:rPr lang="en-US" altLang="de-DE" sz="1200">
                <a:latin typeface="Arial Narrow" panose="020B0606020202030204" pitchFamily="34" charset="0"/>
              </a:rPr>
              <a:t> </a:t>
            </a:r>
            <a:r>
              <a:rPr lang="en-US" altLang="de-DE">
                <a:latin typeface="Arial Narrow" panose="020B0606020202030204" pitchFamily="34" charset="0"/>
              </a:rPr>
              <a:t>RSTUV</a:t>
            </a:r>
            <a:r>
              <a:rPr lang="en-US" altLang="de-DE" sz="1800">
                <a:latin typeface="Arial Narrow" panose="020B0606020202030204" pitchFamily="34" charset="0"/>
              </a:rPr>
              <a:t>   </a:t>
            </a:r>
            <a:r>
              <a:rPr lang="en-US" altLang="de-DE">
                <a:latin typeface="Arial Narrow" panose="020B0606020202030204" pitchFamily="34" charset="0"/>
              </a:rPr>
              <a:t>XYZ</a:t>
            </a:r>
          </a:p>
        </p:txBody>
      </p:sp>
      <p:sp>
        <p:nvSpPr>
          <p:cNvPr id="34821" name="Text Box 7">
            <a:extLst>
              <a:ext uri="{FF2B5EF4-FFF2-40B4-BE49-F238E27FC236}">
                <a16:creationId xmlns:a16="http://schemas.microsoft.com/office/drawing/2014/main" id="{AA900662-C8F8-4BA4-8FCA-DD809A343CDD}"/>
              </a:ext>
            </a:extLst>
          </p:cNvPr>
          <p:cNvSpPr txBox="1">
            <a:spLocks noChangeArrowheads="1"/>
          </p:cNvSpPr>
          <p:nvPr/>
        </p:nvSpPr>
        <p:spPr bwMode="auto">
          <a:xfrm>
            <a:off x="7016750" y="2968625"/>
            <a:ext cx="12747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de-DE" sz="1000">
                <a:latin typeface="Arial Narrow" panose="020B0606020202030204" pitchFamily="34" charset="0"/>
              </a:rPr>
              <a:t>  </a:t>
            </a:r>
            <a:r>
              <a:rPr lang="en-US" altLang="de-DE">
                <a:latin typeface="Arial Narrow" panose="020B0606020202030204" pitchFamily="34" charset="0"/>
              </a:rPr>
              <a:t>Q          </a:t>
            </a:r>
            <a:r>
              <a:rPr lang="en-US" altLang="de-DE" sz="1600">
                <a:latin typeface="Arial Narrow" panose="020B0606020202030204" pitchFamily="34" charset="0"/>
              </a:rPr>
              <a:t> </a:t>
            </a:r>
            <a:r>
              <a:rPr lang="en-US" altLang="de-DE">
                <a:latin typeface="Arial Narrow" panose="020B0606020202030204" pitchFamily="34" charset="0"/>
              </a:rPr>
              <a:t> W</a:t>
            </a:r>
          </a:p>
        </p:txBody>
      </p:sp>
      <p:sp>
        <p:nvSpPr>
          <p:cNvPr id="34822" name="Text Box 8">
            <a:extLst>
              <a:ext uri="{FF2B5EF4-FFF2-40B4-BE49-F238E27FC236}">
                <a16:creationId xmlns:a16="http://schemas.microsoft.com/office/drawing/2014/main" id="{5B94E82C-7592-4C24-9E4F-92F357CE6CD5}"/>
              </a:ext>
            </a:extLst>
          </p:cNvPr>
          <p:cNvSpPr txBox="1">
            <a:spLocks noChangeArrowheads="1"/>
          </p:cNvSpPr>
          <p:nvPr/>
        </p:nvSpPr>
        <p:spPr bwMode="auto">
          <a:xfrm>
            <a:off x="5981700" y="957263"/>
            <a:ext cx="24384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de-DE" sz="1800">
                <a:latin typeface="Calibri" panose="020F0502020204030204" pitchFamily="34" charset="0"/>
                <a:cs typeface="Arial" panose="020B0604020202020204" pitchFamily="34" charset="0"/>
              </a:rPr>
              <a:t>Histogramm der Buchstaben in einem englischem Text</a:t>
            </a:r>
            <a:endParaRPr lang="en-US" altLang="de-DE" b="1">
              <a:solidFill>
                <a:schemeClr val="accent2"/>
              </a:solidFill>
              <a:latin typeface="Calibri" panose="020F0502020204030204" pitchFamily="34" charset="0"/>
              <a:cs typeface="Courier New" panose="02070309020205020404" pitchFamily="49" charset="0"/>
            </a:endParaRPr>
          </a:p>
        </p:txBody>
      </p:sp>
      <p:sp>
        <p:nvSpPr>
          <p:cNvPr id="34823" name="Rectangle 9">
            <a:extLst>
              <a:ext uri="{FF2B5EF4-FFF2-40B4-BE49-F238E27FC236}">
                <a16:creationId xmlns:a16="http://schemas.microsoft.com/office/drawing/2014/main" id="{B2394287-F27B-4077-8BE9-503F22F32ECA}"/>
              </a:ext>
            </a:extLst>
          </p:cNvPr>
          <p:cNvSpPr>
            <a:spLocks noChangeArrowheads="1"/>
          </p:cNvSpPr>
          <p:nvPr/>
        </p:nvSpPr>
        <p:spPr bwMode="auto">
          <a:xfrm>
            <a:off x="0" y="6159500"/>
            <a:ext cx="91440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just" eaLnBrk="1" hangingPunct="1">
              <a:spcBef>
                <a:spcPct val="0"/>
              </a:spcBef>
              <a:buFontTx/>
              <a:buNone/>
            </a:pPr>
            <a:r>
              <a:rPr lang="en-US" altLang="de-DE" sz="1200">
                <a:solidFill>
                  <a:srgbClr val="000000"/>
                </a:solidFill>
                <a:latin typeface="Times New Roman" panose="02020603050405020304" pitchFamily="18" charset="0"/>
                <a:cs typeface="Times New Roman" panose="02020603050405020304" pitchFamily="18" charset="0"/>
              </a:rPr>
              <a:t> </a:t>
            </a:r>
          </a:p>
          <a:p>
            <a:pPr>
              <a:spcBef>
                <a:spcPct val="0"/>
              </a:spcBef>
              <a:buFontTx/>
              <a:buNone/>
            </a:pPr>
            <a:endParaRPr lang="en-US" altLang="de-DE" sz="2400">
              <a:latin typeface="Times New Roman" panose="02020603050405020304" pitchFamily="18" charset="0"/>
            </a:endParaRPr>
          </a:p>
        </p:txBody>
      </p:sp>
      <p:sp>
        <p:nvSpPr>
          <p:cNvPr id="34824" name="Rectangle 10">
            <a:extLst>
              <a:ext uri="{FF2B5EF4-FFF2-40B4-BE49-F238E27FC236}">
                <a16:creationId xmlns:a16="http://schemas.microsoft.com/office/drawing/2014/main" id="{05ABCAB3-ABFB-42AF-A993-24BAFE01AEE3}"/>
              </a:ext>
            </a:extLst>
          </p:cNvPr>
          <p:cNvSpPr>
            <a:spLocks noGrp="1" noChangeArrowheads="1"/>
          </p:cNvSpPr>
          <p:nvPr>
            <p:ph type="title"/>
          </p:nvPr>
        </p:nvSpPr>
        <p:spPr>
          <a:xfrm>
            <a:off x="304800" y="304800"/>
            <a:ext cx="8534400" cy="533400"/>
          </a:xfrm>
        </p:spPr>
        <p:txBody>
          <a:bodyPr/>
          <a:lstStyle/>
          <a:p>
            <a:pPr eaLnBrk="1" hangingPunct="1"/>
            <a:r>
              <a:rPr lang="en-US" altLang="de-DE" sz="2800">
                <a:latin typeface="Calibri" panose="020F0502020204030204" pitchFamily="34" charset="0"/>
                <a:cs typeface="Arial" panose="020B0604020202020204" pitchFamily="34" charset="0"/>
              </a:rPr>
              <a:t>Entschlüsselung der Substitutionsmethode</a:t>
            </a:r>
          </a:p>
        </p:txBody>
      </p:sp>
      <p:sp>
        <p:nvSpPr>
          <p:cNvPr id="415757" name="Text Box 13">
            <a:extLst>
              <a:ext uri="{FF2B5EF4-FFF2-40B4-BE49-F238E27FC236}">
                <a16:creationId xmlns:a16="http://schemas.microsoft.com/office/drawing/2014/main" id="{C322F22E-C6F9-4C67-8F0A-77217B91D24D}"/>
              </a:ext>
            </a:extLst>
          </p:cNvPr>
          <p:cNvSpPr txBox="1">
            <a:spLocks noChangeArrowheads="1"/>
          </p:cNvSpPr>
          <p:nvPr/>
        </p:nvSpPr>
        <p:spPr bwMode="auto">
          <a:xfrm>
            <a:off x="234950" y="1063625"/>
            <a:ext cx="38100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lnSpc>
                <a:spcPct val="75000"/>
              </a:lnSpc>
              <a:spcBef>
                <a:spcPct val="0"/>
              </a:spcBef>
              <a:buFontTx/>
              <a:buNone/>
            </a:pPr>
            <a:r>
              <a:rPr lang="en-US" altLang="de-DE" sz="1800">
                <a:latin typeface="Calibri" panose="020F0502020204030204" pitchFamily="34" charset="0"/>
                <a:cs typeface="Arial" panose="020B0604020202020204" pitchFamily="34" charset="0"/>
              </a:rPr>
              <a:t>Buchstabenanzahlen in einem englischen Text:</a:t>
            </a:r>
          </a:p>
          <a:p>
            <a:pPr eaLnBrk="1" hangingPunct="1">
              <a:lnSpc>
                <a:spcPct val="75000"/>
              </a:lnSpc>
              <a:spcBef>
                <a:spcPct val="0"/>
              </a:spcBef>
              <a:buFontTx/>
              <a:buNone/>
            </a:pPr>
            <a:endParaRPr lang="en-US" altLang="de-DE">
              <a:cs typeface="Arial" panose="020B0604020202020204" pitchFamily="34" charset="0"/>
            </a:endParaRPr>
          </a:p>
          <a:p>
            <a:pPr eaLnBrk="1" hangingPunct="1">
              <a:lnSpc>
                <a:spcPct val="75000"/>
              </a:lnSpc>
              <a:spcBef>
                <a:spcPct val="0"/>
              </a:spcBef>
              <a:buFontTx/>
              <a:buNone/>
            </a:pPr>
            <a:r>
              <a:rPr lang="en-US" altLang="de-DE">
                <a:latin typeface="Courier New" panose="02070309020205020404" pitchFamily="49" charset="0"/>
                <a:cs typeface="Courier New" panose="02070309020205020404" pitchFamily="49" charset="0"/>
              </a:rPr>
              <a:t>A </a:t>
            </a:r>
            <a:r>
              <a:rPr lang="en-US" altLang="de-DE" b="1">
                <a:latin typeface="Courier New" panose="02070309020205020404" pitchFamily="49" charset="0"/>
                <a:cs typeface="Courier New" panose="02070309020205020404" pitchFamily="49" charset="0"/>
              </a:rPr>
              <a:t>||</a:t>
            </a:r>
            <a:r>
              <a:rPr lang="en-US" altLang="de-DE">
                <a:latin typeface="Courier New" panose="02070309020205020404" pitchFamily="49" charset="0"/>
                <a:cs typeface="Courier New" panose="02070309020205020404" pitchFamily="49" charset="0"/>
              </a:rPr>
              <a:t>		N </a:t>
            </a:r>
            <a:r>
              <a:rPr lang="en-US" altLang="de-DE" b="1">
                <a:latin typeface="Courier New" panose="02070309020205020404" pitchFamily="49" charset="0"/>
                <a:cs typeface="Courier New" panose="02070309020205020404" pitchFamily="49" charset="0"/>
              </a:rPr>
              <a:t>|</a:t>
            </a:r>
          </a:p>
          <a:p>
            <a:pPr eaLnBrk="1" hangingPunct="1">
              <a:lnSpc>
                <a:spcPct val="75000"/>
              </a:lnSpc>
              <a:spcBef>
                <a:spcPct val="0"/>
              </a:spcBef>
              <a:buFontTx/>
              <a:buNone/>
            </a:pPr>
            <a:r>
              <a:rPr lang="en-US" altLang="de-DE">
                <a:latin typeface="Courier New" panose="02070309020205020404" pitchFamily="49" charset="0"/>
                <a:cs typeface="Courier New" panose="02070309020205020404" pitchFamily="49" charset="0"/>
              </a:rPr>
              <a:t>B </a:t>
            </a:r>
            <a:r>
              <a:rPr lang="en-US" altLang="de-DE" b="1">
                <a:latin typeface="Courier New" panose="02070309020205020404" pitchFamily="49" charset="0"/>
                <a:cs typeface="Courier New" panose="02070309020205020404" pitchFamily="49" charset="0"/>
              </a:rPr>
              <a:t>|</a:t>
            </a:r>
            <a:r>
              <a:rPr lang="en-US" altLang="de-DE">
                <a:latin typeface="Courier New" panose="02070309020205020404" pitchFamily="49" charset="0"/>
                <a:cs typeface="Courier New" panose="02070309020205020404" pitchFamily="49" charset="0"/>
              </a:rPr>
              <a:t>		O </a:t>
            </a:r>
            <a:r>
              <a:rPr lang="en-US" altLang="de-DE" b="1">
                <a:latin typeface="Courier New" panose="02070309020205020404" pitchFamily="49" charset="0"/>
                <a:cs typeface="Courier New" panose="02070309020205020404" pitchFamily="49" charset="0"/>
              </a:rPr>
              <a:t>|</a:t>
            </a:r>
          </a:p>
          <a:p>
            <a:pPr eaLnBrk="1" hangingPunct="1">
              <a:lnSpc>
                <a:spcPct val="75000"/>
              </a:lnSpc>
              <a:spcBef>
                <a:spcPct val="0"/>
              </a:spcBef>
              <a:buFontTx/>
              <a:buNone/>
            </a:pPr>
            <a:r>
              <a:rPr lang="en-US" altLang="de-DE">
                <a:latin typeface="Courier New" panose="02070309020205020404" pitchFamily="49" charset="0"/>
                <a:cs typeface="Courier New" panose="02070309020205020404" pitchFamily="49" charset="0"/>
              </a:rPr>
              <a:t>C </a:t>
            </a:r>
            <a:r>
              <a:rPr lang="en-US" altLang="de-DE" b="1">
                <a:latin typeface="Courier New" panose="02070309020205020404" pitchFamily="49" charset="0"/>
                <a:cs typeface="Courier New" panose="02070309020205020404" pitchFamily="49" charset="0"/>
              </a:rPr>
              <a:t>|||||</a:t>
            </a:r>
            <a:r>
              <a:rPr lang="en-US" altLang="de-DE">
                <a:latin typeface="Courier New" panose="02070309020205020404" pitchFamily="49" charset="0"/>
                <a:cs typeface="Courier New" panose="02070309020205020404" pitchFamily="49" charset="0"/>
              </a:rPr>
              <a:t>	P </a:t>
            </a:r>
            <a:r>
              <a:rPr lang="en-US" altLang="de-DE" b="1">
                <a:latin typeface="Courier New" panose="02070309020205020404" pitchFamily="49" charset="0"/>
                <a:cs typeface="Courier New" panose="02070309020205020404" pitchFamily="49" charset="0"/>
              </a:rPr>
              <a:t>|||||</a:t>
            </a:r>
          </a:p>
          <a:p>
            <a:pPr eaLnBrk="1" hangingPunct="1">
              <a:lnSpc>
                <a:spcPct val="75000"/>
              </a:lnSpc>
              <a:spcBef>
                <a:spcPct val="0"/>
              </a:spcBef>
              <a:buFontTx/>
              <a:buNone/>
            </a:pPr>
            <a:r>
              <a:rPr lang="en-US" altLang="de-DE">
                <a:latin typeface="Courier New" panose="02070309020205020404" pitchFamily="49" charset="0"/>
                <a:cs typeface="Courier New" panose="02070309020205020404" pitchFamily="49" charset="0"/>
              </a:rPr>
              <a:t>D </a:t>
            </a:r>
            <a:r>
              <a:rPr lang="en-US" altLang="de-DE" b="1">
                <a:latin typeface="Courier New" panose="02070309020205020404" pitchFamily="49" charset="0"/>
                <a:cs typeface="Courier New" panose="02070309020205020404" pitchFamily="49" charset="0"/>
              </a:rPr>
              <a:t>|||||</a:t>
            </a:r>
            <a:r>
              <a:rPr lang="en-US" altLang="de-DE">
                <a:latin typeface="Courier New" panose="02070309020205020404" pitchFamily="49" charset="0"/>
                <a:cs typeface="Courier New" panose="02070309020205020404" pitchFamily="49" charset="0"/>
              </a:rPr>
              <a:t>	Q </a:t>
            </a:r>
            <a:r>
              <a:rPr lang="en-US" altLang="de-DE" b="1">
                <a:latin typeface="Courier New" panose="02070309020205020404" pitchFamily="49" charset="0"/>
                <a:cs typeface="Courier New" panose="02070309020205020404" pitchFamily="49" charset="0"/>
              </a:rPr>
              <a:t>|||||</a:t>
            </a:r>
          </a:p>
          <a:p>
            <a:pPr eaLnBrk="1" hangingPunct="1">
              <a:lnSpc>
                <a:spcPct val="75000"/>
              </a:lnSpc>
              <a:spcBef>
                <a:spcPct val="0"/>
              </a:spcBef>
              <a:buFontTx/>
              <a:buNone/>
            </a:pPr>
            <a:r>
              <a:rPr lang="en-US" altLang="de-DE">
                <a:latin typeface="Courier New" panose="02070309020205020404" pitchFamily="49" charset="0"/>
                <a:cs typeface="Courier New" panose="02070309020205020404" pitchFamily="49" charset="0"/>
              </a:rPr>
              <a:t>E </a:t>
            </a:r>
            <a:r>
              <a:rPr lang="en-US" altLang="de-DE" b="1">
                <a:latin typeface="Courier New" panose="02070309020205020404" pitchFamily="49" charset="0"/>
                <a:cs typeface="Courier New" panose="02070309020205020404" pitchFamily="49" charset="0"/>
              </a:rPr>
              <a:t>|||||||||</a:t>
            </a:r>
            <a:r>
              <a:rPr lang="en-US" altLang="de-DE">
                <a:latin typeface="Courier New" panose="02070309020205020404" pitchFamily="49" charset="0"/>
                <a:cs typeface="Courier New" panose="02070309020205020404" pitchFamily="49" charset="0"/>
              </a:rPr>
              <a:t>	R </a:t>
            </a:r>
            <a:r>
              <a:rPr lang="en-US" altLang="de-DE" b="1">
                <a:latin typeface="Courier New" panose="02070309020205020404" pitchFamily="49" charset="0"/>
                <a:cs typeface="Courier New" panose="02070309020205020404" pitchFamily="49" charset="0"/>
              </a:rPr>
              <a:t>||</a:t>
            </a:r>
          </a:p>
          <a:p>
            <a:pPr eaLnBrk="1" hangingPunct="1">
              <a:lnSpc>
                <a:spcPct val="75000"/>
              </a:lnSpc>
              <a:spcBef>
                <a:spcPct val="0"/>
              </a:spcBef>
              <a:buFontTx/>
              <a:buNone/>
            </a:pPr>
            <a:r>
              <a:rPr lang="en-US" altLang="de-DE">
                <a:latin typeface="Courier New" panose="02070309020205020404" pitchFamily="49" charset="0"/>
                <a:cs typeface="Courier New" panose="02070309020205020404" pitchFamily="49" charset="0"/>
              </a:rPr>
              <a:t>F		S </a:t>
            </a:r>
            <a:r>
              <a:rPr lang="en-US" altLang="de-DE" b="1">
                <a:latin typeface="Courier New" panose="02070309020205020404" pitchFamily="49" charset="0"/>
                <a:cs typeface="Courier New" panose="02070309020205020404" pitchFamily="49" charset="0"/>
              </a:rPr>
              <a:t>||||||||</a:t>
            </a:r>
          </a:p>
          <a:p>
            <a:pPr eaLnBrk="1" hangingPunct="1">
              <a:lnSpc>
                <a:spcPct val="75000"/>
              </a:lnSpc>
              <a:spcBef>
                <a:spcPct val="0"/>
              </a:spcBef>
              <a:buFontTx/>
              <a:buNone/>
            </a:pPr>
            <a:r>
              <a:rPr lang="en-US" altLang="de-DE">
                <a:latin typeface="Courier New" panose="02070309020205020404" pitchFamily="49" charset="0"/>
                <a:cs typeface="Courier New" panose="02070309020205020404" pitchFamily="49" charset="0"/>
              </a:rPr>
              <a:t>G </a:t>
            </a:r>
            <a:r>
              <a:rPr lang="en-US" altLang="de-DE" b="1">
                <a:latin typeface="Courier New" panose="02070309020205020404" pitchFamily="49" charset="0"/>
                <a:cs typeface="Courier New" panose="02070309020205020404" pitchFamily="49" charset="0"/>
              </a:rPr>
              <a:t>|</a:t>
            </a:r>
            <a:r>
              <a:rPr lang="en-US" altLang="de-DE">
                <a:latin typeface="Courier New" panose="02070309020205020404" pitchFamily="49" charset="0"/>
                <a:cs typeface="Courier New" panose="02070309020205020404" pitchFamily="49" charset="0"/>
              </a:rPr>
              <a:t>		T</a:t>
            </a:r>
          </a:p>
          <a:p>
            <a:pPr eaLnBrk="1" hangingPunct="1">
              <a:lnSpc>
                <a:spcPct val="75000"/>
              </a:lnSpc>
              <a:spcBef>
                <a:spcPct val="0"/>
              </a:spcBef>
              <a:buFontTx/>
              <a:buNone/>
            </a:pPr>
            <a:r>
              <a:rPr lang="en-US" altLang="de-DE">
                <a:latin typeface="Courier New" panose="02070309020205020404" pitchFamily="49" charset="0"/>
                <a:cs typeface="Courier New" panose="02070309020205020404" pitchFamily="49" charset="0"/>
              </a:rPr>
              <a:t>H		U </a:t>
            </a:r>
            <a:r>
              <a:rPr lang="en-US" altLang="de-DE" b="1">
                <a:latin typeface="Courier New" panose="02070309020205020404" pitchFamily="49" charset="0"/>
                <a:cs typeface="Courier New" panose="02070309020205020404" pitchFamily="49" charset="0"/>
              </a:rPr>
              <a:t>|</a:t>
            </a:r>
          </a:p>
          <a:p>
            <a:pPr eaLnBrk="1" hangingPunct="1">
              <a:lnSpc>
                <a:spcPct val="75000"/>
              </a:lnSpc>
              <a:spcBef>
                <a:spcPct val="0"/>
              </a:spcBef>
              <a:buFontTx/>
              <a:buNone/>
            </a:pPr>
            <a:r>
              <a:rPr lang="en-US" altLang="de-DE">
                <a:latin typeface="Courier New" panose="02070309020205020404" pitchFamily="49" charset="0"/>
                <a:cs typeface="Courier New" panose="02070309020205020404" pitchFamily="49" charset="0"/>
              </a:rPr>
              <a:t>I		V</a:t>
            </a:r>
          </a:p>
          <a:p>
            <a:pPr eaLnBrk="1" hangingPunct="1">
              <a:lnSpc>
                <a:spcPct val="75000"/>
              </a:lnSpc>
              <a:spcBef>
                <a:spcPct val="0"/>
              </a:spcBef>
              <a:buFontTx/>
              <a:buNone/>
            </a:pPr>
            <a:r>
              <a:rPr lang="en-US" altLang="de-DE">
                <a:latin typeface="Courier New" panose="02070309020205020404" pitchFamily="49" charset="0"/>
                <a:cs typeface="Courier New" panose="02070309020205020404" pitchFamily="49" charset="0"/>
              </a:rPr>
              <a:t>J </a:t>
            </a:r>
            <a:r>
              <a:rPr lang="en-US" altLang="de-DE" b="1">
                <a:latin typeface="Courier New" panose="02070309020205020404" pitchFamily="49" charset="0"/>
                <a:cs typeface="Courier New" panose="02070309020205020404" pitchFamily="49" charset="0"/>
              </a:rPr>
              <a:t>|||</a:t>
            </a:r>
            <a:r>
              <a:rPr lang="en-US" altLang="de-DE">
                <a:latin typeface="Courier New" panose="02070309020205020404" pitchFamily="49" charset="0"/>
                <a:cs typeface="Courier New" panose="02070309020205020404" pitchFamily="49" charset="0"/>
              </a:rPr>
              <a:t>		W</a:t>
            </a:r>
          </a:p>
          <a:p>
            <a:pPr eaLnBrk="1" hangingPunct="1">
              <a:lnSpc>
                <a:spcPct val="75000"/>
              </a:lnSpc>
              <a:spcBef>
                <a:spcPct val="0"/>
              </a:spcBef>
              <a:buFontTx/>
              <a:buNone/>
            </a:pPr>
            <a:r>
              <a:rPr lang="en-US" altLang="de-DE">
                <a:latin typeface="Courier New" panose="02070309020205020404" pitchFamily="49" charset="0"/>
                <a:cs typeface="Courier New" panose="02070309020205020404" pitchFamily="49" charset="0"/>
              </a:rPr>
              <a:t>K </a:t>
            </a:r>
            <a:r>
              <a:rPr lang="en-US" altLang="de-DE" b="1">
                <a:latin typeface="Courier New" panose="02070309020205020404" pitchFamily="49" charset="0"/>
                <a:cs typeface="Courier New" panose="02070309020205020404" pitchFamily="49" charset="0"/>
              </a:rPr>
              <a:t>|||</a:t>
            </a:r>
            <a:r>
              <a:rPr lang="en-US" altLang="de-DE">
                <a:latin typeface="Courier New" panose="02070309020205020404" pitchFamily="49" charset="0"/>
                <a:cs typeface="Courier New" panose="02070309020205020404" pitchFamily="49" charset="0"/>
              </a:rPr>
              <a:t>		X </a:t>
            </a:r>
            <a:r>
              <a:rPr lang="en-US" altLang="de-DE" b="1">
                <a:latin typeface="Courier New" panose="02070309020205020404" pitchFamily="49" charset="0"/>
                <a:cs typeface="Courier New" panose="02070309020205020404" pitchFamily="49" charset="0"/>
              </a:rPr>
              <a:t>||||</a:t>
            </a:r>
          </a:p>
          <a:p>
            <a:pPr eaLnBrk="1" hangingPunct="1">
              <a:lnSpc>
                <a:spcPct val="75000"/>
              </a:lnSpc>
              <a:spcBef>
                <a:spcPct val="0"/>
              </a:spcBef>
              <a:buFontTx/>
              <a:buNone/>
            </a:pPr>
            <a:r>
              <a:rPr lang="en-US" altLang="de-DE">
                <a:latin typeface="Courier New" panose="02070309020205020404" pitchFamily="49" charset="0"/>
                <a:cs typeface="Courier New" panose="02070309020205020404" pitchFamily="49" charset="0"/>
              </a:rPr>
              <a:t>L </a:t>
            </a:r>
            <a:r>
              <a:rPr lang="en-US" altLang="de-DE" b="1">
                <a:latin typeface="Courier New" panose="02070309020205020404" pitchFamily="49" charset="0"/>
                <a:cs typeface="Courier New" panose="02070309020205020404" pitchFamily="49" charset="0"/>
              </a:rPr>
              <a:t>|</a:t>
            </a:r>
            <a:r>
              <a:rPr lang="en-US" altLang="de-DE">
                <a:latin typeface="Courier New" panose="02070309020205020404" pitchFamily="49" charset="0"/>
                <a:cs typeface="Courier New" panose="02070309020205020404" pitchFamily="49" charset="0"/>
              </a:rPr>
              <a:t>		Y </a:t>
            </a:r>
            <a:r>
              <a:rPr lang="en-US" altLang="de-DE" b="1">
                <a:latin typeface="Courier New" panose="02070309020205020404" pitchFamily="49" charset="0"/>
                <a:cs typeface="Courier New" panose="02070309020205020404" pitchFamily="49" charset="0"/>
              </a:rPr>
              <a:t>|||||||||</a:t>
            </a:r>
          </a:p>
          <a:p>
            <a:pPr eaLnBrk="1" hangingPunct="1">
              <a:lnSpc>
                <a:spcPct val="75000"/>
              </a:lnSpc>
              <a:spcBef>
                <a:spcPct val="0"/>
              </a:spcBef>
              <a:buFontTx/>
              <a:buNone/>
            </a:pPr>
            <a:r>
              <a:rPr lang="en-US" altLang="de-DE">
                <a:latin typeface="Courier New" panose="02070309020205020404" pitchFamily="49" charset="0"/>
                <a:cs typeface="Courier New" panose="02070309020205020404" pitchFamily="49" charset="0"/>
              </a:rPr>
              <a:t>M </a:t>
            </a:r>
            <a:r>
              <a:rPr lang="en-US" altLang="de-DE" b="1">
                <a:latin typeface="Courier New" panose="02070309020205020404" pitchFamily="49" charset="0"/>
                <a:cs typeface="Courier New" panose="02070309020205020404" pitchFamily="49" charset="0"/>
              </a:rPr>
              <a:t>||||</a:t>
            </a:r>
            <a:r>
              <a:rPr lang="en-US" altLang="de-DE">
                <a:latin typeface="Courier New" panose="02070309020205020404" pitchFamily="49" charset="0"/>
                <a:cs typeface="Courier New" panose="02070309020205020404" pitchFamily="49" charset="0"/>
              </a:rPr>
              <a:t>	Z </a:t>
            </a:r>
            <a:r>
              <a:rPr lang="en-US" altLang="de-DE" b="1">
                <a:latin typeface="Courier New" panose="02070309020205020404" pitchFamily="49" charset="0"/>
                <a:cs typeface="Courier New" panose="02070309020205020404" pitchFamily="49" charset="0"/>
              </a:rPr>
              <a:t>||||||||</a:t>
            </a:r>
            <a:endParaRPr lang="en-US" altLang="de-DE" b="1">
              <a:solidFill>
                <a:schemeClr val="accent2"/>
              </a:solidFill>
              <a:latin typeface="Courier New" panose="02070309020205020404" pitchFamily="49" charset="0"/>
              <a:cs typeface="Courier New" panose="02070309020205020404" pitchFamily="49" charset="0"/>
            </a:endParaRPr>
          </a:p>
        </p:txBody>
      </p:sp>
      <p:sp>
        <p:nvSpPr>
          <p:cNvPr id="415758" name="Text Box 14">
            <a:extLst>
              <a:ext uri="{FF2B5EF4-FFF2-40B4-BE49-F238E27FC236}">
                <a16:creationId xmlns:a16="http://schemas.microsoft.com/office/drawing/2014/main" id="{56A37DB2-F8D7-4B28-BFE6-4919839A63D4}"/>
              </a:ext>
            </a:extLst>
          </p:cNvPr>
          <p:cNvSpPr txBox="1">
            <a:spLocks noChangeArrowheads="1"/>
          </p:cNvSpPr>
          <p:nvPr/>
        </p:nvSpPr>
        <p:spPr bwMode="auto">
          <a:xfrm>
            <a:off x="4654550" y="3425825"/>
            <a:ext cx="3962400"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de-DE" sz="1800">
                <a:cs typeface="Arial" panose="020B0604020202020204" pitchFamily="34" charset="0"/>
              </a:rPr>
              <a:t>Häufige 3-Buchstabenwörter:</a:t>
            </a:r>
          </a:p>
          <a:p>
            <a:pPr eaLnBrk="1" hangingPunct="1">
              <a:spcBef>
                <a:spcPct val="0"/>
              </a:spcBef>
              <a:buFontTx/>
              <a:buNone/>
            </a:pPr>
            <a:r>
              <a:rPr lang="en-US" altLang="de-DE" b="1">
                <a:latin typeface="Courier New" panose="02070309020205020404" pitchFamily="49" charset="0"/>
                <a:cs typeface="Courier New" panose="02070309020205020404" pitchFamily="49" charset="0"/>
              </a:rPr>
              <a:t>THE  AND  FOR  WAS  HIS</a:t>
            </a:r>
            <a:endParaRPr lang="en-US" altLang="de-DE" b="1">
              <a:solidFill>
                <a:schemeClr val="accent2"/>
              </a:solidFill>
              <a:latin typeface="Courier New" panose="02070309020205020404" pitchFamily="49" charset="0"/>
              <a:cs typeface="Courier New" panose="02070309020205020404" pitchFamily="49" charset="0"/>
            </a:endParaRPr>
          </a:p>
        </p:txBody>
      </p:sp>
      <p:sp>
        <p:nvSpPr>
          <p:cNvPr id="34827" name="Line 17">
            <a:extLst>
              <a:ext uri="{FF2B5EF4-FFF2-40B4-BE49-F238E27FC236}">
                <a16:creationId xmlns:a16="http://schemas.microsoft.com/office/drawing/2014/main" id="{073F06CD-DBB5-4EBC-937B-1BAC654E22AF}"/>
              </a:ext>
            </a:extLst>
          </p:cNvPr>
          <p:cNvSpPr>
            <a:spLocks noChangeShapeType="1"/>
          </p:cNvSpPr>
          <p:nvPr/>
        </p:nvSpPr>
        <p:spPr bwMode="auto">
          <a:xfrm flipV="1">
            <a:off x="1801813" y="1490663"/>
            <a:ext cx="3754437" cy="1389062"/>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4828" name="Line 18">
            <a:extLst>
              <a:ext uri="{FF2B5EF4-FFF2-40B4-BE49-F238E27FC236}">
                <a16:creationId xmlns:a16="http://schemas.microsoft.com/office/drawing/2014/main" id="{C1B872EF-F5C5-45C5-A14B-A641B90EF83D}"/>
              </a:ext>
            </a:extLst>
          </p:cNvPr>
          <p:cNvSpPr>
            <a:spLocks noChangeShapeType="1"/>
          </p:cNvSpPr>
          <p:nvPr/>
        </p:nvSpPr>
        <p:spPr bwMode="auto">
          <a:xfrm flipV="1">
            <a:off x="3173413" y="2854325"/>
            <a:ext cx="5224462" cy="162560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4829" name="Line 19">
            <a:extLst>
              <a:ext uri="{FF2B5EF4-FFF2-40B4-BE49-F238E27FC236}">
                <a16:creationId xmlns:a16="http://schemas.microsoft.com/office/drawing/2014/main" id="{928057BF-EB65-4E7E-B73F-5C90FB86D93D}"/>
              </a:ext>
            </a:extLst>
          </p:cNvPr>
          <p:cNvSpPr>
            <a:spLocks noChangeShapeType="1"/>
          </p:cNvSpPr>
          <p:nvPr/>
        </p:nvSpPr>
        <p:spPr bwMode="auto">
          <a:xfrm flipV="1">
            <a:off x="3402013" y="2593975"/>
            <a:ext cx="4179887" cy="51435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34830" name="Line 20">
            <a:extLst>
              <a:ext uri="{FF2B5EF4-FFF2-40B4-BE49-F238E27FC236}">
                <a16:creationId xmlns:a16="http://schemas.microsoft.com/office/drawing/2014/main" id="{501A0DA3-95A4-44A1-A127-E718BA5440B3}"/>
              </a:ext>
            </a:extLst>
          </p:cNvPr>
          <p:cNvSpPr>
            <a:spLocks noChangeShapeType="1"/>
          </p:cNvSpPr>
          <p:nvPr/>
        </p:nvSpPr>
        <p:spPr bwMode="auto">
          <a:xfrm flipH="1">
            <a:off x="3783013" y="2938463"/>
            <a:ext cx="4724400" cy="1770062"/>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de-D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5757"/>
                                        </p:tgtEl>
                                        <p:attrNameLst>
                                          <p:attrName>style.visibility</p:attrName>
                                        </p:attrNameLst>
                                      </p:cBhvr>
                                      <p:to>
                                        <p:strVal val="visible"/>
                                      </p:to>
                                    </p:set>
                                    <p:animEffect transition="in" filter="dissolve">
                                      <p:cBhvr>
                                        <p:cTn id="7" dur="500"/>
                                        <p:tgtEl>
                                          <p:spTgt spid="4157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5758"/>
                                        </p:tgtEl>
                                        <p:attrNameLst>
                                          <p:attrName>style.visibility</p:attrName>
                                        </p:attrNameLst>
                                      </p:cBhvr>
                                      <p:to>
                                        <p:strVal val="visible"/>
                                      </p:to>
                                    </p:set>
                                    <p:anim calcmode="lin" valueType="num">
                                      <p:cBhvr additive="base">
                                        <p:cTn id="12" dur="500" fill="hold"/>
                                        <p:tgtEl>
                                          <p:spTgt spid="415758"/>
                                        </p:tgtEl>
                                        <p:attrNameLst>
                                          <p:attrName>ppt_x</p:attrName>
                                        </p:attrNameLst>
                                      </p:cBhvr>
                                      <p:tavLst>
                                        <p:tav tm="0">
                                          <p:val>
                                            <p:strVal val="#ppt_x"/>
                                          </p:val>
                                        </p:tav>
                                        <p:tav tm="100000">
                                          <p:val>
                                            <p:strVal val="#ppt_x"/>
                                          </p:val>
                                        </p:tav>
                                      </p:tavLst>
                                    </p:anim>
                                    <p:anim calcmode="lin" valueType="num">
                                      <p:cBhvr additive="base">
                                        <p:cTn id="13" dur="500" fill="hold"/>
                                        <p:tgtEl>
                                          <p:spTgt spid="4157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57" grpId="0" autoUpdateAnimBg="0"/>
      <p:bldP spid="41575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liennummernplatzhalter 3">
            <a:extLst>
              <a:ext uri="{FF2B5EF4-FFF2-40B4-BE49-F238E27FC236}">
                <a16:creationId xmlns:a16="http://schemas.microsoft.com/office/drawing/2014/main" id="{03C2C7F5-5358-4054-8B7A-48A3BCB1A3F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54699323-4643-4D00-AA01-5F1FBFDA198B}" type="slidenum">
              <a:rPr lang="de-DE" altLang="de-DE" sz="1400" smtClean="0"/>
              <a:pPr>
                <a:spcBef>
                  <a:spcPct val="0"/>
                </a:spcBef>
                <a:buFontTx/>
                <a:buNone/>
              </a:pPr>
              <a:t>17</a:t>
            </a:fld>
            <a:endParaRPr lang="de-DE" altLang="de-DE" sz="1400"/>
          </a:p>
        </p:txBody>
      </p:sp>
      <p:sp>
        <p:nvSpPr>
          <p:cNvPr id="36867" name="Rectangle 2">
            <a:extLst>
              <a:ext uri="{FF2B5EF4-FFF2-40B4-BE49-F238E27FC236}">
                <a16:creationId xmlns:a16="http://schemas.microsoft.com/office/drawing/2014/main" id="{BAA77393-3882-419F-9680-42A6A7ABFDC0}"/>
              </a:ext>
            </a:extLst>
          </p:cNvPr>
          <p:cNvSpPr>
            <a:spLocks noGrp="1" noChangeArrowheads="1"/>
          </p:cNvSpPr>
          <p:nvPr>
            <p:ph type="title"/>
          </p:nvPr>
        </p:nvSpPr>
        <p:spPr/>
        <p:txBody>
          <a:bodyPr/>
          <a:lstStyle/>
          <a:p>
            <a:pPr eaLnBrk="1" hangingPunct="1"/>
            <a:r>
              <a:rPr lang="de-DE" altLang="de-DE" sz="3600" dirty="0">
                <a:solidFill>
                  <a:schemeClr val="tx1"/>
                </a:solidFill>
                <a:latin typeface="Calibri" panose="020F0502020204030204" pitchFamily="34" charset="0"/>
              </a:rPr>
              <a:t>Polyalphabetische Verschlüsselung</a:t>
            </a:r>
          </a:p>
        </p:txBody>
      </p:sp>
      <p:sp>
        <p:nvSpPr>
          <p:cNvPr id="36868" name="Text Box 3">
            <a:extLst>
              <a:ext uri="{FF2B5EF4-FFF2-40B4-BE49-F238E27FC236}">
                <a16:creationId xmlns:a16="http://schemas.microsoft.com/office/drawing/2014/main" id="{918A70F8-CA2E-44C6-B7BF-8C24E0E82BD2}"/>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13348" name="Text Box 4">
            <a:extLst>
              <a:ext uri="{FF2B5EF4-FFF2-40B4-BE49-F238E27FC236}">
                <a16:creationId xmlns:a16="http://schemas.microsoft.com/office/drawing/2014/main" id="{10E3351F-0F8B-4866-9436-4F3FF242E8DE}"/>
              </a:ext>
            </a:extLst>
          </p:cNvPr>
          <p:cNvSpPr txBox="1">
            <a:spLocks noChangeArrowheads="1"/>
          </p:cNvSpPr>
          <p:nvPr/>
        </p:nvSpPr>
        <p:spPr bwMode="auto">
          <a:xfrm>
            <a:off x="493713" y="1230313"/>
            <a:ext cx="784860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r>
              <a:rPr lang="de-DE" altLang="de-DE" sz="1800"/>
              <a:t> </a:t>
            </a:r>
            <a:r>
              <a:rPr lang="de-DE" altLang="de-DE" sz="1800">
                <a:latin typeface="Calibri" panose="020F0502020204030204" pitchFamily="34" charset="0"/>
              </a:rPr>
              <a:t>Monologische Verschlüsselung klappte gut bis zum 17.Jhd.</a:t>
            </a:r>
          </a:p>
          <a:p>
            <a:pPr eaLnBrk="1" hangingPunct="1">
              <a:spcBef>
                <a:spcPct val="0"/>
              </a:spcBef>
            </a:pPr>
            <a:endParaRPr lang="de-DE" altLang="de-DE" sz="1800">
              <a:latin typeface="Calibri" panose="020F0502020204030204" pitchFamily="34" charset="0"/>
            </a:endParaRPr>
          </a:p>
          <a:p>
            <a:pPr eaLnBrk="1" hangingPunct="1">
              <a:spcBef>
                <a:spcPct val="0"/>
              </a:spcBef>
            </a:pPr>
            <a:r>
              <a:rPr lang="de-DE" altLang="de-DE" sz="1800">
                <a:latin typeface="Calibri" panose="020F0502020204030204" pitchFamily="34" charset="0"/>
              </a:rPr>
              <a:t> danach benutzte man 2 Geheimalphabete (1 und 2) </a:t>
            </a:r>
            <a:r>
              <a:rPr lang="de-DE" altLang="de-DE" sz="1800" i="1">
                <a:latin typeface="Calibri" panose="020F0502020204030204" pitchFamily="34" charset="0"/>
              </a:rPr>
              <a:t>abwechselnd</a:t>
            </a:r>
          </a:p>
          <a:p>
            <a:pPr eaLnBrk="1" hangingPunct="1">
              <a:spcBef>
                <a:spcPct val="0"/>
              </a:spcBef>
            </a:pPr>
            <a:endParaRPr lang="de-DE" altLang="de-DE" sz="1800">
              <a:latin typeface="Calibri" panose="020F0502020204030204" pitchFamily="34" charset="0"/>
            </a:endParaRPr>
          </a:p>
          <a:p>
            <a:pPr eaLnBrk="1" hangingPunct="1">
              <a:spcBef>
                <a:spcPct val="0"/>
              </a:spcBef>
              <a:buFontTx/>
              <a:buNone/>
            </a:pPr>
            <a:r>
              <a:rPr lang="de-DE" altLang="de-DE" sz="1800" b="1">
                <a:latin typeface="Calibri" panose="020F0502020204030204" pitchFamily="34" charset="0"/>
              </a:rPr>
              <a:t>Beispiel:</a:t>
            </a:r>
            <a:endParaRPr lang="de-DE" altLang="de-DE" sz="1800">
              <a:latin typeface="Calibri" panose="020F0502020204030204" pitchFamily="34" charset="0"/>
            </a:endParaRPr>
          </a:p>
        </p:txBody>
      </p:sp>
      <p:graphicFrame>
        <p:nvGraphicFramePr>
          <p:cNvPr id="313504" name="Group 160">
            <a:extLst>
              <a:ext uri="{FF2B5EF4-FFF2-40B4-BE49-F238E27FC236}">
                <a16:creationId xmlns:a16="http://schemas.microsoft.com/office/drawing/2014/main" id="{3B13F102-AA71-4532-A7C2-96C17E74EB62}"/>
              </a:ext>
            </a:extLst>
          </p:cNvPr>
          <p:cNvGraphicFramePr>
            <a:graphicFrameLocks noGrp="1"/>
          </p:cNvGraphicFramePr>
          <p:nvPr>
            <p:ph idx="1"/>
          </p:nvPr>
        </p:nvGraphicFramePr>
        <p:xfrm>
          <a:off x="255588" y="3446463"/>
          <a:ext cx="8689975" cy="1096974"/>
        </p:xfrm>
        <a:graphic>
          <a:graphicData uri="http://schemas.openxmlformats.org/drawingml/2006/table">
            <a:tbl>
              <a:tblPr/>
              <a:tblGrid>
                <a:gridCol w="468312">
                  <a:extLst>
                    <a:ext uri="{9D8B030D-6E8A-4147-A177-3AD203B41FA5}">
                      <a16:colId xmlns:a16="http://schemas.microsoft.com/office/drawing/2014/main" val="20000"/>
                    </a:ext>
                  </a:extLst>
                </a:gridCol>
                <a:gridCol w="288925">
                  <a:extLst>
                    <a:ext uri="{9D8B030D-6E8A-4147-A177-3AD203B41FA5}">
                      <a16:colId xmlns:a16="http://schemas.microsoft.com/office/drawing/2014/main" val="20001"/>
                    </a:ext>
                  </a:extLst>
                </a:gridCol>
                <a:gridCol w="315913">
                  <a:extLst>
                    <a:ext uri="{9D8B030D-6E8A-4147-A177-3AD203B41FA5}">
                      <a16:colId xmlns:a16="http://schemas.microsoft.com/office/drawing/2014/main" val="20002"/>
                    </a:ext>
                  </a:extLst>
                </a:gridCol>
                <a:gridCol w="314325">
                  <a:extLst>
                    <a:ext uri="{9D8B030D-6E8A-4147-A177-3AD203B41FA5}">
                      <a16:colId xmlns:a16="http://schemas.microsoft.com/office/drawing/2014/main" val="20003"/>
                    </a:ext>
                  </a:extLst>
                </a:gridCol>
                <a:gridCol w="320675">
                  <a:extLst>
                    <a:ext uri="{9D8B030D-6E8A-4147-A177-3AD203B41FA5}">
                      <a16:colId xmlns:a16="http://schemas.microsoft.com/office/drawing/2014/main" val="20004"/>
                    </a:ext>
                  </a:extLst>
                </a:gridCol>
                <a:gridCol w="317500">
                  <a:extLst>
                    <a:ext uri="{9D8B030D-6E8A-4147-A177-3AD203B41FA5}">
                      <a16:colId xmlns:a16="http://schemas.microsoft.com/office/drawing/2014/main" val="20005"/>
                    </a:ext>
                  </a:extLst>
                </a:gridCol>
                <a:gridCol w="317500">
                  <a:extLst>
                    <a:ext uri="{9D8B030D-6E8A-4147-A177-3AD203B41FA5}">
                      <a16:colId xmlns:a16="http://schemas.microsoft.com/office/drawing/2014/main" val="20006"/>
                    </a:ext>
                  </a:extLst>
                </a:gridCol>
                <a:gridCol w="317500">
                  <a:extLst>
                    <a:ext uri="{9D8B030D-6E8A-4147-A177-3AD203B41FA5}">
                      <a16:colId xmlns:a16="http://schemas.microsoft.com/office/drawing/2014/main" val="20007"/>
                    </a:ext>
                  </a:extLst>
                </a:gridCol>
                <a:gridCol w="315912">
                  <a:extLst>
                    <a:ext uri="{9D8B030D-6E8A-4147-A177-3AD203B41FA5}">
                      <a16:colId xmlns:a16="http://schemas.microsoft.com/office/drawing/2014/main" val="20008"/>
                    </a:ext>
                  </a:extLst>
                </a:gridCol>
                <a:gridCol w="317500">
                  <a:extLst>
                    <a:ext uri="{9D8B030D-6E8A-4147-A177-3AD203B41FA5}">
                      <a16:colId xmlns:a16="http://schemas.microsoft.com/office/drawing/2014/main" val="20009"/>
                    </a:ext>
                  </a:extLst>
                </a:gridCol>
                <a:gridCol w="319088">
                  <a:extLst>
                    <a:ext uri="{9D8B030D-6E8A-4147-A177-3AD203B41FA5}">
                      <a16:colId xmlns:a16="http://schemas.microsoft.com/office/drawing/2014/main" val="20010"/>
                    </a:ext>
                  </a:extLst>
                </a:gridCol>
                <a:gridCol w="315912">
                  <a:extLst>
                    <a:ext uri="{9D8B030D-6E8A-4147-A177-3AD203B41FA5}">
                      <a16:colId xmlns:a16="http://schemas.microsoft.com/office/drawing/2014/main" val="20011"/>
                    </a:ext>
                  </a:extLst>
                </a:gridCol>
                <a:gridCol w="315913">
                  <a:extLst>
                    <a:ext uri="{9D8B030D-6E8A-4147-A177-3AD203B41FA5}">
                      <a16:colId xmlns:a16="http://schemas.microsoft.com/office/drawing/2014/main" val="20012"/>
                    </a:ext>
                  </a:extLst>
                </a:gridCol>
                <a:gridCol w="317500">
                  <a:extLst>
                    <a:ext uri="{9D8B030D-6E8A-4147-A177-3AD203B41FA5}">
                      <a16:colId xmlns:a16="http://schemas.microsoft.com/office/drawing/2014/main" val="20013"/>
                    </a:ext>
                  </a:extLst>
                </a:gridCol>
                <a:gridCol w="319087">
                  <a:extLst>
                    <a:ext uri="{9D8B030D-6E8A-4147-A177-3AD203B41FA5}">
                      <a16:colId xmlns:a16="http://schemas.microsoft.com/office/drawing/2014/main" val="20014"/>
                    </a:ext>
                  </a:extLst>
                </a:gridCol>
                <a:gridCol w="317500">
                  <a:extLst>
                    <a:ext uri="{9D8B030D-6E8A-4147-A177-3AD203B41FA5}">
                      <a16:colId xmlns:a16="http://schemas.microsoft.com/office/drawing/2014/main" val="20015"/>
                    </a:ext>
                  </a:extLst>
                </a:gridCol>
                <a:gridCol w="317500">
                  <a:extLst>
                    <a:ext uri="{9D8B030D-6E8A-4147-A177-3AD203B41FA5}">
                      <a16:colId xmlns:a16="http://schemas.microsoft.com/office/drawing/2014/main" val="20016"/>
                    </a:ext>
                  </a:extLst>
                </a:gridCol>
                <a:gridCol w="317500">
                  <a:extLst>
                    <a:ext uri="{9D8B030D-6E8A-4147-A177-3AD203B41FA5}">
                      <a16:colId xmlns:a16="http://schemas.microsoft.com/office/drawing/2014/main" val="20017"/>
                    </a:ext>
                  </a:extLst>
                </a:gridCol>
                <a:gridCol w="317500">
                  <a:extLst>
                    <a:ext uri="{9D8B030D-6E8A-4147-A177-3AD203B41FA5}">
                      <a16:colId xmlns:a16="http://schemas.microsoft.com/office/drawing/2014/main" val="20018"/>
                    </a:ext>
                  </a:extLst>
                </a:gridCol>
                <a:gridCol w="315913">
                  <a:extLst>
                    <a:ext uri="{9D8B030D-6E8A-4147-A177-3AD203B41FA5}">
                      <a16:colId xmlns:a16="http://schemas.microsoft.com/office/drawing/2014/main" val="20019"/>
                    </a:ext>
                  </a:extLst>
                </a:gridCol>
                <a:gridCol w="320675">
                  <a:extLst>
                    <a:ext uri="{9D8B030D-6E8A-4147-A177-3AD203B41FA5}">
                      <a16:colId xmlns:a16="http://schemas.microsoft.com/office/drawing/2014/main" val="20020"/>
                    </a:ext>
                  </a:extLst>
                </a:gridCol>
                <a:gridCol w="314325">
                  <a:extLst>
                    <a:ext uri="{9D8B030D-6E8A-4147-A177-3AD203B41FA5}">
                      <a16:colId xmlns:a16="http://schemas.microsoft.com/office/drawing/2014/main" val="20021"/>
                    </a:ext>
                  </a:extLst>
                </a:gridCol>
                <a:gridCol w="317500">
                  <a:extLst>
                    <a:ext uri="{9D8B030D-6E8A-4147-A177-3AD203B41FA5}">
                      <a16:colId xmlns:a16="http://schemas.microsoft.com/office/drawing/2014/main" val="20022"/>
                    </a:ext>
                  </a:extLst>
                </a:gridCol>
                <a:gridCol w="317500">
                  <a:extLst>
                    <a:ext uri="{9D8B030D-6E8A-4147-A177-3AD203B41FA5}">
                      <a16:colId xmlns:a16="http://schemas.microsoft.com/office/drawing/2014/main" val="20023"/>
                    </a:ext>
                  </a:extLst>
                </a:gridCol>
                <a:gridCol w="317500">
                  <a:extLst>
                    <a:ext uri="{9D8B030D-6E8A-4147-A177-3AD203B41FA5}">
                      <a16:colId xmlns:a16="http://schemas.microsoft.com/office/drawing/2014/main" val="20024"/>
                    </a:ext>
                  </a:extLst>
                </a:gridCol>
                <a:gridCol w="317500">
                  <a:extLst>
                    <a:ext uri="{9D8B030D-6E8A-4147-A177-3AD203B41FA5}">
                      <a16:colId xmlns:a16="http://schemas.microsoft.com/office/drawing/2014/main" val="20025"/>
                    </a:ext>
                  </a:extLst>
                </a:gridCol>
                <a:gridCol w="317500">
                  <a:extLst>
                    <a:ext uri="{9D8B030D-6E8A-4147-A177-3AD203B41FA5}">
                      <a16:colId xmlns:a16="http://schemas.microsoft.com/office/drawing/2014/main" val="20026"/>
                    </a:ext>
                  </a:extLst>
                </a:gridCol>
              </a:tblGrid>
              <a:tr h="3656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A</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B</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C</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D</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E</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F</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G</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H</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I</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J</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K</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L</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M</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N</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O</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P</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Q</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R</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S</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T</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U</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V</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W</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X</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Y</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Z</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1</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Z</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M</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H</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N</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I</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A</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J</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S</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X</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B</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O</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E</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Q</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T</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K</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C</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U</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Y</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P</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D</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L</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V</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F</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W</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R</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G</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2</a:t>
                      </a:r>
                    </a:p>
                  </a:txBody>
                  <a:tcPr marT="45669" marB="456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E</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J</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L</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F</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H</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G</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P</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A</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Q</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K</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S</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B</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T</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I</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R</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Z</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W</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M</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X</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Y</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C</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U</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N</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D</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O</a:t>
                      </a:r>
                    </a:p>
                  </a:txBody>
                  <a:tcPr marT="45669" marB="456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V</a:t>
                      </a:r>
                    </a:p>
                  </a:txBody>
                  <a:tcPr marT="45669" marB="456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33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334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33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8"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liennummernplatzhalter 3">
            <a:extLst>
              <a:ext uri="{FF2B5EF4-FFF2-40B4-BE49-F238E27FC236}">
                <a16:creationId xmlns:a16="http://schemas.microsoft.com/office/drawing/2014/main" id="{FBDD7921-949D-4761-BD5F-21FC548A6BB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A4CC950E-9DD9-4D05-8151-79BC1F198AFC}" type="slidenum">
              <a:rPr lang="de-DE" altLang="de-DE" sz="1400" smtClean="0"/>
              <a:pPr>
                <a:spcBef>
                  <a:spcPct val="0"/>
                </a:spcBef>
                <a:buFontTx/>
                <a:buNone/>
              </a:pPr>
              <a:t>18</a:t>
            </a:fld>
            <a:endParaRPr lang="de-DE" altLang="de-DE" sz="1400"/>
          </a:p>
        </p:txBody>
      </p:sp>
      <p:sp>
        <p:nvSpPr>
          <p:cNvPr id="38915" name="Rectangle 2">
            <a:extLst>
              <a:ext uri="{FF2B5EF4-FFF2-40B4-BE49-F238E27FC236}">
                <a16:creationId xmlns:a16="http://schemas.microsoft.com/office/drawing/2014/main" id="{631387AC-C7C1-4747-B97A-63D93FC257F2}"/>
              </a:ext>
            </a:extLst>
          </p:cNvPr>
          <p:cNvSpPr>
            <a:spLocks noGrp="1" noChangeArrowheads="1"/>
          </p:cNvSpPr>
          <p:nvPr>
            <p:ph type="title"/>
          </p:nvPr>
        </p:nvSpPr>
        <p:spPr>
          <a:xfrm>
            <a:off x="243681" y="138906"/>
            <a:ext cx="8510587" cy="1000125"/>
          </a:xfrm>
        </p:spPr>
        <p:txBody>
          <a:bodyPr/>
          <a:lstStyle/>
          <a:p>
            <a:pPr eaLnBrk="1" hangingPunct="1"/>
            <a:r>
              <a:rPr lang="de-DE" altLang="de-DE" sz="3600" dirty="0">
                <a:solidFill>
                  <a:schemeClr val="tx1"/>
                </a:solidFill>
                <a:latin typeface="Calibri" panose="020F0502020204030204" pitchFamily="34" charset="0"/>
              </a:rPr>
              <a:t>Polyalphabetische Verschlüsselung </a:t>
            </a:r>
          </a:p>
        </p:txBody>
      </p:sp>
      <p:sp>
        <p:nvSpPr>
          <p:cNvPr id="38916" name="Text Box 3">
            <a:extLst>
              <a:ext uri="{FF2B5EF4-FFF2-40B4-BE49-F238E27FC236}">
                <a16:creationId xmlns:a16="http://schemas.microsoft.com/office/drawing/2014/main" id="{8EDF65E0-50F4-46B4-BA60-9CC6868C4DD6}"/>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8917" name="Text Box 4">
            <a:extLst>
              <a:ext uri="{FF2B5EF4-FFF2-40B4-BE49-F238E27FC236}">
                <a16:creationId xmlns:a16="http://schemas.microsoft.com/office/drawing/2014/main" id="{9C5F424D-C119-4CE4-97C6-E74AD9AB1271}"/>
              </a:ext>
            </a:extLst>
          </p:cNvPr>
          <p:cNvSpPr txBox="1">
            <a:spLocks noChangeArrowheads="1"/>
          </p:cNvSpPr>
          <p:nvPr/>
        </p:nvSpPr>
        <p:spPr bwMode="auto">
          <a:xfrm>
            <a:off x="493713" y="1230313"/>
            <a:ext cx="78486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800" dirty="0"/>
              <a:t> </a:t>
            </a:r>
          </a:p>
          <a:p>
            <a:pPr eaLnBrk="1" hangingPunct="1">
              <a:spcBef>
                <a:spcPct val="0"/>
              </a:spcBef>
            </a:pPr>
            <a:r>
              <a:rPr lang="de-DE" altLang="de-DE" sz="1800" dirty="0"/>
              <a:t> </a:t>
            </a:r>
            <a:r>
              <a:rPr lang="de-DE" altLang="de-DE" sz="1800" dirty="0" err="1">
                <a:latin typeface="Calibri" panose="020F0502020204030204" pitchFamily="34" charset="0"/>
              </a:rPr>
              <a:t>Babagge</a:t>
            </a:r>
            <a:r>
              <a:rPr lang="de-DE" altLang="de-DE" sz="1800" dirty="0">
                <a:latin typeface="Calibri" panose="020F0502020204030204" pitchFamily="34" charset="0"/>
              </a:rPr>
              <a:t> fand 1854 Verfahren, um auch diese Geheimschriften zu knacken</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 dies kam aber erst im 20. Jhd. ans Licht bei der Sichtung seines Nachlasses</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 man vermutet, dass die Briten </a:t>
            </a:r>
            <a:r>
              <a:rPr lang="de-DE" altLang="de-DE" sz="1800" dirty="0" err="1">
                <a:latin typeface="Calibri" panose="020F0502020204030204" pitchFamily="34" charset="0"/>
              </a:rPr>
              <a:t>Babagges</a:t>
            </a:r>
            <a:r>
              <a:rPr lang="de-DE" altLang="de-DE" sz="1800" dirty="0">
                <a:latin typeface="Calibri" panose="020F0502020204030204" pitchFamily="34" charset="0"/>
              </a:rPr>
              <a:t> Entschlüsselung ausnutzten und ihn zur Geheimhaltung verpflichteten</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 es gibt auch berühmte Schätze, die bis heute niemand fand, obwohl ein verschlüsselter Brief mit Ortsangaben vorhanden ist, z.B. die </a:t>
            </a:r>
            <a:r>
              <a:rPr lang="de-DE" altLang="de-DE" sz="1800" dirty="0" err="1">
                <a:latin typeface="Calibri" panose="020F0502020204030204" pitchFamily="34" charset="0"/>
              </a:rPr>
              <a:t>Beale</a:t>
            </a:r>
            <a:r>
              <a:rPr lang="de-DE" altLang="de-DE" sz="1800" dirty="0">
                <a:latin typeface="Calibri" panose="020F0502020204030204" pitchFamily="34" charset="0"/>
              </a:rPr>
              <a:t>-Chiffren von 1820 (Eine Möglichkeit Millionär zu werden: einfach diese Chiffre knacken!)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liennummernplatzhalter 3">
            <a:extLst>
              <a:ext uri="{FF2B5EF4-FFF2-40B4-BE49-F238E27FC236}">
                <a16:creationId xmlns:a16="http://schemas.microsoft.com/office/drawing/2014/main" id="{3F1791D5-CBAD-42E3-80E7-7978ABAC595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3B242438-D31C-45E5-99B2-E333C9B268BC}" type="slidenum">
              <a:rPr lang="de-DE" altLang="de-DE" sz="1400" smtClean="0"/>
              <a:pPr>
                <a:spcBef>
                  <a:spcPct val="0"/>
                </a:spcBef>
                <a:buFontTx/>
                <a:buNone/>
              </a:pPr>
              <a:t>19</a:t>
            </a:fld>
            <a:endParaRPr lang="de-DE" altLang="de-DE" sz="1400"/>
          </a:p>
        </p:txBody>
      </p:sp>
      <p:sp>
        <p:nvSpPr>
          <p:cNvPr id="40963" name="Rectangle 2">
            <a:extLst>
              <a:ext uri="{FF2B5EF4-FFF2-40B4-BE49-F238E27FC236}">
                <a16:creationId xmlns:a16="http://schemas.microsoft.com/office/drawing/2014/main" id="{32DC249A-EC84-4445-BDA1-999F3DCDB5A7}"/>
              </a:ext>
            </a:extLst>
          </p:cNvPr>
          <p:cNvSpPr>
            <a:spLocks noGrp="1" noChangeArrowheads="1"/>
          </p:cNvSpPr>
          <p:nvPr>
            <p:ph type="title"/>
          </p:nvPr>
        </p:nvSpPr>
        <p:spPr>
          <a:xfrm>
            <a:off x="176213" y="260350"/>
            <a:ext cx="8510587" cy="1000125"/>
          </a:xfrm>
        </p:spPr>
        <p:txBody>
          <a:bodyPr/>
          <a:lstStyle/>
          <a:p>
            <a:pPr eaLnBrk="1" hangingPunct="1"/>
            <a:r>
              <a:rPr lang="de-DE" altLang="de-DE" dirty="0">
                <a:solidFill>
                  <a:schemeClr val="tx1"/>
                </a:solidFill>
                <a:latin typeface="Calibri" panose="020F0502020204030204" pitchFamily="34" charset="0"/>
              </a:rPr>
              <a:t>Verschlüsselung im 1.Weltkrieg</a:t>
            </a:r>
          </a:p>
        </p:txBody>
      </p:sp>
      <p:sp>
        <p:nvSpPr>
          <p:cNvPr id="40964" name="Text Box 3">
            <a:extLst>
              <a:ext uri="{FF2B5EF4-FFF2-40B4-BE49-F238E27FC236}">
                <a16:creationId xmlns:a16="http://schemas.microsoft.com/office/drawing/2014/main" id="{253E6015-FF0B-4944-B52C-D3202D3F5D57}"/>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40965" name="Text Box 4">
            <a:extLst>
              <a:ext uri="{FF2B5EF4-FFF2-40B4-BE49-F238E27FC236}">
                <a16:creationId xmlns:a16="http://schemas.microsoft.com/office/drawing/2014/main" id="{2973E2AC-2B98-4F62-B105-EF3F0A6A4B34}"/>
              </a:ext>
            </a:extLst>
          </p:cNvPr>
          <p:cNvSpPr txBox="1">
            <a:spLocks noChangeArrowheads="1"/>
          </p:cNvSpPr>
          <p:nvPr/>
        </p:nvSpPr>
        <p:spPr bwMode="auto">
          <a:xfrm>
            <a:off x="493713" y="1230313"/>
            <a:ext cx="7848600"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endParaRPr lang="de-DE" altLang="de-DE" sz="1800" dirty="0"/>
          </a:p>
          <a:p>
            <a:pPr eaLnBrk="1" hangingPunct="1">
              <a:spcBef>
                <a:spcPct val="0"/>
              </a:spcBef>
            </a:pPr>
            <a:endParaRPr lang="de-DE" altLang="de-DE" sz="1800" dirty="0"/>
          </a:p>
          <a:p>
            <a:pPr eaLnBrk="1" hangingPunct="1">
              <a:spcBef>
                <a:spcPct val="0"/>
              </a:spcBef>
            </a:pPr>
            <a:r>
              <a:rPr lang="de-DE" altLang="de-DE" sz="1800" dirty="0"/>
              <a:t> </a:t>
            </a:r>
            <a:r>
              <a:rPr lang="de-DE" altLang="de-DE" sz="1800" dirty="0" err="1">
                <a:latin typeface="Calibri" panose="020F0502020204030204" pitchFamily="34" charset="0"/>
              </a:rPr>
              <a:t>Painvin</a:t>
            </a:r>
            <a:r>
              <a:rPr lang="de-DE" altLang="de-DE" sz="1800" dirty="0">
                <a:latin typeface="Calibri" panose="020F0502020204030204" pitchFamily="34" charset="0"/>
              </a:rPr>
              <a:t> half 1918 den </a:t>
            </a:r>
            <a:r>
              <a:rPr lang="de-DE" altLang="de-DE" sz="1800" dirty="0" err="1">
                <a:latin typeface="Calibri" panose="020F0502020204030204" pitchFamily="34" charset="0"/>
              </a:rPr>
              <a:t>Allierten</a:t>
            </a:r>
            <a:r>
              <a:rPr lang="de-DE" altLang="de-DE" sz="1800" dirty="0">
                <a:latin typeface="Calibri" panose="020F0502020204030204" pitchFamily="34" charset="0"/>
              </a:rPr>
              <a:t> den deutschen Code zu knacken: ADFGVX-System</a:t>
            </a: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 damit wusste man vorher, wo die Deutschen ihren Überraschungsangriff planten</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 Codeknacker hatten Oberhand gegen Codierer!</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 </a:t>
            </a:r>
            <a:r>
              <a:rPr lang="de-DE" altLang="de-DE" sz="1800" b="1" dirty="0">
                <a:latin typeface="Calibri" panose="020F0502020204030204" pitchFamily="34" charset="0"/>
              </a:rPr>
              <a:t>ADFGVX-System</a:t>
            </a:r>
            <a:r>
              <a:rPr lang="de-DE" altLang="de-DE" sz="1800" dirty="0">
                <a:latin typeface="Calibri" panose="020F0502020204030204" pitchFamily="34" charset="0"/>
              </a:rPr>
              <a:t>: Mischung aus </a:t>
            </a:r>
            <a:r>
              <a:rPr lang="de-DE" altLang="de-DE" sz="1800" i="1" dirty="0">
                <a:latin typeface="Calibri" panose="020F0502020204030204" pitchFamily="34" charset="0"/>
              </a:rPr>
              <a:t>Substitution</a:t>
            </a:r>
            <a:r>
              <a:rPr lang="de-DE" altLang="de-DE" sz="1800" dirty="0">
                <a:latin typeface="Calibri" panose="020F0502020204030204" pitchFamily="34" charset="0"/>
              </a:rPr>
              <a:t> und </a:t>
            </a:r>
            <a:r>
              <a:rPr lang="de-DE" altLang="de-DE" sz="1800" i="1" dirty="0">
                <a:latin typeface="Calibri" panose="020F0502020204030204" pitchFamily="34" charset="0"/>
              </a:rPr>
              <a:t>Transposition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bgerundetes Rechteck 1">
            <a:extLst>
              <a:ext uri="{FF2B5EF4-FFF2-40B4-BE49-F238E27FC236}">
                <a16:creationId xmlns:a16="http://schemas.microsoft.com/office/drawing/2014/main" id="{0D99972F-F08A-4D61-B2BF-CA1D1931AD66}"/>
              </a:ext>
            </a:extLst>
          </p:cNvPr>
          <p:cNvSpPr/>
          <p:nvPr/>
        </p:nvSpPr>
        <p:spPr>
          <a:xfrm>
            <a:off x="280988" y="4525963"/>
            <a:ext cx="3916362" cy="242887"/>
          </a:xfrm>
          <a:prstGeom prst="roundRect">
            <a:avLst/>
          </a:prstGeom>
          <a:solidFill>
            <a:srgbClr val="FFE5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sz="1800"/>
          </a:p>
        </p:txBody>
      </p:sp>
      <p:sp>
        <p:nvSpPr>
          <p:cNvPr id="6147" name="Foliennummernplatzhalter 3">
            <a:extLst>
              <a:ext uri="{FF2B5EF4-FFF2-40B4-BE49-F238E27FC236}">
                <a16:creationId xmlns:a16="http://schemas.microsoft.com/office/drawing/2014/main" id="{15986FCC-F04D-4226-BA07-8B84D04D2D27}"/>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eaLnBrk="1" hangingPunct="1">
              <a:spcBef>
                <a:spcPct val="0"/>
              </a:spcBef>
              <a:buFontTx/>
              <a:buNone/>
            </a:pPr>
            <a:fld id="{9A090219-CE9B-432D-958B-9F6DB014D3C3}" type="slidenum">
              <a:rPr lang="de-DE" altLang="de-DE" sz="1200"/>
              <a:pPr algn="r" eaLnBrk="1" hangingPunct="1">
                <a:spcBef>
                  <a:spcPct val="0"/>
                </a:spcBef>
                <a:buFontTx/>
                <a:buNone/>
              </a:pPr>
              <a:t>2</a:t>
            </a:fld>
            <a:endParaRPr lang="de-DE" altLang="de-DE" sz="1200"/>
          </a:p>
        </p:txBody>
      </p:sp>
      <p:sp>
        <p:nvSpPr>
          <p:cNvPr id="6148" name="Rectangle 2">
            <a:extLst>
              <a:ext uri="{FF2B5EF4-FFF2-40B4-BE49-F238E27FC236}">
                <a16:creationId xmlns:a16="http://schemas.microsoft.com/office/drawing/2014/main" id="{D7563B70-E573-4961-A1ED-2199BCBDE644}"/>
              </a:ext>
            </a:extLst>
          </p:cNvPr>
          <p:cNvSpPr>
            <a:spLocks noGrp="1" noChangeArrowheads="1"/>
          </p:cNvSpPr>
          <p:nvPr>
            <p:ph type="title" idx="4294967295"/>
          </p:nvPr>
        </p:nvSpPr>
        <p:spPr>
          <a:xfrm>
            <a:off x="280988" y="0"/>
            <a:ext cx="8266112" cy="784225"/>
          </a:xfrm>
        </p:spPr>
        <p:txBody>
          <a:bodyPr/>
          <a:lstStyle/>
          <a:p>
            <a:pPr eaLnBrk="1" hangingPunct="1"/>
            <a:r>
              <a:rPr lang="de-DE" altLang="de-DE">
                <a:solidFill>
                  <a:schemeClr val="tx1"/>
                </a:solidFill>
                <a:latin typeface="Calibri" panose="020F0502020204030204" pitchFamily="34" charset="0"/>
                <a:cs typeface="Calibri" panose="020F0502020204030204" pitchFamily="34" charset="0"/>
              </a:rPr>
              <a:t>Informatik: 2 Semester für Ingenieure </a:t>
            </a:r>
            <a:endParaRPr lang="de-DE" altLang="de-DE">
              <a:latin typeface="Calibri" panose="020F0502020204030204" pitchFamily="34" charset="0"/>
              <a:cs typeface="Calibri" panose="020F0502020204030204" pitchFamily="34" charset="0"/>
            </a:endParaRPr>
          </a:p>
        </p:txBody>
      </p:sp>
      <p:sp>
        <p:nvSpPr>
          <p:cNvPr id="6149" name="Text Box 4">
            <a:extLst>
              <a:ext uri="{FF2B5EF4-FFF2-40B4-BE49-F238E27FC236}">
                <a16:creationId xmlns:a16="http://schemas.microsoft.com/office/drawing/2014/main" id="{A02E276E-17D2-477E-B078-75BE0AB97334}"/>
              </a:ext>
            </a:extLst>
          </p:cNvPr>
          <p:cNvSpPr txBox="1">
            <a:spLocks noChangeArrowheads="1"/>
          </p:cNvSpPr>
          <p:nvPr/>
        </p:nvSpPr>
        <p:spPr bwMode="auto">
          <a:xfrm>
            <a:off x="280988" y="898525"/>
            <a:ext cx="8736012"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81100" indent="-266700">
              <a:spcBef>
                <a:spcPct val="20000"/>
              </a:spcBef>
              <a:buChar char="•"/>
              <a:defRPr sz="1600">
                <a:solidFill>
                  <a:schemeClr val="tx1"/>
                </a:solidFill>
                <a:latin typeface="Arial" panose="020B0604020202020204" pitchFamily="34" charset="0"/>
              </a:defRPr>
            </a:lvl3pPr>
            <a:lvl4pPr marL="1638300" indent="-266700">
              <a:spcBef>
                <a:spcPct val="20000"/>
              </a:spcBef>
              <a:buChar char="–"/>
              <a:defRPr sz="1600">
                <a:solidFill>
                  <a:schemeClr val="tx1"/>
                </a:solidFill>
                <a:latin typeface="Arial" panose="020B0604020202020204" pitchFamily="34" charset="0"/>
              </a:defRPr>
            </a:lvl4pPr>
            <a:lvl5pPr marL="2095500" indent="-266700">
              <a:spcBef>
                <a:spcPct val="20000"/>
              </a:spcBef>
              <a:buChar char="»"/>
              <a:defRPr sz="1600">
                <a:solidFill>
                  <a:schemeClr val="tx1"/>
                </a:solidFill>
                <a:latin typeface="Arial" panose="020B0604020202020204" pitchFamily="34" charset="0"/>
              </a:defRPr>
            </a:lvl5pPr>
            <a:lvl6pPr marL="2552700" indent="-266700" eaLnBrk="0" fontAlgn="base" hangingPunct="0">
              <a:spcBef>
                <a:spcPct val="20000"/>
              </a:spcBef>
              <a:spcAft>
                <a:spcPct val="0"/>
              </a:spcAft>
              <a:buChar char="»"/>
              <a:defRPr sz="1600">
                <a:solidFill>
                  <a:schemeClr val="tx1"/>
                </a:solidFill>
                <a:latin typeface="Arial" panose="020B0604020202020204" pitchFamily="34" charset="0"/>
              </a:defRPr>
            </a:lvl6pPr>
            <a:lvl7pPr marL="3009900" indent="-266700" eaLnBrk="0" fontAlgn="base" hangingPunct="0">
              <a:spcBef>
                <a:spcPct val="20000"/>
              </a:spcBef>
              <a:spcAft>
                <a:spcPct val="0"/>
              </a:spcAft>
              <a:buChar char="»"/>
              <a:defRPr sz="1600">
                <a:solidFill>
                  <a:schemeClr val="tx1"/>
                </a:solidFill>
                <a:latin typeface="Arial" panose="020B0604020202020204" pitchFamily="34" charset="0"/>
              </a:defRPr>
            </a:lvl7pPr>
            <a:lvl8pPr marL="3467100" indent="-266700" eaLnBrk="0" fontAlgn="base" hangingPunct="0">
              <a:spcBef>
                <a:spcPct val="20000"/>
              </a:spcBef>
              <a:spcAft>
                <a:spcPct val="0"/>
              </a:spcAft>
              <a:buChar char="»"/>
              <a:defRPr sz="1600">
                <a:solidFill>
                  <a:schemeClr val="tx1"/>
                </a:solidFill>
                <a:latin typeface="Arial" panose="020B0604020202020204" pitchFamily="34" charset="0"/>
              </a:defRPr>
            </a:lvl8pPr>
            <a:lvl9pPr marL="3924300" indent="-2667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600" b="1">
                <a:sym typeface="Wingdings" panose="05000000000000000000" pitchFamily="2" charset="2"/>
              </a:rPr>
              <a:t> </a:t>
            </a:r>
            <a:r>
              <a:rPr lang="de-DE" altLang="de-DE" sz="1600">
                <a:latin typeface="Calibri" panose="020F0502020204030204" pitchFamily="34" charset="0"/>
                <a:cs typeface="Calibri" panose="020F0502020204030204" pitchFamily="34" charset="0"/>
              </a:rPr>
              <a:t>Zum Lösen von Problemen mit dem Rechner braucht man </a:t>
            </a:r>
            <a:r>
              <a:rPr lang="de-DE" altLang="de-DE" sz="1600" b="1">
                <a:latin typeface="Calibri" panose="020F0502020204030204" pitchFamily="34" charset="0"/>
                <a:cs typeface="Calibri" panose="020F0502020204030204" pitchFamily="34" charset="0"/>
              </a:rPr>
              <a:t>Programmierfähigkeiten</a:t>
            </a:r>
            <a:r>
              <a:rPr lang="de-DE" altLang="de-DE" sz="1600">
                <a:latin typeface="Calibri" panose="020F0502020204030204" pitchFamily="34" charset="0"/>
                <a:cs typeface="Calibri" panose="020F0502020204030204" pitchFamily="34" charset="0"/>
              </a:rPr>
              <a:t> (nur mit Übung möglich): Was ist Programmieren? </a:t>
            </a:r>
            <a:br>
              <a:rPr lang="de-DE" altLang="de-DE" sz="1600">
                <a:latin typeface="Calibri" panose="020F0502020204030204" pitchFamily="34" charset="0"/>
                <a:cs typeface="Calibri" panose="020F0502020204030204" pitchFamily="34" charset="0"/>
              </a:rPr>
            </a:br>
            <a:r>
              <a:rPr lang="de-DE" altLang="de-DE" sz="1600">
                <a:latin typeface="Calibri" panose="020F0502020204030204" pitchFamily="34" charset="0"/>
                <a:cs typeface="Calibri" panose="020F0502020204030204" pitchFamily="34" charset="0"/>
              </a:rPr>
              <a:t> </a:t>
            </a:r>
            <a:r>
              <a:rPr lang="de-DE" altLang="de-DE" sz="1600" b="1">
                <a:latin typeface="Calibri" panose="020F0502020204030204" pitchFamily="34" charset="0"/>
                <a:cs typeface="Calibri" panose="020F0502020204030204" pitchFamily="34" charset="0"/>
                <a:sym typeface="Wingdings" panose="05000000000000000000" pitchFamily="2" charset="2"/>
              </a:rPr>
              <a:t></a:t>
            </a:r>
            <a:r>
              <a:rPr lang="de-DE" altLang="de-DE" sz="1600">
                <a:latin typeface="Calibri" panose="020F0502020204030204" pitchFamily="34" charset="0"/>
                <a:cs typeface="Calibri" panose="020F0502020204030204" pitchFamily="34" charset="0"/>
                <a:sym typeface="Wingdings" panose="05000000000000000000" pitchFamily="2" charset="2"/>
              </a:rPr>
              <a:t> </a:t>
            </a:r>
            <a:r>
              <a:rPr lang="de-DE" altLang="de-DE" sz="1600">
                <a:latin typeface="Calibri" panose="020F0502020204030204" pitchFamily="34" charset="0"/>
                <a:cs typeface="Calibri" panose="020F0502020204030204" pitchFamily="34" charset="0"/>
              </a:rPr>
              <a:t>Was ist ein Flussdiagramm? </a:t>
            </a:r>
          </a:p>
          <a:p>
            <a:pPr eaLnBrk="1" hangingPunct="1">
              <a:spcBef>
                <a:spcPct val="0"/>
              </a:spcBef>
              <a:buFont typeface="Wingdings" panose="05000000000000000000" pitchFamily="2" charset="2"/>
              <a:buChar char="à"/>
            </a:pPr>
            <a:r>
              <a:rPr lang="de-DE" altLang="de-DE" sz="1600" b="1">
                <a:latin typeface="Calibri" panose="020F0502020204030204" pitchFamily="34" charset="0"/>
                <a:cs typeface="Calibri" panose="020F0502020204030204" pitchFamily="34" charset="0"/>
              </a:rPr>
              <a:t>Programmiersprache C:</a:t>
            </a:r>
          </a:p>
          <a:p>
            <a:pPr lvl="1" eaLnBrk="1" hangingPunct="1">
              <a:spcBef>
                <a:spcPct val="0"/>
              </a:spcBef>
              <a:buFont typeface="Wingdings" panose="05000000000000000000" pitchFamily="2" charset="2"/>
              <a:buNone/>
            </a:pPr>
            <a:r>
              <a:rPr lang="de-DE" altLang="de-DE" sz="1000">
                <a:latin typeface="Calibri" panose="020F0502020204030204" pitchFamily="34" charset="0"/>
                <a:cs typeface="Calibri" panose="020F0502020204030204" pitchFamily="34" charset="0"/>
                <a:sym typeface="Wingdings" panose="05000000000000000000" pitchFamily="2" charset="2"/>
              </a:rPr>
              <a:t> </a:t>
            </a:r>
            <a:r>
              <a:rPr lang="de-DE" altLang="de-DE" b="1">
                <a:latin typeface="Calibri" panose="020F0502020204030204" pitchFamily="34" charset="0"/>
                <a:cs typeface="Calibri" panose="020F0502020204030204" pitchFamily="34" charset="0"/>
                <a:sym typeface="Wingdings" panose="05000000000000000000" pitchFamily="2" charset="2"/>
              </a:rPr>
              <a:t></a:t>
            </a:r>
            <a:r>
              <a:rPr lang="de-DE" altLang="de-DE" sz="1000">
                <a:latin typeface="Calibri" panose="020F0502020204030204" pitchFamily="34" charset="0"/>
                <a:cs typeface="Calibri" panose="020F0502020204030204" pitchFamily="34" charset="0"/>
                <a:sym typeface="Wingdings" panose="05000000000000000000" pitchFamily="2" charset="2"/>
              </a:rPr>
              <a:t> </a:t>
            </a:r>
            <a:r>
              <a:rPr lang="de-DE" altLang="de-DE" sz="1200">
                <a:latin typeface="Calibri" panose="020F0502020204030204" pitchFamily="34" charset="0"/>
                <a:cs typeface="Calibri" panose="020F0502020204030204" pitchFamily="34" charset="0"/>
                <a:sym typeface="Wingdings" panose="05000000000000000000" pitchFamily="2" charset="2"/>
              </a:rPr>
              <a:t>Elementare Datentypen</a:t>
            </a:r>
          </a:p>
          <a:p>
            <a:pPr lvl="1" eaLnBrk="1" hangingPunct="1">
              <a:spcBef>
                <a:spcPct val="0"/>
              </a:spcBef>
              <a:buFontTx/>
              <a:buNone/>
            </a:pPr>
            <a:r>
              <a:rPr lang="de-DE" altLang="de-DE">
                <a:latin typeface="Calibri" panose="020F0502020204030204" pitchFamily="34" charset="0"/>
                <a:cs typeface="Calibri" panose="020F0502020204030204" pitchFamily="34" charset="0"/>
                <a:sym typeface="Wingdings" panose="05000000000000000000" pitchFamily="2" charset="2"/>
              </a:rPr>
              <a:t> </a:t>
            </a:r>
            <a:r>
              <a:rPr lang="de-DE" altLang="de-DE" b="1">
                <a:latin typeface="Calibri" panose="020F0502020204030204" pitchFamily="34" charset="0"/>
                <a:cs typeface="Calibri" panose="020F0502020204030204" pitchFamily="34" charset="0"/>
                <a:sym typeface="Wingdings" panose="05000000000000000000" pitchFamily="2" charset="2"/>
              </a:rPr>
              <a:t></a:t>
            </a:r>
            <a:r>
              <a:rPr lang="de-DE" altLang="de-DE" sz="1200" b="1">
                <a:latin typeface="Calibri" panose="020F0502020204030204" pitchFamily="34" charset="0"/>
                <a:cs typeface="Calibri" panose="020F0502020204030204" pitchFamily="34" charset="0"/>
                <a:sym typeface="Wingdings" panose="05000000000000000000" pitchFamily="2" charset="2"/>
              </a:rPr>
              <a:t> </a:t>
            </a:r>
            <a:r>
              <a:rPr lang="de-DE" altLang="de-DE" sz="1200">
                <a:latin typeface="Calibri" panose="020F0502020204030204" pitchFamily="34" charset="0"/>
                <a:cs typeface="Calibri" panose="020F0502020204030204" pitchFamily="34" charset="0"/>
                <a:sym typeface="Wingdings" panose="05000000000000000000" pitchFamily="2" charset="2"/>
              </a:rPr>
              <a:t>Deklaration/Initialisierung</a:t>
            </a:r>
          </a:p>
          <a:p>
            <a:pPr lvl="1" eaLnBrk="1" hangingPunct="1">
              <a:spcBef>
                <a:spcPct val="0"/>
              </a:spcBef>
              <a:buFontTx/>
              <a:buNone/>
            </a:pPr>
            <a:r>
              <a:rPr lang="de-DE" altLang="de-DE">
                <a:latin typeface="Calibri" panose="020F0502020204030204" pitchFamily="34" charset="0"/>
                <a:cs typeface="Calibri" panose="020F0502020204030204" pitchFamily="34" charset="0"/>
                <a:sym typeface="Wingdings" panose="05000000000000000000" pitchFamily="2" charset="2"/>
              </a:rPr>
              <a:t> </a:t>
            </a:r>
            <a:r>
              <a:rPr lang="de-DE" altLang="de-DE" b="1">
                <a:latin typeface="Calibri" panose="020F0502020204030204" pitchFamily="34" charset="0"/>
                <a:cs typeface="Calibri" panose="020F0502020204030204" pitchFamily="34" charset="0"/>
                <a:sym typeface="Wingdings" panose="05000000000000000000" pitchFamily="2" charset="2"/>
              </a:rPr>
              <a:t></a:t>
            </a:r>
            <a:r>
              <a:rPr lang="de-DE" altLang="de-DE" sz="1200" b="1">
                <a:latin typeface="Calibri" panose="020F0502020204030204" pitchFamily="34" charset="0"/>
                <a:cs typeface="Calibri" panose="020F0502020204030204" pitchFamily="34" charset="0"/>
                <a:sym typeface="Wingdings" panose="05000000000000000000" pitchFamily="2" charset="2"/>
              </a:rPr>
              <a:t> </a:t>
            </a:r>
            <a:r>
              <a:rPr lang="de-DE" altLang="de-DE" sz="1200">
                <a:latin typeface="Calibri" panose="020F0502020204030204" pitchFamily="34" charset="0"/>
                <a:cs typeface="Calibri" panose="020F0502020204030204" pitchFamily="34" charset="0"/>
                <a:sym typeface="Wingdings" panose="05000000000000000000" pitchFamily="2" charset="2"/>
              </a:rPr>
              <a:t>Kontrollstrukturen</a:t>
            </a:r>
            <a:r>
              <a:rPr lang="de-DE" altLang="de-DE" sz="1200" b="1">
                <a:latin typeface="Calibri" panose="020F0502020204030204" pitchFamily="34" charset="0"/>
                <a:cs typeface="Calibri" panose="020F0502020204030204" pitchFamily="34" charset="0"/>
                <a:sym typeface="Wingdings" panose="05000000000000000000" pitchFamily="2" charset="2"/>
              </a:rPr>
              <a:t>: </a:t>
            </a:r>
            <a:r>
              <a:rPr lang="de-DE" altLang="de-DE" sz="1200">
                <a:latin typeface="Calibri" panose="020F0502020204030204" pitchFamily="34" charset="0"/>
                <a:cs typeface="Calibri" panose="020F0502020204030204" pitchFamily="34" charset="0"/>
                <a:sym typeface="Wingdings" panose="05000000000000000000" pitchFamily="2" charset="2"/>
              </a:rPr>
              <a:t>if/else, while, for</a:t>
            </a:r>
          </a:p>
          <a:p>
            <a:pPr lvl="1" eaLnBrk="1" hangingPunct="1">
              <a:spcBef>
                <a:spcPct val="0"/>
              </a:spcBef>
              <a:buFontTx/>
              <a:buNone/>
            </a:pPr>
            <a:r>
              <a:rPr lang="de-DE" altLang="de-DE">
                <a:latin typeface="Calibri" panose="020F0502020204030204" pitchFamily="34" charset="0"/>
                <a:cs typeface="Calibri" panose="020F0502020204030204" pitchFamily="34" charset="0"/>
                <a:sym typeface="Wingdings" panose="05000000000000000000" pitchFamily="2" charset="2"/>
              </a:rPr>
              <a:t> </a:t>
            </a:r>
            <a:r>
              <a:rPr lang="de-DE" altLang="de-DE" b="1">
                <a:latin typeface="Calibri" panose="020F0502020204030204" pitchFamily="34" charset="0"/>
                <a:cs typeface="Calibri" panose="020F0502020204030204" pitchFamily="34" charset="0"/>
                <a:sym typeface="Wingdings" panose="05000000000000000000" pitchFamily="2" charset="2"/>
              </a:rPr>
              <a:t> </a:t>
            </a:r>
            <a:r>
              <a:rPr lang="de-DE" altLang="de-DE" sz="1200">
                <a:latin typeface="Calibri" panose="020F0502020204030204" pitchFamily="34" charset="0"/>
                <a:cs typeface="Calibri" panose="020F0502020204030204" pitchFamily="34" charset="0"/>
                <a:sym typeface="Wingdings" panose="05000000000000000000" pitchFamily="2" charset="2"/>
              </a:rPr>
              <a:t>Funktionen</a:t>
            </a:r>
          </a:p>
          <a:p>
            <a:pPr lvl="1" eaLnBrk="1" hangingPunct="1">
              <a:spcBef>
                <a:spcPct val="0"/>
              </a:spcBef>
              <a:buFontTx/>
              <a:buNone/>
            </a:pPr>
            <a:r>
              <a:rPr lang="de-DE" altLang="de-DE">
                <a:latin typeface="Calibri" panose="020F0502020204030204" pitchFamily="34" charset="0"/>
                <a:cs typeface="Calibri" panose="020F0502020204030204" pitchFamily="34" charset="0"/>
                <a:sym typeface="Wingdings" panose="05000000000000000000" pitchFamily="2" charset="2"/>
              </a:rPr>
              <a:t> </a:t>
            </a:r>
            <a:r>
              <a:rPr lang="de-DE" altLang="de-DE" b="1">
                <a:latin typeface="Calibri" panose="020F0502020204030204" pitchFamily="34" charset="0"/>
                <a:cs typeface="Calibri" panose="020F0502020204030204" pitchFamily="34" charset="0"/>
                <a:sym typeface="Wingdings" panose="05000000000000000000" pitchFamily="2" charset="2"/>
              </a:rPr>
              <a:t></a:t>
            </a:r>
            <a:r>
              <a:rPr lang="de-DE" altLang="de-DE" sz="1200" b="1">
                <a:latin typeface="Calibri" panose="020F0502020204030204" pitchFamily="34" charset="0"/>
                <a:cs typeface="Calibri" panose="020F0502020204030204" pitchFamily="34" charset="0"/>
                <a:sym typeface="Wingdings" panose="05000000000000000000" pitchFamily="2" charset="2"/>
              </a:rPr>
              <a:t> </a:t>
            </a:r>
            <a:r>
              <a:rPr lang="de-DE" altLang="de-DE" sz="1200">
                <a:latin typeface="Calibri" panose="020F0502020204030204" pitchFamily="34" charset="0"/>
                <a:cs typeface="Calibri" panose="020F0502020204030204" pitchFamily="34" charset="0"/>
                <a:sym typeface="Wingdings" panose="05000000000000000000" pitchFamily="2" charset="2"/>
              </a:rPr>
              <a:t>Felder (Strings)</a:t>
            </a:r>
          </a:p>
          <a:p>
            <a:pPr lvl="1" eaLnBrk="1" hangingPunct="1">
              <a:spcBef>
                <a:spcPct val="0"/>
              </a:spcBef>
              <a:buFontTx/>
              <a:buNone/>
            </a:pPr>
            <a:r>
              <a:rPr lang="de-DE" altLang="de-DE">
                <a:latin typeface="Calibri" panose="020F0502020204030204" pitchFamily="34" charset="0"/>
                <a:cs typeface="Calibri" panose="020F0502020204030204" pitchFamily="34" charset="0"/>
                <a:sym typeface="Wingdings" panose="05000000000000000000" pitchFamily="2" charset="2"/>
              </a:rPr>
              <a:t> </a:t>
            </a:r>
            <a:r>
              <a:rPr lang="de-DE" altLang="de-DE" b="1">
                <a:latin typeface="Calibri" panose="020F0502020204030204" pitchFamily="34" charset="0"/>
                <a:cs typeface="Calibri" panose="020F0502020204030204" pitchFamily="34" charset="0"/>
                <a:sym typeface="Wingdings" panose="05000000000000000000" pitchFamily="2" charset="2"/>
              </a:rPr>
              <a:t></a:t>
            </a:r>
            <a:r>
              <a:rPr lang="de-DE" altLang="de-DE" sz="1200" b="1">
                <a:latin typeface="Calibri" panose="020F0502020204030204" pitchFamily="34" charset="0"/>
                <a:cs typeface="Calibri" panose="020F0502020204030204" pitchFamily="34" charset="0"/>
                <a:sym typeface="Wingdings" panose="05000000000000000000" pitchFamily="2" charset="2"/>
              </a:rPr>
              <a:t> </a:t>
            </a:r>
            <a:r>
              <a:rPr lang="de-DE" altLang="de-DE" sz="1200">
                <a:latin typeface="Calibri" panose="020F0502020204030204" pitchFamily="34" charset="0"/>
                <a:cs typeface="Calibri" panose="020F0502020204030204" pitchFamily="34" charset="0"/>
                <a:sym typeface="Wingdings" panose="05000000000000000000" pitchFamily="2" charset="2"/>
              </a:rPr>
              <a:t>Zeiger</a:t>
            </a:r>
          </a:p>
          <a:p>
            <a:pPr lvl="1" eaLnBrk="1" hangingPunct="1">
              <a:spcBef>
                <a:spcPct val="0"/>
              </a:spcBef>
              <a:buFontTx/>
              <a:buNone/>
            </a:pPr>
            <a:r>
              <a:rPr lang="de-DE" altLang="de-DE">
                <a:latin typeface="Calibri" panose="020F0502020204030204" pitchFamily="34" charset="0"/>
                <a:cs typeface="Calibri" panose="020F0502020204030204" pitchFamily="34" charset="0"/>
                <a:sym typeface="Wingdings" panose="05000000000000000000" pitchFamily="2" charset="2"/>
              </a:rPr>
              <a:t> </a:t>
            </a:r>
            <a:r>
              <a:rPr lang="de-DE" altLang="de-DE" b="1">
                <a:latin typeface="Calibri" panose="020F0502020204030204" pitchFamily="34" charset="0"/>
                <a:cs typeface="Calibri" panose="020F0502020204030204" pitchFamily="34" charset="0"/>
                <a:sym typeface="Wingdings" panose="05000000000000000000" pitchFamily="2" charset="2"/>
              </a:rPr>
              <a:t></a:t>
            </a:r>
            <a:r>
              <a:rPr lang="de-DE" altLang="de-DE" sz="1200" b="1">
                <a:latin typeface="Calibri" panose="020F0502020204030204" pitchFamily="34" charset="0"/>
                <a:cs typeface="Calibri" panose="020F0502020204030204" pitchFamily="34" charset="0"/>
                <a:sym typeface="Wingdings" panose="05000000000000000000" pitchFamily="2" charset="2"/>
              </a:rPr>
              <a:t> </a:t>
            </a:r>
            <a:r>
              <a:rPr lang="de-DE" altLang="de-DE" sz="1200">
                <a:latin typeface="Calibri" panose="020F0502020204030204" pitchFamily="34" charset="0"/>
                <a:cs typeface="Calibri" panose="020F0502020204030204" pitchFamily="34" charset="0"/>
                <a:sym typeface="Wingdings" panose="05000000000000000000" pitchFamily="2" charset="2"/>
              </a:rPr>
              <a:t>struct</a:t>
            </a:r>
          </a:p>
          <a:p>
            <a:pPr lvl="1" eaLnBrk="1" hangingPunct="1">
              <a:spcBef>
                <a:spcPct val="0"/>
              </a:spcBef>
              <a:buFontTx/>
              <a:buNone/>
            </a:pPr>
            <a:r>
              <a:rPr lang="de-DE" altLang="de-DE">
                <a:latin typeface="Calibri" panose="020F0502020204030204" pitchFamily="34" charset="0"/>
                <a:cs typeface="Calibri" panose="020F0502020204030204" pitchFamily="34" charset="0"/>
                <a:sym typeface="Wingdings" panose="05000000000000000000" pitchFamily="2" charset="2"/>
              </a:rPr>
              <a:t> </a:t>
            </a:r>
            <a:r>
              <a:rPr lang="de-DE" altLang="de-DE" sz="1200" b="1">
                <a:latin typeface="Calibri" panose="020F0502020204030204" pitchFamily="34" charset="0"/>
                <a:cs typeface="Calibri" panose="020F0502020204030204" pitchFamily="34" charset="0"/>
                <a:sym typeface="Wingdings" panose="05000000000000000000" pitchFamily="2" charset="2"/>
              </a:rPr>
              <a:t> </a:t>
            </a:r>
            <a:r>
              <a:rPr lang="de-DE" altLang="de-DE" sz="1200">
                <a:latin typeface="Calibri" panose="020F0502020204030204" pitchFamily="34" charset="0"/>
                <a:cs typeface="Calibri" panose="020F0502020204030204" pitchFamily="34" charset="0"/>
                <a:sym typeface="Wingdings" panose="05000000000000000000" pitchFamily="2" charset="2"/>
              </a:rPr>
              <a:t>Speicheranforderung: malloc</a:t>
            </a:r>
          </a:p>
          <a:p>
            <a:pPr lvl="1" eaLnBrk="1" hangingPunct="1">
              <a:spcBef>
                <a:spcPct val="0"/>
              </a:spcBef>
              <a:buFontTx/>
              <a:buNone/>
            </a:pPr>
            <a:r>
              <a:rPr lang="de-DE" altLang="de-DE">
                <a:latin typeface="Calibri" panose="020F0502020204030204" pitchFamily="34" charset="0"/>
                <a:cs typeface="Calibri" panose="020F0502020204030204" pitchFamily="34" charset="0"/>
                <a:sym typeface="Wingdings" panose="05000000000000000000" pitchFamily="2" charset="2"/>
              </a:rPr>
              <a:t> </a:t>
            </a:r>
            <a:r>
              <a:rPr lang="de-DE" altLang="de-DE" sz="1200">
                <a:latin typeface="Calibri" panose="020F0502020204030204" pitchFamily="34" charset="0"/>
                <a:cs typeface="Calibri" panose="020F0502020204030204" pitchFamily="34" charset="0"/>
                <a:sym typeface="Wingdings" panose="05000000000000000000" pitchFamily="2" charset="2"/>
              </a:rPr>
              <a:t> Listen</a:t>
            </a:r>
          </a:p>
          <a:p>
            <a:pPr lvl="1" eaLnBrk="1" hangingPunct="1">
              <a:spcBef>
                <a:spcPct val="0"/>
              </a:spcBef>
              <a:buFontTx/>
              <a:buNone/>
            </a:pPr>
            <a:r>
              <a:rPr lang="de-DE" altLang="de-DE">
                <a:latin typeface="Calibri" panose="020F0502020204030204" pitchFamily="34" charset="0"/>
                <a:cs typeface="Calibri" panose="020F0502020204030204" pitchFamily="34" charset="0"/>
                <a:sym typeface="Wingdings" panose="05000000000000000000" pitchFamily="2" charset="2"/>
              </a:rPr>
              <a:t> </a:t>
            </a:r>
            <a:r>
              <a:rPr lang="de-DE" altLang="de-DE" sz="1200" b="1">
                <a:latin typeface="Calibri" panose="020F0502020204030204" pitchFamily="34" charset="0"/>
                <a:cs typeface="Calibri" panose="020F0502020204030204" pitchFamily="34" charset="0"/>
                <a:sym typeface="Wingdings" panose="05000000000000000000" pitchFamily="2" charset="2"/>
              </a:rPr>
              <a:t> </a:t>
            </a:r>
            <a:r>
              <a:rPr lang="de-DE" altLang="de-DE" sz="1200">
                <a:latin typeface="Calibri" panose="020F0502020204030204" pitchFamily="34" charset="0"/>
                <a:cs typeface="Calibri" panose="020F0502020204030204" pitchFamily="34" charset="0"/>
                <a:sym typeface="Wingdings" panose="05000000000000000000" pitchFamily="2" charset="2"/>
              </a:rPr>
              <a:t>Bitmanipulation</a:t>
            </a:r>
            <a:endParaRPr lang="de-DE" altLang="de-DE" sz="1200">
              <a:latin typeface="Calibri" panose="020F0502020204030204" pitchFamily="34" charset="0"/>
              <a:cs typeface="Calibri" panose="020F0502020204030204" pitchFamily="34" charset="0"/>
            </a:endParaRPr>
          </a:p>
          <a:p>
            <a:pPr eaLnBrk="1" hangingPunct="1">
              <a:spcBef>
                <a:spcPct val="0"/>
              </a:spcBef>
              <a:buFontTx/>
              <a:buNone/>
            </a:pPr>
            <a:r>
              <a:rPr lang="de-DE" altLang="de-DE" sz="1600">
                <a:latin typeface="Calibri" panose="020F0502020204030204" pitchFamily="34" charset="0"/>
                <a:cs typeface="Calibri" panose="020F0502020204030204" pitchFamily="34" charset="0"/>
                <a:sym typeface="Wingdings" panose="05000000000000000000" pitchFamily="2" charset="2"/>
              </a:rPr>
              <a:t> </a:t>
            </a:r>
            <a:r>
              <a:rPr lang="de-DE" altLang="de-DE" sz="1600" b="1">
                <a:latin typeface="Calibri" panose="020F0502020204030204" pitchFamily="34" charset="0"/>
                <a:cs typeface="Calibri" panose="020F0502020204030204" pitchFamily="34" charset="0"/>
                <a:sym typeface="Wingdings" panose="05000000000000000000" pitchFamily="2" charset="2"/>
              </a:rPr>
              <a:t> </a:t>
            </a:r>
            <a:r>
              <a:rPr lang="de-DE" altLang="de-DE" sz="1600">
                <a:latin typeface="Calibri" panose="020F0502020204030204" pitchFamily="34" charset="0"/>
                <a:cs typeface="Calibri" panose="020F0502020204030204" pitchFamily="34" charset="0"/>
              </a:rPr>
              <a:t>Wie löst der Rechner unsere Probleme? </a:t>
            </a:r>
            <a:r>
              <a:rPr lang="de-DE" altLang="de-DE" sz="1600">
                <a:latin typeface="Calibri" panose="020F0502020204030204" pitchFamily="34" charset="0"/>
                <a:cs typeface="Calibri" panose="020F0502020204030204" pitchFamily="34" charset="0"/>
                <a:sym typeface="Wingdings" panose="05000000000000000000" pitchFamily="2" charset="2"/>
              </a:rPr>
              <a:t> mit </a:t>
            </a:r>
            <a:r>
              <a:rPr lang="de-DE" altLang="de-DE" sz="1600" b="1">
                <a:latin typeface="Calibri" panose="020F0502020204030204" pitchFamily="34" charset="0"/>
                <a:cs typeface="Calibri" panose="020F0502020204030204" pitchFamily="34" charset="0"/>
                <a:sym typeface="Wingdings" panose="05000000000000000000" pitchFamily="2" charset="2"/>
              </a:rPr>
              <a:t>Dualdarstellung</a:t>
            </a:r>
            <a:r>
              <a:rPr lang="de-DE" altLang="de-DE" sz="1600">
                <a:latin typeface="Calibri" panose="020F0502020204030204" pitchFamily="34" charset="0"/>
                <a:cs typeface="Calibri" panose="020F0502020204030204" pitchFamily="34" charset="0"/>
                <a:sym typeface="Wingdings" panose="05000000000000000000" pitchFamily="2" charset="2"/>
              </a:rPr>
              <a:t> von Zeichen und Zahlen und mit Hilfe von </a:t>
            </a:r>
            <a:r>
              <a:rPr lang="de-DE" altLang="de-DE" sz="1600" b="1">
                <a:latin typeface="Calibri" panose="020F0502020204030204" pitchFamily="34" charset="0"/>
                <a:cs typeface="Calibri" panose="020F0502020204030204" pitchFamily="34" charset="0"/>
                <a:sym typeface="Wingdings" panose="05000000000000000000" pitchFamily="2" charset="2"/>
              </a:rPr>
              <a:t>Algorithmen</a:t>
            </a:r>
          </a:p>
          <a:p>
            <a:pPr eaLnBrk="1" hangingPunct="1">
              <a:spcBef>
                <a:spcPct val="0"/>
              </a:spcBef>
              <a:buFontTx/>
              <a:buNone/>
            </a:pPr>
            <a:r>
              <a:rPr lang="de-DE" altLang="de-DE" sz="1600">
                <a:latin typeface="Calibri" panose="020F0502020204030204" pitchFamily="34" charset="0"/>
                <a:cs typeface="Calibri" panose="020F0502020204030204" pitchFamily="34" charset="0"/>
                <a:sym typeface="Wingdings" panose="05000000000000000000" pitchFamily="2" charset="2"/>
              </a:rPr>
              <a:t></a:t>
            </a:r>
            <a:r>
              <a:rPr lang="de-DE" altLang="de-DE" sz="1600" b="1">
                <a:latin typeface="Calibri" panose="020F0502020204030204" pitchFamily="34" charset="0"/>
                <a:cs typeface="Calibri" panose="020F0502020204030204" pitchFamily="34" charset="0"/>
                <a:sym typeface="Wingdings" panose="05000000000000000000" pitchFamily="2" charset="2"/>
              </a:rPr>
              <a:t> </a:t>
            </a:r>
            <a:r>
              <a:rPr lang="de-DE" altLang="de-DE" sz="1600">
                <a:latin typeface="Calibri" panose="020F0502020204030204" pitchFamily="34" charset="0"/>
                <a:cs typeface="Calibri" panose="020F0502020204030204" pitchFamily="34" charset="0"/>
                <a:sym typeface="Wingdings" panose="05000000000000000000" pitchFamily="2" charset="2"/>
              </a:rPr>
              <a:t>Ein Beispiel für ein Problem: </a:t>
            </a:r>
            <a:r>
              <a:rPr lang="de-DE" altLang="de-DE" sz="1600" b="1">
                <a:latin typeface="Calibri" panose="020F0502020204030204" pitchFamily="34" charset="0"/>
                <a:cs typeface="Calibri" panose="020F0502020204030204" pitchFamily="34" charset="0"/>
                <a:sym typeface="Wingdings" panose="05000000000000000000" pitchFamily="2" charset="2"/>
              </a:rPr>
              <a:t>Kr</a:t>
            </a:r>
            <a:r>
              <a:rPr lang="de-DE" altLang="de-DE" sz="1600" b="1">
                <a:latin typeface="Calibri" panose="020F0502020204030204" pitchFamily="34" charset="0"/>
                <a:cs typeface="Calibri" panose="020F0502020204030204" pitchFamily="34" charset="0"/>
              </a:rPr>
              <a:t>yptografie</a:t>
            </a:r>
            <a:endParaRPr lang="de-DE" altLang="de-DE" sz="1600">
              <a:latin typeface="Calibri" panose="020F0502020204030204" pitchFamily="34" charset="0"/>
              <a:cs typeface="Calibri" panose="020F0502020204030204" pitchFamily="34" charset="0"/>
            </a:endParaRPr>
          </a:p>
          <a:p>
            <a:pPr eaLnBrk="1" hangingPunct="1">
              <a:spcBef>
                <a:spcPct val="0"/>
              </a:spcBef>
              <a:buFontTx/>
              <a:buNone/>
            </a:pPr>
            <a:r>
              <a:rPr lang="de-DE" altLang="de-DE" sz="1600">
                <a:latin typeface="Calibri" panose="020F0502020204030204" pitchFamily="34" charset="0"/>
                <a:cs typeface="Calibri" panose="020F0502020204030204" pitchFamily="34" charset="0"/>
                <a:sym typeface="Wingdings" panose="05000000000000000000" pitchFamily="2" charset="2"/>
              </a:rPr>
              <a:t></a:t>
            </a:r>
            <a:r>
              <a:rPr lang="de-DE" altLang="de-DE" sz="1600" b="1">
                <a:latin typeface="Calibri" panose="020F0502020204030204" pitchFamily="34" charset="0"/>
                <a:cs typeface="Calibri" panose="020F0502020204030204" pitchFamily="34" charset="0"/>
                <a:sym typeface="Wingdings" panose="05000000000000000000" pitchFamily="2" charset="2"/>
              </a:rPr>
              <a:t> </a:t>
            </a:r>
            <a:r>
              <a:rPr lang="de-DE" altLang="de-DE" sz="1600">
                <a:latin typeface="Calibri" panose="020F0502020204030204" pitchFamily="34" charset="0"/>
                <a:cs typeface="Calibri" panose="020F0502020204030204" pitchFamily="34" charset="0"/>
              </a:rPr>
              <a:t>Sind Rechner auch Menschen? </a:t>
            </a:r>
            <a:r>
              <a:rPr lang="de-DE" altLang="de-DE" sz="1600">
                <a:latin typeface="Calibri" panose="020F0502020204030204" pitchFamily="34" charset="0"/>
                <a:cs typeface="Calibri" panose="020F0502020204030204" pitchFamily="34" charset="0"/>
                <a:sym typeface="Wingdings" panose="05000000000000000000" pitchFamily="2" charset="2"/>
              </a:rPr>
              <a:t> </a:t>
            </a:r>
            <a:r>
              <a:rPr lang="de-DE" altLang="de-DE" sz="1600" b="1">
                <a:latin typeface="Calibri" panose="020F0502020204030204" pitchFamily="34" charset="0"/>
                <a:cs typeface="Calibri" panose="020F0502020204030204" pitchFamily="34" charset="0"/>
                <a:sym typeface="Wingdings" panose="05000000000000000000" pitchFamily="2" charset="2"/>
              </a:rPr>
              <a:t>Künstliche Intelligenz</a:t>
            </a:r>
          </a:p>
          <a:p>
            <a:pPr eaLnBrk="1" hangingPunct="1">
              <a:spcBef>
                <a:spcPct val="0"/>
              </a:spcBef>
              <a:buFontTx/>
              <a:buNone/>
            </a:pPr>
            <a:r>
              <a:rPr lang="de-DE" altLang="de-DE" sz="1600">
                <a:latin typeface="Calibri" panose="020F0502020204030204" pitchFamily="34" charset="0"/>
                <a:cs typeface="Calibri" panose="020F0502020204030204" pitchFamily="34" charset="0"/>
                <a:sym typeface="Wingdings" panose="05000000000000000000" pitchFamily="2" charset="2"/>
              </a:rPr>
              <a:t> Für alle Probleme gibt es viele Algorithmen. Welcher ist der Beste?  </a:t>
            </a:r>
            <a:r>
              <a:rPr lang="de-DE" altLang="de-DE" sz="1600" b="1">
                <a:latin typeface="Calibri" panose="020F0502020204030204" pitchFamily="34" charset="0"/>
                <a:cs typeface="Calibri" panose="020F0502020204030204" pitchFamily="34" charset="0"/>
                <a:sym typeface="Wingdings" panose="05000000000000000000" pitchFamily="2" charset="2"/>
              </a:rPr>
              <a:t>Aufwand</a:t>
            </a:r>
            <a:r>
              <a:rPr lang="de-DE" altLang="de-DE" sz="1600">
                <a:latin typeface="Calibri" panose="020F0502020204030204" pitchFamily="34" charset="0"/>
                <a:cs typeface="Calibri" panose="020F0502020204030204" pitchFamily="34" charset="0"/>
                <a:sym typeface="Wingdings" panose="05000000000000000000" pitchFamily="2" charset="2"/>
              </a:rPr>
              <a:t> von Algorithmen</a:t>
            </a:r>
          </a:p>
        </p:txBody>
      </p:sp>
      <p:sp>
        <p:nvSpPr>
          <p:cNvPr id="6150" name="Rectangle 8">
            <a:extLst>
              <a:ext uri="{FF2B5EF4-FFF2-40B4-BE49-F238E27FC236}">
                <a16:creationId xmlns:a16="http://schemas.microsoft.com/office/drawing/2014/main" id="{2FA73751-A32F-42C4-A6E1-A95CF81FC203}"/>
              </a:ext>
            </a:extLst>
          </p:cNvPr>
          <p:cNvSpPr>
            <a:spLocks noChangeArrowheads="1"/>
          </p:cNvSpPr>
          <p:nvPr/>
        </p:nvSpPr>
        <p:spPr bwMode="auto">
          <a:xfrm>
            <a:off x="1397000" y="676275"/>
            <a:ext cx="5229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de-DE" altLang="de-DE" sz="1600" b="1"/>
              <a:t>Informatik = Lösen von Problemen mit dem Rechner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liennummernplatzhalter 3">
            <a:extLst>
              <a:ext uri="{FF2B5EF4-FFF2-40B4-BE49-F238E27FC236}">
                <a16:creationId xmlns:a16="http://schemas.microsoft.com/office/drawing/2014/main" id="{E2FA4691-E24D-4A42-93D7-85808C8D3B3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D6929607-1AB6-44F8-8AAC-D52DE4B18A6F}" type="slidenum">
              <a:rPr lang="de-DE" altLang="de-DE" sz="1400" smtClean="0"/>
              <a:pPr>
                <a:spcBef>
                  <a:spcPct val="0"/>
                </a:spcBef>
                <a:buFontTx/>
                <a:buNone/>
              </a:pPr>
              <a:t>20</a:t>
            </a:fld>
            <a:endParaRPr lang="de-DE" altLang="de-DE" sz="1400"/>
          </a:p>
        </p:txBody>
      </p:sp>
      <p:sp>
        <p:nvSpPr>
          <p:cNvPr id="43011" name="Rectangle 1026">
            <a:extLst>
              <a:ext uri="{FF2B5EF4-FFF2-40B4-BE49-F238E27FC236}">
                <a16:creationId xmlns:a16="http://schemas.microsoft.com/office/drawing/2014/main" id="{37804A64-DFF8-4FAC-8719-8E1FD181E97D}"/>
              </a:ext>
            </a:extLst>
          </p:cNvPr>
          <p:cNvSpPr>
            <a:spLocks noGrp="1" noChangeArrowheads="1"/>
          </p:cNvSpPr>
          <p:nvPr>
            <p:ph type="title"/>
          </p:nvPr>
        </p:nvSpPr>
        <p:spPr>
          <a:xfrm>
            <a:off x="176213" y="260350"/>
            <a:ext cx="8510587" cy="1000125"/>
          </a:xfrm>
        </p:spPr>
        <p:txBody>
          <a:bodyPr/>
          <a:lstStyle/>
          <a:p>
            <a:pPr eaLnBrk="1" hangingPunct="1"/>
            <a:r>
              <a:rPr lang="de-DE" altLang="de-DE" sz="3200" dirty="0">
                <a:solidFill>
                  <a:schemeClr val="tx1"/>
                </a:solidFill>
                <a:latin typeface="Calibri" panose="020F0502020204030204" pitchFamily="34" charset="0"/>
              </a:rPr>
              <a:t>Verschlüsselung im 1.Weltkrieg: ADFGVX-System: 1. Stufe</a:t>
            </a:r>
          </a:p>
        </p:txBody>
      </p:sp>
      <p:sp>
        <p:nvSpPr>
          <p:cNvPr id="43012" name="Text Box 1027">
            <a:extLst>
              <a:ext uri="{FF2B5EF4-FFF2-40B4-BE49-F238E27FC236}">
                <a16:creationId xmlns:a16="http://schemas.microsoft.com/office/drawing/2014/main" id="{28EE8208-335A-4FBE-A395-4C4D99C466AA}"/>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graphicFrame>
        <p:nvGraphicFramePr>
          <p:cNvPr id="350472" name="Group 1288">
            <a:extLst>
              <a:ext uri="{FF2B5EF4-FFF2-40B4-BE49-F238E27FC236}">
                <a16:creationId xmlns:a16="http://schemas.microsoft.com/office/drawing/2014/main" id="{73BFA521-2330-4926-81C4-CF7611BF3E0C}"/>
              </a:ext>
            </a:extLst>
          </p:cNvPr>
          <p:cNvGraphicFramePr>
            <a:graphicFrameLocks noGrp="1"/>
          </p:cNvGraphicFramePr>
          <p:nvPr/>
        </p:nvGraphicFramePr>
        <p:xfrm>
          <a:off x="1524000" y="1397000"/>
          <a:ext cx="6096000" cy="4064001"/>
        </p:xfrm>
        <a:graphic>
          <a:graphicData uri="http://schemas.openxmlformats.org/drawingml/2006/table">
            <a:tbl>
              <a:tblPr/>
              <a:tblGrid>
                <a:gridCol w="871538">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871537">
                  <a:extLst>
                    <a:ext uri="{9D8B030D-6E8A-4147-A177-3AD203B41FA5}">
                      <a16:colId xmlns:a16="http://schemas.microsoft.com/office/drawing/2014/main" val="20002"/>
                    </a:ext>
                  </a:extLst>
                </a:gridCol>
                <a:gridCol w="869950">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871537">
                  <a:extLst>
                    <a:ext uri="{9D8B030D-6E8A-4147-A177-3AD203B41FA5}">
                      <a16:colId xmlns:a16="http://schemas.microsoft.com/office/drawing/2014/main" val="20006"/>
                    </a:ext>
                  </a:extLst>
                </a:gridCol>
              </a:tblGrid>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J</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3079" name="Text Box 1289">
            <a:extLst>
              <a:ext uri="{FF2B5EF4-FFF2-40B4-BE49-F238E27FC236}">
                <a16:creationId xmlns:a16="http://schemas.microsoft.com/office/drawing/2014/main" id="{BABBFBB9-22CD-4768-82F3-0892246C12D4}"/>
              </a:ext>
            </a:extLst>
          </p:cNvPr>
          <p:cNvSpPr txBox="1">
            <a:spLocks noChangeArrowheads="1"/>
          </p:cNvSpPr>
          <p:nvPr/>
        </p:nvSpPr>
        <p:spPr bwMode="auto">
          <a:xfrm>
            <a:off x="441325" y="5649913"/>
            <a:ext cx="4610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800" b="1">
                <a:latin typeface="Calibri" panose="020F0502020204030204" pitchFamily="34" charset="0"/>
              </a:rPr>
              <a:t>2. Stufe: Vorführung an der Tafel oder Internet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liennummernplatzhalter 3">
            <a:extLst>
              <a:ext uri="{FF2B5EF4-FFF2-40B4-BE49-F238E27FC236}">
                <a16:creationId xmlns:a16="http://schemas.microsoft.com/office/drawing/2014/main" id="{7F446F03-BA4A-4B4A-8766-DBD3F26BB69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13BBAAB3-18B2-4707-8B4B-386C6B203C33}" type="slidenum">
              <a:rPr lang="de-DE" altLang="de-DE" sz="1400" smtClean="0"/>
              <a:pPr>
                <a:spcBef>
                  <a:spcPct val="0"/>
                </a:spcBef>
                <a:buFontTx/>
                <a:buNone/>
              </a:pPr>
              <a:t>21</a:t>
            </a:fld>
            <a:endParaRPr lang="de-DE" altLang="de-DE" sz="1400"/>
          </a:p>
        </p:txBody>
      </p:sp>
      <p:sp>
        <p:nvSpPr>
          <p:cNvPr id="45059" name="Rectangle 2">
            <a:extLst>
              <a:ext uri="{FF2B5EF4-FFF2-40B4-BE49-F238E27FC236}">
                <a16:creationId xmlns:a16="http://schemas.microsoft.com/office/drawing/2014/main" id="{FB6786A0-A2FB-4041-A0A1-47AB61B06D1C}"/>
              </a:ext>
            </a:extLst>
          </p:cNvPr>
          <p:cNvSpPr>
            <a:spLocks noGrp="1" noChangeArrowheads="1"/>
          </p:cNvSpPr>
          <p:nvPr>
            <p:ph type="title"/>
          </p:nvPr>
        </p:nvSpPr>
        <p:spPr>
          <a:xfrm>
            <a:off x="176213" y="260350"/>
            <a:ext cx="8510587" cy="1000125"/>
          </a:xfrm>
        </p:spPr>
        <p:txBody>
          <a:bodyPr/>
          <a:lstStyle/>
          <a:p>
            <a:pPr eaLnBrk="1" hangingPunct="1"/>
            <a:r>
              <a:rPr lang="de-DE" altLang="de-DE" sz="3600" dirty="0">
                <a:solidFill>
                  <a:schemeClr val="tx1"/>
                </a:solidFill>
                <a:latin typeface="Calibri" panose="020F0502020204030204" pitchFamily="34" charset="0"/>
              </a:rPr>
              <a:t>Verschlüsselung durch Chiffriermaschinen</a:t>
            </a:r>
          </a:p>
        </p:txBody>
      </p:sp>
      <p:sp>
        <p:nvSpPr>
          <p:cNvPr id="45060" name="Text Box 3">
            <a:extLst>
              <a:ext uri="{FF2B5EF4-FFF2-40B4-BE49-F238E27FC236}">
                <a16:creationId xmlns:a16="http://schemas.microsoft.com/office/drawing/2014/main" id="{0C8DBDBC-C89F-4425-93EE-7366F79FF335}"/>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26660" name="Text Box 4">
            <a:extLst>
              <a:ext uri="{FF2B5EF4-FFF2-40B4-BE49-F238E27FC236}">
                <a16:creationId xmlns:a16="http://schemas.microsoft.com/office/drawing/2014/main" id="{B7B987EC-020B-481B-81C5-2FD3A1479C78}"/>
              </a:ext>
            </a:extLst>
          </p:cNvPr>
          <p:cNvSpPr txBox="1">
            <a:spLocks noChangeArrowheads="1"/>
          </p:cNvSpPr>
          <p:nvPr/>
        </p:nvSpPr>
        <p:spPr bwMode="auto">
          <a:xfrm>
            <a:off x="493713" y="1230313"/>
            <a:ext cx="7848600"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800100" indent="-34290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endParaRPr lang="de-DE" altLang="de-DE" sz="1800"/>
          </a:p>
          <a:p>
            <a:pPr eaLnBrk="1" hangingPunct="1">
              <a:spcBef>
                <a:spcPct val="0"/>
              </a:spcBef>
            </a:pPr>
            <a:endParaRPr lang="de-DE" altLang="de-DE" sz="1800"/>
          </a:p>
          <a:p>
            <a:pPr eaLnBrk="1" hangingPunct="1">
              <a:spcBef>
                <a:spcPct val="0"/>
              </a:spcBef>
            </a:pPr>
            <a:r>
              <a:rPr lang="de-DE" altLang="de-DE" sz="1800">
                <a:latin typeface="Calibri" panose="020F0502020204030204" pitchFamily="34" charset="0"/>
              </a:rPr>
              <a:t> Chiffrierscheibe (15.Jhd.), Kryptorolle – abhängig vom Holzstab (5.Jhd.)</a:t>
            </a:r>
          </a:p>
          <a:p>
            <a:pPr eaLnBrk="1" hangingPunct="1">
              <a:spcBef>
                <a:spcPct val="0"/>
              </a:spcBef>
            </a:pPr>
            <a:endParaRPr lang="de-DE" altLang="de-DE" sz="1800">
              <a:latin typeface="Calibri" panose="020F0502020204030204" pitchFamily="34" charset="0"/>
            </a:endParaRPr>
          </a:p>
          <a:p>
            <a:pPr eaLnBrk="1" hangingPunct="1">
              <a:spcBef>
                <a:spcPct val="0"/>
              </a:spcBef>
            </a:pPr>
            <a:r>
              <a:rPr lang="de-DE" altLang="de-DE" sz="1800">
                <a:latin typeface="Calibri" panose="020F0502020204030204" pitchFamily="34" charset="0"/>
              </a:rPr>
              <a:t> Enigma von Scherbius 1918 erfunden</a:t>
            </a:r>
          </a:p>
          <a:p>
            <a:pPr eaLnBrk="1" hangingPunct="1">
              <a:spcBef>
                <a:spcPct val="0"/>
              </a:spcBef>
            </a:pPr>
            <a:endParaRPr lang="de-DE" altLang="de-DE" sz="1800">
              <a:latin typeface="Calibri" panose="020F0502020204030204" pitchFamily="34" charset="0"/>
            </a:endParaRPr>
          </a:p>
          <a:p>
            <a:pPr lvl="1" eaLnBrk="1" hangingPunct="1">
              <a:spcBef>
                <a:spcPct val="0"/>
              </a:spcBef>
              <a:buFontTx/>
              <a:buChar char="-"/>
            </a:pPr>
            <a:r>
              <a:rPr lang="de-DE" altLang="de-DE" sz="1800">
                <a:latin typeface="Calibri" panose="020F0502020204030204" pitchFamily="34" charset="0"/>
              </a:rPr>
              <a:t>besteht aus Walzen, deren Lage verändert werden kann</a:t>
            </a:r>
          </a:p>
          <a:p>
            <a:pPr lvl="1" eaLnBrk="1" hangingPunct="1">
              <a:spcBef>
                <a:spcPct val="0"/>
              </a:spcBef>
              <a:buFontTx/>
              <a:buChar char="-"/>
            </a:pPr>
            <a:r>
              <a:rPr lang="de-DE" altLang="de-DE" sz="1800">
                <a:latin typeface="Calibri" panose="020F0502020204030204" pitchFamily="34" charset="0"/>
              </a:rPr>
              <a:t>Besteht zusätzlich aus Steckverbindungen, die auch neu gesteckt werden können</a:t>
            </a:r>
          </a:p>
        </p:txBody>
      </p:sp>
      <p:pic>
        <p:nvPicPr>
          <p:cNvPr id="45062" name="Grafik 2">
            <a:extLst>
              <a:ext uri="{FF2B5EF4-FFF2-40B4-BE49-F238E27FC236}">
                <a16:creationId xmlns:a16="http://schemas.microsoft.com/office/drawing/2014/main" id="{B39247A0-5B19-4202-83A4-B6B074D1F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544888"/>
            <a:ext cx="2609850"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Gerade Verbindung mit Pfeil 4">
            <a:extLst>
              <a:ext uri="{FF2B5EF4-FFF2-40B4-BE49-F238E27FC236}">
                <a16:creationId xmlns:a16="http://schemas.microsoft.com/office/drawing/2014/main" id="{396694B6-8D13-4D5D-BB90-5868385773A2}"/>
              </a:ext>
            </a:extLst>
          </p:cNvPr>
          <p:cNvCxnSpPr/>
          <p:nvPr/>
        </p:nvCxnSpPr>
        <p:spPr>
          <a:xfrm>
            <a:off x="1717675" y="2047875"/>
            <a:ext cx="4195763" cy="26162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064" name="Textfeld 5">
            <a:extLst>
              <a:ext uri="{FF2B5EF4-FFF2-40B4-BE49-F238E27FC236}">
                <a16:creationId xmlns:a16="http://schemas.microsoft.com/office/drawing/2014/main" id="{4D0F8A1D-2E82-4892-8B53-85F300B2BF08}"/>
              </a:ext>
            </a:extLst>
          </p:cNvPr>
          <p:cNvSpPr txBox="1">
            <a:spLocks noChangeArrowheads="1"/>
          </p:cNvSpPr>
          <p:nvPr/>
        </p:nvSpPr>
        <p:spPr bwMode="auto">
          <a:xfrm>
            <a:off x="3894138" y="5783263"/>
            <a:ext cx="2035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r>
              <a:rPr lang="de-DE" altLang="de-DE">
                <a:latin typeface="Calibri" panose="020F0502020204030204" pitchFamily="34" charset="0"/>
                <a:cs typeface="Calibri" panose="020F0502020204030204" pitchFamily="34" charset="0"/>
              </a:rPr>
              <a:t>Aus Exitspiel mit Känguru</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6660">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6660">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26660">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2666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0"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36B265F0-901D-431A-BEF0-CBE6A079C5F8}"/>
              </a:ext>
            </a:extLst>
          </p:cNvPr>
          <p:cNvSpPr>
            <a:spLocks noGrp="1" noChangeArrowheads="1"/>
          </p:cNvSpPr>
          <p:nvPr>
            <p:ph type="title"/>
          </p:nvPr>
        </p:nvSpPr>
        <p:spPr>
          <a:xfrm>
            <a:off x="176213" y="260350"/>
            <a:ext cx="8510587" cy="1000125"/>
          </a:xfrm>
        </p:spPr>
        <p:txBody>
          <a:bodyPr/>
          <a:lstStyle/>
          <a:p>
            <a:pPr eaLnBrk="1" hangingPunct="1"/>
            <a:r>
              <a:rPr lang="de-DE" altLang="de-DE" dirty="0">
                <a:solidFill>
                  <a:schemeClr val="tx1"/>
                </a:solidFill>
                <a:latin typeface="Calibri" panose="020F0502020204030204" pitchFamily="34" charset="0"/>
              </a:rPr>
              <a:t>Chiffriermaschinen: Enigma 1</a:t>
            </a:r>
          </a:p>
        </p:txBody>
      </p:sp>
      <p:sp>
        <p:nvSpPr>
          <p:cNvPr id="47106" name="Foliennummernplatzhalter 3">
            <a:extLst>
              <a:ext uri="{FF2B5EF4-FFF2-40B4-BE49-F238E27FC236}">
                <a16:creationId xmlns:a16="http://schemas.microsoft.com/office/drawing/2014/main" id="{F62DA653-3BCB-45A8-A5DC-25EB4064022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1DBD9EEE-DE8E-4548-8FCC-874B0BC92AEF}" type="slidenum">
              <a:rPr lang="de-DE" altLang="de-DE" sz="1400" smtClean="0"/>
              <a:pPr>
                <a:spcBef>
                  <a:spcPct val="0"/>
                </a:spcBef>
                <a:buFontTx/>
                <a:buNone/>
              </a:pPr>
              <a:t>22</a:t>
            </a:fld>
            <a:endParaRPr lang="de-DE" altLang="de-DE" sz="1400"/>
          </a:p>
        </p:txBody>
      </p:sp>
      <p:sp>
        <p:nvSpPr>
          <p:cNvPr id="47108" name="Text Box 3">
            <a:extLst>
              <a:ext uri="{FF2B5EF4-FFF2-40B4-BE49-F238E27FC236}">
                <a16:creationId xmlns:a16="http://schemas.microsoft.com/office/drawing/2014/main" id="{B0823AAF-F3C1-4221-B46D-E3FDE124ACF1}"/>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47109" name="Text Box 4">
            <a:extLst>
              <a:ext uri="{FF2B5EF4-FFF2-40B4-BE49-F238E27FC236}">
                <a16:creationId xmlns:a16="http://schemas.microsoft.com/office/drawing/2014/main" id="{90204DB8-ADCB-4FF3-8303-1D084AA76FA8}"/>
              </a:ext>
            </a:extLst>
          </p:cNvPr>
          <p:cNvSpPr txBox="1">
            <a:spLocks noChangeArrowheads="1"/>
          </p:cNvSpPr>
          <p:nvPr/>
        </p:nvSpPr>
        <p:spPr bwMode="auto">
          <a:xfrm>
            <a:off x="493713" y="1230313"/>
            <a:ext cx="78486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endParaRPr lang="de-DE" altLang="de-DE" sz="1800"/>
          </a:p>
          <a:p>
            <a:pPr eaLnBrk="1" hangingPunct="1">
              <a:spcBef>
                <a:spcPct val="0"/>
              </a:spcBef>
            </a:pPr>
            <a:endParaRPr lang="de-DE" altLang="de-DE" sz="1800"/>
          </a:p>
          <a:p>
            <a:pPr eaLnBrk="1" hangingPunct="1">
              <a:spcBef>
                <a:spcPct val="0"/>
              </a:spcBef>
              <a:buFontTx/>
              <a:buNone/>
            </a:pPr>
            <a:endParaRPr lang="de-DE" altLang="de-DE" sz="1800"/>
          </a:p>
        </p:txBody>
      </p:sp>
      <p:pic>
        <p:nvPicPr>
          <p:cNvPr id="47110" name="Picture 5" descr="enigma1">
            <a:extLst>
              <a:ext uri="{FF2B5EF4-FFF2-40B4-BE49-F238E27FC236}">
                <a16:creationId xmlns:a16="http://schemas.microsoft.com/office/drawing/2014/main" id="{CE2A48B7-E3DC-4BCA-855F-4975B615B50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982913" y="1325059"/>
            <a:ext cx="5532437" cy="4712204"/>
          </a:xfr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liennummernplatzhalter 3">
            <a:extLst>
              <a:ext uri="{FF2B5EF4-FFF2-40B4-BE49-F238E27FC236}">
                <a16:creationId xmlns:a16="http://schemas.microsoft.com/office/drawing/2014/main" id="{B36B2AF7-755B-4144-90E4-90DDAF1DDE9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4F34CE0A-DF82-4751-B75B-E8017D4BE78B}" type="slidenum">
              <a:rPr lang="de-DE" altLang="de-DE" sz="1400" smtClean="0"/>
              <a:pPr>
                <a:spcBef>
                  <a:spcPct val="0"/>
                </a:spcBef>
                <a:buFontTx/>
                <a:buNone/>
              </a:pPr>
              <a:t>23</a:t>
            </a:fld>
            <a:endParaRPr lang="de-DE" altLang="de-DE" sz="1400"/>
          </a:p>
        </p:txBody>
      </p:sp>
      <p:sp>
        <p:nvSpPr>
          <p:cNvPr id="49155" name="Rectangle 2">
            <a:extLst>
              <a:ext uri="{FF2B5EF4-FFF2-40B4-BE49-F238E27FC236}">
                <a16:creationId xmlns:a16="http://schemas.microsoft.com/office/drawing/2014/main" id="{16C183C0-7BA5-4D44-8BF4-A4128659D730}"/>
              </a:ext>
            </a:extLst>
          </p:cNvPr>
          <p:cNvSpPr>
            <a:spLocks noGrp="1" noChangeArrowheads="1"/>
          </p:cNvSpPr>
          <p:nvPr>
            <p:ph type="title"/>
          </p:nvPr>
        </p:nvSpPr>
        <p:spPr>
          <a:xfrm>
            <a:off x="176213" y="260350"/>
            <a:ext cx="8510587" cy="1000125"/>
          </a:xfrm>
        </p:spPr>
        <p:txBody>
          <a:bodyPr/>
          <a:lstStyle/>
          <a:p>
            <a:pPr eaLnBrk="1" hangingPunct="1"/>
            <a:r>
              <a:rPr lang="de-DE" altLang="de-DE" dirty="0">
                <a:solidFill>
                  <a:schemeClr val="tx1"/>
                </a:solidFill>
                <a:latin typeface="Calibri" panose="020F0502020204030204" pitchFamily="34" charset="0"/>
              </a:rPr>
              <a:t>Chiffriermaschinen: Enigma - Inneres</a:t>
            </a:r>
          </a:p>
        </p:txBody>
      </p:sp>
      <p:sp>
        <p:nvSpPr>
          <p:cNvPr id="49156" name="Text Box 3">
            <a:extLst>
              <a:ext uri="{FF2B5EF4-FFF2-40B4-BE49-F238E27FC236}">
                <a16:creationId xmlns:a16="http://schemas.microsoft.com/office/drawing/2014/main" id="{FAA817E4-6D3B-40B7-9E62-C9413CBA3F2A}"/>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49157" name="Text Box 4">
            <a:extLst>
              <a:ext uri="{FF2B5EF4-FFF2-40B4-BE49-F238E27FC236}">
                <a16:creationId xmlns:a16="http://schemas.microsoft.com/office/drawing/2014/main" id="{BABB905C-A8C5-4826-B106-6A30658D88D6}"/>
              </a:ext>
            </a:extLst>
          </p:cNvPr>
          <p:cNvSpPr txBox="1">
            <a:spLocks noChangeArrowheads="1"/>
          </p:cNvSpPr>
          <p:nvPr/>
        </p:nvSpPr>
        <p:spPr bwMode="auto">
          <a:xfrm>
            <a:off x="493713" y="1230313"/>
            <a:ext cx="78486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endParaRPr lang="de-DE" altLang="de-DE" sz="1800"/>
          </a:p>
          <a:p>
            <a:pPr eaLnBrk="1" hangingPunct="1">
              <a:spcBef>
                <a:spcPct val="0"/>
              </a:spcBef>
            </a:pPr>
            <a:endParaRPr lang="de-DE" altLang="de-DE" sz="1800"/>
          </a:p>
          <a:p>
            <a:pPr eaLnBrk="1" hangingPunct="1">
              <a:spcBef>
                <a:spcPct val="0"/>
              </a:spcBef>
              <a:buFontTx/>
              <a:buNone/>
            </a:pPr>
            <a:endParaRPr lang="de-DE" altLang="de-DE" sz="1800"/>
          </a:p>
        </p:txBody>
      </p:sp>
      <p:pic>
        <p:nvPicPr>
          <p:cNvPr id="49158" name="Picture 7" descr="basic-enigma">
            <a:extLst>
              <a:ext uri="{FF2B5EF4-FFF2-40B4-BE49-F238E27FC236}">
                <a16:creationId xmlns:a16="http://schemas.microsoft.com/office/drawing/2014/main" id="{B7678D72-58B7-4815-AFE2-EBF88B2A401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333625" y="1484313"/>
            <a:ext cx="5481638" cy="4105275"/>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liennummernplatzhalter 3">
            <a:extLst>
              <a:ext uri="{FF2B5EF4-FFF2-40B4-BE49-F238E27FC236}">
                <a16:creationId xmlns:a16="http://schemas.microsoft.com/office/drawing/2014/main" id="{977D5B2E-3F48-48D3-BA32-E0CFCA279F9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83C04FF4-1ABD-44F4-911E-6C710F8D3CA1}" type="slidenum">
              <a:rPr lang="de-DE" altLang="de-DE" sz="1400" smtClean="0"/>
              <a:pPr>
                <a:spcBef>
                  <a:spcPct val="0"/>
                </a:spcBef>
                <a:buFontTx/>
                <a:buNone/>
              </a:pPr>
              <a:t>24</a:t>
            </a:fld>
            <a:endParaRPr lang="de-DE" altLang="de-DE" sz="1400"/>
          </a:p>
        </p:txBody>
      </p:sp>
      <p:sp>
        <p:nvSpPr>
          <p:cNvPr id="51203" name="Rectangle 2">
            <a:extLst>
              <a:ext uri="{FF2B5EF4-FFF2-40B4-BE49-F238E27FC236}">
                <a16:creationId xmlns:a16="http://schemas.microsoft.com/office/drawing/2014/main" id="{172AF841-5617-4433-B2F2-1A6D100F0C70}"/>
              </a:ext>
            </a:extLst>
          </p:cNvPr>
          <p:cNvSpPr>
            <a:spLocks noGrp="1" noChangeArrowheads="1"/>
          </p:cNvSpPr>
          <p:nvPr>
            <p:ph type="title"/>
          </p:nvPr>
        </p:nvSpPr>
        <p:spPr>
          <a:xfrm>
            <a:off x="71181" y="260350"/>
            <a:ext cx="8919506" cy="1000125"/>
          </a:xfrm>
        </p:spPr>
        <p:txBody>
          <a:bodyPr/>
          <a:lstStyle/>
          <a:p>
            <a:pPr eaLnBrk="1" hangingPunct="1"/>
            <a:r>
              <a:rPr lang="de-DE" altLang="de-DE" sz="3200" dirty="0">
                <a:solidFill>
                  <a:schemeClr val="tx1"/>
                </a:solidFill>
                <a:latin typeface="Calibri" panose="020F0502020204030204" pitchFamily="34" charset="0"/>
              </a:rPr>
              <a:t>Verschlüsselung im 2.Weltkrieg mit der Enigma</a:t>
            </a:r>
          </a:p>
        </p:txBody>
      </p:sp>
      <p:sp>
        <p:nvSpPr>
          <p:cNvPr id="51204" name="Text Box 3">
            <a:extLst>
              <a:ext uri="{FF2B5EF4-FFF2-40B4-BE49-F238E27FC236}">
                <a16:creationId xmlns:a16="http://schemas.microsoft.com/office/drawing/2014/main" id="{63EBB0C2-5685-4C1B-9D36-FA110996AD3B}"/>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15396" name="Text Box 4">
            <a:extLst>
              <a:ext uri="{FF2B5EF4-FFF2-40B4-BE49-F238E27FC236}">
                <a16:creationId xmlns:a16="http://schemas.microsoft.com/office/drawing/2014/main" id="{93CE5658-6DF2-4647-A2FB-2E22A0CD45F9}"/>
              </a:ext>
            </a:extLst>
          </p:cNvPr>
          <p:cNvSpPr txBox="1">
            <a:spLocks noChangeArrowheads="1"/>
          </p:cNvSpPr>
          <p:nvPr/>
        </p:nvSpPr>
        <p:spPr bwMode="auto">
          <a:xfrm>
            <a:off x="457200" y="1554163"/>
            <a:ext cx="7848600"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AutoNum type="arabicPeriod"/>
            </a:pPr>
            <a:r>
              <a:rPr lang="de-DE" altLang="de-DE" sz="1800"/>
              <a:t> </a:t>
            </a:r>
            <a:r>
              <a:rPr lang="de-DE" altLang="de-DE" sz="1800">
                <a:latin typeface="Calibri" panose="020F0502020204030204" pitchFamily="34" charset="0"/>
              </a:rPr>
              <a:t>Lage der Walzen wurde jeden Tag verändert und wurde </a:t>
            </a:r>
            <a:r>
              <a:rPr lang="de-DE" altLang="de-DE" sz="1800" b="1">
                <a:latin typeface="Calibri" panose="020F0502020204030204" pitchFamily="34" charset="0"/>
              </a:rPr>
              <a:t>Tagesschlüssel</a:t>
            </a:r>
            <a:r>
              <a:rPr lang="de-DE" altLang="de-DE" sz="1800">
                <a:latin typeface="Calibri" panose="020F0502020204030204" pitchFamily="34" charset="0"/>
              </a:rPr>
              <a:t> genannt</a:t>
            </a:r>
          </a:p>
          <a:p>
            <a:pPr eaLnBrk="1" hangingPunct="1">
              <a:spcBef>
                <a:spcPct val="0"/>
              </a:spcBef>
              <a:buFontTx/>
              <a:buAutoNum type="arabicPeriod"/>
            </a:pPr>
            <a:endParaRPr lang="de-DE" altLang="de-DE" sz="1800">
              <a:latin typeface="Calibri" panose="020F0502020204030204" pitchFamily="34" charset="0"/>
            </a:endParaRPr>
          </a:p>
          <a:p>
            <a:pPr eaLnBrk="1" hangingPunct="1">
              <a:spcBef>
                <a:spcPct val="0"/>
              </a:spcBef>
              <a:buFontTx/>
              <a:buAutoNum type="arabicPeriod"/>
            </a:pPr>
            <a:r>
              <a:rPr lang="de-DE" altLang="de-DE" sz="1800">
                <a:latin typeface="Calibri" panose="020F0502020204030204" pitchFamily="34" charset="0"/>
              </a:rPr>
              <a:t> Tagesschlüssel wurde in sogenannten </a:t>
            </a:r>
            <a:r>
              <a:rPr lang="de-DE" altLang="de-DE" sz="1800" b="1">
                <a:latin typeface="Calibri" panose="020F0502020204030204" pitchFamily="34" charset="0"/>
              </a:rPr>
              <a:t>Schlüsselbüchern</a:t>
            </a:r>
            <a:r>
              <a:rPr lang="de-DE" altLang="de-DE" sz="1800">
                <a:latin typeface="Calibri" panose="020F0502020204030204" pitchFamily="34" charset="0"/>
              </a:rPr>
              <a:t> verteilt</a:t>
            </a:r>
          </a:p>
          <a:p>
            <a:pPr eaLnBrk="1" hangingPunct="1">
              <a:spcBef>
                <a:spcPct val="0"/>
              </a:spcBef>
              <a:buFontTx/>
              <a:buAutoNum type="arabicPeriod"/>
            </a:pPr>
            <a:endParaRPr lang="de-DE" altLang="de-DE" sz="1800">
              <a:latin typeface="Calibri" panose="020F0502020204030204" pitchFamily="34" charset="0"/>
            </a:endParaRPr>
          </a:p>
          <a:p>
            <a:pPr eaLnBrk="1" hangingPunct="1">
              <a:spcBef>
                <a:spcPct val="0"/>
              </a:spcBef>
              <a:buFontTx/>
              <a:buAutoNum type="arabicPeriod"/>
            </a:pPr>
            <a:r>
              <a:rPr lang="de-DE" altLang="de-DE" sz="1800">
                <a:latin typeface="Calibri" panose="020F0502020204030204" pitchFamily="34" charset="0"/>
              </a:rPr>
              <a:t> pro Nachricht wurde eine neue Steckverbindung verwendet, die am Anfang der Nachricht mit Tagesschlüssel verschlüsselt mitgeteilt wurde</a:t>
            </a:r>
          </a:p>
          <a:p>
            <a:pPr eaLnBrk="1" hangingPunct="1">
              <a:spcBef>
                <a:spcPct val="0"/>
              </a:spcBef>
              <a:buFontTx/>
              <a:buAutoNum type="arabicPeriod"/>
            </a:pPr>
            <a:endParaRPr lang="de-DE" altLang="de-DE" sz="1800">
              <a:latin typeface="Calibri" panose="020F0502020204030204" pitchFamily="34" charset="0"/>
            </a:endParaRPr>
          </a:p>
          <a:p>
            <a:pPr eaLnBrk="1" hangingPunct="1">
              <a:spcBef>
                <a:spcPct val="0"/>
              </a:spcBef>
              <a:buFontTx/>
              <a:buAutoNum type="arabicPeriod"/>
            </a:pPr>
            <a:r>
              <a:rPr lang="de-DE" altLang="de-DE" sz="1800">
                <a:latin typeface="Calibri" panose="020F0502020204030204" pitchFamily="34" charset="0"/>
              </a:rPr>
              <a:t> Nachricht wurde mit Enigma getippt</a:t>
            </a:r>
          </a:p>
          <a:p>
            <a:pPr eaLnBrk="1" hangingPunct="1">
              <a:spcBef>
                <a:spcPct val="0"/>
              </a:spcBef>
              <a:buFontTx/>
              <a:buAutoNum type="arabicPeriod"/>
            </a:pPr>
            <a:endParaRPr lang="de-DE" altLang="de-DE" sz="1800">
              <a:latin typeface="Calibri" panose="020F0502020204030204" pitchFamily="34" charset="0"/>
            </a:endParaRPr>
          </a:p>
          <a:p>
            <a:pPr eaLnBrk="1" hangingPunct="1">
              <a:spcBef>
                <a:spcPct val="0"/>
              </a:spcBef>
              <a:buFontTx/>
              <a:buAutoNum type="arabicPeriod"/>
            </a:pPr>
            <a:r>
              <a:rPr lang="de-DE" altLang="de-DE" sz="1800">
                <a:latin typeface="Calibri" panose="020F0502020204030204" pitchFamily="34" charset="0"/>
              </a:rPr>
              <a:t> Enigma gab verschlüsselten Text aus</a:t>
            </a:r>
          </a:p>
          <a:p>
            <a:pPr eaLnBrk="1" hangingPunct="1">
              <a:spcBef>
                <a:spcPct val="0"/>
              </a:spcBef>
              <a:buFontTx/>
              <a:buAutoNum type="arabicPeriod"/>
            </a:pPr>
            <a:endParaRPr lang="de-DE" altLang="de-DE" sz="1800">
              <a:latin typeface="Calibri" panose="020F0502020204030204" pitchFamily="34" charset="0"/>
            </a:endParaRPr>
          </a:p>
          <a:p>
            <a:pPr eaLnBrk="1" hangingPunct="1">
              <a:spcBef>
                <a:spcPct val="0"/>
              </a:spcBef>
              <a:buFontTx/>
              <a:buAutoNum type="arabicPeriod"/>
            </a:pPr>
            <a:r>
              <a:rPr lang="de-DE" altLang="de-DE" sz="1800">
                <a:latin typeface="Calibri" panose="020F0502020204030204" pitchFamily="34" charset="0"/>
              </a:rPr>
              <a:t> Verschlüsselter Text wurde von Funker dann gefunkt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539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539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539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5396">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5396">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539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liennummernplatzhalter 6">
            <a:extLst>
              <a:ext uri="{FF2B5EF4-FFF2-40B4-BE49-F238E27FC236}">
                <a16:creationId xmlns:a16="http://schemas.microsoft.com/office/drawing/2014/main" id="{E90868CC-9DFA-4C35-A471-C69E2DD4B77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60EE5B27-BB40-4AEE-8228-E9034AF3A24C}" type="slidenum">
              <a:rPr lang="de-DE" altLang="de-DE" sz="1400" smtClean="0"/>
              <a:pPr>
                <a:spcBef>
                  <a:spcPct val="0"/>
                </a:spcBef>
                <a:buFontTx/>
                <a:buNone/>
              </a:pPr>
              <a:t>25</a:t>
            </a:fld>
            <a:endParaRPr lang="de-DE" altLang="de-DE" sz="1400"/>
          </a:p>
        </p:txBody>
      </p:sp>
      <p:sp>
        <p:nvSpPr>
          <p:cNvPr id="53251" name="Rectangle 2">
            <a:extLst>
              <a:ext uri="{FF2B5EF4-FFF2-40B4-BE49-F238E27FC236}">
                <a16:creationId xmlns:a16="http://schemas.microsoft.com/office/drawing/2014/main" id="{3EC19768-9075-49ED-BBDF-DC88CD5361E7}"/>
              </a:ext>
            </a:extLst>
          </p:cNvPr>
          <p:cNvSpPr>
            <a:spLocks noChangeArrowheads="1"/>
          </p:cNvSpPr>
          <p:nvPr/>
        </p:nvSpPr>
        <p:spPr bwMode="auto">
          <a:xfrm>
            <a:off x="0" y="6159500"/>
            <a:ext cx="91440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just" eaLnBrk="1" hangingPunct="1">
              <a:spcBef>
                <a:spcPct val="0"/>
              </a:spcBef>
              <a:buFontTx/>
              <a:buNone/>
            </a:pPr>
            <a:r>
              <a:rPr lang="en-US" altLang="de-DE" sz="1200">
                <a:solidFill>
                  <a:srgbClr val="000000"/>
                </a:solidFill>
                <a:latin typeface="Times New Roman" panose="02020603050405020304" pitchFamily="18" charset="0"/>
                <a:cs typeface="Times New Roman" panose="02020603050405020304" pitchFamily="18" charset="0"/>
              </a:rPr>
              <a:t> </a:t>
            </a:r>
          </a:p>
          <a:p>
            <a:pPr>
              <a:spcBef>
                <a:spcPct val="0"/>
              </a:spcBef>
              <a:buFontTx/>
              <a:buNone/>
            </a:pPr>
            <a:endParaRPr lang="en-US" altLang="de-DE" sz="2400">
              <a:latin typeface="Times New Roman" panose="02020603050405020304" pitchFamily="18" charset="0"/>
            </a:endParaRPr>
          </a:p>
        </p:txBody>
      </p:sp>
      <p:sp>
        <p:nvSpPr>
          <p:cNvPr id="53252" name="Rectangle 3">
            <a:extLst>
              <a:ext uri="{FF2B5EF4-FFF2-40B4-BE49-F238E27FC236}">
                <a16:creationId xmlns:a16="http://schemas.microsoft.com/office/drawing/2014/main" id="{E102D42A-CC57-4DE3-8EDC-62E5B0BF251F}"/>
              </a:ext>
            </a:extLst>
          </p:cNvPr>
          <p:cNvSpPr>
            <a:spLocks noGrp="1" noChangeArrowheads="1"/>
          </p:cNvSpPr>
          <p:nvPr>
            <p:ph type="title" sz="quarter"/>
          </p:nvPr>
        </p:nvSpPr>
        <p:spPr>
          <a:xfrm>
            <a:off x="381000" y="228600"/>
            <a:ext cx="7772400" cy="609600"/>
          </a:xfrm>
        </p:spPr>
        <p:txBody>
          <a:bodyPr/>
          <a:lstStyle/>
          <a:p>
            <a:pPr eaLnBrk="1" hangingPunct="1"/>
            <a:r>
              <a:rPr lang="en-US" altLang="de-DE" sz="2800">
                <a:latin typeface="Calibri" panose="020F0502020204030204" pitchFamily="34" charset="0"/>
                <a:cs typeface="Arial" panose="020B0604020202020204" pitchFamily="34" charset="0"/>
              </a:rPr>
              <a:t>Alan Turing und das Enigma Projekt</a:t>
            </a:r>
          </a:p>
        </p:txBody>
      </p:sp>
      <p:pic>
        <p:nvPicPr>
          <p:cNvPr id="53253" name="Picture 4" descr="The Mansion at Bletchley Park">
            <a:extLst>
              <a:ext uri="{FF2B5EF4-FFF2-40B4-BE49-F238E27FC236}">
                <a16:creationId xmlns:a16="http://schemas.microsoft.com/office/drawing/2014/main" id="{222CE429-E9DD-46F3-96A5-2F28DB376DF9}"/>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5181600" y="914400"/>
            <a:ext cx="3581400" cy="2144713"/>
          </a:xfrm>
          <a:noFill/>
        </p:spPr>
      </p:pic>
      <p:pic>
        <p:nvPicPr>
          <p:cNvPr id="53254" name="Picture 5" descr="enigmamachine">
            <a:extLst>
              <a:ext uri="{FF2B5EF4-FFF2-40B4-BE49-F238E27FC236}">
                <a16:creationId xmlns:a16="http://schemas.microsoft.com/office/drawing/2014/main" id="{CA3A1723-1F83-4251-9BB4-C3223D412974}"/>
              </a:ext>
            </a:extLst>
          </p:cNvPr>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381000" y="914400"/>
            <a:ext cx="2271713" cy="4724400"/>
          </a:xfrm>
          <a:noFill/>
        </p:spPr>
      </p:pic>
      <p:pic>
        <p:nvPicPr>
          <p:cNvPr id="53255" name="Picture 6" descr="220px-Alan_Turing">
            <a:hlinkClick r:id="rId5"/>
            <a:extLst>
              <a:ext uri="{FF2B5EF4-FFF2-40B4-BE49-F238E27FC236}">
                <a16:creationId xmlns:a16="http://schemas.microsoft.com/office/drawing/2014/main" id="{797BBB7C-631E-47E1-9895-3E11941CFCA2}"/>
              </a:ext>
            </a:extLst>
          </p:cNvPr>
          <p:cNvPicPr>
            <a:picLocks noGrp="1" noChangeAspect="1" noChangeArrowheads="1"/>
          </p:cNvPicPr>
          <p:nvPr>
            <p:ph sz="quarter" idx="3"/>
          </p:nvPr>
        </p:nvPicPr>
        <p:blipFill>
          <a:blip r:embed="rId6">
            <a:extLst>
              <a:ext uri="{28A0092B-C50C-407E-A947-70E740481C1C}">
                <a14:useLocalDpi xmlns:a14="http://schemas.microsoft.com/office/drawing/2010/main" val="0"/>
              </a:ext>
            </a:extLst>
          </a:blip>
          <a:srcRect/>
          <a:stretch>
            <a:fillRect/>
          </a:stretch>
        </p:blipFill>
        <p:spPr>
          <a:xfrm>
            <a:off x="2895600" y="1524000"/>
            <a:ext cx="2006600" cy="2209800"/>
          </a:xfrm>
        </p:spPr>
      </p:pic>
      <p:sp>
        <p:nvSpPr>
          <p:cNvPr id="53256" name="Text Box 7">
            <a:extLst>
              <a:ext uri="{FF2B5EF4-FFF2-40B4-BE49-F238E27FC236}">
                <a16:creationId xmlns:a16="http://schemas.microsoft.com/office/drawing/2014/main" id="{07D0F4DE-62A8-4DE8-9E74-80FD35B21489}"/>
              </a:ext>
            </a:extLst>
          </p:cNvPr>
          <p:cNvSpPr txBox="1">
            <a:spLocks noChangeArrowheads="1"/>
          </p:cNvSpPr>
          <p:nvPr/>
        </p:nvSpPr>
        <p:spPr bwMode="auto">
          <a:xfrm>
            <a:off x="304800" y="5791200"/>
            <a:ext cx="540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de-DE" sz="1800">
                <a:cs typeface="Arial" panose="020B0604020202020204" pitchFamily="34" charset="0"/>
              </a:rPr>
              <a:t>Source: </a:t>
            </a:r>
            <a:r>
              <a:rPr lang="en-US" altLang="de-DE" sz="1800">
                <a:solidFill>
                  <a:srgbClr val="333399"/>
                </a:solidFill>
                <a:cs typeface="Arial" panose="020B0604020202020204" pitchFamily="34" charset="0"/>
              </a:rPr>
              <a:t>http://www.ellsbury.com/enigmabombe.htm</a:t>
            </a:r>
          </a:p>
        </p:txBody>
      </p:sp>
      <p:sp>
        <p:nvSpPr>
          <p:cNvPr id="53257" name="Text Box 8">
            <a:extLst>
              <a:ext uri="{FF2B5EF4-FFF2-40B4-BE49-F238E27FC236}">
                <a16:creationId xmlns:a16="http://schemas.microsoft.com/office/drawing/2014/main" id="{9F75EDEA-4336-4A56-BCF0-5CA829DBE275}"/>
              </a:ext>
            </a:extLst>
          </p:cNvPr>
          <p:cNvSpPr txBox="1">
            <a:spLocks noChangeArrowheads="1"/>
          </p:cNvSpPr>
          <p:nvPr/>
        </p:nvSpPr>
        <p:spPr bwMode="auto">
          <a:xfrm>
            <a:off x="5375275" y="3048000"/>
            <a:ext cx="31702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de-DE" sz="1800">
                <a:latin typeface="Calibri" panose="020F0502020204030204" pitchFamily="34" charset="0"/>
                <a:cs typeface="Arial" panose="020B0604020202020204" pitchFamily="34" charset="0"/>
              </a:rPr>
              <a:t>The Mansion at Bletchley Park</a:t>
            </a:r>
          </a:p>
          <a:p>
            <a:pPr algn="ctr" eaLnBrk="1" hangingPunct="1">
              <a:spcBef>
                <a:spcPct val="0"/>
              </a:spcBef>
              <a:buFontTx/>
              <a:buNone/>
            </a:pPr>
            <a:r>
              <a:rPr lang="en-US" altLang="de-DE" sz="1400">
                <a:latin typeface="Calibri" panose="020F0502020204030204" pitchFamily="34" charset="0"/>
                <a:cs typeface="Arial" panose="020B0604020202020204" pitchFamily="34" charset="0"/>
              </a:rPr>
              <a:t>(England’s wartime codebreaking center)</a:t>
            </a:r>
          </a:p>
        </p:txBody>
      </p:sp>
      <p:pic>
        <p:nvPicPr>
          <p:cNvPr id="53258" name="Picture 9" descr="The Enigma rotor assembly. The three movable rotors are sandwiched between two fixed wheels: the entry wheel on the right and the reflector (here marked &quot;B&quot;) on the left.">
            <a:hlinkClick r:id="rId7" tooltip="The Enigma rotor assembly. The three movable rotors are sandwiched between two fixed wheels: the entry wheel on the right and the reflector (here marked &quot;B&quot;) on the left."/>
            <a:extLst>
              <a:ext uri="{FF2B5EF4-FFF2-40B4-BE49-F238E27FC236}">
                <a16:creationId xmlns:a16="http://schemas.microsoft.com/office/drawing/2014/main" id="{C279E7B5-341B-4B64-B912-4FA0B48AA141}"/>
              </a:ext>
            </a:extLst>
          </p:cNvPr>
          <p:cNvPicPr>
            <a:picLocks noGrp="1" noChangeAspect="1" noChangeArrowheads="1"/>
          </p:cNvPicPr>
          <p:nvPr>
            <p:ph sz="quarter" idx="4"/>
          </p:nvPr>
        </p:nvPicPr>
        <p:blipFill>
          <a:blip r:embed="rId8">
            <a:extLst>
              <a:ext uri="{28A0092B-C50C-407E-A947-70E740481C1C}">
                <a14:useLocalDpi xmlns:a14="http://schemas.microsoft.com/office/drawing/2010/main" val="0"/>
              </a:ext>
            </a:extLst>
          </a:blip>
          <a:srcRect/>
          <a:stretch>
            <a:fillRect/>
          </a:stretch>
        </p:blipFill>
        <p:spPr>
          <a:xfrm>
            <a:off x="5715000" y="3810000"/>
            <a:ext cx="3022600" cy="2266950"/>
          </a:xfrm>
        </p:spPr>
      </p:pic>
      <p:sp>
        <p:nvSpPr>
          <p:cNvPr id="53259" name="Text Box 10">
            <a:extLst>
              <a:ext uri="{FF2B5EF4-FFF2-40B4-BE49-F238E27FC236}">
                <a16:creationId xmlns:a16="http://schemas.microsoft.com/office/drawing/2014/main" id="{56682DB6-F1EB-4C44-BE08-A927B53E3EBA}"/>
              </a:ext>
            </a:extLst>
          </p:cNvPr>
          <p:cNvSpPr txBox="1">
            <a:spLocks noChangeArrowheads="1"/>
          </p:cNvSpPr>
          <p:nvPr/>
        </p:nvSpPr>
        <p:spPr bwMode="auto">
          <a:xfrm>
            <a:off x="2971800" y="914400"/>
            <a:ext cx="182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en-US" altLang="de-DE" sz="1800">
                <a:latin typeface="Calibri" panose="020F0502020204030204" pitchFamily="34" charset="0"/>
                <a:cs typeface="Arial" panose="020B0604020202020204" pitchFamily="34" charset="0"/>
              </a:rPr>
              <a:t>Alan M. Turing</a:t>
            </a:r>
          </a:p>
          <a:p>
            <a:pPr algn="ctr" eaLnBrk="1" hangingPunct="1">
              <a:spcBef>
                <a:spcPct val="0"/>
              </a:spcBef>
              <a:buFontTx/>
              <a:buNone/>
            </a:pPr>
            <a:r>
              <a:rPr lang="en-US" altLang="de-DE" sz="1800">
                <a:latin typeface="Calibri" panose="020F0502020204030204" pitchFamily="34" charset="0"/>
                <a:cs typeface="Arial" panose="020B0604020202020204" pitchFamily="34" charset="0"/>
              </a:rPr>
              <a:t>1912-1954</a:t>
            </a:r>
            <a:endParaRPr lang="en-US" altLang="de-DE" sz="1400">
              <a:latin typeface="Calibri" panose="020F050202020403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liennummernplatzhalter 3">
            <a:extLst>
              <a:ext uri="{FF2B5EF4-FFF2-40B4-BE49-F238E27FC236}">
                <a16:creationId xmlns:a16="http://schemas.microsoft.com/office/drawing/2014/main" id="{24E423FA-EB3F-4135-A85B-A80EF31BF11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D4506D96-6F02-4766-9202-E987508C6056}" type="slidenum">
              <a:rPr lang="de-DE" altLang="de-DE" sz="1400" smtClean="0"/>
              <a:pPr>
                <a:spcBef>
                  <a:spcPct val="0"/>
                </a:spcBef>
                <a:buFontTx/>
                <a:buNone/>
              </a:pPr>
              <a:t>26</a:t>
            </a:fld>
            <a:endParaRPr lang="de-DE" altLang="de-DE" sz="1400"/>
          </a:p>
        </p:txBody>
      </p:sp>
      <p:sp>
        <p:nvSpPr>
          <p:cNvPr id="55299" name="Rectangle 2">
            <a:extLst>
              <a:ext uri="{FF2B5EF4-FFF2-40B4-BE49-F238E27FC236}">
                <a16:creationId xmlns:a16="http://schemas.microsoft.com/office/drawing/2014/main" id="{4E434404-C727-4EF6-9E99-C771F64364F8}"/>
              </a:ext>
            </a:extLst>
          </p:cNvPr>
          <p:cNvSpPr>
            <a:spLocks noGrp="1" noChangeArrowheads="1"/>
          </p:cNvSpPr>
          <p:nvPr>
            <p:ph type="title"/>
          </p:nvPr>
        </p:nvSpPr>
        <p:spPr>
          <a:xfrm>
            <a:off x="176213" y="260350"/>
            <a:ext cx="8510587" cy="1000125"/>
          </a:xfrm>
        </p:spPr>
        <p:txBody>
          <a:bodyPr/>
          <a:lstStyle/>
          <a:p>
            <a:pPr eaLnBrk="1" hangingPunct="1"/>
            <a:r>
              <a:rPr lang="de-DE" altLang="de-DE" sz="3200" dirty="0">
                <a:solidFill>
                  <a:schemeClr val="tx1"/>
                </a:solidFill>
                <a:latin typeface="Calibri" panose="020F0502020204030204" pitchFamily="34" charset="0"/>
              </a:rPr>
              <a:t>Enigma: Wie konnte dies von den </a:t>
            </a:r>
            <a:r>
              <a:rPr lang="de-DE" altLang="de-DE" sz="3200" dirty="0" err="1">
                <a:solidFill>
                  <a:schemeClr val="tx1"/>
                </a:solidFill>
                <a:latin typeface="Calibri" panose="020F0502020204030204" pitchFamily="34" charset="0"/>
              </a:rPr>
              <a:t>Allierten</a:t>
            </a:r>
            <a:r>
              <a:rPr lang="de-DE" altLang="de-DE" sz="3200" dirty="0">
                <a:solidFill>
                  <a:schemeClr val="tx1"/>
                </a:solidFill>
                <a:latin typeface="Calibri" panose="020F0502020204030204" pitchFamily="34" charset="0"/>
              </a:rPr>
              <a:t> geknackt werden?</a:t>
            </a:r>
          </a:p>
        </p:txBody>
      </p:sp>
      <p:sp>
        <p:nvSpPr>
          <p:cNvPr id="55300" name="Text Box 3">
            <a:extLst>
              <a:ext uri="{FF2B5EF4-FFF2-40B4-BE49-F238E27FC236}">
                <a16:creationId xmlns:a16="http://schemas.microsoft.com/office/drawing/2014/main" id="{6A780F44-E4A7-469F-9FF0-F7397D1991F9}"/>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17444" name="Text Box 4">
            <a:extLst>
              <a:ext uri="{FF2B5EF4-FFF2-40B4-BE49-F238E27FC236}">
                <a16:creationId xmlns:a16="http://schemas.microsoft.com/office/drawing/2014/main" id="{B4BCDE60-B600-49CA-8176-569881D43B3B}"/>
              </a:ext>
            </a:extLst>
          </p:cNvPr>
          <p:cNvSpPr txBox="1">
            <a:spLocks noChangeArrowheads="1"/>
          </p:cNvSpPr>
          <p:nvPr/>
        </p:nvSpPr>
        <p:spPr bwMode="auto">
          <a:xfrm>
            <a:off x="444500" y="1209675"/>
            <a:ext cx="784860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r>
              <a:rPr lang="de-DE" altLang="de-DE" sz="1800"/>
              <a:t> </a:t>
            </a:r>
            <a:r>
              <a:rPr lang="de-DE" altLang="de-DE" sz="1800">
                <a:latin typeface="Calibri" panose="020F0502020204030204" pitchFamily="34" charset="0"/>
              </a:rPr>
              <a:t>alle Nachrichten wurden selbstverständlich abgefangen und aufgehoben</a:t>
            </a:r>
          </a:p>
          <a:p>
            <a:pPr eaLnBrk="1" hangingPunct="1">
              <a:spcBef>
                <a:spcPct val="0"/>
              </a:spcBef>
            </a:pPr>
            <a:r>
              <a:rPr lang="de-DE" altLang="de-DE" sz="1800">
                <a:latin typeface="Calibri" panose="020F0502020204030204" pitchFamily="34" charset="0"/>
              </a:rPr>
              <a:t> eine Enigma wurde im Kampf ergaunert</a:t>
            </a:r>
          </a:p>
          <a:p>
            <a:pPr eaLnBrk="1" hangingPunct="1">
              <a:spcBef>
                <a:spcPct val="0"/>
              </a:spcBef>
            </a:pPr>
            <a:r>
              <a:rPr lang="de-DE" altLang="de-DE" sz="1800">
                <a:latin typeface="Calibri" panose="020F0502020204030204" pitchFamily="34" charset="0"/>
              </a:rPr>
              <a:t> ab und an wurden Schlüsselbücher ergattert</a:t>
            </a:r>
          </a:p>
          <a:p>
            <a:pPr eaLnBrk="1" hangingPunct="1">
              <a:spcBef>
                <a:spcPct val="0"/>
              </a:spcBef>
            </a:pPr>
            <a:r>
              <a:rPr lang="de-DE" altLang="de-DE" sz="1800">
                <a:latin typeface="Calibri" panose="020F0502020204030204" pitchFamily="34" charset="0"/>
              </a:rPr>
              <a:t> im Bletchley Park arbeitet u.a. Alan Turing an der Entschlüsselung:</a:t>
            </a:r>
          </a:p>
          <a:p>
            <a:pPr lvl="1" eaLnBrk="1" hangingPunct="1">
              <a:spcBef>
                <a:spcPct val="0"/>
              </a:spcBef>
              <a:buFontTx/>
              <a:buChar char="•"/>
            </a:pPr>
            <a:r>
              <a:rPr lang="de-DE" altLang="de-DE" sz="1800">
                <a:latin typeface="Calibri" panose="020F0502020204030204" pitchFamily="34" charset="0"/>
              </a:rPr>
              <a:t> Entschlüsselung durch sogenannte Bomben (riesige Maschinen)    </a:t>
            </a:r>
          </a:p>
          <a:p>
            <a:pPr lvl="1" eaLnBrk="1" hangingPunct="1">
              <a:spcBef>
                <a:spcPct val="0"/>
              </a:spcBef>
              <a:buFontTx/>
              <a:buChar char="•"/>
            </a:pPr>
            <a:r>
              <a:rPr lang="de-DE" altLang="de-DE" sz="1800">
                <a:latin typeface="Calibri" panose="020F0502020204030204" pitchFamily="34" charset="0"/>
              </a:rPr>
              <a:t> man wusste z.B., dass am Anfang immer der Wetterbericht gesendet wurde, dort konnte man nach Wörtern wie 'WETTER' suchen      </a:t>
            </a:r>
          </a:p>
          <a:p>
            <a:pPr lvl="1" eaLnBrk="1" hangingPunct="1">
              <a:spcBef>
                <a:spcPct val="0"/>
              </a:spcBef>
              <a:buFontTx/>
              <a:buChar char="•"/>
            </a:pPr>
            <a:r>
              <a:rPr lang="de-DE" altLang="de-DE" sz="1800">
                <a:latin typeface="Calibri" panose="020F0502020204030204" pitchFamily="34" charset="0"/>
              </a:rPr>
              <a:t> solche Wörter waren immer der Start      </a:t>
            </a:r>
          </a:p>
          <a:p>
            <a:pPr lvl="1" eaLnBrk="1" hangingPunct="1">
              <a:spcBef>
                <a:spcPct val="0"/>
              </a:spcBef>
              <a:buFontTx/>
              <a:buChar char="•"/>
            </a:pPr>
            <a:r>
              <a:rPr lang="de-DE" altLang="de-DE" sz="1800">
                <a:latin typeface="Calibri" panose="020F0502020204030204" pitchFamily="34" charset="0"/>
              </a:rPr>
              <a:t> danach gab es immer noch 159.000.000.000.000.000.000 mögliche Einstellungen für die Walzen   </a:t>
            </a:r>
          </a:p>
          <a:p>
            <a:pPr lvl="1" eaLnBrk="1" hangingPunct="1">
              <a:spcBef>
                <a:spcPct val="0"/>
              </a:spcBef>
              <a:buFontTx/>
              <a:buChar char="•"/>
            </a:pPr>
            <a:r>
              <a:rPr lang="de-DE" altLang="de-DE" sz="1800">
                <a:latin typeface="Calibri" panose="020F0502020204030204" pitchFamily="34" charset="0"/>
              </a:rPr>
              <a:t> Turing fand Tricks, um diese Möglichkeiten einzuschränken</a:t>
            </a:r>
          </a:p>
          <a:p>
            <a:pPr eaLnBrk="1" hangingPunct="1">
              <a:spcBef>
                <a:spcPct val="0"/>
              </a:spcBef>
            </a:pPr>
            <a:r>
              <a:rPr lang="de-DE" altLang="de-DE" sz="1800">
                <a:latin typeface="Calibri" panose="020F0502020204030204" pitchFamily="34" charset="0"/>
              </a:rPr>
              <a:t> gleichzeitig wurden große Beiträge in der Mathematik geleistet    </a:t>
            </a:r>
          </a:p>
          <a:p>
            <a:pPr eaLnBrk="1" hangingPunct="1">
              <a:spcBef>
                <a:spcPct val="0"/>
              </a:spcBef>
            </a:pPr>
            <a:r>
              <a:rPr lang="de-DE" altLang="de-DE" sz="1800">
                <a:latin typeface="Calibri" panose="020F0502020204030204" pitchFamily="34" charset="0"/>
              </a:rPr>
              <a:t> alles war TOP SECRET, auch Angehörige durften nichts wissen, Deutsche durften nicht ahnen, dass ihre Enigmas nicht mehr sicher waren  </a:t>
            </a:r>
          </a:p>
          <a:p>
            <a:pPr eaLnBrk="1" hangingPunct="1">
              <a:spcBef>
                <a:spcPct val="0"/>
              </a:spcBef>
            </a:pPr>
            <a:r>
              <a:rPr lang="de-DE" altLang="de-DE" sz="1800">
                <a:latin typeface="Calibri" panose="020F0502020204030204" pitchFamily="34" charset="0"/>
              </a:rPr>
              <a:t> erst 1974 wurde Geheimhaltung aufgehoben (bis dahin glaubte man immer noch, dass Enigma sicher sei), da war Turing leider schon tot      </a:t>
            </a:r>
          </a:p>
          <a:p>
            <a:pPr eaLnBrk="1" hangingPunct="1">
              <a:spcBef>
                <a:spcPct val="0"/>
              </a:spcBef>
            </a:pPr>
            <a:r>
              <a:rPr lang="de-DE" altLang="de-DE" sz="1800">
                <a:latin typeface="Calibri" panose="020F0502020204030204" pitchFamily="34" charset="0"/>
              </a:rPr>
              <a:t> man behauptet, dass durch Bletchley Park der 2. Weltkrieg viel viel schneller beendet werden konnte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4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44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744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744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1744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1744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1744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1744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17444">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17444">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17444">
                                            <p:txEl>
                                              <p:pRg st="10" end="1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317444">
                                            <p:txEl>
                                              <p:pRg st="11" end="1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31744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4"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liennummernplatzhalter 3">
            <a:extLst>
              <a:ext uri="{FF2B5EF4-FFF2-40B4-BE49-F238E27FC236}">
                <a16:creationId xmlns:a16="http://schemas.microsoft.com/office/drawing/2014/main" id="{07E04D7E-2742-4995-9B79-6D3ACE2E1E7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46B3E3DB-5278-40B3-893D-EA45EDB9A269}" type="slidenum">
              <a:rPr lang="de-DE" altLang="de-DE" sz="1400" smtClean="0"/>
              <a:pPr>
                <a:spcBef>
                  <a:spcPct val="0"/>
                </a:spcBef>
                <a:buFontTx/>
                <a:buNone/>
              </a:pPr>
              <a:t>27</a:t>
            </a:fld>
            <a:endParaRPr lang="de-DE" altLang="de-DE" sz="1400"/>
          </a:p>
        </p:txBody>
      </p:sp>
      <p:sp>
        <p:nvSpPr>
          <p:cNvPr id="57347" name="Rectangle 2">
            <a:extLst>
              <a:ext uri="{FF2B5EF4-FFF2-40B4-BE49-F238E27FC236}">
                <a16:creationId xmlns:a16="http://schemas.microsoft.com/office/drawing/2014/main" id="{B15C0ABF-D14D-46EA-9793-31819953B04F}"/>
              </a:ext>
            </a:extLst>
          </p:cNvPr>
          <p:cNvSpPr>
            <a:spLocks noGrp="1" noChangeArrowheads="1"/>
          </p:cNvSpPr>
          <p:nvPr>
            <p:ph type="title"/>
          </p:nvPr>
        </p:nvSpPr>
        <p:spPr>
          <a:xfrm>
            <a:off x="176213" y="260350"/>
            <a:ext cx="8510587" cy="1000125"/>
          </a:xfrm>
        </p:spPr>
        <p:txBody>
          <a:bodyPr/>
          <a:lstStyle/>
          <a:p>
            <a:pPr eaLnBrk="1" hangingPunct="1"/>
            <a:r>
              <a:rPr lang="de-DE" altLang="de-DE" dirty="0">
                <a:solidFill>
                  <a:schemeClr val="tx1"/>
                </a:solidFill>
                <a:latin typeface="Calibri" panose="020F0502020204030204" pitchFamily="34" charset="0"/>
              </a:rPr>
              <a:t>Andere Verschlüsselungen</a:t>
            </a:r>
          </a:p>
        </p:txBody>
      </p:sp>
      <p:sp>
        <p:nvSpPr>
          <p:cNvPr id="57348" name="Text Box 3">
            <a:extLst>
              <a:ext uri="{FF2B5EF4-FFF2-40B4-BE49-F238E27FC236}">
                <a16:creationId xmlns:a16="http://schemas.microsoft.com/office/drawing/2014/main" id="{E9989CB5-F1D1-4989-8B8E-5FB193A749E1}"/>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18468" name="Text Box 4">
            <a:extLst>
              <a:ext uri="{FF2B5EF4-FFF2-40B4-BE49-F238E27FC236}">
                <a16:creationId xmlns:a16="http://schemas.microsoft.com/office/drawing/2014/main" id="{072E00D4-4A3C-4BEF-9BE5-98012EF58BCD}"/>
              </a:ext>
            </a:extLst>
          </p:cNvPr>
          <p:cNvSpPr txBox="1">
            <a:spLocks noChangeArrowheads="1"/>
          </p:cNvSpPr>
          <p:nvPr/>
        </p:nvSpPr>
        <p:spPr bwMode="auto">
          <a:xfrm>
            <a:off x="493713" y="2492375"/>
            <a:ext cx="7848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800" dirty="0">
                <a:latin typeface="Calibri" panose="020F0502020204030204" pitchFamily="34" charset="0"/>
              </a:rPr>
              <a:t> Amerikaner nutzten in verschiedenen Kriegen </a:t>
            </a:r>
            <a:r>
              <a:rPr lang="de-DE" altLang="de-DE" sz="1800" i="1" dirty="0">
                <a:latin typeface="Calibri" panose="020F0502020204030204" pitchFamily="34" charset="0"/>
              </a:rPr>
              <a:t>Navajo</a:t>
            </a:r>
            <a:r>
              <a:rPr lang="de-DE" altLang="de-DE" sz="1800" dirty="0">
                <a:latin typeface="Calibri" panose="020F0502020204030204" pitchFamily="34" charset="0"/>
              </a:rPr>
              <a:t>-Indianer</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 dies ist nie aufgedeckt worden, da nie ein Indianer ergriffen wurde</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 Sprache ist so ungewöhnlich und noch niemand hatte sie bis dahin erforscht, sodass es Sprachwissenschaftler nicht gelang, sie zu entschlüsseln</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 Navajo-Verschlüsselung wurde erst 1982 bekannt gegeben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846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846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846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84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8"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liennummernplatzhalter 3">
            <a:extLst>
              <a:ext uri="{FF2B5EF4-FFF2-40B4-BE49-F238E27FC236}">
                <a16:creationId xmlns:a16="http://schemas.microsoft.com/office/drawing/2014/main" id="{5784FFF9-4A2A-4109-998E-79CE0AF25CD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242153FE-20E3-48E9-ADED-02E4C05D8EDE}" type="slidenum">
              <a:rPr lang="de-DE" altLang="de-DE" sz="1400" smtClean="0"/>
              <a:pPr>
                <a:spcBef>
                  <a:spcPct val="0"/>
                </a:spcBef>
                <a:buFontTx/>
                <a:buNone/>
              </a:pPr>
              <a:t>28</a:t>
            </a:fld>
            <a:endParaRPr lang="de-DE" altLang="de-DE" sz="1400"/>
          </a:p>
        </p:txBody>
      </p:sp>
      <p:sp>
        <p:nvSpPr>
          <p:cNvPr id="59395" name="Rectangle 2">
            <a:extLst>
              <a:ext uri="{FF2B5EF4-FFF2-40B4-BE49-F238E27FC236}">
                <a16:creationId xmlns:a16="http://schemas.microsoft.com/office/drawing/2014/main" id="{13481DC8-8E24-43A9-AB3B-2CD17857F000}"/>
              </a:ext>
            </a:extLst>
          </p:cNvPr>
          <p:cNvSpPr>
            <a:spLocks noGrp="1" noChangeArrowheads="1"/>
          </p:cNvSpPr>
          <p:nvPr>
            <p:ph type="title"/>
          </p:nvPr>
        </p:nvSpPr>
        <p:spPr>
          <a:xfrm>
            <a:off x="163513" y="260350"/>
            <a:ext cx="8523287" cy="1000125"/>
          </a:xfrm>
        </p:spPr>
        <p:txBody>
          <a:bodyPr/>
          <a:lstStyle/>
          <a:p>
            <a:pPr eaLnBrk="1" hangingPunct="1"/>
            <a:r>
              <a:rPr lang="de-DE" altLang="de-DE" sz="3200" dirty="0">
                <a:solidFill>
                  <a:schemeClr val="tx1"/>
                </a:solidFill>
                <a:latin typeface="Calibri" panose="020F0502020204030204" pitchFamily="34" charset="0"/>
              </a:rPr>
              <a:t>Verschlüsselung im Computerzeitalter: Vorbereitung - Codierung</a:t>
            </a:r>
          </a:p>
        </p:txBody>
      </p:sp>
      <p:sp>
        <p:nvSpPr>
          <p:cNvPr id="59396" name="Text Box 3">
            <a:extLst>
              <a:ext uri="{FF2B5EF4-FFF2-40B4-BE49-F238E27FC236}">
                <a16:creationId xmlns:a16="http://schemas.microsoft.com/office/drawing/2014/main" id="{24C805D1-796E-4327-BEA6-BF754051564B}"/>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19492" name="Text Box 4">
            <a:extLst>
              <a:ext uri="{FF2B5EF4-FFF2-40B4-BE49-F238E27FC236}">
                <a16:creationId xmlns:a16="http://schemas.microsoft.com/office/drawing/2014/main" id="{1A0D829D-E1CA-46EA-B5B2-043DC5391370}"/>
              </a:ext>
            </a:extLst>
          </p:cNvPr>
          <p:cNvSpPr txBox="1">
            <a:spLocks noChangeArrowheads="1"/>
          </p:cNvSpPr>
          <p:nvPr/>
        </p:nvSpPr>
        <p:spPr bwMode="auto">
          <a:xfrm>
            <a:off x="574675" y="1231106"/>
            <a:ext cx="784860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r>
              <a:rPr lang="de-DE" altLang="de-DE" sz="1800" dirty="0"/>
              <a:t> </a:t>
            </a:r>
            <a:r>
              <a:rPr lang="de-DE" altLang="de-DE" sz="1800" dirty="0">
                <a:latin typeface="Calibri" panose="020F0502020204030204" pitchFamily="34" charset="0"/>
              </a:rPr>
              <a:t>Verschlüsselung von Nullen und Einsen</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 Deutsch in ASCII ist auch eine Codierung, über die aber jeder Bescheid weiß</a:t>
            </a:r>
          </a:p>
          <a:p>
            <a:pPr eaLnBrk="1" hangingPunct="1">
              <a:spcBef>
                <a:spcPct val="0"/>
              </a:spcBef>
            </a:pPr>
            <a:endParaRPr lang="de-DE" altLang="de-DE" sz="1800" dirty="0">
              <a:latin typeface="Calibri" panose="020F0502020204030204" pitchFamily="34" charset="0"/>
            </a:endParaRPr>
          </a:p>
          <a:p>
            <a:pPr eaLnBrk="1" hangingPunct="1">
              <a:spcBef>
                <a:spcPct val="0"/>
              </a:spcBef>
              <a:buFontTx/>
              <a:buNone/>
            </a:pPr>
            <a:r>
              <a:rPr lang="de-DE" altLang="de-DE" sz="1800" dirty="0">
                <a:latin typeface="Calibri" panose="020F0502020204030204" pitchFamily="34" charset="0"/>
              </a:rPr>
              <a:t>H: 1001000</a:t>
            </a:r>
          </a:p>
          <a:p>
            <a:pPr eaLnBrk="1" hangingPunct="1">
              <a:spcBef>
                <a:spcPct val="0"/>
              </a:spcBef>
              <a:buFontTx/>
              <a:buNone/>
            </a:pPr>
            <a:r>
              <a:rPr lang="de-DE" altLang="de-DE" sz="1800" dirty="0">
                <a:latin typeface="Calibri" panose="020F0502020204030204" pitchFamily="34" charset="0"/>
              </a:rPr>
              <a:t>A: 1000001</a:t>
            </a:r>
          </a:p>
          <a:p>
            <a:pPr eaLnBrk="1" hangingPunct="1">
              <a:spcBef>
                <a:spcPct val="0"/>
              </a:spcBef>
              <a:buFontTx/>
              <a:buNone/>
            </a:pPr>
            <a:r>
              <a:rPr lang="de-DE" altLang="de-DE" sz="1800" dirty="0">
                <a:latin typeface="Calibri" panose="020F0502020204030204" pitchFamily="34" charset="0"/>
              </a:rPr>
              <a:t>L: 1001100</a:t>
            </a:r>
          </a:p>
          <a:p>
            <a:pPr eaLnBrk="1" hangingPunct="1">
              <a:spcBef>
                <a:spcPct val="0"/>
              </a:spcBef>
              <a:buFontTx/>
              <a:buNone/>
            </a:pPr>
            <a:r>
              <a:rPr lang="de-DE" altLang="de-DE" sz="1800" dirty="0">
                <a:latin typeface="Calibri" panose="020F0502020204030204" pitchFamily="34" charset="0"/>
              </a:rPr>
              <a:t>O: 1001111</a:t>
            </a:r>
          </a:p>
          <a:p>
            <a:pPr eaLnBrk="1" hangingPunct="1">
              <a:spcBef>
                <a:spcPct val="0"/>
              </a:spcBef>
              <a:buFontTx/>
              <a:buNone/>
            </a:pPr>
            <a:r>
              <a:rPr lang="de-DE" altLang="de-DE" sz="1800" dirty="0">
                <a:latin typeface="Calibri" panose="020F0502020204030204" pitchFamily="34" charset="0"/>
              </a:rPr>
              <a:t>Hiermit kann man das Wort HALLO codieren.</a:t>
            </a: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buFontTx/>
              <a:buNone/>
            </a:pPr>
            <a:r>
              <a:rPr lang="de-DE" altLang="de-DE" sz="1800" dirty="0">
                <a:latin typeface="Calibri" panose="020F0502020204030204" pitchFamily="34" charset="0"/>
              </a:rPr>
              <a:t>Oder</a:t>
            </a:r>
          </a:p>
          <a:p>
            <a:pPr eaLnBrk="1" hangingPunct="1">
              <a:spcBef>
                <a:spcPct val="0"/>
              </a:spcBef>
              <a:buFontTx/>
              <a:buNone/>
            </a:pPr>
            <a:r>
              <a:rPr lang="de-DE" altLang="de-DE" sz="1800" dirty="0">
                <a:latin typeface="Calibri" panose="020F0502020204030204" pitchFamily="34" charset="0"/>
              </a:rPr>
              <a:t>D: 1000100</a:t>
            </a:r>
          </a:p>
          <a:p>
            <a:pPr eaLnBrk="1" hangingPunct="1">
              <a:spcBef>
                <a:spcPct val="0"/>
              </a:spcBef>
              <a:buFontTx/>
              <a:buNone/>
            </a:pPr>
            <a:r>
              <a:rPr lang="de-DE" altLang="de-DE" sz="1800" dirty="0">
                <a:latin typeface="Calibri" panose="020F0502020204030204" pitchFamily="34" charset="0"/>
              </a:rPr>
              <a:t>A: 1000001</a:t>
            </a:r>
          </a:p>
          <a:p>
            <a:pPr eaLnBrk="1" hangingPunct="1">
              <a:spcBef>
                <a:spcPct val="0"/>
              </a:spcBef>
              <a:buFontTx/>
              <a:buNone/>
            </a:pPr>
            <a:r>
              <a:rPr lang="de-DE" altLang="de-DE" sz="1800" dirty="0">
                <a:latin typeface="Calibri" panose="020F0502020204030204" pitchFamily="34" charset="0"/>
              </a:rPr>
              <a:t>V: 1010110</a:t>
            </a:r>
          </a:p>
          <a:p>
            <a:pPr eaLnBrk="1" hangingPunct="1">
              <a:spcBef>
                <a:spcPct val="0"/>
              </a:spcBef>
              <a:buFontTx/>
              <a:buNone/>
            </a:pPr>
            <a:r>
              <a:rPr lang="de-DE" altLang="de-DE" sz="1800" dirty="0">
                <a:latin typeface="Calibri" panose="020F0502020204030204" pitchFamily="34" charset="0"/>
              </a:rPr>
              <a:t>I: 1001001</a:t>
            </a:r>
          </a:p>
          <a:p>
            <a:pPr eaLnBrk="1" hangingPunct="1">
              <a:spcBef>
                <a:spcPct val="0"/>
              </a:spcBef>
              <a:buNone/>
            </a:pPr>
            <a:r>
              <a:rPr lang="de-DE" altLang="de-DE" sz="1800" dirty="0">
                <a:latin typeface="Calibri" panose="020F0502020204030204" pitchFamily="34" charset="0"/>
              </a:rPr>
              <a:t>Hiermit kann man das Wort DAVID codieren.</a:t>
            </a:r>
          </a:p>
          <a:p>
            <a:pPr eaLnBrk="1" hangingPunct="1">
              <a:spcBef>
                <a:spcPct val="0"/>
              </a:spcBef>
              <a:buFontTx/>
              <a:buNone/>
            </a:pPr>
            <a:endParaRPr lang="de-DE" altLang="de-DE" sz="1800"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94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949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1949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1949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1949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1949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949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1949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19492">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19492">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19492">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19492">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1949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2"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Foliennummernplatzhalter 3">
            <a:extLst>
              <a:ext uri="{FF2B5EF4-FFF2-40B4-BE49-F238E27FC236}">
                <a16:creationId xmlns:a16="http://schemas.microsoft.com/office/drawing/2014/main" id="{DE0336E7-E53D-4BDE-B55A-77A8C14A65F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7ABA0F50-3933-4A22-AC46-6DD94924DE0D}" type="slidenum">
              <a:rPr lang="de-DE" altLang="de-DE" sz="1400" smtClean="0"/>
              <a:pPr>
                <a:spcBef>
                  <a:spcPct val="0"/>
                </a:spcBef>
                <a:buFontTx/>
                <a:buNone/>
              </a:pPr>
              <a:t>29</a:t>
            </a:fld>
            <a:endParaRPr lang="de-DE" altLang="de-DE" sz="1400"/>
          </a:p>
        </p:txBody>
      </p:sp>
      <p:sp>
        <p:nvSpPr>
          <p:cNvPr id="61443" name="Rectangle 2">
            <a:extLst>
              <a:ext uri="{FF2B5EF4-FFF2-40B4-BE49-F238E27FC236}">
                <a16:creationId xmlns:a16="http://schemas.microsoft.com/office/drawing/2014/main" id="{F532145D-58F5-475C-A26C-C6531A06678A}"/>
              </a:ext>
            </a:extLst>
          </p:cNvPr>
          <p:cNvSpPr>
            <a:spLocks noGrp="1" noChangeArrowheads="1"/>
          </p:cNvSpPr>
          <p:nvPr>
            <p:ph type="title"/>
          </p:nvPr>
        </p:nvSpPr>
        <p:spPr>
          <a:xfrm>
            <a:off x="444500" y="342900"/>
            <a:ext cx="8229600" cy="633413"/>
          </a:xfrm>
        </p:spPr>
        <p:txBody>
          <a:bodyPr/>
          <a:lstStyle/>
          <a:p>
            <a:pPr eaLnBrk="1" hangingPunct="1"/>
            <a:r>
              <a:rPr lang="de-DE" altLang="de-DE" sz="3600" dirty="0">
                <a:solidFill>
                  <a:schemeClr val="tx1"/>
                </a:solidFill>
                <a:latin typeface="Calibri" panose="020F0502020204030204" pitchFamily="34" charset="0"/>
              </a:rPr>
              <a:t>Verschlüsselung: Beispiel mit 0en und 1en</a:t>
            </a:r>
          </a:p>
        </p:txBody>
      </p:sp>
      <p:sp>
        <p:nvSpPr>
          <p:cNvPr id="61444" name="Text Box 3">
            <a:extLst>
              <a:ext uri="{FF2B5EF4-FFF2-40B4-BE49-F238E27FC236}">
                <a16:creationId xmlns:a16="http://schemas.microsoft.com/office/drawing/2014/main" id="{AC19F8F7-F60C-4D3F-BFB5-232F2A049558}"/>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graphicFrame>
        <p:nvGraphicFramePr>
          <p:cNvPr id="323026" name="Group 466">
            <a:extLst>
              <a:ext uri="{FF2B5EF4-FFF2-40B4-BE49-F238E27FC236}">
                <a16:creationId xmlns:a16="http://schemas.microsoft.com/office/drawing/2014/main" id="{99D33680-B17E-4F9D-BE62-9CE922502CB7}"/>
              </a:ext>
            </a:extLst>
          </p:cNvPr>
          <p:cNvGraphicFramePr>
            <a:graphicFrameLocks noGrp="1"/>
          </p:cNvGraphicFramePr>
          <p:nvPr>
            <p:ph type="tbl" idx="1"/>
          </p:nvPr>
        </p:nvGraphicFramePr>
        <p:xfrm>
          <a:off x="265113" y="1787525"/>
          <a:ext cx="8434387" cy="2497138"/>
        </p:xfrm>
        <a:graphic>
          <a:graphicData uri="http://schemas.openxmlformats.org/drawingml/2006/table">
            <a:tbl>
              <a:tblPr/>
              <a:tblGrid>
                <a:gridCol w="1406525">
                  <a:extLst>
                    <a:ext uri="{9D8B030D-6E8A-4147-A177-3AD203B41FA5}">
                      <a16:colId xmlns:a16="http://schemas.microsoft.com/office/drawing/2014/main" val="20000"/>
                    </a:ext>
                  </a:extLst>
                </a:gridCol>
                <a:gridCol w="1404937">
                  <a:extLst>
                    <a:ext uri="{9D8B030D-6E8A-4147-A177-3AD203B41FA5}">
                      <a16:colId xmlns:a16="http://schemas.microsoft.com/office/drawing/2014/main" val="20001"/>
                    </a:ext>
                  </a:extLst>
                </a:gridCol>
                <a:gridCol w="1406525">
                  <a:extLst>
                    <a:ext uri="{9D8B030D-6E8A-4147-A177-3AD203B41FA5}">
                      <a16:colId xmlns:a16="http://schemas.microsoft.com/office/drawing/2014/main" val="20002"/>
                    </a:ext>
                  </a:extLst>
                </a:gridCol>
                <a:gridCol w="1404938">
                  <a:extLst>
                    <a:ext uri="{9D8B030D-6E8A-4147-A177-3AD203B41FA5}">
                      <a16:colId xmlns:a16="http://schemas.microsoft.com/office/drawing/2014/main" val="20003"/>
                    </a:ext>
                  </a:extLst>
                </a:gridCol>
                <a:gridCol w="1406525">
                  <a:extLst>
                    <a:ext uri="{9D8B030D-6E8A-4147-A177-3AD203B41FA5}">
                      <a16:colId xmlns:a16="http://schemas.microsoft.com/office/drawing/2014/main" val="20004"/>
                    </a:ext>
                  </a:extLst>
                </a:gridCol>
                <a:gridCol w="1404937">
                  <a:extLst>
                    <a:ext uri="{9D8B030D-6E8A-4147-A177-3AD203B41FA5}">
                      <a16:colId xmlns:a16="http://schemas.microsoft.com/office/drawing/2014/main" val="20005"/>
                    </a:ext>
                  </a:extLst>
                </a:gridCol>
              </a:tblGrid>
              <a:tr h="55420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dirty="0">
                          <a:ln>
                            <a:noFill/>
                          </a:ln>
                          <a:solidFill>
                            <a:schemeClr val="tx1"/>
                          </a:solidFill>
                          <a:effectLst/>
                          <a:latin typeface="Calibri" panose="020F0502020204030204" pitchFamily="34" charset="0"/>
                        </a:rPr>
                        <a:t>Botschaft:  </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H</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A</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L</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L</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O</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51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dirty="0">
                          <a:ln>
                            <a:noFill/>
                          </a:ln>
                          <a:solidFill>
                            <a:schemeClr val="tx1"/>
                          </a:solidFill>
                          <a:effectLst/>
                          <a:latin typeface="Calibri" panose="020F0502020204030204" pitchFamily="34" charset="0"/>
                        </a:rPr>
                        <a:t>Botschaft in ASCII</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solidFill>
                          <a:effectLst/>
                          <a:latin typeface="Arial" charset="0"/>
                        </a:rPr>
                        <a:t>  1001000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dirty="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solidFill>
                          <a:effectLst/>
                          <a:latin typeface="Arial" charset="0"/>
                        </a:rPr>
                        <a:t>1000001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dirty="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solidFill>
                          <a:effectLst/>
                          <a:latin typeface="Arial" charset="0"/>
                        </a:rPr>
                        <a:t>1001100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dirty="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solidFill>
                          <a:effectLst/>
                          <a:latin typeface="Arial" charset="0"/>
                        </a:rPr>
                        <a:t>1001100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dirty="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solidFill>
                          <a:effectLst/>
                          <a:latin typeface="Arial" charset="0"/>
                        </a:rPr>
                        <a:t>1001111</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dirty="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951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dirty="0">
                          <a:ln>
                            <a:noFill/>
                          </a:ln>
                          <a:solidFill>
                            <a:schemeClr val="tx1"/>
                          </a:solidFill>
                          <a:effectLst/>
                          <a:latin typeface="Calibri" panose="020F0502020204030204" pitchFamily="34" charset="0"/>
                        </a:rPr>
                        <a:t>Schlüssel = DAVID</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dirty="0">
                          <a:ln>
                            <a:noFill/>
                          </a:ln>
                          <a:solidFill>
                            <a:schemeClr val="tx1"/>
                          </a:solidFill>
                          <a:effectLst/>
                          <a:latin typeface="Arial" charset="0"/>
                        </a:rPr>
                        <a:t>  1000100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dirty="0">
                          <a:ln>
                            <a:noFill/>
                          </a:ln>
                          <a:solidFill>
                            <a:schemeClr val="tx1"/>
                          </a:solidFill>
                          <a:effectLst/>
                          <a:latin typeface="Arial" charset="0"/>
                        </a:rPr>
                        <a:t>1000001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dirty="0">
                          <a:ln>
                            <a:noFill/>
                          </a:ln>
                          <a:solidFill>
                            <a:schemeClr val="tx1"/>
                          </a:solidFill>
                          <a:effectLst/>
                          <a:latin typeface="Arial" charset="0"/>
                        </a:rPr>
                        <a:t>1010110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dirty="0">
                          <a:ln>
                            <a:noFill/>
                          </a:ln>
                          <a:solidFill>
                            <a:schemeClr val="tx1"/>
                          </a:solidFill>
                          <a:effectLst/>
                          <a:latin typeface="Arial" charset="0"/>
                        </a:rPr>
                        <a:t>1001001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dirty="0">
                          <a:ln>
                            <a:noFill/>
                          </a:ln>
                          <a:solidFill>
                            <a:schemeClr val="tx1"/>
                          </a:solidFill>
                          <a:effectLst/>
                          <a:latin typeface="Arial" charset="0"/>
                        </a:rPr>
                        <a:t>1000100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dirty="0">
                        <a:ln>
                          <a:noFill/>
                        </a:ln>
                        <a:solidFill>
                          <a:schemeClr val="tx1"/>
                        </a:solidFill>
                        <a:effectLst/>
                        <a:latin typeface="Arial" charset="0"/>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26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dirty="0">
                          <a:ln>
                            <a:noFill/>
                          </a:ln>
                          <a:solidFill>
                            <a:schemeClr val="tx1"/>
                          </a:solidFill>
                          <a:effectLst/>
                          <a:latin typeface="Calibri" panose="020F0502020204030204" pitchFamily="34" charset="0"/>
                        </a:rPr>
                        <a:t>Geheimtext</a:t>
                      </a: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0001100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0000000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0011010</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0000101</a:t>
                      </a:r>
                    </a:p>
                  </a:txBody>
                  <a:tcPr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dirty="0">
                          <a:ln>
                            <a:noFill/>
                          </a:ln>
                          <a:solidFill>
                            <a:schemeClr val="tx1"/>
                          </a:solidFill>
                          <a:effectLst/>
                          <a:latin typeface="Arial" charset="0"/>
                        </a:rPr>
                        <a:t>0001011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23027" name="Text Box 467">
            <a:extLst>
              <a:ext uri="{FF2B5EF4-FFF2-40B4-BE49-F238E27FC236}">
                <a16:creationId xmlns:a16="http://schemas.microsoft.com/office/drawing/2014/main" id="{3E51EE9B-EE4E-479C-BC51-C23378DECD4C}"/>
              </a:ext>
            </a:extLst>
          </p:cNvPr>
          <p:cNvSpPr txBox="1">
            <a:spLocks noChangeArrowheads="1"/>
          </p:cNvSpPr>
          <p:nvPr/>
        </p:nvSpPr>
        <p:spPr bwMode="auto">
          <a:xfrm>
            <a:off x="346075" y="4459288"/>
            <a:ext cx="59514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dirty="0">
                <a:latin typeface="Calibri" panose="020F0502020204030204" pitchFamily="34" charset="0"/>
              </a:rPr>
              <a:t>Algorithmus: Botschaftszeichen!=Schlüsselzeichen -&gt; 1</a:t>
            </a:r>
          </a:p>
          <a:p>
            <a:pPr eaLnBrk="1" hangingPunct="1">
              <a:spcBef>
                <a:spcPct val="0"/>
              </a:spcBef>
              <a:buFontTx/>
              <a:buNone/>
            </a:pPr>
            <a:r>
              <a:rPr lang="de-DE" altLang="de-DE" dirty="0">
                <a:latin typeface="Calibri" panose="020F0502020204030204" pitchFamily="34" charset="0"/>
              </a:rPr>
              <a:t>                        Botschaftszeichen==Schlüsselzeichen -&gt; 0</a:t>
            </a:r>
          </a:p>
        </p:txBody>
      </p:sp>
      <p:sp>
        <p:nvSpPr>
          <p:cNvPr id="2" name="Textfeld 1">
            <a:extLst>
              <a:ext uri="{FF2B5EF4-FFF2-40B4-BE49-F238E27FC236}">
                <a16:creationId xmlns:a16="http://schemas.microsoft.com/office/drawing/2014/main" id="{C300F473-85F0-4315-A83F-1D785E328CFF}"/>
              </a:ext>
            </a:extLst>
          </p:cNvPr>
          <p:cNvSpPr txBox="1"/>
          <p:nvPr/>
        </p:nvSpPr>
        <p:spPr>
          <a:xfrm>
            <a:off x="265113" y="5810250"/>
            <a:ext cx="5125827" cy="307777"/>
          </a:xfrm>
          <a:prstGeom prst="rect">
            <a:avLst/>
          </a:prstGeom>
          <a:noFill/>
        </p:spPr>
        <p:txBody>
          <a:bodyPr wrap="none" rtlCol="0">
            <a:spAutoFit/>
          </a:bodyPr>
          <a:lstStyle/>
          <a:p>
            <a:r>
              <a:rPr lang="de-DE" dirty="0">
                <a:latin typeface="Calibri" panose="020F0502020204030204" pitchFamily="34" charset="0"/>
                <a:cs typeface="Calibri" panose="020F0502020204030204" pitchFamily="34" charset="0"/>
              </a:rPr>
              <a:t>Bemerkung: Das ist ein symmetrischer Verschlüsselungsalgorithmus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30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3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02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9">
            <a:extLst>
              <a:ext uri="{FF2B5EF4-FFF2-40B4-BE49-F238E27FC236}">
                <a16:creationId xmlns:a16="http://schemas.microsoft.com/office/drawing/2014/main" id="{77EB2477-25DD-439E-93BD-30B050EB14F7}"/>
              </a:ext>
            </a:extLst>
          </p:cNvPr>
          <p:cNvSpPr>
            <a:spLocks noChangeArrowheads="1"/>
          </p:cNvSpPr>
          <p:nvPr/>
        </p:nvSpPr>
        <p:spPr bwMode="auto">
          <a:xfrm>
            <a:off x="306388" y="2852738"/>
            <a:ext cx="4246562" cy="317500"/>
          </a:xfrm>
          <a:prstGeom prst="rect">
            <a:avLst/>
          </a:prstGeom>
          <a:solidFill>
            <a:srgbClr val="FFCCCC"/>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8195" name="Foliennummernplatzhalter 3">
            <a:extLst>
              <a:ext uri="{FF2B5EF4-FFF2-40B4-BE49-F238E27FC236}">
                <a16:creationId xmlns:a16="http://schemas.microsoft.com/office/drawing/2014/main" id="{EFB1B9C8-A719-4B46-98C0-39E5F7090F29}"/>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eaLnBrk="1" hangingPunct="1">
              <a:spcBef>
                <a:spcPct val="0"/>
              </a:spcBef>
              <a:buFontTx/>
              <a:buNone/>
            </a:pPr>
            <a:fld id="{80D7755F-CC14-40C4-BA76-DF1AC59E7136}" type="slidenum">
              <a:rPr lang="de-DE" altLang="de-DE" sz="1400"/>
              <a:pPr algn="r" eaLnBrk="1" hangingPunct="1">
                <a:spcBef>
                  <a:spcPct val="0"/>
                </a:spcBef>
                <a:buFontTx/>
                <a:buNone/>
              </a:pPr>
              <a:t>3</a:t>
            </a:fld>
            <a:endParaRPr lang="de-DE" altLang="de-DE" sz="1400"/>
          </a:p>
        </p:txBody>
      </p:sp>
      <p:sp>
        <p:nvSpPr>
          <p:cNvPr id="8196" name="Rectangle 2">
            <a:extLst>
              <a:ext uri="{FF2B5EF4-FFF2-40B4-BE49-F238E27FC236}">
                <a16:creationId xmlns:a16="http://schemas.microsoft.com/office/drawing/2014/main" id="{84CF8C8A-5938-4A1B-A49A-462A8B7A7A09}"/>
              </a:ext>
            </a:extLst>
          </p:cNvPr>
          <p:cNvSpPr>
            <a:spLocks noGrp="1" noChangeArrowheads="1"/>
          </p:cNvSpPr>
          <p:nvPr>
            <p:ph type="title" idx="4294967295"/>
          </p:nvPr>
        </p:nvSpPr>
        <p:spPr>
          <a:xfrm>
            <a:off x="306388" y="0"/>
            <a:ext cx="8266112" cy="822325"/>
          </a:xfrm>
        </p:spPr>
        <p:txBody>
          <a:bodyPr/>
          <a:lstStyle/>
          <a:p>
            <a:pPr eaLnBrk="1" hangingPunct="1"/>
            <a:r>
              <a:rPr lang="de-DE" altLang="de-DE" sz="3200">
                <a:solidFill>
                  <a:schemeClr val="tx1"/>
                </a:solidFill>
                <a:latin typeface="Calibri" panose="020F0502020204030204" pitchFamily="34" charset="0"/>
              </a:rPr>
              <a:t>Informatik: ein Semester für TJs und VTs </a:t>
            </a:r>
            <a:endParaRPr lang="de-DE" altLang="de-DE" sz="3200">
              <a:latin typeface="Calibri" panose="020F0502020204030204" pitchFamily="34" charset="0"/>
            </a:endParaRPr>
          </a:p>
        </p:txBody>
      </p:sp>
      <p:sp>
        <p:nvSpPr>
          <p:cNvPr id="8197" name="Text Box 3">
            <a:extLst>
              <a:ext uri="{FF2B5EF4-FFF2-40B4-BE49-F238E27FC236}">
                <a16:creationId xmlns:a16="http://schemas.microsoft.com/office/drawing/2014/main" id="{B7C19F86-501D-4A90-961C-315BA5C173F0}"/>
              </a:ext>
            </a:extLst>
          </p:cNvPr>
          <p:cNvSpPr txBox="1">
            <a:spLocks noChangeArrowheads="1"/>
          </p:cNvSpPr>
          <p:nvPr/>
        </p:nvSpPr>
        <p:spPr bwMode="auto">
          <a:xfrm>
            <a:off x="530225" y="1084263"/>
            <a:ext cx="810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433156" name="Text Box 4">
            <a:extLst>
              <a:ext uri="{FF2B5EF4-FFF2-40B4-BE49-F238E27FC236}">
                <a16:creationId xmlns:a16="http://schemas.microsoft.com/office/drawing/2014/main" id="{D291E0B4-7BAF-42D6-A37C-8133BF4DC710}"/>
              </a:ext>
            </a:extLst>
          </p:cNvPr>
          <p:cNvSpPr txBox="1">
            <a:spLocks noChangeArrowheads="1"/>
          </p:cNvSpPr>
          <p:nvPr/>
        </p:nvSpPr>
        <p:spPr bwMode="auto">
          <a:xfrm>
            <a:off x="306388" y="1163638"/>
            <a:ext cx="8736012"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81100" indent="-266700">
              <a:spcBef>
                <a:spcPct val="20000"/>
              </a:spcBef>
              <a:buChar char="•"/>
              <a:defRPr sz="1600">
                <a:solidFill>
                  <a:schemeClr val="tx1"/>
                </a:solidFill>
                <a:latin typeface="Arial" panose="020B0604020202020204" pitchFamily="34" charset="0"/>
              </a:defRPr>
            </a:lvl3pPr>
            <a:lvl4pPr marL="1638300" indent="-266700">
              <a:spcBef>
                <a:spcPct val="20000"/>
              </a:spcBef>
              <a:buChar char="–"/>
              <a:defRPr sz="1600">
                <a:solidFill>
                  <a:schemeClr val="tx1"/>
                </a:solidFill>
                <a:latin typeface="Arial" panose="020B0604020202020204" pitchFamily="34" charset="0"/>
              </a:defRPr>
            </a:lvl4pPr>
            <a:lvl5pPr marL="2095500" indent="-266700">
              <a:spcBef>
                <a:spcPct val="20000"/>
              </a:spcBef>
              <a:buChar char="»"/>
              <a:defRPr sz="1600">
                <a:solidFill>
                  <a:schemeClr val="tx1"/>
                </a:solidFill>
                <a:latin typeface="Arial" panose="020B0604020202020204" pitchFamily="34" charset="0"/>
              </a:defRPr>
            </a:lvl5pPr>
            <a:lvl6pPr marL="2552700" indent="-266700" eaLnBrk="0" fontAlgn="base" hangingPunct="0">
              <a:spcBef>
                <a:spcPct val="20000"/>
              </a:spcBef>
              <a:spcAft>
                <a:spcPct val="0"/>
              </a:spcAft>
              <a:buChar char="»"/>
              <a:defRPr sz="1600">
                <a:solidFill>
                  <a:schemeClr val="tx1"/>
                </a:solidFill>
                <a:latin typeface="Arial" panose="020B0604020202020204" pitchFamily="34" charset="0"/>
              </a:defRPr>
            </a:lvl6pPr>
            <a:lvl7pPr marL="3009900" indent="-266700" eaLnBrk="0" fontAlgn="base" hangingPunct="0">
              <a:spcBef>
                <a:spcPct val="20000"/>
              </a:spcBef>
              <a:spcAft>
                <a:spcPct val="0"/>
              </a:spcAft>
              <a:buChar char="»"/>
              <a:defRPr sz="1600">
                <a:solidFill>
                  <a:schemeClr val="tx1"/>
                </a:solidFill>
                <a:latin typeface="Arial" panose="020B0604020202020204" pitchFamily="34" charset="0"/>
              </a:defRPr>
            </a:lvl7pPr>
            <a:lvl8pPr marL="3467100" indent="-266700" eaLnBrk="0" fontAlgn="base" hangingPunct="0">
              <a:spcBef>
                <a:spcPct val="20000"/>
              </a:spcBef>
              <a:spcAft>
                <a:spcPct val="0"/>
              </a:spcAft>
              <a:buChar char="»"/>
              <a:defRPr sz="1600">
                <a:solidFill>
                  <a:schemeClr val="tx1"/>
                </a:solidFill>
                <a:latin typeface="Arial" panose="020B0604020202020204" pitchFamily="34" charset="0"/>
              </a:defRPr>
            </a:lvl8pPr>
            <a:lvl9pPr marL="3924300" indent="-2667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400" b="1">
                <a:sym typeface="Wingdings" panose="05000000000000000000" pitchFamily="2" charset="2"/>
              </a:rPr>
              <a:t> </a:t>
            </a:r>
            <a:r>
              <a:rPr lang="de-DE" altLang="de-DE" sz="1800">
                <a:latin typeface="Calibri" panose="020F0502020204030204" pitchFamily="34" charset="0"/>
              </a:rPr>
              <a:t>Zum Lösen von Problemen mit dem Rechner braucht man </a:t>
            </a:r>
            <a:r>
              <a:rPr lang="de-DE" altLang="de-DE" sz="1800" b="1">
                <a:latin typeface="Calibri" panose="020F0502020204030204" pitchFamily="34" charset="0"/>
              </a:rPr>
              <a:t>Programmierfähigkeiten (nur mit Übung möglich)</a:t>
            </a:r>
            <a:r>
              <a:rPr lang="de-DE" altLang="de-DE" sz="1800">
                <a:latin typeface="Calibri" panose="020F0502020204030204" pitchFamily="34" charset="0"/>
              </a:rPr>
              <a:t>: Was ist Programmieren? Kleine Beispiele mit Code und Flussdiagramm </a:t>
            </a:r>
            <a:r>
              <a:rPr lang="de-DE" altLang="de-DE" sz="1800">
                <a:latin typeface="Calibri" panose="020F0502020204030204" pitchFamily="34" charset="0"/>
                <a:sym typeface="Wingdings" panose="05000000000000000000" pitchFamily="2" charset="2"/>
              </a:rPr>
              <a:t></a:t>
            </a:r>
            <a:r>
              <a:rPr lang="de-DE" altLang="de-DE" sz="1800">
                <a:latin typeface="Calibri" panose="020F0502020204030204" pitchFamily="34" charset="0"/>
              </a:rPr>
              <a:t>Vorbereitung auf die Projektwoche</a:t>
            </a:r>
          </a:p>
          <a:p>
            <a:pPr eaLnBrk="1" hangingPunct="1">
              <a:spcBef>
                <a:spcPct val="0"/>
              </a:spcBef>
              <a:buFontTx/>
              <a:buNone/>
            </a:pPr>
            <a:r>
              <a:rPr lang="de-DE" altLang="de-DE" sz="1400" b="1">
                <a:latin typeface="Calibri" panose="020F0502020204030204" pitchFamily="34" charset="0"/>
                <a:sym typeface="Wingdings" panose="05000000000000000000" pitchFamily="2" charset="2"/>
              </a:rPr>
              <a:t> </a:t>
            </a:r>
            <a:r>
              <a:rPr lang="de-DE" altLang="de-DE" sz="1800">
                <a:latin typeface="Calibri" panose="020F0502020204030204" pitchFamily="34" charset="0"/>
              </a:rPr>
              <a:t>Wie löst der Rechner unsere Probleme? </a:t>
            </a:r>
            <a:r>
              <a:rPr lang="de-DE" altLang="de-DE" sz="1800">
                <a:latin typeface="Calibri" panose="020F0502020204030204" pitchFamily="34" charset="0"/>
                <a:sym typeface="Wingdings" panose="05000000000000000000" pitchFamily="2" charset="2"/>
              </a:rPr>
              <a:t> mit </a:t>
            </a:r>
            <a:r>
              <a:rPr lang="de-DE" altLang="de-DE" sz="1800" b="1">
                <a:latin typeface="Calibri" panose="020F0502020204030204" pitchFamily="34" charset="0"/>
                <a:sym typeface="Wingdings" panose="05000000000000000000" pitchFamily="2" charset="2"/>
              </a:rPr>
              <a:t>Dualdarstellung</a:t>
            </a:r>
            <a:r>
              <a:rPr lang="de-DE" altLang="de-DE" sz="1800">
                <a:latin typeface="Calibri" panose="020F0502020204030204" pitchFamily="34" charset="0"/>
                <a:sym typeface="Wingdings" panose="05000000000000000000" pitchFamily="2" charset="2"/>
              </a:rPr>
              <a:t> von Zeichen und Zahlen und mit Hilfe von </a:t>
            </a:r>
            <a:r>
              <a:rPr lang="de-DE" altLang="de-DE" sz="1800" b="1">
                <a:latin typeface="Calibri" panose="020F0502020204030204" pitchFamily="34" charset="0"/>
                <a:sym typeface="Wingdings" panose="05000000000000000000" pitchFamily="2" charset="2"/>
              </a:rPr>
              <a:t>Algorithmen</a:t>
            </a:r>
          </a:p>
          <a:p>
            <a:pPr eaLnBrk="1" hangingPunct="1">
              <a:spcBef>
                <a:spcPct val="0"/>
              </a:spcBef>
              <a:buFontTx/>
              <a:buNone/>
            </a:pPr>
            <a:r>
              <a:rPr lang="de-DE" altLang="de-DE" sz="1400" b="1">
                <a:latin typeface="Calibri" panose="020F0502020204030204" pitchFamily="34" charset="0"/>
                <a:sym typeface="Wingdings" panose="05000000000000000000" pitchFamily="2" charset="2"/>
              </a:rPr>
              <a:t> </a:t>
            </a:r>
            <a:r>
              <a:rPr lang="de-DE" altLang="de-DE" sz="1800">
                <a:latin typeface="Calibri" panose="020F0502020204030204" pitchFamily="34" charset="0"/>
                <a:sym typeface="Wingdings" panose="05000000000000000000" pitchFamily="2" charset="2"/>
              </a:rPr>
              <a:t>Was ist ein Algorithmus? Beispiele von Algorithmen: </a:t>
            </a:r>
            <a:r>
              <a:rPr lang="de-DE" altLang="de-DE" sz="1800" b="1">
                <a:latin typeface="Calibri" panose="020F0502020204030204" pitchFamily="34" charset="0"/>
                <a:sym typeface="Wingdings" panose="05000000000000000000" pitchFamily="2" charset="2"/>
              </a:rPr>
              <a:t>Sortieren</a:t>
            </a:r>
            <a:r>
              <a:rPr lang="de-DE" altLang="de-DE" sz="1800">
                <a:latin typeface="Calibri" panose="020F0502020204030204" pitchFamily="34" charset="0"/>
                <a:sym typeface="Wingdings" panose="05000000000000000000" pitchFamily="2" charset="2"/>
              </a:rPr>
              <a:t> und </a:t>
            </a:r>
            <a:r>
              <a:rPr lang="de-DE" altLang="de-DE" sz="1800" b="1">
                <a:latin typeface="Calibri" panose="020F0502020204030204" pitchFamily="34" charset="0"/>
                <a:sym typeface="Wingdings" panose="05000000000000000000" pitchFamily="2" charset="2"/>
              </a:rPr>
              <a:t>Suche</a:t>
            </a:r>
          </a:p>
          <a:p>
            <a:pPr eaLnBrk="1" hangingPunct="1">
              <a:spcBef>
                <a:spcPct val="0"/>
              </a:spcBef>
              <a:buFontTx/>
              <a:buNone/>
            </a:pPr>
            <a:r>
              <a:rPr lang="de-DE" altLang="de-DE" sz="1800">
                <a:latin typeface="Calibri" panose="020F0502020204030204" pitchFamily="34" charset="0"/>
                <a:sym typeface="Wingdings" panose="05000000000000000000" pitchFamily="2" charset="2"/>
              </a:rPr>
              <a:t>Ein Beispiel für ein Problem: </a:t>
            </a:r>
            <a:r>
              <a:rPr lang="de-DE" altLang="de-DE" sz="1800" b="1">
                <a:latin typeface="Calibri" panose="020F0502020204030204" pitchFamily="34" charset="0"/>
                <a:sym typeface="Wingdings" panose="05000000000000000000" pitchFamily="2" charset="2"/>
              </a:rPr>
              <a:t>Kr</a:t>
            </a:r>
            <a:r>
              <a:rPr lang="de-DE" altLang="de-DE" sz="1800" b="1">
                <a:latin typeface="Calibri" panose="020F0502020204030204" pitchFamily="34" charset="0"/>
              </a:rPr>
              <a:t>yptografie</a:t>
            </a:r>
          </a:p>
          <a:p>
            <a:pPr eaLnBrk="1" hangingPunct="1">
              <a:spcBef>
                <a:spcPct val="0"/>
              </a:spcBef>
              <a:buFontTx/>
              <a:buNone/>
            </a:pPr>
            <a:r>
              <a:rPr lang="de-DE" altLang="de-DE" sz="1800">
                <a:latin typeface="Calibri" panose="020F0502020204030204" pitchFamily="34" charset="0"/>
                <a:sym typeface="Wingdings" panose="05000000000000000000" pitchFamily="2" charset="2"/>
              </a:rPr>
              <a:t></a:t>
            </a:r>
            <a:r>
              <a:rPr lang="de-DE" altLang="de-DE" sz="1800">
                <a:latin typeface="Calibri" panose="020F0502020204030204" pitchFamily="34" charset="0"/>
              </a:rPr>
              <a:t>Noch ein Beispiel für ein Problem: </a:t>
            </a:r>
            <a:r>
              <a:rPr lang="de-DE" altLang="de-DE" sz="1800" b="1">
                <a:latin typeface="Calibri" panose="020F0502020204030204" pitchFamily="34" charset="0"/>
              </a:rPr>
              <a:t>Bildverarbeitung</a:t>
            </a:r>
          </a:p>
          <a:p>
            <a:pPr eaLnBrk="1" hangingPunct="1">
              <a:spcBef>
                <a:spcPct val="0"/>
              </a:spcBef>
              <a:buFontTx/>
              <a:buNone/>
            </a:pPr>
            <a:r>
              <a:rPr lang="de-DE" altLang="de-DE" sz="1800">
                <a:latin typeface="Calibri" panose="020F0502020204030204" pitchFamily="34" charset="0"/>
                <a:sym typeface="Wingdings" panose="05000000000000000000" pitchFamily="2" charset="2"/>
              </a:rPr>
              <a:t></a:t>
            </a:r>
            <a:r>
              <a:rPr lang="de-DE" altLang="de-DE" sz="1800">
                <a:latin typeface="Calibri" panose="020F0502020204030204" pitchFamily="34" charset="0"/>
              </a:rPr>
              <a:t>Sind Rechner auch Menschen? </a:t>
            </a:r>
            <a:r>
              <a:rPr lang="de-DE" altLang="de-DE" sz="1800">
                <a:latin typeface="Calibri" panose="020F0502020204030204" pitchFamily="34" charset="0"/>
                <a:sym typeface="Wingdings" panose="05000000000000000000" pitchFamily="2" charset="2"/>
              </a:rPr>
              <a:t> </a:t>
            </a:r>
            <a:r>
              <a:rPr lang="de-DE" altLang="de-DE" sz="1800" b="1">
                <a:latin typeface="Calibri" panose="020F0502020204030204" pitchFamily="34" charset="0"/>
                <a:sym typeface="Wingdings" panose="05000000000000000000" pitchFamily="2" charset="2"/>
              </a:rPr>
              <a:t>Künstliche Intelligenz</a:t>
            </a:r>
          </a:p>
          <a:p>
            <a:pPr eaLnBrk="1" hangingPunct="1">
              <a:spcBef>
                <a:spcPct val="0"/>
              </a:spcBef>
              <a:buFontTx/>
              <a:buNone/>
            </a:pPr>
            <a:r>
              <a:rPr lang="de-DE" altLang="de-DE" sz="1800">
                <a:latin typeface="Calibri" panose="020F0502020204030204" pitchFamily="34" charset="0"/>
                <a:sym typeface="Wingdings" panose="05000000000000000000" pitchFamily="2" charset="2"/>
              </a:rPr>
              <a:t>Für alle Probleme gibt es viele Algorithmen. Welcher ist der Beste?  </a:t>
            </a:r>
            <a:r>
              <a:rPr lang="de-DE" altLang="de-DE" sz="1800" b="1">
                <a:latin typeface="Calibri" panose="020F0502020204030204" pitchFamily="34" charset="0"/>
                <a:sym typeface="Wingdings" panose="05000000000000000000" pitchFamily="2" charset="2"/>
              </a:rPr>
              <a:t>Aufwand</a:t>
            </a:r>
            <a:r>
              <a:rPr lang="de-DE" altLang="de-DE" sz="1800">
                <a:latin typeface="Calibri" panose="020F0502020204030204" pitchFamily="34" charset="0"/>
                <a:sym typeface="Wingdings" panose="05000000000000000000" pitchFamily="2" charset="2"/>
              </a:rPr>
              <a:t> von Algorithmen</a:t>
            </a:r>
          </a:p>
          <a:p>
            <a:pPr eaLnBrk="1" hangingPunct="1">
              <a:spcBef>
                <a:spcPct val="0"/>
              </a:spcBef>
              <a:buFontTx/>
              <a:buNone/>
            </a:pPr>
            <a:r>
              <a:rPr lang="de-DE" altLang="de-DE" sz="1800" b="1">
                <a:latin typeface="Calibri" panose="020F0502020204030204" pitchFamily="34" charset="0"/>
                <a:sym typeface="Wingdings" panose="05000000000000000000" pitchFamily="2" charset="2"/>
              </a:rPr>
              <a:t>Sicherheit</a:t>
            </a:r>
            <a:r>
              <a:rPr lang="de-DE" altLang="de-DE" sz="1800">
                <a:latin typeface="Calibri" panose="020F0502020204030204" pitchFamily="34" charset="0"/>
                <a:sym typeface="Wingdings" panose="05000000000000000000" pitchFamily="2" charset="2"/>
              </a:rPr>
              <a:t> von Informationen</a:t>
            </a:r>
          </a:p>
          <a:p>
            <a:pPr eaLnBrk="1" hangingPunct="1">
              <a:spcBef>
                <a:spcPct val="0"/>
              </a:spcBef>
              <a:buFontTx/>
              <a:buNone/>
            </a:pPr>
            <a:r>
              <a:rPr lang="de-DE" altLang="de-DE" sz="1800">
                <a:latin typeface="Calibri" panose="020F0502020204030204" pitchFamily="34" charset="0"/>
                <a:sym typeface="Wingdings" panose="05000000000000000000" pitchFamily="2" charset="2"/>
              </a:rPr>
              <a:t>Weitere Themen durch Mini-Vorträge</a:t>
            </a:r>
          </a:p>
        </p:txBody>
      </p:sp>
      <p:sp>
        <p:nvSpPr>
          <p:cNvPr id="8199" name="Rectangle 6">
            <a:extLst>
              <a:ext uri="{FF2B5EF4-FFF2-40B4-BE49-F238E27FC236}">
                <a16:creationId xmlns:a16="http://schemas.microsoft.com/office/drawing/2014/main" id="{E9C5559A-C07E-46B9-8A22-C3B1E71B91BF}"/>
              </a:ext>
            </a:extLst>
          </p:cNvPr>
          <p:cNvSpPr>
            <a:spLocks noChangeArrowheads="1"/>
          </p:cNvSpPr>
          <p:nvPr/>
        </p:nvSpPr>
        <p:spPr bwMode="auto">
          <a:xfrm>
            <a:off x="2082800" y="723900"/>
            <a:ext cx="5156200" cy="4826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8200" name="Rectangle 10">
            <a:extLst>
              <a:ext uri="{FF2B5EF4-FFF2-40B4-BE49-F238E27FC236}">
                <a16:creationId xmlns:a16="http://schemas.microsoft.com/office/drawing/2014/main" id="{4C0ED43C-EE86-404C-B8B0-9889B06A34B8}"/>
              </a:ext>
            </a:extLst>
          </p:cNvPr>
          <p:cNvSpPr>
            <a:spLocks noChangeArrowheads="1"/>
          </p:cNvSpPr>
          <p:nvPr/>
        </p:nvSpPr>
        <p:spPr bwMode="auto">
          <a:xfrm>
            <a:off x="1900238" y="774700"/>
            <a:ext cx="4056062"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400" b="1">
                <a:latin typeface="Calibri" panose="020F0502020204030204" pitchFamily="34" charset="0"/>
              </a:rPr>
              <a:t>Informatik = Lösen von Problemen mit dem Rechner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31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31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31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315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315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3315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33156">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33156">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3315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liennummernplatzhalter 3">
            <a:extLst>
              <a:ext uri="{FF2B5EF4-FFF2-40B4-BE49-F238E27FC236}">
                <a16:creationId xmlns:a16="http://schemas.microsoft.com/office/drawing/2014/main" id="{CB5EE728-31F2-480A-8EAB-4E8F41BB9A3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0113FD7D-E821-4578-AB5C-650A5837F4C4}" type="slidenum">
              <a:rPr lang="de-DE" altLang="de-DE" sz="1400" smtClean="0"/>
              <a:pPr>
                <a:spcBef>
                  <a:spcPct val="0"/>
                </a:spcBef>
                <a:buFontTx/>
                <a:buNone/>
              </a:pPr>
              <a:t>30</a:t>
            </a:fld>
            <a:endParaRPr lang="de-DE" altLang="de-DE" sz="1400"/>
          </a:p>
        </p:txBody>
      </p:sp>
      <p:sp>
        <p:nvSpPr>
          <p:cNvPr id="63491" name="Rectangle 2">
            <a:extLst>
              <a:ext uri="{FF2B5EF4-FFF2-40B4-BE49-F238E27FC236}">
                <a16:creationId xmlns:a16="http://schemas.microsoft.com/office/drawing/2014/main" id="{F483BFB7-826D-4CA1-80FA-C2E18375A6A0}"/>
              </a:ext>
            </a:extLst>
          </p:cNvPr>
          <p:cNvSpPr>
            <a:spLocks noGrp="1" noChangeArrowheads="1"/>
          </p:cNvSpPr>
          <p:nvPr>
            <p:ph type="title"/>
          </p:nvPr>
        </p:nvSpPr>
        <p:spPr>
          <a:xfrm>
            <a:off x="163513" y="260350"/>
            <a:ext cx="8523287" cy="1000125"/>
          </a:xfrm>
        </p:spPr>
        <p:txBody>
          <a:bodyPr/>
          <a:lstStyle/>
          <a:p>
            <a:pPr eaLnBrk="1" hangingPunct="1"/>
            <a:r>
              <a:rPr lang="de-DE" altLang="de-DE" sz="3200" dirty="0">
                <a:solidFill>
                  <a:schemeClr val="tx1"/>
                </a:solidFill>
                <a:latin typeface="Calibri" panose="020F0502020204030204" pitchFamily="34" charset="0"/>
              </a:rPr>
              <a:t>Einigung auf einen gemeinsamen Schlüssel: Wie einigt man sich über den Schlüssel ohne sich zu treffen? </a:t>
            </a:r>
            <a:endParaRPr lang="de-DE" altLang="de-DE" sz="2400" dirty="0">
              <a:solidFill>
                <a:schemeClr val="tx1"/>
              </a:solidFill>
              <a:latin typeface="Calibri" panose="020F0502020204030204" pitchFamily="34" charset="0"/>
            </a:endParaRPr>
          </a:p>
        </p:txBody>
      </p:sp>
      <p:sp>
        <p:nvSpPr>
          <p:cNvPr id="63492" name="Text Box 3">
            <a:extLst>
              <a:ext uri="{FF2B5EF4-FFF2-40B4-BE49-F238E27FC236}">
                <a16:creationId xmlns:a16="http://schemas.microsoft.com/office/drawing/2014/main" id="{B138386B-D2F7-433A-83E1-D152A46CCBF1}"/>
              </a:ext>
            </a:extLst>
          </p:cNvPr>
          <p:cNvSpPr txBox="1">
            <a:spLocks noChangeArrowheads="1"/>
          </p:cNvSpPr>
          <p:nvPr/>
        </p:nvSpPr>
        <p:spPr bwMode="auto">
          <a:xfrm>
            <a:off x="203295" y="1386491"/>
            <a:ext cx="81089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800" b="1" dirty="0">
                <a:latin typeface="Calibri" panose="020F0502020204030204" pitchFamily="34" charset="0"/>
                <a:sym typeface="Wingdings" panose="05000000000000000000" pitchFamily="2" charset="2"/>
              </a:rPr>
              <a:t> </a:t>
            </a:r>
            <a:r>
              <a:rPr lang="de-DE" altLang="de-DE" sz="1800" b="1" dirty="0">
                <a:latin typeface="Calibri" panose="020F0502020204030204" pitchFamily="34" charset="0"/>
              </a:rPr>
              <a:t>Die Diffie-Hellman-Idee</a:t>
            </a:r>
            <a:endParaRPr lang="de-DE" altLang="de-DE" sz="1800" dirty="0"/>
          </a:p>
        </p:txBody>
      </p:sp>
      <p:sp>
        <p:nvSpPr>
          <p:cNvPr id="63493" name="Text Box 4">
            <a:extLst>
              <a:ext uri="{FF2B5EF4-FFF2-40B4-BE49-F238E27FC236}">
                <a16:creationId xmlns:a16="http://schemas.microsoft.com/office/drawing/2014/main" id="{E364362C-F18F-430E-8E23-50B02085EE7B}"/>
              </a:ext>
            </a:extLst>
          </p:cNvPr>
          <p:cNvSpPr txBox="1">
            <a:spLocks noChangeArrowheads="1"/>
          </p:cNvSpPr>
          <p:nvPr/>
        </p:nvSpPr>
        <p:spPr bwMode="auto">
          <a:xfrm>
            <a:off x="203295" y="1755823"/>
            <a:ext cx="6651625"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800" dirty="0">
                <a:latin typeface="Calibri" panose="020F0502020204030204" pitchFamily="34" charset="0"/>
              </a:rPr>
              <a:t>Typische klassische Paradoxie: Schlüssel selbst ist auch ein Geheimnis!</a:t>
            </a: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 1974 hatten Diffie und Hellman eine </a:t>
            </a:r>
            <a:r>
              <a:rPr lang="de-DE" altLang="de-DE" sz="1800" i="1" dirty="0">
                <a:latin typeface="Calibri" panose="020F0502020204030204" pitchFamily="34" charset="0"/>
              </a:rPr>
              <a:t>geniale</a:t>
            </a:r>
            <a:r>
              <a:rPr lang="de-DE" altLang="de-DE" sz="1800" dirty="0">
                <a:latin typeface="Calibri" panose="020F0502020204030204" pitchFamily="34" charset="0"/>
              </a:rPr>
              <a:t> Idee, wie man den Schlüsseltausch zwischen BOB und ALICE so ablaufen lassen kann, dass man alles übers öffentliche Internet oder die Post klären kann, sodass eine Schnüffelperson EVE nichts mit den abgefangenen Informationen anfangen kann</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 diese ist das </a:t>
            </a:r>
            <a:r>
              <a:rPr lang="de-DE" altLang="de-DE" sz="1800" b="1" dirty="0">
                <a:latin typeface="Calibri" panose="020F0502020204030204" pitchFamily="34" charset="0"/>
              </a:rPr>
              <a:t>erste bekannte Schlüsselaustauschverfahren</a:t>
            </a:r>
            <a:r>
              <a:rPr lang="de-DE" altLang="de-DE" sz="1800" dirty="0">
                <a:latin typeface="Calibri" panose="020F0502020204030204" pitchFamily="34" charset="0"/>
              </a:rPr>
              <a:t>, bei dem es möglich ist, geheime Schlüssel über öffentliche Kanäle zu vereinbaren. </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 Erklärung mit dem Prinzip von </a:t>
            </a:r>
            <a:r>
              <a:rPr lang="de-DE" altLang="de-DE" sz="1800" i="1" dirty="0">
                <a:latin typeface="Calibri" panose="020F0502020204030204" pitchFamily="34" charset="0"/>
              </a:rPr>
              <a:t>Vorhängeschlössern </a:t>
            </a:r>
            <a:r>
              <a:rPr lang="de-DE" altLang="de-DE" sz="1800" dirty="0">
                <a:latin typeface="Calibri" panose="020F0502020204030204" pitchFamily="34" charset="0"/>
              </a:rPr>
              <a:t>(von </a:t>
            </a:r>
            <a:r>
              <a:rPr lang="de-DE" altLang="de-DE" sz="1800" dirty="0" err="1">
                <a:latin typeface="Calibri" panose="020F0502020204030204" pitchFamily="34" charset="0"/>
              </a:rPr>
              <a:t>Shamir</a:t>
            </a:r>
            <a:r>
              <a:rPr lang="de-DE" altLang="de-DE" sz="1800" dirty="0">
                <a:latin typeface="Calibri" panose="020F0502020204030204" pitchFamily="34" charset="0"/>
              </a:rPr>
              <a:t>)</a:t>
            </a:r>
          </a:p>
          <a:p>
            <a:pPr eaLnBrk="1" hangingPunct="1">
              <a:spcBef>
                <a:spcPct val="0"/>
              </a:spcBef>
              <a:buFontTx/>
              <a:buNone/>
            </a:pPr>
            <a:endParaRPr lang="de-DE" altLang="de-DE" sz="1400" dirty="0">
              <a:latin typeface="Calibri" panose="020F0502020204030204" pitchFamily="34" charset="0"/>
            </a:endParaRPr>
          </a:p>
          <a:p>
            <a:pPr eaLnBrk="1" hangingPunct="1">
              <a:spcBef>
                <a:spcPct val="0"/>
              </a:spcBef>
            </a:pPr>
            <a:endParaRPr lang="de-DE" altLang="de-DE" sz="1800" dirty="0"/>
          </a:p>
        </p:txBody>
      </p:sp>
      <p:pic>
        <p:nvPicPr>
          <p:cNvPr id="63494" name="Picture 8" descr="https://upload.wikimedia.org/wikipedia/commons/thumb/d/d3/Whitfield_Diffie.png/170px-Whitfield_Diffie.png">
            <a:extLst>
              <a:ext uri="{FF2B5EF4-FFF2-40B4-BE49-F238E27FC236}">
                <a16:creationId xmlns:a16="http://schemas.microsoft.com/office/drawing/2014/main" id="{3E4EF246-135F-46EE-8A64-9EC48A25F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1231106"/>
            <a:ext cx="161925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Textfeld 1">
            <a:extLst>
              <a:ext uri="{FF2B5EF4-FFF2-40B4-BE49-F238E27FC236}">
                <a16:creationId xmlns:a16="http://schemas.microsoft.com/office/drawing/2014/main" id="{34F61A6B-0C61-46A4-A968-B5DB3094C92E}"/>
              </a:ext>
            </a:extLst>
          </p:cNvPr>
          <p:cNvSpPr txBox="1">
            <a:spLocks noChangeArrowheads="1"/>
          </p:cNvSpPr>
          <p:nvPr/>
        </p:nvSpPr>
        <p:spPr bwMode="auto">
          <a:xfrm>
            <a:off x="7092950" y="3597275"/>
            <a:ext cx="7397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000"/>
              <a:t>Wikipedia</a:t>
            </a:r>
          </a:p>
        </p:txBody>
      </p:sp>
      <p:pic>
        <p:nvPicPr>
          <p:cNvPr id="63496" name="Picture 9" descr="https://upload.wikimedia.org/wikipedia/commons/thumb/d/d4/Martin-Hellman.jpg/170px-Martin-Hellman.jpg">
            <a:extLst>
              <a:ext uri="{FF2B5EF4-FFF2-40B4-BE49-F238E27FC236}">
                <a16:creationId xmlns:a16="http://schemas.microsoft.com/office/drawing/2014/main" id="{E8555AEC-F354-4108-A7AC-48D68B98E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2163" y="3913188"/>
            <a:ext cx="161925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liennummernplatzhalter 3">
            <a:extLst>
              <a:ext uri="{FF2B5EF4-FFF2-40B4-BE49-F238E27FC236}">
                <a16:creationId xmlns:a16="http://schemas.microsoft.com/office/drawing/2014/main" id="{B7310933-C35B-4DB2-90A5-7FFDAFE6ABA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74BE27DE-924C-47BB-A346-531F7F2C22D2}" type="slidenum">
              <a:rPr lang="de-DE" altLang="de-DE" sz="1400" smtClean="0"/>
              <a:pPr>
                <a:spcBef>
                  <a:spcPct val="0"/>
                </a:spcBef>
                <a:buFontTx/>
                <a:buNone/>
              </a:pPr>
              <a:t>31</a:t>
            </a:fld>
            <a:endParaRPr lang="de-DE" altLang="de-DE" sz="1400"/>
          </a:p>
        </p:txBody>
      </p:sp>
      <p:sp>
        <p:nvSpPr>
          <p:cNvPr id="65539" name="Rectangle 2">
            <a:extLst>
              <a:ext uri="{FF2B5EF4-FFF2-40B4-BE49-F238E27FC236}">
                <a16:creationId xmlns:a16="http://schemas.microsoft.com/office/drawing/2014/main" id="{ED092B8D-2708-42A8-9997-3DF10162732A}"/>
              </a:ext>
            </a:extLst>
          </p:cNvPr>
          <p:cNvSpPr>
            <a:spLocks noGrp="1" noChangeArrowheads="1"/>
          </p:cNvSpPr>
          <p:nvPr>
            <p:ph type="title"/>
          </p:nvPr>
        </p:nvSpPr>
        <p:spPr>
          <a:xfrm>
            <a:off x="163513" y="260350"/>
            <a:ext cx="8523287" cy="1000125"/>
          </a:xfrm>
        </p:spPr>
        <p:txBody>
          <a:bodyPr/>
          <a:lstStyle/>
          <a:p>
            <a:pPr eaLnBrk="1" hangingPunct="1"/>
            <a:r>
              <a:rPr lang="de-DE" altLang="de-DE" dirty="0">
                <a:solidFill>
                  <a:schemeClr val="tx1"/>
                </a:solidFill>
                <a:latin typeface="Calibri" panose="020F0502020204030204" pitchFamily="34" charset="0"/>
              </a:rPr>
              <a:t>Einigung auf einen gemeinsamen Schlüssel: die Vorhängeschlossidee</a:t>
            </a:r>
          </a:p>
        </p:txBody>
      </p:sp>
      <p:sp>
        <p:nvSpPr>
          <p:cNvPr id="65540" name="Text Box 3">
            <a:extLst>
              <a:ext uri="{FF2B5EF4-FFF2-40B4-BE49-F238E27FC236}">
                <a16:creationId xmlns:a16="http://schemas.microsoft.com/office/drawing/2014/main" id="{92E8CE67-8FF2-45D3-AE8A-4546612B14DC}"/>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23588" name="Text Box 4">
            <a:extLst>
              <a:ext uri="{FF2B5EF4-FFF2-40B4-BE49-F238E27FC236}">
                <a16:creationId xmlns:a16="http://schemas.microsoft.com/office/drawing/2014/main" id="{B51FE733-FD47-4B9C-BA7B-3375F486857A}"/>
              </a:ext>
            </a:extLst>
          </p:cNvPr>
          <p:cNvSpPr txBox="1">
            <a:spLocks noChangeArrowheads="1"/>
          </p:cNvSpPr>
          <p:nvPr/>
        </p:nvSpPr>
        <p:spPr bwMode="auto">
          <a:xfrm>
            <a:off x="493713" y="1735138"/>
            <a:ext cx="78486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800" dirty="0">
                <a:latin typeface="Calibri" panose="020F0502020204030204" pitchFamily="34" charset="0"/>
              </a:rPr>
              <a:t>ALICE will geheime Nachricht an BOB schicken:</a:t>
            </a: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buFontTx/>
              <a:buAutoNum type="arabicPeriod"/>
            </a:pPr>
            <a:r>
              <a:rPr lang="de-DE" altLang="de-DE" sz="1800" dirty="0">
                <a:latin typeface="Calibri" panose="020F0502020204030204" pitchFamily="34" charset="0"/>
              </a:rPr>
              <a:t>ALICE legt eine Nachricht in eine Eisenkiste, verschließt diese mit einem Vorhängeschloss und einem Schlüssel und behält den Schlüssel</a:t>
            </a:r>
          </a:p>
          <a:p>
            <a:pPr eaLnBrk="1" hangingPunct="1">
              <a:spcBef>
                <a:spcPct val="0"/>
              </a:spcBef>
              <a:buFontTx/>
              <a:buAutoNum type="arabicPeriod"/>
            </a:pPr>
            <a:r>
              <a:rPr lang="de-DE" altLang="de-DE" sz="1800" dirty="0">
                <a:latin typeface="Calibri" panose="020F0502020204030204" pitchFamily="34" charset="0"/>
              </a:rPr>
              <a:t>ALICE schickt die Eisenkiste mit der Post an Bob</a:t>
            </a:r>
          </a:p>
          <a:p>
            <a:pPr eaLnBrk="1" hangingPunct="1">
              <a:spcBef>
                <a:spcPct val="0"/>
              </a:spcBef>
              <a:buFontTx/>
              <a:buAutoNum type="arabicPeriod"/>
            </a:pPr>
            <a:r>
              <a:rPr lang="de-DE" altLang="de-DE" sz="1800" dirty="0">
                <a:latin typeface="Calibri" panose="020F0502020204030204" pitchFamily="34" charset="0"/>
              </a:rPr>
              <a:t>BOB hängt ein eigenes Vorhängeschloss an die Kiste und behält den Schlüssel zu seinem Schloss</a:t>
            </a:r>
          </a:p>
          <a:p>
            <a:pPr eaLnBrk="1" hangingPunct="1">
              <a:spcBef>
                <a:spcPct val="0"/>
              </a:spcBef>
              <a:buFontTx/>
              <a:buAutoNum type="arabicPeriod"/>
            </a:pPr>
            <a:r>
              <a:rPr lang="de-DE" altLang="de-DE" sz="1800" dirty="0">
                <a:latin typeface="Calibri" panose="020F0502020204030204" pitchFamily="34" charset="0"/>
              </a:rPr>
              <a:t>BOB schickt die Kiste zurück an ALICE mit der Post</a:t>
            </a:r>
          </a:p>
          <a:p>
            <a:pPr eaLnBrk="1" hangingPunct="1">
              <a:spcBef>
                <a:spcPct val="0"/>
              </a:spcBef>
              <a:buFontTx/>
              <a:buAutoNum type="arabicPeriod"/>
            </a:pPr>
            <a:r>
              <a:rPr lang="de-DE" altLang="de-DE" sz="1800" dirty="0">
                <a:latin typeface="Calibri" panose="020F0502020204030204" pitchFamily="34" charset="0"/>
              </a:rPr>
              <a:t>ALICE nimmt ihr Schloss von der Kiste mithilfe ihres Schlüssels und schickt die Kiste mit der Post an BOB zurück</a:t>
            </a:r>
          </a:p>
          <a:p>
            <a:pPr eaLnBrk="1" hangingPunct="1">
              <a:spcBef>
                <a:spcPct val="0"/>
              </a:spcBef>
              <a:buFontTx/>
              <a:buAutoNum type="arabicPeriod"/>
            </a:pPr>
            <a:r>
              <a:rPr lang="de-DE" altLang="de-DE" sz="1800" dirty="0">
                <a:latin typeface="Calibri" panose="020F0502020204030204" pitchFamily="34" charset="0"/>
              </a:rPr>
              <a:t>BOB muss nun nur noch sein eigenes Vorhängeschloss öffnen und kann die Nachricht von ALICE lesen.</a:t>
            </a:r>
          </a:p>
          <a:p>
            <a:pPr eaLnBrk="1" hangingPunct="1">
              <a:spcBef>
                <a:spcPct val="0"/>
              </a:spcBef>
              <a:buFontTx/>
              <a:buNone/>
            </a:pPr>
            <a:endParaRPr lang="de-DE" altLang="de-DE" sz="1800" dirty="0">
              <a:latin typeface="Calibri" panose="020F0502020204030204" pitchFamily="34" charset="0"/>
            </a:endParaRPr>
          </a:p>
          <a:p>
            <a:pPr algn="ctr" eaLnBrk="1" hangingPunct="1">
              <a:spcBef>
                <a:spcPct val="0"/>
              </a:spcBef>
              <a:buFontTx/>
              <a:buNone/>
            </a:pPr>
            <a:r>
              <a:rPr lang="de-DE" altLang="de-DE" sz="1800" dirty="0">
                <a:solidFill>
                  <a:srgbClr val="FF0066"/>
                </a:solidFill>
                <a:latin typeface="Calibri" panose="020F0502020204030204" pitchFamily="34" charset="0"/>
              </a:rPr>
              <a:t>Kein Schlüssel wurde ausgetauscht und trotzdem konnte niemand anderes außer BOB die Nachricht von ALICE lesen!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358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358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358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358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3588">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3588">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3588">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2358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8"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liennummernplatzhalter 3">
            <a:extLst>
              <a:ext uri="{FF2B5EF4-FFF2-40B4-BE49-F238E27FC236}">
                <a16:creationId xmlns:a16="http://schemas.microsoft.com/office/drawing/2014/main" id="{AC32B0CD-3DBE-4568-84B5-E4E8B23E0BB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EA91F487-563E-44AC-BDB9-D2A346E2FF99}" type="slidenum">
              <a:rPr lang="de-DE" altLang="de-DE" sz="1400" smtClean="0"/>
              <a:pPr>
                <a:spcBef>
                  <a:spcPct val="0"/>
                </a:spcBef>
                <a:buFontTx/>
                <a:buNone/>
              </a:pPr>
              <a:t>32</a:t>
            </a:fld>
            <a:endParaRPr lang="de-DE" altLang="de-DE" sz="1400"/>
          </a:p>
        </p:txBody>
      </p:sp>
      <p:sp>
        <p:nvSpPr>
          <p:cNvPr id="67587" name="Rectangle 7">
            <a:extLst>
              <a:ext uri="{FF2B5EF4-FFF2-40B4-BE49-F238E27FC236}">
                <a16:creationId xmlns:a16="http://schemas.microsoft.com/office/drawing/2014/main" id="{7D79CBF8-E08C-4AE1-9971-A16404295CD8}"/>
              </a:ext>
            </a:extLst>
          </p:cNvPr>
          <p:cNvSpPr>
            <a:spLocks noChangeArrowheads="1"/>
          </p:cNvSpPr>
          <p:nvPr/>
        </p:nvSpPr>
        <p:spPr bwMode="auto">
          <a:xfrm>
            <a:off x="1804193" y="5210175"/>
            <a:ext cx="5768975" cy="592138"/>
          </a:xfrm>
          <a:prstGeom prst="rect">
            <a:avLst/>
          </a:prstGeom>
          <a:solidFill>
            <a:srgbClr val="FFCCCC"/>
          </a:solidFill>
          <a:ln w="9525">
            <a:solidFill>
              <a:srgbClr val="FF99CC"/>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67588" name="Rectangle 2">
            <a:extLst>
              <a:ext uri="{FF2B5EF4-FFF2-40B4-BE49-F238E27FC236}">
                <a16:creationId xmlns:a16="http://schemas.microsoft.com/office/drawing/2014/main" id="{4E7E6701-D5B2-4B59-A115-212A4A0A8D4F}"/>
              </a:ext>
            </a:extLst>
          </p:cNvPr>
          <p:cNvSpPr>
            <a:spLocks noGrp="1" noChangeArrowheads="1"/>
          </p:cNvSpPr>
          <p:nvPr>
            <p:ph type="title"/>
          </p:nvPr>
        </p:nvSpPr>
        <p:spPr>
          <a:xfrm>
            <a:off x="163513" y="260350"/>
            <a:ext cx="8523287" cy="1000125"/>
          </a:xfrm>
        </p:spPr>
        <p:txBody>
          <a:bodyPr/>
          <a:lstStyle/>
          <a:p>
            <a:pPr eaLnBrk="1" hangingPunct="1"/>
            <a:r>
              <a:rPr lang="de-DE" altLang="de-DE" dirty="0">
                <a:solidFill>
                  <a:schemeClr val="tx1"/>
                </a:solidFill>
                <a:latin typeface="Calibri" panose="020F0502020204030204" pitchFamily="34" charset="0"/>
              </a:rPr>
              <a:t>Vorhängeschlossidee mit Zahlen</a:t>
            </a:r>
          </a:p>
        </p:txBody>
      </p:sp>
      <p:sp>
        <p:nvSpPr>
          <p:cNvPr id="67589" name="Text Box 3">
            <a:extLst>
              <a:ext uri="{FF2B5EF4-FFF2-40B4-BE49-F238E27FC236}">
                <a16:creationId xmlns:a16="http://schemas.microsoft.com/office/drawing/2014/main" id="{36CE5814-67A5-44C2-8D2A-086A8CE1016B}"/>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24612" name="Text Box 4">
            <a:extLst>
              <a:ext uri="{FF2B5EF4-FFF2-40B4-BE49-F238E27FC236}">
                <a16:creationId xmlns:a16="http://schemas.microsoft.com/office/drawing/2014/main" id="{A33E2C54-E629-495D-AAC9-A78C11F911EB}"/>
              </a:ext>
            </a:extLst>
          </p:cNvPr>
          <p:cNvSpPr txBox="1">
            <a:spLocks noChangeArrowheads="1"/>
          </p:cNvSpPr>
          <p:nvPr/>
        </p:nvSpPr>
        <p:spPr bwMode="auto">
          <a:xfrm>
            <a:off x="542925" y="1196975"/>
            <a:ext cx="8291512"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800" dirty="0">
                <a:latin typeface="Calibri" panose="020F0502020204030204" pitchFamily="34" charset="0"/>
              </a:rPr>
              <a:t>ALICE will eine geheime Nachricht an BOB schicken mit der Verschlüsselungsfunktion  </a:t>
            </a:r>
            <a:r>
              <a:rPr lang="de-DE" altLang="de-DE" sz="1800" dirty="0">
                <a:latin typeface="Courier New" panose="02070309020205020404" pitchFamily="49" charset="0"/>
                <a:cs typeface="Courier New" panose="02070309020205020404" pitchFamily="49" charset="0"/>
              </a:rPr>
              <a:t>7^x </a:t>
            </a:r>
            <a:r>
              <a:rPr lang="de-DE" altLang="de-DE" sz="1800" dirty="0" err="1">
                <a:latin typeface="Courier New" panose="02070309020205020404" pitchFamily="49" charset="0"/>
                <a:cs typeface="Courier New" panose="02070309020205020404" pitchFamily="49" charset="0"/>
              </a:rPr>
              <a:t>mod</a:t>
            </a:r>
            <a:r>
              <a:rPr lang="de-DE" altLang="de-DE" sz="1800" dirty="0">
                <a:latin typeface="Courier New" panose="02070309020205020404" pitchFamily="49" charset="0"/>
                <a:cs typeface="Courier New" panose="02070309020205020404" pitchFamily="49" charset="0"/>
              </a:rPr>
              <a:t> 11</a:t>
            </a:r>
            <a:r>
              <a:rPr lang="de-DE" altLang="de-DE" sz="1800" dirty="0">
                <a:latin typeface="Calibri" panose="020F0502020204030204" pitchFamily="34" charset="0"/>
              </a:rPr>
              <a:t>:</a:t>
            </a:r>
          </a:p>
          <a:p>
            <a:pPr eaLnBrk="1" hangingPunct="1">
              <a:spcBef>
                <a:spcPct val="0"/>
              </a:spcBef>
              <a:buFontTx/>
              <a:buAutoNum type="arabicPeriod"/>
            </a:pPr>
            <a:r>
              <a:rPr lang="de-DE" altLang="de-DE" sz="1800" dirty="0">
                <a:latin typeface="Calibri" panose="020F0502020204030204" pitchFamily="34" charset="0"/>
              </a:rPr>
              <a:t>ALICE wählt eine zufällige Zahl (z.B. </a:t>
            </a:r>
            <a:r>
              <a:rPr lang="de-DE" altLang="de-DE" sz="1800" b="1" dirty="0">
                <a:latin typeface="Calibri" panose="020F0502020204030204" pitchFamily="34" charset="0"/>
              </a:rPr>
              <a:t>3</a:t>
            </a:r>
            <a:r>
              <a:rPr lang="de-DE" altLang="de-DE" sz="1800" dirty="0">
                <a:latin typeface="Calibri" panose="020F0502020204030204" pitchFamily="34" charset="0"/>
              </a:rPr>
              <a:t>) und nennt sie </a:t>
            </a:r>
            <a:r>
              <a:rPr lang="de-DE" altLang="de-DE" sz="1800" b="1" dirty="0">
                <a:latin typeface="Calibri" panose="020F0502020204030204" pitchFamily="34" charset="0"/>
              </a:rPr>
              <a:t>A</a:t>
            </a:r>
            <a:r>
              <a:rPr lang="de-DE" altLang="de-DE" sz="1800" dirty="0">
                <a:latin typeface="Calibri" panose="020F0502020204030204" pitchFamily="34" charset="0"/>
              </a:rPr>
              <a:t> und hält sie geheim</a:t>
            </a:r>
          </a:p>
          <a:p>
            <a:pPr eaLnBrk="1" hangingPunct="1">
              <a:spcBef>
                <a:spcPct val="0"/>
              </a:spcBef>
              <a:buFontTx/>
              <a:buAutoNum type="arabicPeriod"/>
            </a:pPr>
            <a:r>
              <a:rPr lang="de-DE" altLang="de-DE" sz="1800" dirty="0">
                <a:latin typeface="Calibri" panose="020F0502020204030204" pitchFamily="34" charset="0"/>
              </a:rPr>
              <a:t>BOB wählt eine zufällige Zahl (z.B. </a:t>
            </a:r>
            <a:r>
              <a:rPr lang="de-DE" altLang="de-DE" sz="1800" b="1" dirty="0">
                <a:latin typeface="Calibri" panose="020F0502020204030204" pitchFamily="34" charset="0"/>
              </a:rPr>
              <a:t>6</a:t>
            </a:r>
            <a:r>
              <a:rPr lang="de-DE" altLang="de-DE" sz="1800" dirty="0">
                <a:latin typeface="Calibri" panose="020F0502020204030204" pitchFamily="34" charset="0"/>
              </a:rPr>
              <a:t>) und nennt sie </a:t>
            </a:r>
            <a:r>
              <a:rPr lang="de-DE" altLang="de-DE" sz="1800" b="1" dirty="0">
                <a:latin typeface="Calibri" panose="020F0502020204030204" pitchFamily="34" charset="0"/>
              </a:rPr>
              <a:t>B</a:t>
            </a:r>
            <a:r>
              <a:rPr lang="de-DE" altLang="de-DE" sz="1800" dirty="0">
                <a:latin typeface="Calibri" panose="020F0502020204030204" pitchFamily="34" charset="0"/>
              </a:rPr>
              <a:t> und hält sie geheim</a:t>
            </a:r>
          </a:p>
          <a:p>
            <a:pPr eaLnBrk="1" hangingPunct="1">
              <a:spcBef>
                <a:spcPct val="0"/>
              </a:spcBef>
              <a:buFontTx/>
              <a:buAutoNum type="arabicPeriod"/>
            </a:pPr>
            <a:r>
              <a:rPr lang="de-DE" altLang="de-DE" sz="1800" dirty="0">
                <a:latin typeface="Calibri" panose="020F0502020204030204" pitchFamily="34" charset="0"/>
              </a:rPr>
              <a:t>ALICE berechnet: </a:t>
            </a:r>
            <a:br>
              <a:rPr lang="de-DE" altLang="de-DE" sz="1800" dirty="0">
                <a:latin typeface="Calibri" panose="020F0502020204030204" pitchFamily="34" charset="0"/>
              </a:rPr>
            </a:br>
            <a:r>
              <a:rPr lang="de-DE" altLang="de-DE" sz="1800" dirty="0">
                <a:latin typeface="Calibri" panose="020F0502020204030204" pitchFamily="34" charset="0"/>
              </a:rPr>
              <a:t> </a:t>
            </a:r>
            <a:r>
              <a:rPr lang="de-DE" altLang="de-DE" sz="1800" dirty="0">
                <a:latin typeface="Courier New" panose="02070309020205020404" pitchFamily="49" charset="0"/>
                <a:cs typeface="Courier New" panose="02070309020205020404" pitchFamily="49" charset="0"/>
              </a:rPr>
              <a:t>7^A </a:t>
            </a:r>
            <a:r>
              <a:rPr lang="de-DE" altLang="de-DE" sz="1800" dirty="0" err="1">
                <a:latin typeface="Courier New" panose="02070309020205020404" pitchFamily="49" charset="0"/>
                <a:cs typeface="Courier New" panose="02070309020205020404" pitchFamily="49" charset="0"/>
              </a:rPr>
              <a:t>mod</a:t>
            </a:r>
            <a:r>
              <a:rPr lang="de-DE" altLang="de-DE" sz="1800" dirty="0">
                <a:latin typeface="Courier New" panose="02070309020205020404" pitchFamily="49" charset="0"/>
                <a:cs typeface="Courier New" panose="02070309020205020404" pitchFamily="49" charset="0"/>
              </a:rPr>
              <a:t> 11 = 7^3 </a:t>
            </a:r>
            <a:r>
              <a:rPr lang="de-DE" altLang="de-DE" sz="1800" dirty="0" err="1">
                <a:latin typeface="Courier New" panose="02070309020205020404" pitchFamily="49" charset="0"/>
                <a:cs typeface="Courier New" panose="02070309020205020404" pitchFamily="49" charset="0"/>
              </a:rPr>
              <a:t>mod</a:t>
            </a:r>
            <a:r>
              <a:rPr lang="de-DE" altLang="de-DE" sz="1800" dirty="0">
                <a:latin typeface="Courier New" panose="02070309020205020404" pitchFamily="49" charset="0"/>
                <a:cs typeface="Courier New" panose="02070309020205020404" pitchFamily="49" charset="0"/>
              </a:rPr>
              <a:t> 11 = 343 </a:t>
            </a:r>
            <a:r>
              <a:rPr lang="de-DE" altLang="de-DE" sz="1800" dirty="0" err="1">
                <a:latin typeface="Courier New" panose="02070309020205020404" pitchFamily="49" charset="0"/>
                <a:cs typeface="Courier New" panose="02070309020205020404" pitchFamily="49" charset="0"/>
              </a:rPr>
              <a:t>mod</a:t>
            </a:r>
            <a:r>
              <a:rPr lang="de-DE" altLang="de-DE" sz="1800" dirty="0">
                <a:latin typeface="Courier New" panose="02070309020205020404" pitchFamily="49" charset="0"/>
                <a:cs typeface="Courier New" panose="02070309020205020404" pitchFamily="49" charset="0"/>
              </a:rPr>
              <a:t> 11 = 2 = </a:t>
            </a:r>
            <a:r>
              <a:rPr lang="de-DE" altLang="de-DE" sz="1800" b="1" dirty="0">
                <a:latin typeface="Courier New" panose="02070309020205020404" pitchFamily="49" charset="0"/>
                <a:cs typeface="Courier New" panose="02070309020205020404" pitchFamily="49" charset="0"/>
                <a:sym typeface="Symbol" panose="05050102010706020507" pitchFamily="18" charset="2"/>
              </a:rPr>
              <a:t></a:t>
            </a:r>
            <a:r>
              <a:rPr lang="de-DE" altLang="de-DE" sz="1800" dirty="0">
                <a:latin typeface="Courier New" panose="02070309020205020404" pitchFamily="49" charset="0"/>
                <a:cs typeface="Courier New" panose="02070309020205020404" pitchFamily="49" charset="0"/>
              </a:rPr>
              <a:t> </a:t>
            </a:r>
          </a:p>
          <a:p>
            <a:pPr eaLnBrk="1" hangingPunct="1">
              <a:spcBef>
                <a:spcPct val="0"/>
              </a:spcBef>
              <a:buFontTx/>
              <a:buAutoNum type="arabicPeriod"/>
            </a:pPr>
            <a:r>
              <a:rPr lang="de-DE" altLang="de-DE" sz="1800" dirty="0">
                <a:latin typeface="Calibri" panose="020F0502020204030204" pitchFamily="34" charset="0"/>
              </a:rPr>
              <a:t>BOB berechnet:</a:t>
            </a:r>
            <a:br>
              <a:rPr lang="de-DE" altLang="de-DE" sz="1800" dirty="0">
                <a:latin typeface="Calibri" panose="020F0502020204030204" pitchFamily="34" charset="0"/>
              </a:rPr>
            </a:br>
            <a:r>
              <a:rPr lang="de-DE" altLang="de-DE" sz="1800" dirty="0">
                <a:latin typeface="Courier New" panose="02070309020205020404" pitchFamily="49" charset="0"/>
                <a:cs typeface="Courier New" panose="02070309020205020404" pitchFamily="49" charset="0"/>
              </a:rPr>
              <a:t>7^B </a:t>
            </a:r>
            <a:r>
              <a:rPr lang="de-DE" altLang="de-DE" sz="1800" dirty="0" err="1">
                <a:latin typeface="Courier New" panose="02070309020205020404" pitchFamily="49" charset="0"/>
                <a:cs typeface="Courier New" panose="02070309020205020404" pitchFamily="49" charset="0"/>
              </a:rPr>
              <a:t>mod</a:t>
            </a:r>
            <a:r>
              <a:rPr lang="de-DE" altLang="de-DE" sz="1800" dirty="0">
                <a:latin typeface="Courier New" panose="02070309020205020404" pitchFamily="49" charset="0"/>
                <a:cs typeface="Courier New" panose="02070309020205020404" pitchFamily="49" charset="0"/>
              </a:rPr>
              <a:t> 11 = 7^6 </a:t>
            </a:r>
            <a:r>
              <a:rPr lang="de-DE" altLang="de-DE" sz="1800" dirty="0" err="1">
                <a:latin typeface="Courier New" panose="02070309020205020404" pitchFamily="49" charset="0"/>
                <a:cs typeface="Courier New" panose="02070309020205020404" pitchFamily="49" charset="0"/>
              </a:rPr>
              <a:t>mod</a:t>
            </a:r>
            <a:r>
              <a:rPr lang="de-DE" altLang="de-DE" sz="1800" dirty="0">
                <a:latin typeface="Courier New" panose="02070309020205020404" pitchFamily="49" charset="0"/>
                <a:cs typeface="Courier New" panose="02070309020205020404" pitchFamily="49" charset="0"/>
              </a:rPr>
              <a:t> 11 = 117649 </a:t>
            </a:r>
            <a:r>
              <a:rPr lang="de-DE" altLang="de-DE" sz="1800" dirty="0" err="1">
                <a:latin typeface="Courier New" panose="02070309020205020404" pitchFamily="49" charset="0"/>
                <a:cs typeface="Courier New" panose="02070309020205020404" pitchFamily="49" charset="0"/>
              </a:rPr>
              <a:t>mod</a:t>
            </a:r>
            <a:r>
              <a:rPr lang="de-DE" altLang="de-DE" sz="1800" dirty="0">
                <a:latin typeface="Courier New" panose="02070309020205020404" pitchFamily="49" charset="0"/>
                <a:cs typeface="Courier New" panose="02070309020205020404" pitchFamily="49" charset="0"/>
              </a:rPr>
              <a:t> 11 = 4 = </a:t>
            </a:r>
            <a:r>
              <a:rPr lang="de-DE" altLang="de-DE" sz="1800" b="1" dirty="0">
                <a:latin typeface="Courier New" panose="02070309020205020404" pitchFamily="49" charset="0"/>
                <a:cs typeface="Courier New" panose="02070309020205020404" pitchFamily="49" charset="0"/>
                <a:sym typeface="Symbol" panose="05050102010706020507" pitchFamily="18" charset="2"/>
              </a:rPr>
              <a:t></a:t>
            </a:r>
            <a:r>
              <a:rPr lang="de-DE" altLang="de-DE" sz="1800" dirty="0">
                <a:latin typeface="Courier New" panose="02070309020205020404" pitchFamily="49" charset="0"/>
                <a:cs typeface="Courier New" panose="02070309020205020404" pitchFamily="49" charset="0"/>
              </a:rPr>
              <a:t> </a:t>
            </a:r>
          </a:p>
          <a:p>
            <a:pPr eaLnBrk="1" hangingPunct="1">
              <a:spcBef>
                <a:spcPct val="0"/>
              </a:spcBef>
              <a:buFontTx/>
              <a:buAutoNum type="arabicPeriod"/>
            </a:pPr>
            <a:r>
              <a:rPr lang="de-DE" altLang="de-DE" sz="1800" dirty="0">
                <a:latin typeface="Calibri" panose="020F0502020204030204" pitchFamily="34" charset="0"/>
              </a:rPr>
              <a:t>ALICE schickt </a:t>
            </a:r>
            <a:r>
              <a:rPr lang="de-DE" altLang="de-DE" sz="1800" b="1" dirty="0">
                <a:latin typeface="Calibri" panose="020F0502020204030204" pitchFamily="34" charset="0"/>
                <a:cs typeface="Times New Roman" panose="02020603050405020304" pitchFamily="18" charset="0"/>
                <a:sym typeface="Symbol" panose="05050102010706020507" pitchFamily="18" charset="2"/>
              </a:rPr>
              <a:t></a:t>
            </a:r>
            <a:r>
              <a:rPr lang="de-DE" altLang="de-DE" sz="1800" dirty="0">
                <a:latin typeface="Calibri" panose="020F0502020204030204" pitchFamily="34" charset="0"/>
              </a:rPr>
              <a:t> an BOB</a:t>
            </a:r>
          </a:p>
          <a:p>
            <a:pPr eaLnBrk="1" hangingPunct="1">
              <a:spcBef>
                <a:spcPct val="0"/>
              </a:spcBef>
              <a:buFontTx/>
              <a:buAutoNum type="arabicPeriod"/>
            </a:pPr>
            <a:r>
              <a:rPr lang="de-DE" altLang="de-DE" sz="1800" dirty="0">
                <a:latin typeface="Calibri" panose="020F0502020204030204" pitchFamily="34" charset="0"/>
              </a:rPr>
              <a:t>BOB schickt </a:t>
            </a:r>
            <a:r>
              <a:rPr lang="de-DE" altLang="de-DE" sz="1800" b="1" dirty="0">
                <a:latin typeface="Calibri" panose="020F0502020204030204" pitchFamily="34" charset="0"/>
                <a:cs typeface="Times New Roman" panose="02020603050405020304" pitchFamily="18" charset="0"/>
                <a:sym typeface="Symbol" panose="05050102010706020507" pitchFamily="18" charset="2"/>
              </a:rPr>
              <a:t></a:t>
            </a:r>
            <a:r>
              <a:rPr lang="de-DE" altLang="de-DE" sz="1800" dirty="0">
                <a:latin typeface="Calibri" panose="020F0502020204030204" pitchFamily="34" charset="0"/>
              </a:rPr>
              <a:t> an ALICE</a:t>
            </a:r>
          </a:p>
          <a:p>
            <a:pPr eaLnBrk="1" hangingPunct="1">
              <a:spcBef>
                <a:spcPct val="0"/>
              </a:spcBef>
              <a:buFontTx/>
              <a:buAutoNum type="arabicPeriod"/>
            </a:pPr>
            <a:r>
              <a:rPr lang="de-DE" altLang="de-DE" sz="1800" dirty="0">
                <a:latin typeface="Calibri" panose="020F0502020204030204" pitchFamily="34" charset="0"/>
              </a:rPr>
              <a:t>ALICE nimmt BOBs Ergebnis und berechnet:</a:t>
            </a:r>
            <a:br>
              <a:rPr lang="de-DE" altLang="de-DE" sz="1800" dirty="0">
                <a:latin typeface="Calibri" panose="020F0502020204030204" pitchFamily="34" charset="0"/>
              </a:rPr>
            </a:br>
            <a:r>
              <a:rPr lang="de-DE" altLang="de-DE" sz="1800" dirty="0">
                <a:latin typeface="Calibri" panose="020F0502020204030204" pitchFamily="34" charset="0"/>
              </a:rPr>
              <a:t> </a:t>
            </a:r>
            <a:r>
              <a:rPr lang="de-DE" altLang="de-DE" sz="1800" b="1" dirty="0">
                <a:latin typeface="Courier New" panose="02070309020205020404" pitchFamily="49" charset="0"/>
                <a:cs typeface="Courier New" panose="02070309020205020404" pitchFamily="49" charset="0"/>
                <a:sym typeface="Symbol" panose="05050102010706020507" pitchFamily="18" charset="2"/>
              </a:rPr>
              <a:t></a:t>
            </a:r>
            <a:r>
              <a:rPr lang="de-DE" altLang="de-DE" sz="1800" dirty="0">
                <a:latin typeface="Courier New" panose="02070309020205020404" pitchFamily="49" charset="0"/>
                <a:cs typeface="Courier New" panose="02070309020205020404" pitchFamily="49" charset="0"/>
              </a:rPr>
              <a:t>^A </a:t>
            </a:r>
            <a:r>
              <a:rPr lang="de-DE" altLang="de-DE" sz="1800" dirty="0" err="1">
                <a:latin typeface="Courier New" panose="02070309020205020404" pitchFamily="49" charset="0"/>
                <a:cs typeface="Courier New" panose="02070309020205020404" pitchFamily="49" charset="0"/>
              </a:rPr>
              <a:t>mod</a:t>
            </a:r>
            <a:r>
              <a:rPr lang="de-DE" altLang="de-DE" sz="1800" dirty="0">
                <a:latin typeface="Courier New" panose="02070309020205020404" pitchFamily="49" charset="0"/>
                <a:cs typeface="Courier New" panose="02070309020205020404" pitchFamily="49" charset="0"/>
              </a:rPr>
              <a:t> 11 = 4^3 </a:t>
            </a:r>
            <a:r>
              <a:rPr lang="de-DE" altLang="de-DE" sz="1800" dirty="0" err="1">
                <a:latin typeface="Courier New" panose="02070309020205020404" pitchFamily="49" charset="0"/>
                <a:cs typeface="Courier New" panose="02070309020205020404" pitchFamily="49" charset="0"/>
              </a:rPr>
              <a:t>mod</a:t>
            </a:r>
            <a:r>
              <a:rPr lang="de-DE" altLang="de-DE" sz="1800" dirty="0">
                <a:latin typeface="Courier New" panose="02070309020205020404" pitchFamily="49" charset="0"/>
                <a:cs typeface="Courier New" panose="02070309020205020404" pitchFamily="49" charset="0"/>
              </a:rPr>
              <a:t> 11 = 64 </a:t>
            </a:r>
            <a:r>
              <a:rPr lang="de-DE" altLang="de-DE" sz="1800" dirty="0" err="1">
                <a:latin typeface="Courier New" panose="02070309020205020404" pitchFamily="49" charset="0"/>
                <a:cs typeface="Courier New" panose="02070309020205020404" pitchFamily="49" charset="0"/>
              </a:rPr>
              <a:t>mod</a:t>
            </a:r>
            <a:r>
              <a:rPr lang="de-DE" altLang="de-DE" sz="1800" dirty="0">
                <a:latin typeface="Courier New" panose="02070309020205020404" pitchFamily="49" charset="0"/>
                <a:cs typeface="Courier New" panose="02070309020205020404" pitchFamily="49" charset="0"/>
              </a:rPr>
              <a:t> 11 = 9</a:t>
            </a:r>
          </a:p>
          <a:p>
            <a:pPr eaLnBrk="1" hangingPunct="1">
              <a:spcBef>
                <a:spcPct val="0"/>
              </a:spcBef>
              <a:buFontTx/>
              <a:buAutoNum type="arabicPeriod"/>
            </a:pPr>
            <a:r>
              <a:rPr lang="de-DE" altLang="de-DE" sz="1800" dirty="0">
                <a:latin typeface="Calibri" panose="020F0502020204030204" pitchFamily="34" charset="0"/>
              </a:rPr>
              <a:t>BOB nimmt ALICEs Ergebnis und berechnet:</a:t>
            </a:r>
            <a:br>
              <a:rPr lang="de-DE" altLang="de-DE" sz="1800" dirty="0">
                <a:latin typeface="Calibri" panose="020F0502020204030204" pitchFamily="34" charset="0"/>
              </a:rPr>
            </a:br>
            <a:r>
              <a:rPr lang="de-DE" altLang="de-DE" sz="1800" dirty="0">
                <a:latin typeface="Calibri" panose="020F0502020204030204" pitchFamily="34" charset="0"/>
              </a:rPr>
              <a:t> </a:t>
            </a:r>
            <a:r>
              <a:rPr lang="de-DE" altLang="de-DE" sz="1800" b="1" dirty="0">
                <a:latin typeface="Courier New" panose="02070309020205020404" pitchFamily="49" charset="0"/>
                <a:cs typeface="Courier New" panose="02070309020205020404" pitchFamily="49" charset="0"/>
                <a:sym typeface="Symbol" panose="05050102010706020507" pitchFamily="18" charset="2"/>
              </a:rPr>
              <a:t></a:t>
            </a:r>
            <a:r>
              <a:rPr lang="de-DE" altLang="de-DE" sz="1800" dirty="0">
                <a:latin typeface="Courier New" panose="02070309020205020404" pitchFamily="49" charset="0"/>
                <a:cs typeface="Courier New" panose="02070309020205020404" pitchFamily="49" charset="0"/>
              </a:rPr>
              <a:t>^B </a:t>
            </a:r>
            <a:r>
              <a:rPr lang="de-DE" altLang="de-DE" sz="1800" dirty="0" err="1">
                <a:latin typeface="Courier New" panose="02070309020205020404" pitchFamily="49" charset="0"/>
                <a:cs typeface="Courier New" panose="02070309020205020404" pitchFamily="49" charset="0"/>
              </a:rPr>
              <a:t>mod</a:t>
            </a:r>
            <a:r>
              <a:rPr lang="de-DE" altLang="de-DE" sz="1800" dirty="0">
                <a:latin typeface="Courier New" panose="02070309020205020404" pitchFamily="49" charset="0"/>
                <a:cs typeface="Courier New" panose="02070309020205020404" pitchFamily="49" charset="0"/>
              </a:rPr>
              <a:t> 11 = 2^6 </a:t>
            </a:r>
            <a:r>
              <a:rPr lang="de-DE" altLang="de-DE" sz="1800" dirty="0" err="1">
                <a:latin typeface="Courier New" panose="02070309020205020404" pitchFamily="49" charset="0"/>
                <a:cs typeface="Courier New" panose="02070309020205020404" pitchFamily="49" charset="0"/>
              </a:rPr>
              <a:t>mod</a:t>
            </a:r>
            <a:r>
              <a:rPr lang="de-DE" altLang="de-DE" sz="1800" dirty="0">
                <a:latin typeface="Courier New" panose="02070309020205020404" pitchFamily="49" charset="0"/>
                <a:cs typeface="Courier New" panose="02070309020205020404" pitchFamily="49" charset="0"/>
              </a:rPr>
              <a:t> 11 = 64 </a:t>
            </a:r>
            <a:r>
              <a:rPr lang="de-DE" altLang="de-DE" sz="1800" dirty="0" err="1">
                <a:latin typeface="Courier New" panose="02070309020205020404" pitchFamily="49" charset="0"/>
                <a:cs typeface="Courier New" panose="02070309020205020404" pitchFamily="49" charset="0"/>
              </a:rPr>
              <a:t>mod</a:t>
            </a:r>
            <a:r>
              <a:rPr lang="de-DE" altLang="de-DE" sz="1800" dirty="0">
                <a:latin typeface="Courier New" panose="02070309020205020404" pitchFamily="49" charset="0"/>
                <a:cs typeface="Courier New" panose="02070309020205020404" pitchFamily="49" charset="0"/>
              </a:rPr>
              <a:t> 11 = 9 </a:t>
            </a:r>
          </a:p>
          <a:p>
            <a:pPr algn="ctr" eaLnBrk="1" hangingPunct="1">
              <a:spcBef>
                <a:spcPct val="0"/>
              </a:spcBef>
              <a:buFontTx/>
              <a:buAutoNum type="arabicPeriod"/>
            </a:pPr>
            <a:endParaRPr lang="de-DE" altLang="de-DE" sz="1800" dirty="0"/>
          </a:p>
          <a:p>
            <a:pPr algn="ctr" eaLnBrk="1" hangingPunct="1">
              <a:spcBef>
                <a:spcPct val="0"/>
              </a:spcBef>
              <a:buFontTx/>
              <a:buNone/>
            </a:pPr>
            <a:r>
              <a:rPr lang="de-DE" altLang="de-DE" sz="1800" b="1" dirty="0"/>
              <a:t>9</a:t>
            </a:r>
            <a:r>
              <a:rPr lang="de-DE" altLang="de-DE" sz="1800" dirty="0"/>
              <a:t> ist der gemeinsame Schlüssel, den beide benutzen!</a:t>
            </a:r>
          </a:p>
        </p:txBody>
      </p:sp>
      <p:sp>
        <p:nvSpPr>
          <p:cNvPr id="67591" name="Text Box 8">
            <a:extLst>
              <a:ext uri="{FF2B5EF4-FFF2-40B4-BE49-F238E27FC236}">
                <a16:creationId xmlns:a16="http://schemas.microsoft.com/office/drawing/2014/main" id="{6D62F22A-68A5-4A44-BA7D-80B56213833F}"/>
              </a:ext>
            </a:extLst>
          </p:cNvPr>
          <p:cNvSpPr txBox="1">
            <a:spLocks noChangeArrowheads="1"/>
          </p:cNvSpPr>
          <p:nvPr/>
        </p:nvSpPr>
        <p:spPr bwMode="auto">
          <a:xfrm>
            <a:off x="509588" y="5881688"/>
            <a:ext cx="60118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400" b="1">
                <a:latin typeface="Calibri" panose="020F0502020204030204" pitchFamily="34" charset="0"/>
              </a:rPr>
              <a:t>Achtung</a:t>
            </a:r>
            <a:r>
              <a:rPr lang="de-DE" altLang="de-DE" sz="1400">
                <a:latin typeface="Calibri" panose="020F0502020204030204" pitchFamily="34" charset="0"/>
              </a:rPr>
              <a:t>:a^b bedeutet „a hoch b“, also a wird b-mal mit sich selbst multipliziert!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46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46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46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461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461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461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461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24612">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24612">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246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2"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liennummernplatzhalter 3">
            <a:extLst>
              <a:ext uri="{FF2B5EF4-FFF2-40B4-BE49-F238E27FC236}">
                <a16:creationId xmlns:a16="http://schemas.microsoft.com/office/drawing/2014/main" id="{AC32B0CD-3DBE-4568-84B5-E4E8B23E0BB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EA91F487-563E-44AC-BDB9-D2A346E2FF99}" type="slidenum">
              <a:rPr lang="de-DE" altLang="de-DE" sz="1400" smtClean="0"/>
              <a:pPr>
                <a:spcBef>
                  <a:spcPct val="0"/>
                </a:spcBef>
                <a:buFontTx/>
                <a:buNone/>
              </a:pPr>
              <a:t>33</a:t>
            </a:fld>
            <a:endParaRPr lang="de-DE" altLang="de-DE" sz="1400"/>
          </a:p>
        </p:txBody>
      </p:sp>
      <p:sp>
        <p:nvSpPr>
          <p:cNvPr id="67588" name="Rectangle 2">
            <a:extLst>
              <a:ext uri="{FF2B5EF4-FFF2-40B4-BE49-F238E27FC236}">
                <a16:creationId xmlns:a16="http://schemas.microsoft.com/office/drawing/2014/main" id="{4E7E6701-D5B2-4B59-A115-212A4A0A8D4F}"/>
              </a:ext>
            </a:extLst>
          </p:cNvPr>
          <p:cNvSpPr>
            <a:spLocks noGrp="1" noChangeArrowheads="1"/>
          </p:cNvSpPr>
          <p:nvPr>
            <p:ph type="title"/>
          </p:nvPr>
        </p:nvSpPr>
        <p:spPr>
          <a:xfrm>
            <a:off x="163513" y="260350"/>
            <a:ext cx="8523287" cy="1000125"/>
          </a:xfrm>
        </p:spPr>
        <p:txBody>
          <a:bodyPr/>
          <a:lstStyle/>
          <a:p>
            <a:pPr eaLnBrk="1" hangingPunct="1"/>
            <a:r>
              <a:rPr lang="de-DE" altLang="de-DE" dirty="0">
                <a:solidFill>
                  <a:schemeClr val="tx1"/>
                </a:solidFill>
                <a:latin typeface="Calibri" panose="020F0502020204030204" pitchFamily="34" charset="0"/>
              </a:rPr>
              <a:t>Vorhängeschlossidee mit Zahlen - Film</a:t>
            </a:r>
          </a:p>
        </p:txBody>
      </p:sp>
      <p:sp>
        <p:nvSpPr>
          <p:cNvPr id="67589" name="Text Box 3">
            <a:extLst>
              <a:ext uri="{FF2B5EF4-FFF2-40B4-BE49-F238E27FC236}">
                <a16:creationId xmlns:a16="http://schemas.microsoft.com/office/drawing/2014/main" id="{36CE5814-67A5-44C2-8D2A-086A8CE1016B}"/>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24612" name="Text Box 4">
            <a:extLst>
              <a:ext uri="{FF2B5EF4-FFF2-40B4-BE49-F238E27FC236}">
                <a16:creationId xmlns:a16="http://schemas.microsoft.com/office/drawing/2014/main" id="{A33E2C54-E629-495D-AAC9-A78C11F911EB}"/>
              </a:ext>
            </a:extLst>
          </p:cNvPr>
          <p:cNvSpPr txBox="1">
            <a:spLocks noChangeArrowheads="1"/>
          </p:cNvSpPr>
          <p:nvPr/>
        </p:nvSpPr>
        <p:spPr bwMode="auto">
          <a:xfrm>
            <a:off x="353219" y="1570821"/>
            <a:ext cx="82915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800" dirty="0">
                <a:latin typeface="Calibri" panose="020F0502020204030204" pitchFamily="34" charset="0"/>
              </a:rPr>
              <a:t>Super Film nach Constanze Eik und meinem Skript: </a:t>
            </a:r>
            <a:r>
              <a:rPr lang="de-DE" b="1" u="sng" dirty="0">
                <a:hlinkClick r:id="rId3"/>
              </a:rPr>
              <a:t>https://youtu.be/scFl0B3MsWg</a:t>
            </a:r>
            <a:r>
              <a:rPr lang="de-DE" dirty="0"/>
              <a:t> </a:t>
            </a:r>
            <a:endParaRPr lang="de-DE" altLang="de-DE" sz="1800" dirty="0">
              <a:latin typeface="Calibri" panose="020F0502020204030204" pitchFamily="34" charset="0"/>
            </a:endParaRPr>
          </a:p>
          <a:p>
            <a:pPr eaLnBrk="1" hangingPunct="1">
              <a:spcBef>
                <a:spcPct val="0"/>
              </a:spcBef>
              <a:buFontTx/>
              <a:buNone/>
            </a:pPr>
            <a:endParaRPr lang="de-DE" altLang="de-DE" sz="1800" dirty="0"/>
          </a:p>
        </p:txBody>
      </p:sp>
      <p:sp>
        <p:nvSpPr>
          <p:cNvPr id="2" name="Textfeld 1">
            <a:extLst>
              <a:ext uri="{FF2B5EF4-FFF2-40B4-BE49-F238E27FC236}">
                <a16:creationId xmlns:a16="http://schemas.microsoft.com/office/drawing/2014/main" id="{F07BDB53-7CC7-4D14-9F51-DCD3A99197C9}"/>
              </a:ext>
            </a:extLst>
          </p:cNvPr>
          <p:cNvSpPr txBox="1"/>
          <p:nvPr/>
        </p:nvSpPr>
        <p:spPr>
          <a:xfrm>
            <a:off x="2193615" y="3075057"/>
            <a:ext cx="4463081" cy="707886"/>
          </a:xfrm>
          <a:prstGeom prst="rect">
            <a:avLst/>
          </a:prstGeom>
          <a:noFill/>
        </p:spPr>
        <p:txBody>
          <a:bodyPr wrap="none" rtlCol="0">
            <a:spAutoFit/>
          </a:bodyPr>
          <a:lstStyle/>
          <a:p>
            <a:r>
              <a:rPr lang="de-DE" sz="4000" dirty="0">
                <a:solidFill>
                  <a:srgbClr val="FF00FF"/>
                </a:solidFill>
              </a:rPr>
              <a:t>Unbedingt gucken!</a:t>
            </a:r>
          </a:p>
        </p:txBody>
      </p:sp>
      <p:sp>
        <p:nvSpPr>
          <p:cNvPr id="3" name="Textfeld 2">
            <a:extLst>
              <a:ext uri="{FF2B5EF4-FFF2-40B4-BE49-F238E27FC236}">
                <a16:creationId xmlns:a16="http://schemas.microsoft.com/office/drawing/2014/main" id="{1D8548C4-62D8-4190-851B-51FD5E0A4667}"/>
              </a:ext>
            </a:extLst>
          </p:cNvPr>
          <p:cNvSpPr txBox="1"/>
          <p:nvPr/>
        </p:nvSpPr>
        <p:spPr>
          <a:xfrm>
            <a:off x="597529" y="5069941"/>
            <a:ext cx="8089271" cy="523220"/>
          </a:xfrm>
          <a:prstGeom prst="rect">
            <a:avLst/>
          </a:prstGeom>
          <a:noFill/>
        </p:spPr>
        <p:txBody>
          <a:bodyPr wrap="square" rtlCol="0">
            <a:spAutoFit/>
          </a:bodyPr>
          <a:lstStyle/>
          <a:p>
            <a:r>
              <a:rPr lang="de-DE" dirty="0"/>
              <a:t>ACHTUNG: Leider ist ein Fehler (von mir verschuldet )im Video. Die Zahl 123 hätte eine Primzahl sein müssen, damit die Verschlüsselung schwer zu knacken ist.</a:t>
            </a:r>
          </a:p>
        </p:txBody>
      </p:sp>
    </p:spTree>
    <p:extLst>
      <p:ext uri="{BB962C8B-B14F-4D97-AF65-F5344CB8AC3E}">
        <p14:creationId xmlns:p14="http://schemas.microsoft.com/office/powerpoint/2010/main" val="21177786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46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2"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liennummernplatzhalter 3">
            <a:extLst>
              <a:ext uri="{FF2B5EF4-FFF2-40B4-BE49-F238E27FC236}">
                <a16:creationId xmlns:a16="http://schemas.microsoft.com/office/drawing/2014/main" id="{D9B1F07C-3B78-4932-A34C-CA35117E216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5C188084-A91C-4C81-89F3-C5ED9455AB61}" type="slidenum">
              <a:rPr lang="de-DE" altLang="de-DE" sz="1400" smtClean="0"/>
              <a:pPr>
                <a:spcBef>
                  <a:spcPct val="0"/>
                </a:spcBef>
                <a:buFontTx/>
                <a:buNone/>
              </a:pPr>
              <a:t>34</a:t>
            </a:fld>
            <a:endParaRPr lang="de-DE" altLang="de-DE" sz="1400"/>
          </a:p>
        </p:txBody>
      </p:sp>
      <p:sp>
        <p:nvSpPr>
          <p:cNvPr id="69635" name="Rectangle 2">
            <a:extLst>
              <a:ext uri="{FF2B5EF4-FFF2-40B4-BE49-F238E27FC236}">
                <a16:creationId xmlns:a16="http://schemas.microsoft.com/office/drawing/2014/main" id="{E1C0C4D4-0695-4F63-9105-F1D87062D261}"/>
              </a:ext>
            </a:extLst>
          </p:cNvPr>
          <p:cNvSpPr>
            <a:spLocks noGrp="1" noChangeArrowheads="1"/>
          </p:cNvSpPr>
          <p:nvPr>
            <p:ph type="title"/>
          </p:nvPr>
        </p:nvSpPr>
        <p:spPr>
          <a:xfrm>
            <a:off x="163513" y="260350"/>
            <a:ext cx="8523287" cy="1000125"/>
          </a:xfrm>
        </p:spPr>
        <p:txBody>
          <a:bodyPr/>
          <a:lstStyle/>
          <a:p>
            <a:pPr eaLnBrk="1" hangingPunct="1"/>
            <a:r>
              <a:rPr lang="de-DE" altLang="de-DE" sz="3200">
                <a:solidFill>
                  <a:schemeClr val="tx1"/>
                </a:solidFill>
                <a:latin typeface="Calibri" panose="020F0502020204030204" pitchFamily="34" charset="0"/>
              </a:rPr>
              <a:t>Was hat es auf sich mit der Funktion</a:t>
            </a:r>
          </a:p>
        </p:txBody>
      </p:sp>
      <p:sp>
        <p:nvSpPr>
          <p:cNvPr id="69636" name="Text Box 3">
            <a:extLst>
              <a:ext uri="{FF2B5EF4-FFF2-40B4-BE49-F238E27FC236}">
                <a16:creationId xmlns:a16="http://schemas.microsoft.com/office/drawing/2014/main" id="{497C9AD2-CE62-4CA7-97A8-BA71ED883066}"/>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25636" name="Text Box 4">
            <a:extLst>
              <a:ext uri="{FF2B5EF4-FFF2-40B4-BE49-F238E27FC236}">
                <a16:creationId xmlns:a16="http://schemas.microsoft.com/office/drawing/2014/main" id="{FAD2D2FE-2D0D-4277-98B7-BDFB1AB753FF}"/>
              </a:ext>
            </a:extLst>
          </p:cNvPr>
          <p:cNvSpPr txBox="1">
            <a:spLocks noChangeArrowheads="1"/>
          </p:cNvSpPr>
          <p:nvPr/>
        </p:nvSpPr>
        <p:spPr bwMode="auto">
          <a:xfrm>
            <a:off x="444500" y="1568450"/>
            <a:ext cx="7848600" cy="3694113"/>
          </a:xfrm>
          <a:prstGeom prst="rect">
            <a:avLst/>
          </a:prstGeom>
          <a:solidFill>
            <a:schemeClr val="bg1"/>
          </a:solidFill>
          <a:ln w="9525">
            <a:solidFill>
              <a:schemeClr val="bg1"/>
            </a:solidFill>
            <a:miter lim="800000"/>
            <a:headEnd/>
            <a:tailEnd/>
          </a:ln>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defRPr/>
            </a:pPr>
            <a:r>
              <a:rPr lang="de-DE" altLang="de-DE" sz="1800" dirty="0">
                <a:latin typeface="Calibri" panose="020F0502020204030204" pitchFamily="34" charset="0"/>
              </a:rPr>
              <a:t>diese Funktion ist eine sogenannte </a:t>
            </a:r>
            <a:r>
              <a:rPr lang="de-DE" altLang="de-DE" sz="1800" b="1" dirty="0">
                <a:latin typeface="Calibri" panose="020F0502020204030204" pitchFamily="34" charset="0"/>
              </a:rPr>
              <a:t>Einwegfunktion</a:t>
            </a:r>
            <a:r>
              <a:rPr lang="de-DE" altLang="de-DE" sz="1800" dirty="0">
                <a:latin typeface="Calibri" panose="020F0502020204030204" pitchFamily="34" charset="0"/>
              </a:rPr>
              <a:t>, d.h. sie ist fast nicht umkehrbar (z.B. Telefonbuch: Suche nach bestimmter Telefonnummer) </a:t>
            </a:r>
          </a:p>
          <a:p>
            <a:pPr marL="0" indent="0" eaLnBrk="1" hangingPunct="1">
              <a:spcBef>
                <a:spcPct val="0"/>
              </a:spcBef>
              <a:buFontTx/>
              <a:buNone/>
              <a:defRPr/>
            </a:pPr>
            <a:r>
              <a:rPr lang="de-DE" altLang="de-DE" sz="1800" dirty="0">
                <a:latin typeface="Calibri" panose="020F0502020204030204" pitchFamily="34" charset="0"/>
              </a:rPr>
              <a:t>       Ist dies wirklich nicht möglich? -&gt; </a:t>
            </a:r>
            <a:r>
              <a:rPr lang="de-DE" altLang="de-DE" sz="1800" i="1" dirty="0">
                <a:latin typeface="Calibri" panose="020F0502020204030204" pitchFamily="34" charset="0"/>
              </a:rPr>
              <a:t>Offenes Problem</a:t>
            </a:r>
            <a:r>
              <a:rPr lang="de-DE" altLang="de-DE" sz="1800" dirty="0">
                <a:latin typeface="Calibri" panose="020F0502020204030204" pitchFamily="34" charset="0"/>
              </a:rPr>
              <a:t>!</a:t>
            </a:r>
          </a:p>
          <a:p>
            <a:pPr eaLnBrk="1" hangingPunct="1">
              <a:spcBef>
                <a:spcPct val="0"/>
              </a:spcBef>
              <a:defRPr/>
            </a:pPr>
            <a:r>
              <a:rPr lang="de-DE" altLang="de-DE" sz="1800" b="1" dirty="0">
                <a:latin typeface="Calibri" panose="020F0502020204030204" pitchFamily="34" charset="0"/>
              </a:rPr>
              <a:t>Beispiel aus dem Alltag</a:t>
            </a:r>
            <a:r>
              <a:rPr lang="de-DE" altLang="de-DE" sz="1800" dirty="0">
                <a:latin typeface="Calibri" panose="020F0502020204030204" pitchFamily="34" charset="0"/>
              </a:rPr>
              <a:t>: Vermischung gelber und blauer Farbe zu grün ist einfach, aber die Trennung ist nahezu unmöglich ODER das Aufschlagen eines Hühnereis in einer Pfanne</a:t>
            </a:r>
          </a:p>
          <a:p>
            <a:pPr eaLnBrk="1" hangingPunct="1">
              <a:spcBef>
                <a:spcPct val="0"/>
              </a:spcBef>
              <a:defRPr/>
            </a:pPr>
            <a:r>
              <a:rPr lang="de-DE" altLang="de-DE" sz="1800" b="1" dirty="0">
                <a:latin typeface="Calibri" panose="020F0502020204030204" pitchFamily="34" charset="0"/>
              </a:rPr>
              <a:t>Problem des diskreten Logarithmus </a:t>
            </a:r>
            <a:r>
              <a:rPr lang="de-DE" altLang="de-DE" sz="1800" b="1" dirty="0" err="1">
                <a:latin typeface="Calibri" panose="020F0502020204030204" pitchFamily="34" charset="0"/>
              </a:rPr>
              <a:t>modulo</a:t>
            </a:r>
            <a:r>
              <a:rPr lang="de-DE" altLang="de-DE" sz="1800" b="1" dirty="0">
                <a:latin typeface="Calibri" panose="020F0502020204030204" pitchFamily="34" charset="0"/>
              </a:rPr>
              <a:t> einer großen Primzahl</a:t>
            </a:r>
            <a:r>
              <a:rPr lang="de-DE" altLang="de-DE" sz="1800" dirty="0">
                <a:latin typeface="Calibri" panose="020F0502020204030204" pitchFamily="34" charset="0"/>
              </a:rPr>
              <a:t>: Es ist sehr EINFACH aus </a:t>
            </a:r>
            <a:r>
              <a:rPr lang="de-DE" altLang="de-DE" sz="1800" b="1" dirty="0">
                <a:latin typeface="Calibri" panose="020F0502020204030204" pitchFamily="34" charset="0"/>
              </a:rPr>
              <a:t>Y</a:t>
            </a:r>
            <a:r>
              <a:rPr lang="de-DE" altLang="de-DE" sz="1800" dirty="0">
                <a:latin typeface="Calibri" panose="020F0502020204030204" pitchFamily="34" charset="0"/>
              </a:rPr>
              <a:t> und </a:t>
            </a:r>
            <a:r>
              <a:rPr lang="de-DE" altLang="de-DE" sz="1800" b="1" dirty="0">
                <a:latin typeface="Calibri" panose="020F0502020204030204" pitchFamily="34" charset="0"/>
              </a:rPr>
              <a:t>X</a:t>
            </a:r>
            <a:r>
              <a:rPr lang="de-DE" altLang="de-DE" sz="1800" dirty="0">
                <a:latin typeface="Calibri" panose="020F0502020204030204" pitchFamily="34" charset="0"/>
              </a:rPr>
              <a:t>  den Wert </a:t>
            </a:r>
            <a:r>
              <a:rPr lang="de-DE" altLang="de-DE" sz="1800" b="1" dirty="0">
                <a:latin typeface="Calibri" panose="020F0502020204030204" pitchFamily="34" charset="0"/>
              </a:rPr>
              <a:t>G=       </a:t>
            </a:r>
            <a:r>
              <a:rPr lang="de-DE" altLang="de-DE" sz="1800" b="1" dirty="0" err="1">
                <a:latin typeface="Calibri" panose="020F0502020204030204" pitchFamily="34" charset="0"/>
              </a:rPr>
              <a:t>mod</a:t>
            </a:r>
            <a:r>
              <a:rPr lang="de-DE" altLang="de-DE" sz="1800" b="1" dirty="0">
                <a:latin typeface="Calibri" panose="020F0502020204030204" pitchFamily="34" charset="0"/>
              </a:rPr>
              <a:t> P</a:t>
            </a:r>
            <a:r>
              <a:rPr lang="de-DE" altLang="de-DE" sz="1800" dirty="0">
                <a:latin typeface="Calibri" panose="020F0502020204030204" pitchFamily="34" charset="0"/>
              </a:rPr>
              <a:t> zu berechnen, aber </a:t>
            </a:r>
            <a:r>
              <a:rPr lang="de-DE" altLang="de-DE" sz="1800" dirty="0">
                <a:solidFill>
                  <a:srgbClr val="FF0066"/>
                </a:solidFill>
                <a:latin typeface="Calibri" panose="020F0502020204030204" pitchFamily="34" charset="0"/>
              </a:rPr>
              <a:t>PRAKTISCH UNMÖGLICH</a:t>
            </a:r>
            <a:r>
              <a:rPr lang="de-DE" altLang="de-DE" sz="1800" dirty="0">
                <a:latin typeface="Calibri" panose="020F0502020204030204" pitchFamily="34" charset="0"/>
              </a:rPr>
              <a:t>, aus </a:t>
            </a:r>
            <a:r>
              <a:rPr lang="de-DE" altLang="de-DE" sz="1800" b="1" dirty="0">
                <a:latin typeface="Calibri" panose="020F0502020204030204" pitchFamily="34" charset="0"/>
              </a:rPr>
              <a:t>Y</a:t>
            </a:r>
            <a:r>
              <a:rPr lang="de-DE" altLang="de-DE" sz="1800" dirty="0">
                <a:latin typeface="Calibri" panose="020F0502020204030204" pitchFamily="34" charset="0"/>
              </a:rPr>
              <a:t> und </a:t>
            </a:r>
            <a:r>
              <a:rPr lang="de-DE" altLang="de-DE" sz="1800" b="1" dirty="0">
                <a:latin typeface="Calibri" panose="020F0502020204030204" pitchFamily="34" charset="0"/>
              </a:rPr>
              <a:t>G X</a:t>
            </a:r>
            <a:r>
              <a:rPr lang="de-DE" altLang="de-DE" sz="1800" dirty="0">
                <a:latin typeface="Calibri" panose="020F0502020204030204" pitchFamily="34" charset="0"/>
              </a:rPr>
              <a:t> zu berechnen. </a:t>
            </a:r>
          </a:p>
          <a:p>
            <a:pPr eaLnBrk="1" hangingPunct="1">
              <a:spcBef>
                <a:spcPct val="0"/>
              </a:spcBef>
              <a:defRPr/>
            </a:pPr>
            <a:r>
              <a:rPr lang="de-DE" altLang="de-DE" sz="1800" dirty="0">
                <a:latin typeface="Calibri" panose="020F0502020204030204" pitchFamily="34" charset="0"/>
              </a:rPr>
              <a:t>Dies geht eigentlich nur </a:t>
            </a:r>
            <a:r>
              <a:rPr lang="de-DE" altLang="de-DE" sz="1800">
                <a:latin typeface="Calibri" panose="020F0502020204030204" pitchFamily="34" charset="0"/>
              </a:rPr>
              <a:t>durch </a:t>
            </a:r>
            <a:r>
              <a:rPr lang="de-DE" altLang="de-DE" sz="1800" i="1">
                <a:latin typeface="Calibri" panose="020F0502020204030204" pitchFamily="34" charset="0"/>
              </a:rPr>
              <a:t>systematisches </a:t>
            </a:r>
            <a:r>
              <a:rPr lang="de-DE" altLang="de-DE" sz="1800" i="1" dirty="0">
                <a:latin typeface="Calibri" panose="020F0502020204030204" pitchFamily="34" charset="0"/>
              </a:rPr>
              <a:t>Ausprobieren</a:t>
            </a:r>
            <a:r>
              <a:rPr lang="de-DE" altLang="de-DE" sz="1800" dirty="0">
                <a:latin typeface="Calibri" panose="020F0502020204030204" pitchFamily="34" charset="0"/>
              </a:rPr>
              <a:t>!</a:t>
            </a:r>
          </a:p>
          <a:p>
            <a:pPr eaLnBrk="1" hangingPunct="1">
              <a:spcBef>
                <a:spcPct val="0"/>
              </a:spcBef>
              <a:defRPr/>
            </a:pPr>
            <a:r>
              <a:rPr lang="de-DE" altLang="de-DE" sz="1800" dirty="0">
                <a:latin typeface="Calibri" panose="020F0502020204030204" pitchFamily="34" charset="0"/>
              </a:rPr>
              <a:t>umso größer </a:t>
            </a:r>
            <a:r>
              <a:rPr lang="de-DE" altLang="de-DE" sz="1800" b="1" dirty="0">
                <a:latin typeface="Calibri" panose="020F0502020204030204" pitchFamily="34" charset="0"/>
              </a:rPr>
              <a:t>Y</a:t>
            </a:r>
            <a:r>
              <a:rPr lang="de-DE" altLang="de-DE" sz="1800" dirty="0">
                <a:latin typeface="Calibri" panose="020F0502020204030204" pitchFamily="34" charset="0"/>
              </a:rPr>
              <a:t> und </a:t>
            </a:r>
            <a:r>
              <a:rPr lang="de-DE" altLang="de-DE" sz="1800" b="1" dirty="0">
                <a:latin typeface="Calibri" panose="020F0502020204030204" pitchFamily="34" charset="0"/>
              </a:rPr>
              <a:t>P</a:t>
            </a:r>
            <a:r>
              <a:rPr lang="de-DE" altLang="de-DE" sz="1800" dirty="0">
                <a:latin typeface="Calibri" panose="020F0502020204030204" pitchFamily="34" charset="0"/>
              </a:rPr>
              <a:t> gewählt werden, umso aufwendiger wird das Probieren</a:t>
            </a:r>
          </a:p>
          <a:p>
            <a:pPr eaLnBrk="1" hangingPunct="1">
              <a:spcBef>
                <a:spcPct val="0"/>
              </a:spcBef>
              <a:defRPr/>
            </a:pPr>
            <a:r>
              <a:rPr lang="de-DE" altLang="de-DE" sz="1800" dirty="0">
                <a:latin typeface="Calibri" panose="020F0502020204030204" pitchFamily="34" charset="0"/>
              </a:rPr>
              <a:t>Also: auch wenn EVE  </a:t>
            </a:r>
            <a:r>
              <a:rPr lang="de-DE" altLang="de-DE" sz="1800" b="1" dirty="0">
                <a:latin typeface="Calibri" panose="020F0502020204030204" pitchFamily="34" charset="0"/>
              </a:rPr>
              <a:t>Y </a:t>
            </a:r>
            <a:r>
              <a:rPr lang="de-DE" altLang="de-DE" sz="1800" dirty="0">
                <a:latin typeface="Calibri" panose="020F0502020204030204" pitchFamily="34" charset="0"/>
              </a:rPr>
              <a:t>und </a:t>
            </a:r>
            <a:r>
              <a:rPr lang="de-DE" altLang="de-DE" sz="1800" b="1" dirty="0">
                <a:latin typeface="Calibri" panose="020F0502020204030204" pitchFamily="34" charset="0"/>
              </a:rPr>
              <a:t>P</a:t>
            </a:r>
            <a:r>
              <a:rPr lang="de-DE" altLang="de-DE" sz="1800" dirty="0">
                <a:latin typeface="Calibri" panose="020F0502020204030204" pitchFamily="34" charset="0"/>
              </a:rPr>
              <a:t> kennt, nutzt ihm das sehr wenig, um die Zahlen </a:t>
            </a:r>
            <a:r>
              <a:rPr lang="de-DE" altLang="de-DE" sz="1800" b="1" dirty="0">
                <a:latin typeface="Calibri" panose="020F0502020204030204" pitchFamily="34" charset="0"/>
              </a:rPr>
              <a:t>A</a:t>
            </a:r>
            <a:r>
              <a:rPr lang="de-DE" altLang="de-DE" sz="1800" dirty="0">
                <a:latin typeface="Calibri" panose="020F0502020204030204" pitchFamily="34" charset="0"/>
              </a:rPr>
              <a:t> und </a:t>
            </a:r>
            <a:r>
              <a:rPr lang="de-DE" altLang="de-DE" sz="1800" b="1" dirty="0">
                <a:latin typeface="Calibri" panose="020F0502020204030204" pitchFamily="34" charset="0"/>
              </a:rPr>
              <a:t>B</a:t>
            </a:r>
            <a:r>
              <a:rPr lang="de-DE" altLang="de-DE" sz="1800" dirty="0">
                <a:latin typeface="Calibri" panose="020F0502020204030204" pitchFamily="34" charset="0"/>
              </a:rPr>
              <a:t> zu erraten, die sich ALICE und BOB ausgedacht haben.</a:t>
            </a:r>
          </a:p>
        </p:txBody>
      </p:sp>
      <mc:AlternateContent xmlns:mc="http://schemas.openxmlformats.org/markup-compatibility/2006" xmlns:a14="http://schemas.microsoft.com/office/drawing/2010/main">
        <mc:Choice Requires="a14">
          <p:sp>
            <p:nvSpPr>
              <p:cNvPr id="69638" name="Object 7">
                <a:extLst>
                  <a:ext uri="{FF2B5EF4-FFF2-40B4-BE49-F238E27FC236}">
                    <a16:creationId xmlns:a16="http://schemas.microsoft.com/office/drawing/2014/main" id="{AB3770B9-72D1-42C5-8497-D2B0CC4A5ED2}"/>
                  </a:ext>
                </a:extLst>
              </p:cNvPr>
              <p:cNvSpPr txBox="1"/>
              <p:nvPr/>
            </p:nvSpPr>
            <p:spPr bwMode="auto">
              <a:xfrm>
                <a:off x="6024002" y="488155"/>
                <a:ext cx="2441575" cy="544513"/>
              </a:xfrm>
              <a:prstGeom prst="rect">
                <a:avLst/>
              </a:prstGeom>
              <a:noFill/>
              <a:ln>
                <a:noFill/>
              </a:ln>
              <a:effectLst/>
              <a:extLst/>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sSup>
                        <m:sSupPr>
                          <m:ctrlPr>
                            <a:rPr lang="de-DE" sz="3200" i="1">
                              <a:solidFill>
                                <a:srgbClr val="000000"/>
                              </a:solidFill>
                              <a:latin typeface="Cambria Math" panose="02040503050406030204" pitchFamily="18" charset="0"/>
                            </a:rPr>
                          </m:ctrlPr>
                        </m:sSupPr>
                        <m:e>
                          <m:r>
                            <a:rPr lang="de-DE" sz="3200" i="1">
                              <a:solidFill>
                                <a:srgbClr val="000000"/>
                              </a:solidFill>
                              <a:latin typeface="Cambria Math" panose="02040503050406030204" pitchFamily="18" charset="0"/>
                            </a:rPr>
                            <m:t>𝑌</m:t>
                          </m:r>
                        </m:e>
                        <m:sup>
                          <m:r>
                            <a:rPr lang="de-DE" sz="3200" i="1">
                              <a:solidFill>
                                <a:srgbClr val="000000"/>
                              </a:solidFill>
                              <a:latin typeface="Cambria Math" panose="02040503050406030204" pitchFamily="18" charset="0"/>
                            </a:rPr>
                            <m:t>𝑋</m:t>
                          </m:r>
                        </m:sup>
                      </m:sSup>
                      <m:func>
                        <m:funcPr>
                          <m:ctrlPr>
                            <a:rPr lang="de-DE" sz="3200" i="1">
                              <a:solidFill>
                                <a:srgbClr val="000000"/>
                              </a:solidFill>
                              <a:latin typeface="Cambria Math" panose="02040503050406030204" pitchFamily="18" charset="0"/>
                            </a:rPr>
                          </m:ctrlPr>
                        </m:funcPr>
                        <m:fName>
                          <m:r>
                            <m:rPr>
                              <m:sty m:val="p"/>
                            </m:rPr>
                            <a:rPr lang="de-DE" sz="3200" i="0">
                              <a:solidFill>
                                <a:srgbClr val="000000"/>
                              </a:solidFill>
                              <a:latin typeface="Cambria Math" panose="02040503050406030204" pitchFamily="18" charset="0"/>
                            </a:rPr>
                            <m:t>mod</m:t>
                          </m:r>
                        </m:fName>
                        <m:e>
                          <m:r>
                            <a:rPr lang="de-DE" sz="3200" i="1">
                              <a:solidFill>
                                <a:srgbClr val="000000"/>
                              </a:solidFill>
                              <a:latin typeface="Cambria Math" panose="02040503050406030204" pitchFamily="18" charset="0"/>
                            </a:rPr>
                            <m:t>𝑃</m:t>
                          </m:r>
                        </m:e>
                      </m:func>
                    </m:oMath>
                  </m:oMathPara>
                </a14:m>
                <a:endParaRPr lang="de-DE" sz="3200" dirty="0"/>
              </a:p>
            </p:txBody>
          </p:sp>
        </mc:Choice>
        <mc:Fallback xmlns="">
          <p:sp>
            <p:nvSpPr>
              <p:cNvPr id="69638" name="Object 7">
                <a:extLst>
                  <a:ext uri="{FF2B5EF4-FFF2-40B4-BE49-F238E27FC236}">
                    <a16:creationId xmlns:a16="http://schemas.microsoft.com/office/drawing/2014/main" id="{AB3770B9-72D1-42C5-8497-D2B0CC4A5ED2}"/>
                  </a:ext>
                </a:extLst>
              </p:cNvPr>
              <p:cNvSpPr txBox="1">
                <a:spLocks noRot="1" noChangeAspect="1" noMove="1" noResize="1" noEditPoints="1" noAdjustHandles="1" noChangeArrowheads="1" noChangeShapeType="1" noTextEdit="1"/>
              </p:cNvSpPr>
              <p:nvPr/>
            </p:nvSpPr>
            <p:spPr bwMode="auto">
              <a:xfrm>
                <a:off x="6024002" y="488155"/>
                <a:ext cx="2441575" cy="544513"/>
              </a:xfrm>
              <a:prstGeom prst="rect">
                <a:avLst/>
              </a:prstGeom>
              <a:blipFill>
                <a:blip r:embed="rId4"/>
                <a:stretch>
                  <a:fillRect/>
                </a:stretch>
              </a:blipFill>
              <a:ln>
                <a:noFill/>
              </a:ln>
              <a:effectLst/>
              <a:extLst/>
            </p:spPr>
            <p:txBody>
              <a:bodyPr/>
              <a:lstStyle/>
              <a:p>
                <a:r>
                  <a:rPr lang="de-DE">
                    <a:noFill/>
                  </a:rPr>
                  <a:t> </a:t>
                </a:r>
              </a:p>
            </p:txBody>
          </p:sp>
        </mc:Fallback>
      </mc:AlternateContent>
      <p:graphicFrame>
        <p:nvGraphicFramePr>
          <p:cNvPr id="69639" name="Object 8">
            <a:extLst>
              <a:ext uri="{FF2B5EF4-FFF2-40B4-BE49-F238E27FC236}">
                <a16:creationId xmlns:a16="http://schemas.microsoft.com/office/drawing/2014/main" id="{1AFD27BA-A5E2-4491-9A19-53D4E8436EE0}"/>
              </a:ext>
            </a:extLst>
          </p:cNvPr>
          <p:cNvGraphicFramePr>
            <a:graphicFrameLocks noGrp="1" noChangeAspect="1"/>
          </p:cNvGraphicFramePr>
          <p:nvPr>
            <p:ph idx="1"/>
          </p:nvPr>
        </p:nvGraphicFramePr>
        <p:xfrm>
          <a:off x="4070350" y="3475038"/>
          <a:ext cx="428625" cy="355600"/>
        </p:xfrm>
        <a:graphic>
          <a:graphicData uri="http://schemas.openxmlformats.org/presentationml/2006/ole">
            <mc:AlternateContent xmlns:mc="http://schemas.openxmlformats.org/markup-compatibility/2006">
              <mc:Choice xmlns:v="urn:schemas-microsoft-com:vml" Requires="v">
                <p:oleObj spid="_x0000_s69728" name="Formel" r:id="rId5" imgW="228600" imgH="190500" progId="Equation.3">
                  <p:embed/>
                </p:oleObj>
              </mc:Choice>
              <mc:Fallback>
                <p:oleObj name="Formel" r:id="rId5" imgW="228600" imgH="1905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0350" y="3475038"/>
                        <a:ext cx="428625"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563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563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563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2563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2563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563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56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636"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10" descr="https://upload.wikimedia.org/wikipedia/commons/thumb/1/1f/Sherman%2C_Rivest%2C_and_Chaum.jpg/220px-Sherman%2C_Rivest%2C_and_Chaum.jpg">
            <a:extLst>
              <a:ext uri="{FF2B5EF4-FFF2-40B4-BE49-F238E27FC236}">
                <a16:creationId xmlns:a16="http://schemas.microsoft.com/office/drawing/2014/main" id="{6E7BFEAD-D6C1-4700-AF53-3DD6DC9F43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0" y="1414463"/>
            <a:ext cx="2487613"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Foliennummernplatzhalter 3">
            <a:extLst>
              <a:ext uri="{FF2B5EF4-FFF2-40B4-BE49-F238E27FC236}">
                <a16:creationId xmlns:a16="http://schemas.microsoft.com/office/drawing/2014/main" id="{F01077A9-0E8E-4C5B-BADF-1DD9980783F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6EECE619-6EB5-4569-8753-6B3CAB56FB3D}" type="slidenum">
              <a:rPr lang="de-DE" altLang="de-DE" sz="1400" smtClean="0"/>
              <a:pPr>
                <a:spcBef>
                  <a:spcPct val="0"/>
                </a:spcBef>
                <a:buFontTx/>
                <a:buNone/>
              </a:pPr>
              <a:t>35</a:t>
            </a:fld>
            <a:endParaRPr lang="de-DE" altLang="de-DE" sz="1400"/>
          </a:p>
        </p:txBody>
      </p:sp>
      <p:sp>
        <p:nvSpPr>
          <p:cNvPr id="71684" name="Rectangle 2">
            <a:extLst>
              <a:ext uri="{FF2B5EF4-FFF2-40B4-BE49-F238E27FC236}">
                <a16:creationId xmlns:a16="http://schemas.microsoft.com/office/drawing/2014/main" id="{9146D29C-0134-4DC3-A466-332DDC61F5F1}"/>
              </a:ext>
            </a:extLst>
          </p:cNvPr>
          <p:cNvSpPr>
            <a:spLocks noGrp="1" noChangeArrowheads="1"/>
          </p:cNvSpPr>
          <p:nvPr>
            <p:ph type="title"/>
          </p:nvPr>
        </p:nvSpPr>
        <p:spPr>
          <a:xfrm>
            <a:off x="163513" y="260350"/>
            <a:ext cx="8523287" cy="1000125"/>
          </a:xfrm>
        </p:spPr>
        <p:txBody>
          <a:bodyPr/>
          <a:lstStyle/>
          <a:p>
            <a:pPr eaLnBrk="1" hangingPunct="1"/>
            <a:r>
              <a:rPr lang="de-DE" altLang="de-DE" dirty="0">
                <a:solidFill>
                  <a:schemeClr val="tx1"/>
                </a:solidFill>
                <a:latin typeface="Calibri" panose="020F0502020204030204" pitchFamily="34" charset="0"/>
              </a:rPr>
              <a:t>Das RSA (Ronald </a:t>
            </a:r>
            <a:r>
              <a:rPr lang="de-DE" altLang="de-DE" dirty="0" err="1">
                <a:solidFill>
                  <a:schemeClr val="tx1"/>
                </a:solidFill>
                <a:latin typeface="Calibri" panose="020F0502020204030204" pitchFamily="34" charset="0"/>
              </a:rPr>
              <a:t>Rivest</a:t>
            </a:r>
            <a:r>
              <a:rPr lang="de-DE" altLang="de-DE" dirty="0">
                <a:solidFill>
                  <a:schemeClr val="tx1"/>
                </a:solidFill>
                <a:latin typeface="Calibri" panose="020F0502020204030204" pitchFamily="34" charset="0"/>
              </a:rPr>
              <a:t>, Adi </a:t>
            </a:r>
            <a:r>
              <a:rPr lang="de-DE" altLang="de-DE" dirty="0" err="1">
                <a:solidFill>
                  <a:schemeClr val="tx1"/>
                </a:solidFill>
                <a:latin typeface="Calibri" panose="020F0502020204030204" pitchFamily="34" charset="0"/>
              </a:rPr>
              <a:t>Shamir</a:t>
            </a:r>
            <a:r>
              <a:rPr lang="de-DE" altLang="de-DE" dirty="0">
                <a:solidFill>
                  <a:schemeClr val="tx1"/>
                </a:solidFill>
                <a:latin typeface="Calibri" panose="020F0502020204030204" pitchFamily="34" charset="0"/>
              </a:rPr>
              <a:t>, Leonard </a:t>
            </a:r>
            <a:r>
              <a:rPr lang="de-DE" altLang="de-DE" dirty="0" err="1">
                <a:solidFill>
                  <a:schemeClr val="tx1"/>
                </a:solidFill>
                <a:latin typeface="Calibri" panose="020F0502020204030204" pitchFamily="34" charset="0"/>
              </a:rPr>
              <a:t>Adleman</a:t>
            </a:r>
            <a:r>
              <a:rPr lang="de-DE" altLang="de-DE" dirty="0">
                <a:solidFill>
                  <a:schemeClr val="tx1"/>
                </a:solidFill>
                <a:latin typeface="Calibri" panose="020F0502020204030204" pitchFamily="34" charset="0"/>
              </a:rPr>
              <a:t>) - Verfahren</a:t>
            </a:r>
          </a:p>
        </p:txBody>
      </p:sp>
      <p:sp>
        <p:nvSpPr>
          <p:cNvPr id="71685" name="Text Box 3">
            <a:extLst>
              <a:ext uri="{FF2B5EF4-FFF2-40B4-BE49-F238E27FC236}">
                <a16:creationId xmlns:a16="http://schemas.microsoft.com/office/drawing/2014/main" id="{C1A88864-2A9C-47AC-A43C-501EB0A1D6CE}"/>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71686" name="Text Box 4">
            <a:extLst>
              <a:ext uri="{FF2B5EF4-FFF2-40B4-BE49-F238E27FC236}">
                <a16:creationId xmlns:a16="http://schemas.microsoft.com/office/drawing/2014/main" id="{311E1D50-C70F-44DA-A52F-673B5524A0E9}"/>
              </a:ext>
            </a:extLst>
          </p:cNvPr>
          <p:cNvSpPr txBox="1">
            <a:spLocks noChangeArrowheads="1"/>
          </p:cNvSpPr>
          <p:nvPr/>
        </p:nvSpPr>
        <p:spPr bwMode="auto">
          <a:xfrm>
            <a:off x="292100" y="1962150"/>
            <a:ext cx="62611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r>
              <a:rPr lang="de-DE" altLang="de-DE" sz="1800" b="1" dirty="0">
                <a:latin typeface="Calibri" panose="020F0502020204030204" pitchFamily="34" charset="0"/>
              </a:rPr>
              <a:t>Vereinfachung</a:t>
            </a:r>
            <a:r>
              <a:rPr lang="de-DE" altLang="de-DE" sz="1800" dirty="0">
                <a:latin typeface="Calibri" panose="020F0502020204030204" pitchFamily="34" charset="0"/>
              </a:rPr>
              <a:t> des Schlüsselverfahrens (</a:t>
            </a:r>
            <a:r>
              <a:rPr lang="de-DE" altLang="de-DE" sz="1800" dirty="0">
                <a:solidFill>
                  <a:srgbClr val="FF0066"/>
                </a:solidFill>
                <a:latin typeface="Calibri" panose="020F0502020204030204" pitchFamily="34" charset="0"/>
              </a:rPr>
              <a:t>in dem vorhin behandelten Modell, müssen beide vorher kommunizieren, um sich geheime Botschaften schicken zu können</a:t>
            </a:r>
            <a:r>
              <a:rPr lang="de-DE" altLang="de-DE" sz="1800" dirty="0">
                <a:latin typeface="Calibri" panose="020F0502020204030204" pitchFamily="34" charset="0"/>
              </a:rPr>
              <a:t>)</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i="1" dirty="0">
                <a:latin typeface="Calibri" panose="020F0502020204030204" pitchFamily="34" charset="0"/>
              </a:rPr>
              <a:t>Idee</a:t>
            </a:r>
            <a:r>
              <a:rPr lang="de-DE" altLang="de-DE" sz="1800" dirty="0">
                <a:latin typeface="Calibri" panose="020F0502020204030204" pitchFamily="34" charset="0"/>
              </a:rPr>
              <a:t>: jeder kann ein Vorhängeschloss zuschnappen lassen, aber nur der mit dem Schlüssel kann es öffnen, also könnte ALICE (Bank) ein Vorhängeschloss öffentlich irgendwo hinterlegen, sodass es jeder (Bankkunde) benutzen kann, um ihr etwas Geheimes zu schicken</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Ausnutzung des </a:t>
            </a:r>
            <a:r>
              <a:rPr lang="de-DE" altLang="de-DE" sz="1800" i="1" dirty="0">
                <a:latin typeface="Calibri" panose="020F0502020204030204" pitchFamily="34" charset="0"/>
              </a:rPr>
              <a:t>noch nicht gelösten </a:t>
            </a:r>
            <a:r>
              <a:rPr lang="de-DE" altLang="de-DE" sz="1800" i="1" dirty="0" err="1">
                <a:latin typeface="Calibri" panose="020F0502020204030204" pitchFamily="34" charset="0"/>
              </a:rPr>
              <a:t>F</a:t>
            </a:r>
            <a:r>
              <a:rPr lang="de-DE" altLang="de-DE" sz="1800" dirty="0" err="1">
                <a:latin typeface="Calibri" panose="020F0502020204030204" pitchFamily="34" charset="0"/>
              </a:rPr>
              <a:t>aktorisierungsproblems</a:t>
            </a:r>
            <a:endParaRPr lang="de-DE" altLang="de-DE" sz="1800" dirty="0">
              <a:latin typeface="Calibri" panose="020F0502020204030204" pitchFamily="34" charset="0"/>
            </a:endParaRPr>
          </a:p>
        </p:txBody>
      </p:sp>
      <p:graphicFrame>
        <p:nvGraphicFramePr>
          <p:cNvPr id="71687" name="Object 5">
            <a:extLst>
              <a:ext uri="{FF2B5EF4-FFF2-40B4-BE49-F238E27FC236}">
                <a16:creationId xmlns:a16="http://schemas.microsoft.com/office/drawing/2014/main" id="{B35523C6-1962-4346-A85D-3C8CD6E59F92}"/>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71743" name="Equation" r:id="rId5" imgW="391303" imgH="739129" progId="Equation.3">
                  <p:embed/>
                </p:oleObj>
              </mc:Choice>
              <mc:Fallback>
                <p:oleObj name="Equation" r:id="rId5" imgW="391303" imgH="7391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8" name="Textfeld 7">
            <a:extLst>
              <a:ext uri="{FF2B5EF4-FFF2-40B4-BE49-F238E27FC236}">
                <a16:creationId xmlns:a16="http://schemas.microsoft.com/office/drawing/2014/main" id="{92E7FE64-3DF4-4903-98DE-30450B54547D}"/>
              </a:ext>
            </a:extLst>
          </p:cNvPr>
          <p:cNvSpPr txBox="1">
            <a:spLocks noChangeArrowheads="1"/>
          </p:cNvSpPr>
          <p:nvPr/>
        </p:nvSpPr>
        <p:spPr bwMode="auto">
          <a:xfrm>
            <a:off x="6353175" y="3597275"/>
            <a:ext cx="739775"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000"/>
              <a:t>Wikipedia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liennummernplatzhalter 3">
            <a:extLst>
              <a:ext uri="{FF2B5EF4-FFF2-40B4-BE49-F238E27FC236}">
                <a16:creationId xmlns:a16="http://schemas.microsoft.com/office/drawing/2014/main" id="{73DF2384-60E1-4E56-9272-8746E667601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2FEB51BA-2D87-4332-8C5C-1D4C54E3AEB7}" type="slidenum">
              <a:rPr lang="de-DE" altLang="de-DE" sz="1400" smtClean="0"/>
              <a:pPr>
                <a:spcBef>
                  <a:spcPct val="0"/>
                </a:spcBef>
                <a:buFontTx/>
                <a:buNone/>
              </a:pPr>
              <a:t>36</a:t>
            </a:fld>
            <a:endParaRPr lang="de-DE" altLang="de-DE" sz="1400"/>
          </a:p>
        </p:txBody>
      </p:sp>
      <p:sp>
        <p:nvSpPr>
          <p:cNvPr id="73731" name="Rectangle 39">
            <a:extLst>
              <a:ext uri="{FF2B5EF4-FFF2-40B4-BE49-F238E27FC236}">
                <a16:creationId xmlns:a16="http://schemas.microsoft.com/office/drawing/2014/main" id="{70261118-4403-4AFD-A3C9-FC7081ACE8AB}"/>
              </a:ext>
            </a:extLst>
          </p:cNvPr>
          <p:cNvSpPr>
            <a:spLocks noChangeArrowheads="1"/>
          </p:cNvSpPr>
          <p:nvPr/>
        </p:nvSpPr>
        <p:spPr bwMode="auto">
          <a:xfrm>
            <a:off x="3681413" y="2189163"/>
            <a:ext cx="987425" cy="1576387"/>
          </a:xfrm>
          <a:prstGeom prst="rect">
            <a:avLst/>
          </a:prstGeom>
          <a:solidFill>
            <a:srgbClr val="FFCCCC"/>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3732" name="Rectangle 2">
            <a:extLst>
              <a:ext uri="{FF2B5EF4-FFF2-40B4-BE49-F238E27FC236}">
                <a16:creationId xmlns:a16="http://schemas.microsoft.com/office/drawing/2014/main" id="{9AF29B60-9FBD-4ABD-8A55-3F29B3805334}"/>
              </a:ext>
            </a:extLst>
          </p:cNvPr>
          <p:cNvSpPr>
            <a:spLocks noGrp="1" noChangeArrowheads="1"/>
          </p:cNvSpPr>
          <p:nvPr>
            <p:ph type="title"/>
          </p:nvPr>
        </p:nvSpPr>
        <p:spPr>
          <a:xfrm>
            <a:off x="163513" y="260350"/>
            <a:ext cx="8523287" cy="1000125"/>
          </a:xfrm>
        </p:spPr>
        <p:txBody>
          <a:bodyPr/>
          <a:lstStyle/>
          <a:p>
            <a:pPr eaLnBrk="1" hangingPunct="1"/>
            <a:r>
              <a:rPr lang="de-DE" altLang="de-DE">
                <a:solidFill>
                  <a:schemeClr val="tx1"/>
                </a:solidFill>
                <a:latin typeface="Calibri" panose="020F0502020204030204" pitchFamily="34" charset="0"/>
                <a:cs typeface="Courier New" panose="02070309020205020404" pitchFamily="49" charset="0"/>
              </a:rPr>
              <a:t>Symmetrische Verschlüsselung</a:t>
            </a:r>
          </a:p>
        </p:txBody>
      </p:sp>
      <p:sp>
        <p:nvSpPr>
          <p:cNvPr id="73733" name="Text Box 3">
            <a:extLst>
              <a:ext uri="{FF2B5EF4-FFF2-40B4-BE49-F238E27FC236}">
                <a16:creationId xmlns:a16="http://schemas.microsoft.com/office/drawing/2014/main" id="{19E70C9E-D077-49E5-B790-91601F1A3418}"/>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73734" name="Oval 7">
            <a:extLst>
              <a:ext uri="{FF2B5EF4-FFF2-40B4-BE49-F238E27FC236}">
                <a16:creationId xmlns:a16="http://schemas.microsoft.com/office/drawing/2014/main" id="{DF754D1D-1D8F-4A5B-B8F2-3AD0A35D5CE7}"/>
              </a:ext>
            </a:extLst>
          </p:cNvPr>
          <p:cNvSpPr>
            <a:spLocks noChangeArrowheads="1"/>
          </p:cNvSpPr>
          <p:nvPr/>
        </p:nvSpPr>
        <p:spPr bwMode="auto">
          <a:xfrm>
            <a:off x="3983038" y="2417763"/>
            <a:ext cx="420687" cy="422275"/>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endParaRPr lang="de-DE" altLang="de-DE" sz="1400"/>
          </a:p>
        </p:txBody>
      </p:sp>
      <p:sp>
        <p:nvSpPr>
          <p:cNvPr id="73735" name="Line 8">
            <a:extLst>
              <a:ext uri="{FF2B5EF4-FFF2-40B4-BE49-F238E27FC236}">
                <a16:creationId xmlns:a16="http://schemas.microsoft.com/office/drawing/2014/main" id="{BBE1F0F2-ECAC-46D2-8722-082EF7079F32}"/>
              </a:ext>
            </a:extLst>
          </p:cNvPr>
          <p:cNvSpPr>
            <a:spLocks noChangeShapeType="1"/>
          </p:cNvSpPr>
          <p:nvPr/>
        </p:nvSpPr>
        <p:spPr bwMode="auto">
          <a:xfrm flipH="1">
            <a:off x="3898900" y="2816225"/>
            <a:ext cx="192088" cy="696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73736" name="Line 9">
            <a:extLst>
              <a:ext uri="{FF2B5EF4-FFF2-40B4-BE49-F238E27FC236}">
                <a16:creationId xmlns:a16="http://schemas.microsoft.com/office/drawing/2014/main" id="{FC884BBE-F69A-46B6-A25B-F783FE7EAF46}"/>
              </a:ext>
            </a:extLst>
          </p:cNvPr>
          <p:cNvSpPr>
            <a:spLocks noChangeShapeType="1"/>
          </p:cNvSpPr>
          <p:nvPr/>
        </p:nvSpPr>
        <p:spPr bwMode="auto">
          <a:xfrm flipV="1">
            <a:off x="3886200" y="3502025"/>
            <a:ext cx="638175" cy="11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73737" name="Line 10">
            <a:extLst>
              <a:ext uri="{FF2B5EF4-FFF2-40B4-BE49-F238E27FC236}">
                <a16:creationId xmlns:a16="http://schemas.microsoft.com/office/drawing/2014/main" id="{3C2B62EE-609D-45F7-AB7C-B2B00E109E52}"/>
              </a:ext>
            </a:extLst>
          </p:cNvPr>
          <p:cNvSpPr>
            <a:spLocks noChangeShapeType="1"/>
          </p:cNvSpPr>
          <p:nvPr/>
        </p:nvSpPr>
        <p:spPr bwMode="auto">
          <a:xfrm>
            <a:off x="4295775" y="2816225"/>
            <a:ext cx="228600" cy="696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73738" name="Line 11">
            <a:extLst>
              <a:ext uri="{FF2B5EF4-FFF2-40B4-BE49-F238E27FC236}">
                <a16:creationId xmlns:a16="http://schemas.microsoft.com/office/drawing/2014/main" id="{B4387EA8-CBAE-40B6-8855-5499F837DA68}"/>
              </a:ext>
            </a:extLst>
          </p:cNvPr>
          <p:cNvSpPr>
            <a:spLocks noChangeShapeType="1"/>
          </p:cNvSpPr>
          <p:nvPr/>
        </p:nvSpPr>
        <p:spPr bwMode="auto">
          <a:xfrm>
            <a:off x="4078288" y="2814638"/>
            <a:ext cx="2047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grpSp>
        <p:nvGrpSpPr>
          <p:cNvPr id="73739" name="Group 22">
            <a:extLst>
              <a:ext uri="{FF2B5EF4-FFF2-40B4-BE49-F238E27FC236}">
                <a16:creationId xmlns:a16="http://schemas.microsoft.com/office/drawing/2014/main" id="{BE7A218C-3F91-4EE6-90C9-C9843564C9FB}"/>
              </a:ext>
            </a:extLst>
          </p:cNvPr>
          <p:cNvGrpSpPr>
            <a:grpSpLocks/>
          </p:cNvGrpSpPr>
          <p:nvPr/>
        </p:nvGrpSpPr>
        <p:grpSpPr bwMode="auto">
          <a:xfrm>
            <a:off x="1419225" y="2130425"/>
            <a:ext cx="649288" cy="1082675"/>
            <a:chOff x="894" y="1342"/>
            <a:chExt cx="409" cy="682"/>
          </a:xfrm>
        </p:grpSpPr>
        <p:sp>
          <p:nvSpPr>
            <p:cNvPr id="73756" name="Rectangle 12">
              <a:extLst>
                <a:ext uri="{FF2B5EF4-FFF2-40B4-BE49-F238E27FC236}">
                  <a16:creationId xmlns:a16="http://schemas.microsoft.com/office/drawing/2014/main" id="{40AF1AD5-4D69-470B-A567-9BBC567126C3}"/>
                </a:ext>
              </a:extLst>
            </p:cNvPr>
            <p:cNvSpPr>
              <a:spLocks noChangeArrowheads="1"/>
            </p:cNvSpPr>
            <p:nvPr/>
          </p:nvSpPr>
          <p:spPr bwMode="auto">
            <a:xfrm>
              <a:off x="1069" y="1698"/>
              <a:ext cx="98" cy="326"/>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3757" name="Rectangle 13">
              <a:extLst>
                <a:ext uri="{FF2B5EF4-FFF2-40B4-BE49-F238E27FC236}">
                  <a16:creationId xmlns:a16="http://schemas.microsoft.com/office/drawing/2014/main" id="{46826998-A879-4BA1-80CA-E544EE1E05AE}"/>
                </a:ext>
              </a:extLst>
            </p:cNvPr>
            <p:cNvSpPr>
              <a:spLocks noChangeArrowheads="1"/>
            </p:cNvSpPr>
            <p:nvPr/>
          </p:nvSpPr>
          <p:spPr bwMode="auto">
            <a:xfrm>
              <a:off x="894" y="1910"/>
              <a:ext cx="197" cy="114"/>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3758" name="Oval 14">
              <a:extLst>
                <a:ext uri="{FF2B5EF4-FFF2-40B4-BE49-F238E27FC236}">
                  <a16:creationId xmlns:a16="http://schemas.microsoft.com/office/drawing/2014/main" id="{269D1233-17D7-427F-86B0-5A5FBCE5AF59}"/>
                </a:ext>
              </a:extLst>
            </p:cNvPr>
            <p:cNvSpPr>
              <a:spLocks noChangeArrowheads="1"/>
            </p:cNvSpPr>
            <p:nvPr/>
          </p:nvSpPr>
          <p:spPr bwMode="auto">
            <a:xfrm>
              <a:off x="955" y="1342"/>
              <a:ext cx="348" cy="371"/>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3759" name="Rectangle 15">
              <a:extLst>
                <a:ext uri="{FF2B5EF4-FFF2-40B4-BE49-F238E27FC236}">
                  <a16:creationId xmlns:a16="http://schemas.microsoft.com/office/drawing/2014/main" id="{3472AE08-087E-46ED-AE95-234AD53C4E63}"/>
                </a:ext>
              </a:extLst>
            </p:cNvPr>
            <p:cNvSpPr>
              <a:spLocks noChangeArrowheads="1"/>
            </p:cNvSpPr>
            <p:nvPr/>
          </p:nvSpPr>
          <p:spPr bwMode="auto">
            <a:xfrm>
              <a:off x="985" y="1781"/>
              <a:ext cx="84" cy="56"/>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3760" name="Oval 16">
              <a:extLst>
                <a:ext uri="{FF2B5EF4-FFF2-40B4-BE49-F238E27FC236}">
                  <a16:creationId xmlns:a16="http://schemas.microsoft.com/office/drawing/2014/main" id="{CA8D9A4E-F2FF-4875-9ACD-AF281A5E611E}"/>
                </a:ext>
              </a:extLst>
            </p:cNvPr>
            <p:cNvSpPr>
              <a:spLocks noChangeArrowheads="1"/>
            </p:cNvSpPr>
            <p:nvPr/>
          </p:nvSpPr>
          <p:spPr bwMode="auto">
            <a:xfrm>
              <a:off x="1038" y="1425"/>
              <a:ext cx="182" cy="189"/>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3761" name="Rectangle 17">
              <a:extLst>
                <a:ext uri="{FF2B5EF4-FFF2-40B4-BE49-F238E27FC236}">
                  <a16:creationId xmlns:a16="http://schemas.microsoft.com/office/drawing/2014/main" id="{ACFE9016-F7FB-4400-AC42-8EAC87A16B31}"/>
                </a:ext>
              </a:extLst>
            </p:cNvPr>
            <p:cNvSpPr>
              <a:spLocks noChangeArrowheads="1"/>
            </p:cNvSpPr>
            <p:nvPr/>
          </p:nvSpPr>
          <p:spPr bwMode="auto">
            <a:xfrm>
              <a:off x="1069" y="1698"/>
              <a:ext cx="98" cy="326"/>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3762" name="Rectangle 18">
              <a:extLst>
                <a:ext uri="{FF2B5EF4-FFF2-40B4-BE49-F238E27FC236}">
                  <a16:creationId xmlns:a16="http://schemas.microsoft.com/office/drawing/2014/main" id="{304B041A-6A0D-461B-9A86-098FBB2FC0DC}"/>
                </a:ext>
              </a:extLst>
            </p:cNvPr>
            <p:cNvSpPr>
              <a:spLocks noChangeArrowheads="1"/>
            </p:cNvSpPr>
            <p:nvPr/>
          </p:nvSpPr>
          <p:spPr bwMode="auto">
            <a:xfrm>
              <a:off x="894" y="1910"/>
              <a:ext cx="197" cy="114"/>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3763" name="Oval 19">
              <a:extLst>
                <a:ext uri="{FF2B5EF4-FFF2-40B4-BE49-F238E27FC236}">
                  <a16:creationId xmlns:a16="http://schemas.microsoft.com/office/drawing/2014/main" id="{03BFDE2A-E217-4599-ACD7-30DA2E914B10}"/>
                </a:ext>
              </a:extLst>
            </p:cNvPr>
            <p:cNvSpPr>
              <a:spLocks noChangeArrowheads="1"/>
            </p:cNvSpPr>
            <p:nvPr/>
          </p:nvSpPr>
          <p:spPr bwMode="auto">
            <a:xfrm>
              <a:off x="955" y="1342"/>
              <a:ext cx="348" cy="371"/>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3764" name="Rectangle 20">
              <a:extLst>
                <a:ext uri="{FF2B5EF4-FFF2-40B4-BE49-F238E27FC236}">
                  <a16:creationId xmlns:a16="http://schemas.microsoft.com/office/drawing/2014/main" id="{2A05B2D6-5DF2-43DC-80C2-1D13FF48A741}"/>
                </a:ext>
              </a:extLst>
            </p:cNvPr>
            <p:cNvSpPr>
              <a:spLocks noChangeArrowheads="1"/>
            </p:cNvSpPr>
            <p:nvPr/>
          </p:nvSpPr>
          <p:spPr bwMode="auto">
            <a:xfrm>
              <a:off x="985" y="1781"/>
              <a:ext cx="84" cy="56"/>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3765" name="Oval 21">
              <a:extLst>
                <a:ext uri="{FF2B5EF4-FFF2-40B4-BE49-F238E27FC236}">
                  <a16:creationId xmlns:a16="http://schemas.microsoft.com/office/drawing/2014/main" id="{8E561D22-C311-49BC-BB11-02B0DD5E54CC}"/>
                </a:ext>
              </a:extLst>
            </p:cNvPr>
            <p:cNvSpPr>
              <a:spLocks noChangeArrowheads="1"/>
            </p:cNvSpPr>
            <p:nvPr/>
          </p:nvSpPr>
          <p:spPr bwMode="auto">
            <a:xfrm>
              <a:off x="1038" y="1425"/>
              <a:ext cx="182" cy="189"/>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grpSp>
      <p:grpSp>
        <p:nvGrpSpPr>
          <p:cNvPr id="73740" name="Group 23">
            <a:extLst>
              <a:ext uri="{FF2B5EF4-FFF2-40B4-BE49-F238E27FC236}">
                <a16:creationId xmlns:a16="http://schemas.microsoft.com/office/drawing/2014/main" id="{81D7A7D7-B05C-4A99-A58F-ED7D756B0C9C}"/>
              </a:ext>
            </a:extLst>
          </p:cNvPr>
          <p:cNvGrpSpPr>
            <a:grpSpLocks/>
          </p:cNvGrpSpPr>
          <p:nvPr/>
        </p:nvGrpSpPr>
        <p:grpSpPr bwMode="auto">
          <a:xfrm>
            <a:off x="6361113" y="2019300"/>
            <a:ext cx="649287" cy="1082675"/>
            <a:chOff x="894" y="1342"/>
            <a:chExt cx="409" cy="682"/>
          </a:xfrm>
        </p:grpSpPr>
        <p:sp>
          <p:nvSpPr>
            <p:cNvPr id="73746" name="Rectangle 24">
              <a:extLst>
                <a:ext uri="{FF2B5EF4-FFF2-40B4-BE49-F238E27FC236}">
                  <a16:creationId xmlns:a16="http://schemas.microsoft.com/office/drawing/2014/main" id="{F60EA885-0A41-4E52-A04E-A0CF306DD7A0}"/>
                </a:ext>
              </a:extLst>
            </p:cNvPr>
            <p:cNvSpPr>
              <a:spLocks noChangeArrowheads="1"/>
            </p:cNvSpPr>
            <p:nvPr/>
          </p:nvSpPr>
          <p:spPr bwMode="auto">
            <a:xfrm>
              <a:off x="1069" y="1698"/>
              <a:ext cx="98" cy="326"/>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3747" name="Rectangle 25">
              <a:extLst>
                <a:ext uri="{FF2B5EF4-FFF2-40B4-BE49-F238E27FC236}">
                  <a16:creationId xmlns:a16="http://schemas.microsoft.com/office/drawing/2014/main" id="{18DE5CC6-D757-4D01-ACB7-6135DF35E7B7}"/>
                </a:ext>
              </a:extLst>
            </p:cNvPr>
            <p:cNvSpPr>
              <a:spLocks noChangeArrowheads="1"/>
            </p:cNvSpPr>
            <p:nvPr/>
          </p:nvSpPr>
          <p:spPr bwMode="auto">
            <a:xfrm>
              <a:off x="894" y="1910"/>
              <a:ext cx="197" cy="114"/>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3748" name="Oval 26">
              <a:extLst>
                <a:ext uri="{FF2B5EF4-FFF2-40B4-BE49-F238E27FC236}">
                  <a16:creationId xmlns:a16="http://schemas.microsoft.com/office/drawing/2014/main" id="{69CB44EA-EF93-4EA5-B031-8385035674D9}"/>
                </a:ext>
              </a:extLst>
            </p:cNvPr>
            <p:cNvSpPr>
              <a:spLocks noChangeArrowheads="1"/>
            </p:cNvSpPr>
            <p:nvPr/>
          </p:nvSpPr>
          <p:spPr bwMode="auto">
            <a:xfrm>
              <a:off x="955" y="1342"/>
              <a:ext cx="348" cy="371"/>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3749" name="Rectangle 27">
              <a:extLst>
                <a:ext uri="{FF2B5EF4-FFF2-40B4-BE49-F238E27FC236}">
                  <a16:creationId xmlns:a16="http://schemas.microsoft.com/office/drawing/2014/main" id="{AAE7D0B5-3754-4678-B309-F5B5903D71E1}"/>
                </a:ext>
              </a:extLst>
            </p:cNvPr>
            <p:cNvSpPr>
              <a:spLocks noChangeArrowheads="1"/>
            </p:cNvSpPr>
            <p:nvPr/>
          </p:nvSpPr>
          <p:spPr bwMode="auto">
            <a:xfrm>
              <a:off x="985" y="1781"/>
              <a:ext cx="84" cy="56"/>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3750" name="Oval 28">
              <a:extLst>
                <a:ext uri="{FF2B5EF4-FFF2-40B4-BE49-F238E27FC236}">
                  <a16:creationId xmlns:a16="http://schemas.microsoft.com/office/drawing/2014/main" id="{8D392634-BBFC-4659-A308-2B289F90ACE7}"/>
                </a:ext>
              </a:extLst>
            </p:cNvPr>
            <p:cNvSpPr>
              <a:spLocks noChangeArrowheads="1"/>
            </p:cNvSpPr>
            <p:nvPr/>
          </p:nvSpPr>
          <p:spPr bwMode="auto">
            <a:xfrm>
              <a:off x="1038" y="1425"/>
              <a:ext cx="182" cy="189"/>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3751" name="Rectangle 29">
              <a:extLst>
                <a:ext uri="{FF2B5EF4-FFF2-40B4-BE49-F238E27FC236}">
                  <a16:creationId xmlns:a16="http://schemas.microsoft.com/office/drawing/2014/main" id="{611D02DE-815B-48E6-B452-20ABB5980A14}"/>
                </a:ext>
              </a:extLst>
            </p:cNvPr>
            <p:cNvSpPr>
              <a:spLocks noChangeArrowheads="1"/>
            </p:cNvSpPr>
            <p:nvPr/>
          </p:nvSpPr>
          <p:spPr bwMode="auto">
            <a:xfrm>
              <a:off x="1069" y="1698"/>
              <a:ext cx="98" cy="326"/>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3752" name="Rectangle 30">
              <a:extLst>
                <a:ext uri="{FF2B5EF4-FFF2-40B4-BE49-F238E27FC236}">
                  <a16:creationId xmlns:a16="http://schemas.microsoft.com/office/drawing/2014/main" id="{049EAA92-7222-4C1C-9EA9-0C830673EADC}"/>
                </a:ext>
              </a:extLst>
            </p:cNvPr>
            <p:cNvSpPr>
              <a:spLocks noChangeArrowheads="1"/>
            </p:cNvSpPr>
            <p:nvPr/>
          </p:nvSpPr>
          <p:spPr bwMode="auto">
            <a:xfrm>
              <a:off x="894" y="1910"/>
              <a:ext cx="197" cy="114"/>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3753" name="Oval 31">
              <a:extLst>
                <a:ext uri="{FF2B5EF4-FFF2-40B4-BE49-F238E27FC236}">
                  <a16:creationId xmlns:a16="http://schemas.microsoft.com/office/drawing/2014/main" id="{6ACB9883-06BB-4C1B-BFF5-0252CEFD406F}"/>
                </a:ext>
              </a:extLst>
            </p:cNvPr>
            <p:cNvSpPr>
              <a:spLocks noChangeArrowheads="1"/>
            </p:cNvSpPr>
            <p:nvPr/>
          </p:nvSpPr>
          <p:spPr bwMode="auto">
            <a:xfrm>
              <a:off x="955" y="1342"/>
              <a:ext cx="348" cy="371"/>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3754" name="Rectangle 32">
              <a:extLst>
                <a:ext uri="{FF2B5EF4-FFF2-40B4-BE49-F238E27FC236}">
                  <a16:creationId xmlns:a16="http://schemas.microsoft.com/office/drawing/2014/main" id="{4CA67034-8D3D-4B75-867B-A68CEC87143E}"/>
                </a:ext>
              </a:extLst>
            </p:cNvPr>
            <p:cNvSpPr>
              <a:spLocks noChangeArrowheads="1"/>
            </p:cNvSpPr>
            <p:nvPr/>
          </p:nvSpPr>
          <p:spPr bwMode="auto">
            <a:xfrm>
              <a:off x="985" y="1781"/>
              <a:ext cx="84" cy="56"/>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3755" name="Oval 33">
              <a:extLst>
                <a:ext uri="{FF2B5EF4-FFF2-40B4-BE49-F238E27FC236}">
                  <a16:creationId xmlns:a16="http://schemas.microsoft.com/office/drawing/2014/main" id="{B23F974C-1D97-4A25-AF93-86EC43EF41BF}"/>
                </a:ext>
              </a:extLst>
            </p:cNvPr>
            <p:cNvSpPr>
              <a:spLocks noChangeArrowheads="1"/>
            </p:cNvSpPr>
            <p:nvPr/>
          </p:nvSpPr>
          <p:spPr bwMode="auto">
            <a:xfrm>
              <a:off x="1038" y="1425"/>
              <a:ext cx="182" cy="189"/>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grpSp>
      <p:sp>
        <p:nvSpPr>
          <p:cNvPr id="73741" name="Line 34">
            <a:extLst>
              <a:ext uri="{FF2B5EF4-FFF2-40B4-BE49-F238E27FC236}">
                <a16:creationId xmlns:a16="http://schemas.microsoft.com/office/drawing/2014/main" id="{8D9B4576-5576-4ACA-A779-BEF023A77387}"/>
              </a:ext>
            </a:extLst>
          </p:cNvPr>
          <p:cNvSpPr>
            <a:spLocks noChangeShapeType="1"/>
          </p:cNvSpPr>
          <p:nvPr/>
        </p:nvSpPr>
        <p:spPr bwMode="auto">
          <a:xfrm>
            <a:off x="2201863" y="2924175"/>
            <a:ext cx="14192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de-DE"/>
          </a:p>
        </p:txBody>
      </p:sp>
      <p:sp>
        <p:nvSpPr>
          <p:cNvPr id="73742" name="Line 35">
            <a:extLst>
              <a:ext uri="{FF2B5EF4-FFF2-40B4-BE49-F238E27FC236}">
                <a16:creationId xmlns:a16="http://schemas.microsoft.com/office/drawing/2014/main" id="{92C1A4D9-6393-4931-B731-E0F451B6B821}"/>
              </a:ext>
            </a:extLst>
          </p:cNvPr>
          <p:cNvSpPr>
            <a:spLocks noChangeShapeType="1"/>
          </p:cNvSpPr>
          <p:nvPr/>
        </p:nvSpPr>
        <p:spPr bwMode="auto">
          <a:xfrm flipV="1">
            <a:off x="4692650" y="2863850"/>
            <a:ext cx="1263650" cy="111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de-DE"/>
          </a:p>
        </p:txBody>
      </p:sp>
      <p:sp>
        <p:nvSpPr>
          <p:cNvPr id="73743" name="Text Box 36">
            <a:extLst>
              <a:ext uri="{FF2B5EF4-FFF2-40B4-BE49-F238E27FC236}">
                <a16:creationId xmlns:a16="http://schemas.microsoft.com/office/drawing/2014/main" id="{097D9A75-69F6-4BFF-A860-A8BDABC514FF}"/>
              </a:ext>
            </a:extLst>
          </p:cNvPr>
          <p:cNvSpPr txBox="1">
            <a:spLocks noChangeArrowheads="1"/>
          </p:cNvSpPr>
          <p:nvPr/>
        </p:nvSpPr>
        <p:spPr bwMode="auto">
          <a:xfrm>
            <a:off x="990600" y="3833813"/>
            <a:ext cx="919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a:latin typeface="Calibri" panose="020F0502020204030204" pitchFamily="34" charset="0"/>
              </a:rPr>
              <a:t>Sender</a:t>
            </a:r>
          </a:p>
        </p:txBody>
      </p:sp>
      <p:sp>
        <p:nvSpPr>
          <p:cNvPr id="73744" name="Text Box 37">
            <a:extLst>
              <a:ext uri="{FF2B5EF4-FFF2-40B4-BE49-F238E27FC236}">
                <a16:creationId xmlns:a16="http://schemas.microsoft.com/office/drawing/2014/main" id="{248EDD23-1B7F-4C12-95B2-BED7E3172057}"/>
              </a:ext>
            </a:extLst>
          </p:cNvPr>
          <p:cNvSpPr txBox="1">
            <a:spLocks noChangeArrowheads="1"/>
          </p:cNvSpPr>
          <p:nvPr/>
        </p:nvSpPr>
        <p:spPr bwMode="auto">
          <a:xfrm>
            <a:off x="6103938" y="3676650"/>
            <a:ext cx="1314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a:latin typeface="Calibri" panose="020F0502020204030204" pitchFamily="34" charset="0"/>
              </a:rPr>
              <a:t>Empfänger</a:t>
            </a:r>
          </a:p>
        </p:txBody>
      </p:sp>
      <p:sp>
        <p:nvSpPr>
          <p:cNvPr id="73745" name="Text Box 38">
            <a:extLst>
              <a:ext uri="{FF2B5EF4-FFF2-40B4-BE49-F238E27FC236}">
                <a16:creationId xmlns:a16="http://schemas.microsoft.com/office/drawing/2014/main" id="{F6F6CBE9-8B1D-4DD3-9349-3968A994EA42}"/>
              </a:ext>
            </a:extLst>
          </p:cNvPr>
          <p:cNvSpPr txBox="1">
            <a:spLocks noChangeArrowheads="1"/>
          </p:cNvSpPr>
          <p:nvPr/>
        </p:nvSpPr>
        <p:spPr bwMode="auto">
          <a:xfrm>
            <a:off x="444500" y="4566017"/>
            <a:ext cx="78867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dirty="0">
                <a:latin typeface="Calibri" panose="020F0502020204030204" pitchFamily="34" charset="0"/>
                <a:cs typeface="Courier New" panose="02070309020205020404" pitchFamily="49" charset="0"/>
              </a:rPr>
              <a:t>Bis 1976 glaubte man, dass Sender und Empfänger immer </a:t>
            </a:r>
            <a:r>
              <a:rPr lang="de-DE" altLang="de-DE" i="1" dirty="0">
                <a:latin typeface="Calibri" panose="020F0502020204030204" pitchFamily="34" charset="0"/>
                <a:cs typeface="Courier New" panose="02070309020205020404" pitchFamily="49" charset="0"/>
              </a:rPr>
              <a:t>gemeinsam</a:t>
            </a:r>
            <a:r>
              <a:rPr lang="de-DE" altLang="de-DE" dirty="0">
                <a:latin typeface="Calibri" panose="020F0502020204030204" pitchFamily="34" charset="0"/>
                <a:cs typeface="Courier New" panose="02070309020205020404" pitchFamily="49" charset="0"/>
              </a:rPr>
              <a:t> einen geheimen Schlüssel benötigen.</a:t>
            </a:r>
          </a:p>
          <a:p>
            <a:pPr eaLnBrk="1" hangingPunct="1">
              <a:spcBef>
                <a:spcPct val="0"/>
              </a:spcBef>
              <a:buFontTx/>
              <a:buNone/>
            </a:pPr>
            <a:r>
              <a:rPr lang="de-DE" altLang="de-DE" dirty="0">
                <a:solidFill>
                  <a:srgbClr val="FF0066"/>
                </a:solidFill>
                <a:latin typeface="Calibri" panose="020F0502020204030204" pitchFamily="34" charset="0"/>
                <a:cs typeface="Courier New" panose="02070309020205020404" pitchFamily="49" charset="0"/>
              </a:rPr>
              <a:t>Aber</a:t>
            </a:r>
            <a:r>
              <a:rPr lang="de-DE" altLang="de-DE" dirty="0">
                <a:latin typeface="Calibri" panose="020F0502020204030204" pitchFamily="34" charset="0"/>
                <a:cs typeface="Courier New" panose="02070309020205020404" pitchFamily="49" charset="0"/>
              </a:rPr>
              <a:t>: Symmetrische Verschlüsselung ist viel schneller als asymmetrische Verschlüsselung.</a:t>
            </a:r>
          </a:p>
          <a:p>
            <a:pPr eaLnBrk="1" hangingPunct="1">
              <a:spcBef>
                <a:spcPct val="0"/>
              </a:spcBef>
              <a:buFontTx/>
              <a:buNone/>
            </a:pPr>
            <a:r>
              <a:rPr lang="de-DE" altLang="de-DE" dirty="0">
                <a:latin typeface="Calibri" panose="020F0502020204030204" pitchFamily="34" charset="0"/>
                <a:cs typeface="Courier New" panose="02070309020205020404" pitchFamily="49" charset="0"/>
              </a:rPr>
              <a:t>Beispiel: Folie 29, RC4</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liennummernplatzhalter 3">
            <a:extLst>
              <a:ext uri="{FF2B5EF4-FFF2-40B4-BE49-F238E27FC236}">
                <a16:creationId xmlns:a16="http://schemas.microsoft.com/office/drawing/2014/main" id="{6234A05A-4827-4562-95AF-33F1A94CA4EB}"/>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eaLnBrk="1" hangingPunct="1">
              <a:spcBef>
                <a:spcPct val="0"/>
              </a:spcBef>
              <a:buFontTx/>
              <a:buNone/>
            </a:pPr>
            <a:fld id="{16269A31-3042-4D6F-9B81-724567EAA4FE}" type="slidenum">
              <a:rPr lang="de-DE" altLang="de-DE" sz="1400"/>
              <a:pPr algn="r" eaLnBrk="1" hangingPunct="1">
                <a:spcBef>
                  <a:spcPct val="0"/>
                </a:spcBef>
                <a:buFontTx/>
                <a:buNone/>
              </a:pPr>
              <a:t>37</a:t>
            </a:fld>
            <a:endParaRPr lang="de-DE" altLang="de-DE" sz="1400"/>
          </a:p>
        </p:txBody>
      </p:sp>
      <p:sp>
        <p:nvSpPr>
          <p:cNvPr id="75779" name="Text Box 3">
            <a:extLst>
              <a:ext uri="{FF2B5EF4-FFF2-40B4-BE49-F238E27FC236}">
                <a16:creationId xmlns:a16="http://schemas.microsoft.com/office/drawing/2014/main" id="{386E808D-BB97-429A-850C-0A7FAADD56E4}"/>
              </a:ext>
            </a:extLst>
          </p:cNvPr>
          <p:cNvSpPr txBox="1">
            <a:spLocks noChangeArrowheads="1"/>
          </p:cNvSpPr>
          <p:nvPr/>
        </p:nvSpPr>
        <p:spPr bwMode="auto">
          <a:xfrm>
            <a:off x="530225" y="1084263"/>
            <a:ext cx="810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45092" name="Text Box 4">
            <a:extLst>
              <a:ext uri="{FF2B5EF4-FFF2-40B4-BE49-F238E27FC236}">
                <a16:creationId xmlns:a16="http://schemas.microsoft.com/office/drawing/2014/main" id="{9CF5F34A-B7A7-467E-921E-11BA2A8D4B47}"/>
              </a:ext>
            </a:extLst>
          </p:cNvPr>
          <p:cNvSpPr txBox="1">
            <a:spLocks noChangeArrowheads="1"/>
          </p:cNvSpPr>
          <p:nvPr/>
        </p:nvSpPr>
        <p:spPr bwMode="auto">
          <a:xfrm>
            <a:off x="366713" y="1433513"/>
            <a:ext cx="7848600"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81100" indent="-266700">
              <a:spcBef>
                <a:spcPct val="20000"/>
              </a:spcBef>
              <a:buChar char="•"/>
              <a:defRPr sz="1600">
                <a:solidFill>
                  <a:schemeClr val="tx1"/>
                </a:solidFill>
                <a:latin typeface="Arial" panose="020B0604020202020204" pitchFamily="34" charset="0"/>
              </a:defRPr>
            </a:lvl3pPr>
            <a:lvl4pPr marL="1638300" indent="-266700">
              <a:spcBef>
                <a:spcPct val="20000"/>
              </a:spcBef>
              <a:buChar char="–"/>
              <a:defRPr sz="1600">
                <a:solidFill>
                  <a:schemeClr val="tx1"/>
                </a:solidFill>
                <a:latin typeface="Arial" panose="020B0604020202020204" pitchFamily="34" charset="0"/>
              </a:defRPr>
            </a:lvl4pPr>
            <a:lvl5pPr marL="2095500" indent="-266700">
              <a:spcBef>
                <a:spcPct val="20000"/>
              </a:spcBef>
              <a:buChar char="»"/>
              <a:defRPr sz="1600">
                <a:solidFill>
                  <a:schemeClr val="tx1"/>
                </a:solidFill>
                <a:latin typeface="Arial" panose="020B0604020202020204" pitchFamily="34" charset="0"/>
              </a:defRPr>
            </a:lvl5pPr>
            <a:lvl6pPr marL="2552700" indent="-266700" eaLnBrk="0" fontAlgn="base" hangingPunct="0">
              <a:spcBef>
                <a:spcPct val="20000"/>
              </a:spcBef>
              <a:spcAft>
                <a:spcPct val="0"/>
              </a:spcAft>
              <a:buChar char="»"/>
              <a:defRPr sz="1600">
                <a:solidFill>
                  <a:schemeClr val="tx1"/>
                </a:solidFill>
                <a:latin typeface="Arial" panose="020B0604020202020204" pitchFamily="34" charset="0"/>
              </a:defRPr>
            </a:lvl6pPr>
            <a:lvl7pPr marL="3009900" indent="-266700" eaLnBrk="0" fontAlgn="base" hangingPunct="0">
              <a:spcBef>
                <a:spcPct val="20000"/>
              </a:spcBef>
              <a:spcAft>
                <a:spcPct val="0"/>
              </a:spcAft>
              <a:buChar char="»"/>
              <a:defRPr sz="1600">
                <a:solidFill>
                  <a:schemeClr val="tx1"/>
                </a:solidFill>
                <a:latin typeface="Arial" panose="020B0604020202020204" pitchFamily="34" charset="0"/>
              </a:defRPr>
            </a:lvl7pPr>
            <a:lvl8pPr marL="3467100" indent="-266700" eaLnBrk="0" fontAlgn="base" hangingPunct="0">
              <a:spcBef>
                <a:spcPct val="20000"/>
              </a:spcBef>
              <a:spcAft>
                <a:spcPct val="0"/>
              </a:spcAft>
              <a:buChar char="»"/>
              <a:defRPr sz="1600">
                <a:solidFill>
                  <a:schemeClr val="tx1"/>
                </a:solidFill>
                <a:latin typeface="Arial" panose="020B0604020202020204" pitchFamily="34" charset="0"/>
              </a:defRPr>
            </a:lvl8pPr>
            <a:lvl9pPr marL="3924300" indent="-2667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AutoNum type="arabicPeriod"/>
              <a:defRPr/>
            </a:pPr>
            <a:r>
              <a:rPr lang="de-DE" altLang="de-DE" sz="1800" b="1" dirty="0">
                <a:sym typeface="Wingdings" panose="05000000000000000000" pitchFamily="2" charset="2"/>
              </a:rPr>
              <a:t> </a:t>
            </a:r>
            <a:r>
              <a:rPr lang="de-DE" altLang="de-DE" sz="1800" dirty="0">
                <a:latin typeface="Calibri" panose="020F0502020204030204" pitchFamily="34" charset="0"/>
              </a:rPr>
              <a:t>Geschichte der Kryptografie zur Einordnung der heute genutzten Methoden</a:t>
            </a:r>
            <a:br>
              <a:rPr lang="de-DE" altLang="de-DE" sz="1800" dirty="0">
                <a:latin typeface="Calibri" panose="020F0502020204030204" pitchFamily="34" charset="0"/>
              </a:rPr>
            </a:br>
            <a:r>
              <a:rPr lang="de-DE" altLang="de-DE" sz="1800" b="1" dirty="0">
                <a:latin typeface="Calibri" panose="020F0502020204030204" pitchFamily="34" charset="0"/>
              </a:rPr>
              <a:t>Geschichtliche Ereignisse</a:t>
            </a:r>
            <a:r>
              <a:rPr lang="de-DE" altLang="de-DE" sz="1800" dirty="0">
                <a:latin typeface="Calibri" panose="020F0502020204030204" pitchFamily="34" charset="0"/>
              </a:rPr>
              <a:t>, die heute eine Rolle spielen werden:</a:t>
            </a:r>
            <a:br>
              <a:rPr lang="de-DE" altLang="de-DE" sz="1800" dirty="0">
                <a:latin typeface="Calibri" panose="020F0502020204030204" pitchFamily="34" charset="0"/>
              </a:rPr>
            </a:br>
            <a:r>
              <a:rPr lang="de-DE" altLang="de-DE" sz="1400" dirty="0">
                <a:latin typeface="Calibri" panose="020F0502020204030204" pitchFamily="34" charset="0"/>
                <a:sym typeface="Wingdings" panose="05000000000000000000" pitchFamily="2" charset="2"/>
              </a:rPr>
              <a:t></a:t>
            </a:r>
            <a:r>
              <a:rPr lang="de-DE" altLang="de-DE" sz="1800" dirty="0">
                <a:latin typeface="Calibri" panose="020F0502020204030204" pitchFamily="34" charset="0"/>
              </a:rPr>
              <a:t> </a:t>
            </a:r>
            <a:r>
              <a:rPr lang="de-DE" altLang="de-DE" sz="1400" dirty="0">
                <a:latin typeface="Calibri" panose="020F0502020204030204" pitchFamily="34" charset="0"/>
              </a:rPr>
              <a:t>Maria Stuart (Anklage wegen Verrat)</a:t>
            </a:r>
            <a:br>
              <a:rPr lang="de-DE" altLang="de-DE" sz="1400" dirty="0">
                <a:latin typeface="Calibri" panose="020F0502020204030204" pitchFamily="34" charset="0"/>
              </a:rPr>
            </a:br>
            <a:r>
              <a:rPr lang="de-DE" altLang="de-DE" sz="1400" dirty="0">
                <a:latin typeface="Calibri" panose="020F0502020204030204" pitchFamily="34" charset="0"/>
                <a:sym typeface="Wingdings" panose="05000000000000000000" pitchFamily="2" charset="2"/>
              </a:rPr>
              <a:t></a:t>
            </a:r>
            <a:r>
              <a:rPr lang="de-DE" altLang="de-DE" sz="1400" dirty="0">
                <a:latin typeface="Calibri" panose="020F0502020204030204" pitchFamily="34" charset="0"/>
              </a:rPr>
              <a:t> </a:t>
            </a:r>
            <a:r>
              <a:rPr lang="de-DE" altLang="de-DE" sz="1400" dirty="0" err="1">
                <a:latin typeface="Calibri" panose="020F0502020204030204" pitchFamily="34" charset="0"/>
              </a:rPr>
              <a:t>Caeser</a:t>
            </a:r>
            <a:r>
              <a:rPr lang="de-DE" altLang="de-DE" sz="1400" dirty="0">
                <a:latin typeface="Calibri" panose="020F0502020204030204" pitchFamily="34" charset="0"/>
              </a:rPr>
              <a:t> im </a:t>
            </a:r>
            <a:r>
              <a:rPr lang="de-DE" altLang="de-DE" sz="1400" dirty="0" err="1">
                <a:latin typeface="Calibri" panose="020F0502020204030204" pitchFamily="34" charset="0"/>
              </a:rPr>
              <a:t>Galischen</a:t>
            </a:r>
            <a:r>
              <a:rPr lang="de-DE" altLang="de-DE" sz="1400" dirty="0">
                <a:latin typeface="Calibri" panose="020F0502020204030204" pitchFamily="34" charset="0"/>
              </a:rPr>
              <a:t> Krieg</a:t>
            </a:r>
            <a:br>
              <a:rPr lang="de-DE" altLang="de-DE" sz="1400" dirty="0">
                <a:latin typeface="Calibri" panose="020F0502020204030204" pitchFamily="34" charset="0"/>
              </a:rPr>
            </a:br>
            <a:r>
              <a:rPr lang="de-DE" altLang="de-DE" sz="1400" dirty="0">
                <a:latin typeface="Calibri" panose="020F0502020204030204" pitchFamily="34" charset="0"/>
                <a:sym typeface="Wingdings" panose="05000000000000000000" pitchFamily="2" charset="2"/>
              </a:rPr>
              <a:t></a:t>
            </a:r>
            <a:r>
              <a:rPr lang="de-DE" altLang="de-DE" sz="1400" dirty="0">
                <a:latin typeface="Calibri" panose="020F0502020204030204" pitchFamily="34" charset="0"/>
              </a:rPr>
              <a:t> 1. Weltkrieg (ADFGVX-System)</a:t>
            </a:r>
            <a:br>
              <a:rPr lang="de-DE" altLang="de-DE" sz="1400" dirty="0">
                <a:latin typeface="Calibri" panose="020F0502020204030204" pitchFamily="34" charset="0"/>
              </a:rPr>
            </a:br>
            <a:r>
              <a:rPr lang="de-DE" altLang="de-DE" sz="1400" dirty="0">
                <a:latin typeface="Calibri" panose="020F0502020204030204" pitchFamily="34" charset="0"/>
                <a:sym typeface="Wingdings" panose="05000000000000000000" pitchFamily="2" charset="2"/>
              </a:rPr>
              <a:t></a:t>
            </a:r>
            <a:r>
              <a:rPr lang="de-DE" altLang="de-DE" sz="1400" dirty="0">
                <a:latin typeface="Calibri" panose="020F0502020204030204" pitchFamily="34" charset="0"/>
              </a:rPr>
              <a:t> 2. Weltkrieg (Enigma)</a:t>
            </a:r>
            <a:br>
              <a:rPr lang="de-DE" altLang="de-DE" sz="1400" dirty="0">
                <a:latin typeface="Calibri" panose="020F0502020204030204" pitchFamily="34" charset="0"/>
              </a:rPr>
            </a:br>
            <a:r>
              <a:rPr lang="de-DE" altLang="de-DE" sz="1400" dirty="0">
                <a:latin typeface="Calibri" panose="020F0502020204030204" pitchFamily="34" charset="0"/>
                <a:sym typeface="Wingdings" panose="05000000000000000000" pitchFamily="2" charset="2"/>
              </a:rPr>
              <a:t> </a:t>
            </a:r>
            <a:r>
              <a:rPr lang="de-DE" altLang="de-DE" sz="1400" dirty="0">
                <a:latin typeface="Calibri" panose="020F0502020204030204" pitchFamily="34" charset="0"/>
              </a:rPr>
              <a:t>Heute: RSA, PGP</a:t>
            </a:r>
            <a:endParaRPr lang="de-DE" altLang="de-DE" sz="1800" dirty="0">
              <a:latin typeface="Calibri" panose="020F0502020204030204" pitchFamily="34" charset="0"/>
            </a:endParaRPr>
          </a:p>
          <a:p>
            <a:pPr eaLnBrk="1" hangingPunct="1">
              <a:spcBef>
                <a:spcPct val="0"/>
              </a:spcBef>
              <a:buFontTx/>
              <a:buAutoNum type="arabicPeriod"/>
              <a:defRPr/>
            </a:pPr>
            <a:r>
              <a:rPr lang="de-DE" altLang="de-DE" sz="1800" b="1" dirty="0">
                <a:sym typeface="Wingdings" panose="05000000000000000000" pitchFamily="2" charset="2"/>
              </a:rPr>
              <a:t> </a:t>
            </a:r>
            <a:r>
              <a:rPr lang="de-DE" altLang="de-DE" sz="1800" b="1" dirty="0">
                <a:latin typeface="Calibri" panose="020F0502020204030204" pitchFamily="34" charset="0"/>
              </a:rPr>
              <a:t>Ablauf</a:t>
            </a:r>
            <a:r>
              <a:rPr lang="de-DE" altLang="de-DE" sz="1800" dirty="0">
                <a:latin typeface="Calibri" panose="020F0502020204030204" pitchFamily="34" charset="0"/>
              </a:rPr>
              <a:t> einer Verschlüsselung</a:t>
            </a:r>
          </a:p>
          <a:p>
            <a:pPr eaLnBrk="1" hangingPunct="1">
              <a:spcBef>
                <a:spcPct val="0"/>
              </a:spcBef>
              <a:buFontTx/>
              <a:buAutoNum type="arabicPeriod"/>
              <a:defRPr/>
            </a:pPr>
            <a:endParaRPr lang="de-DE" altLang="de-DE" sz="1800" dirty="0">
              <a:latin typeface="Calibri" panose="020F0502020204030204" pitchFamily="34" charset="0"/>
            </a:endParaRPr>
          </a:p>
          <a:p>
            <a:pPr eaLnBrk="1" hangingPunct="1">
              <a:spcBef>
                <a:spcPct val="0"/>
              </a:spcBef>
              <a:buFontTx/>
              <a:buAutoNum type="arabicPeriod"/>
              <a:defRPr/>
            </a:pPr>
            <a:r>
              <a:rPr lang="de-DE" altLang="de-DE" sz="1800" b="1" dirty="0">
                <a:sym typeface="Wingdings" panose="05000000000000000000" pitchFamily="2" charset="2"/>
              </a:rPr>
              <a:t> </a:t>
            </a:r>
            <a:r>
              <a:rPr lang="de-DE" altLang="de-DE" sz="1800" dirty="0">
                <a:latin typeface="Calibri" panose="020F0502020204030204" pitchFamily="34" charset="0"/>
              </a:rPr>
              <a:t>Verwendung von </a:t>
            </a:r>
            <a:r>
              <a:rPr lang="de-DE" altLang="de-DE" sz="1800" b="1" dirty="0">
                <a:latin typeface="Calibri" panose="020F0502020204030204" pitchFamily="34" charset="0"/>
              </a:rPr>
              <a:t>Mathematik</a:t>
            </a:r>
            <a:r>
              <a:rPr lang="de-DE" altLang="de-DE" sz="1800" dirty="0">
                <a:latin typeface="Calibri" panose="020F0502020204030204" pitchFamily="34" charset="0"/>
              </a:rPr>
              <a:t>, um zu zeigen, dass die heutigen Methoden nachzuvollziehen sind</a:t>
            </a:r>
          </a:p>
          <a:p>
            <a:pPr eaLnBrk="1" hangingPunct="1">
              <a:spcBef>
                <a:spcPct val="0"/>
              </a:spcBef>
              <a:buFontTx/>
              <a:buAutoNum type="arabicPeriod"/>
              <a:defRPr/>
            </a:pPr>
            <a:endParaRPr lang="de-DE" altLang="de-DE" sz="1800" dirty="0">
              <a:latin typeface="Calibri" panose="020F0502020204030204" pitchFamily="34" charset="0"/>
            </a:endParaRPr>
          </a:p>
          <a:p>
            <a:pPr eaLnBrk="1" hangingPunct="1">
              <a:spcBef>
                <a:spcPct val="0"/>
              </a:spcBef>
              <a:buFontTx/>
              <a:buAutoNum type="arabicPeriod"/>
              <a:defRPr/>
            </a:pPr>
            <a:r>
              <a:rPr lang="de-DE" altLang="de-DE" sz="1800" dirty="0">
                <a:latin typeface="Calibri" panose="020F0502020204030204" pitchFamily="34" charset="0"/>
              </a:rPr>
              <a:t>Vorführung der Verschlüsselung mit Browser (Firefox oder Explorer) beim Einkauf im Internet: die </a:t>
            </a:r>
            <a:r>
              <a:rPr lang="de-DE" altLang="de-DE" sz="1800" b="1" dirty="0">
                <a:latin typeface="Calibri" panose="020F0502020204030204" pitchFamily="34" charset="0"/>
              </a:rPr>
              <a:t>Briefkastenidee</a:t>
            </a:r>
          </a:p>
          <a:p>
            <a:pPr eaLnBrk="1" hangingPunct="1">
              <a:spcBef>
                <a:spcPct val="0"/>
              </a:spcBef>
              <a:buFontTx/>
              <a:buAutoNum type="arabicPeriod"/>
              <a:defRPr/>
            </a:pPr>
            <a:endParaRPr lang="de-DE" altLang="de-DE" sz="1800" b="1" dirty="0">
              <a:latin typeface="Calibri" panose="020F0502020204030204" pitchFamily="34" charset="0"/>
            </a:endParaRPr>
          </a:p>
          <a:p>
            <a:pPr eaLnBrk="1" hangingPunct="1">
              <a:spcBef>
                <a:spcPct val="0"/>
              </a:spcBef>
              <a:buFontTx/>
              <a:buAutoNum type="arabicPeriod"/>
              <a:defRPr/>
            </a:pPr>
            <a:r>
              <a:rPr lang="de-DE" altLang="de-DE" sz="1800" dirty="0">
                <a:solidFill>
                  <a:schemeClr val="tx1">
                    <a:lumMod val="50000"/>
                    <a:lumOff val="50000"/>
                  </a:schemeClr>
                </a:solidFill>
                <a:latin typeface="Calibri" panose="020F0502020204030204" pitchFamily="34" charset="0"/>
              </a:rPr>
              <a:t>Totsichere Verschlüsselung: </a:t>
            </a:r>
            <a:r>
              <a:rPr lang="de-DE" altLang="de-DE" sz="1800" b="1" dirty="0">
                <a:solidFill>
                  <a:schemeClr val="tx1">
                    <a:lumMod val="50000"/>
                    <a:lumOff val="50000"/>
                  </a:schemeClr>
                </a:solidFill>
                <a:latin typeface="Calibri" panose="020F0502020204030204" pitchFamily="34" charset="0"/>
              </a:rPr>
              <a:t>Quantenkryptografie</a:t>
            </a:r>
          </a:p>
          <a:p>
            <a:pPr eaLnBrk="1" hangingPunct="1">
              <a:spcBef>
                <a:spcPct val="0"/>
              </a:spcBef>
              <a:defRPr/>
            </a:pPr>
            <a:endParaRPr lang="de-DE" altLang="de-DE" sz="1800" dirty="0">
              <a:latin typeface="Courier New" panose="02070309020205020404" pitchFamily="49" charset="0"/>
            </a:endParaRPr>
          </a:p>
        </p:txBody>
      </p:sp>
      <p:pic>
        <p:nvPicPr>
          <p:cNvPr id="75781" name="Grafik 1">
            <a:extLst>
              <a:ext uri="{FF2B5EF4-FFF2-40B4-BE49-F238E27FC236}">
                <a16:creationId xmlns:a16="http://schemas.microsoft.com/office/drawing/2014/main" id="{595A062C-D202-4E92-901E-044BF8FDBC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11963" y="4781550"/>
            <a:ext cx="1754187"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B87B5B27-53A8-43A4-9530-6F77CFD92E08}"/>
              </a:ext>
            </a:extLst>
          </p:cNvPr>
          <p:cNvSpPr txBox="1">
            <a:spLocks noChangeArrowheads="1"/>
          </p:cNvSpPr>
          <p:nvPr/>
        </p:nvSpPr>
        <p:spPr bwMode="auto">
          <a:xfrm>
            <a:off x="176213" y="260350"/>
            <a:ext cx="8510587" cy="1000125"/>
          </a:xfrm>
          <a:prstGeom prst="rect">
            <a:avLst/>
          </a:prstGeom>
          <a:noFill/>
          <a:ln>
            <a:noFill/>
          </a:ln>
          <a:effectLst>
            <a:outerShdw dist="17961" dir="2700000" algn="ctr" rotWithShape="0">
              <a:schemeClr val="bg2">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charset="0"/>
              </a:defRPr>
            </a:lvl2pPr>
            <a:lvl3pPr algn="l" rtl="0" eaLnBrk="0" fontAlgn="base" hangingPunct="0">
              <a:spcBef>
                <a:spcPct val="0"/>
              </a:spcBef>
              <a:spcAft>
                <a:spcPct val="0"/>
              </a:spcAft>
              <a:defRPr sz="4000">
                <a:solidFill>
                  <a:schemeClr val="tx2"/>
                </a:solidFill>
                <a:latin typeface="Arial" charset="0"/>
              </a:defRPr>
            </a:lvl3pPr>
            <a:lvl4pPr algn="l" rtl="0" eaLnBrk="0" fontAlgn="base" hangingPunct="0">
              <a:spcBef>
                <a:spcPct val="0"/>
              </a:spcBef>
              <a:spcAft>
                <a:spcPct val="0"/>
              </a:spcAft>
              <a:defRPr sz="4000">
                <a:solidFill>
                  <a:schemeClr val="tx2"/>
                </a:solidFill>
                <a:latin typeface="Arial" charset="0"/>
              </a:defRPr>
            </a:lvl4pPr>
            <a:lvl5pPr algn="l" rtl="0" eaLnBrk="0" fontAlgn="base" hangingPunct="0">
              <a:spcBef>
                <a:spcPct val="0"/>
              </a:spcBef>
              <a:spcAft>
                <a:spcPct val="0"/>
              </a:spcAft>
              <a:defRPr sz="4000">
                <a:solidFill>
                  <a:schemeClr val="tx2"/>
                </a:solidFill>
                <a:latin typeface="Arial" charset="0"/>
              </a:defRPr>
            </a:lvl5pPr>
            <a:lvl6pPr marL="457200" algn="l" rtl="0" fontAlgn="base">
              <a:spcBef>
                <a:spcPct val="0"/>
              </a:spcBef>
              <a:spcAft>
                <a:spcPct val="0"/>
              </a:spcAft>
              <a:defRPr sz="4000">
                <a:solidFill>
                  <a:schemeClr val="tx2"/>
                </a:solidFill>
                <a:latin typeface="Arial" charset="0"/>
              </a:defRPr>
            </a:lvl6pPr>
            <a:lvl7pPr marL="914400" algn="l" rtl="0" fontAlgn="base">
              <a:spcBef>
                <a:spcPct val="0"/>
              </a:spcBef>
              <a:spcAft>
                <a:spcPct val="0"/>
              </a:spcAft>
              <a:defRPr sz="4000">
                <a:solidFill>
                  <a:schemeClr val="tx2"/>
                </a:solidFill>
                <a:latin typeface="Arial" charset="0"/>
              </a:defRPr>
            </a:lvl7pPr>
            <a:lvl8pPr marL="1371600" algn="l" rtl="0" fontAlgn="base">
              <a:spcBef>
                <a:spcPct val="0"/>
              </a:spcBef>
              <a:spcAft>
                <a:spcPct val="0"/>
              </a:spcAft>
              <a:defRPr sz="4000">
                <a:solidFill>
                  <a:schemeClr val="tx2"/>
                </a:solidFill>
                <a:latin typeface="Arial" charset="0"/>
              </a:defRPr>
            </a:lvl8pPr>
            <a:lvl9pPr marL="1828800" algn="l" rtl="0" fontAlgn="base">
              <a:spcBef>
                <a:spcPct val="0"/>
              </a:spcBef>
              <a:spcAft>
                <a:spcPct val="0"/>
              </a:spcAft>
              <a:defRPr sz="4000">
                <a:solidFill>
                  <a:schemeClr val="tx2"/>
                </a:solidFill>
                <a:latin typeface="Arial" charset="0"/>
              </a:defRPr>
            </a:lvl9pPr>
          </a:lstStyle>
          <a:p>
            <a:pPr eaLnBrk="1" hangingPunct="1"/>
            <a:r>
              <a:rPr lang="de-DE" altLang="de-DE" sz="3200" kern="0">
                <a:solidFill>
                  <a:schemeClr val="tx1"/>
                </a:solidFill>
                <a:latin typeface="Calibri" panose="020F0502020204030204" pitchFamily="34" charset="0"/>
              </a:rPr>
              <a:t>Kryptografie - Die Kunst der Verschlüsselung: Aufbau der Vorlesung</a:t>
            </a:r>
            <a:endParaRPr lang="de-DE" altLang="de-DE" sz="3200" kern="0" dirty="0">
              <a:solidFill>
                <a:schemeClr val="tx1"/>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50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509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509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509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50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2"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liennummernplatzhalter 3">
            <a:extLst>
              <a:ext uri="{FF2B5EF4-FFF2-40B4-BE49-F238E27FC236}">
                <a16:creationId xmlns:a16="http://schemas.microsoft.com/office/drawing/2014/main" id="{B546CDA9-DB09-4531-A0E0-197150D3610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9DE4C986-5A95-42BC-B0E2-DFC201AD9631}" type="slidenum">
              <a:rPr lang="de-DE" altLang="de-DE" sz="1400" smtClean="0"/>
              <a:pPr>
                <a:spcBef>
                  <a:spcPct val="0"/>
                </a:spcBef>
                <a:buFontTx/>
                <a:buNone/>
              </a:pPr>
              <a:t>38</a:t>
            </a:fld>
            <a:endParaRPr lang="de-DE" altLang="de-DE" sz="1400"/>
          </a:p>
        </p:txBody>
      </p:sp>
      <p:sp>
        <p:nvSpPr>
          <p:cNvPr id="77827" name="Rectangle 2">
            <a:extLst>
              <a:ext uri="{FF2B5EF4-FFF2-40B4-BE49-F238E27FC236}">
                <a16:creationId xmlns:a16="http://schemas.microsoft.com/office/drawing/2014/main" id="{9415E114-DB1D-4C18-A67A-5356EC28C804}"/>
              </a:ext>
            </a:extLst>
          </p:cNvPr>
          <p:cNvSpPr>
            <a:spLocks noGrp="1" noChangeArrowheads="1"/>
          </p:cNvSpPr>
          <p:nvPr>
            <p:ph type="title"/>
          </p:nvPr>
        </p:nvSpPr>
        <p:spPr>
          <a:xfrm>
            <a:off x="174625" y="260350"/>
            <a:ext cx="8840788" cy="1000125"/>
          </a:xfrm>
        </p:spPr>
        <p:txBody>
          <a:bodyPr/>
          <a:lstStyle/>
          <a:p>
            <a:pPr eaLnBrk="1" hangingPunct="1"/>
            <a:r>
              <a:rPr lang="de-DE" altLang="de-DE" sz="3200">
                <a:solidFill>
                  <a:schemeClr val="tx1"/>
                </a:solidFill>
                <a:latin typeface="Calibri" panose="020F0502020204030204" pitchFamily="34" charset="0"/>
              </a:rPr>
              <a:t>Asymmetrische Verschlüsselung: Public-Key </a:t>
            </a:r>
          </a:p>
        </p:txBody>
      </p:sp>
      <p:sp>
        <p:nvSpPr>
          <p:cNvPr id="77828" name="Text Box 3">
            <a:extLst>
              <a:ext uri="{FF2B5EF4-FFF2-40B4-BE49-F238E27FC236}">
                <a16:creationId xmlns:a16="http://schemas.microsoft.com/office/drawing/2014/main" id="{B4000699-5149-4EA1-AD24-448FC3013FB6}"/>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grpSp>
        <p:nvGrpSpPr>
          <p:cNvPr id="77829" name="Group 9">
            <a:extLst>
              <a:ext uri="{FF2B5EF4-FFF2-40B4-BE49-F238E27FC236}">
                <a16:creationId xmlns:a16="http://schemas.microsoft.com/office/drawing/2014/main" id="{CAD6D78B-945B-4B62-8EF1-A3C73EDA5C42}"/>
              </a:ext>
            </a:extLst>
          </p:cNvPr>
          <p:cNvGrpSpPr>
            <a:grpSpLocks/>
          </p:cNvGrpSpPr>
          <p:nvPr/>
        </p:nvGrpSpPr>
        <p:grpSpPr bwMode="auto">
          <a:xfrm>
            <a:off x="4860925" y="4692650"/>
            <a:ext cx="649288" cy="1082675"/>
            <a:chOff x="894" y="1342"/>
            <a:chExt cx="409" cy="682"/>
          </a:xfrm>
        </p:grpSpPr>
        <p:sp>
          <p:nvSpPr>
            <p:cNvPr id="77856" name="Rectangle 10">
              <a:extLst>
                <a:ext uri="{FF2B5EF4-FFF2-40B4-BE49-F238E27FC236}">
                  <a16:creationId xmlns:a16="http://schemas.microsoft.com/office/drawing/2014/main" id="{1185E63F-F8EE-4C9B-A599-4682EA5ACBE9}"/>
                </a:ext>
              </a:extLst>
            </p:cNvPr>
            <p:cNvSpPr>
              <a:spLocks noChangeArrowheads="1"/>
            </p:cNvSpPr>
            <p:nvPr/>
          </p:nvSpPr>
          <p:spPr bwMode="auto">
            <a:xfrm>
              <a:off x="1069" y="1698"/>
              <a:ext cx="98" cy="326"/>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7857" name="Rectangle 11">
              <a:extLst>
                <a:ext uri="{FF2B5EF4-FFF2-40B4-BE49-F238E27FC236}">
                  <a16:creationId xmlns:a16="http://schemas.microsoft.com/office/drawing/2014/main" id="{A1DF3F44-5765-4414-A44E-7C8F59F8F2C5}"/>
                </a:ext>
              </a:extLst>
            </p:cNvPr>
            <p:cNvSpPr>
              <a:spLocks noChangeArrowheads="1"/>
            </p:cNvSpPr>
            <p:nvPr/>
          </p:nvSpPr>
          <p:spPr bwMode="auto">
            <a:xfrm>
              <a:off x="894" y="1910"/>
              <a:ext cx="197" cy="114"/>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7858" name="Oval 12">
              <a:extLst>
                <a:ext uri="{FF2B5EF4-FFF2-40B4-BE49-F238E27FC236}">
                  <a16:creationId xmlns:a16="http://schemas.microsoft.com/office/drawing/2014/main" id="{494AF3A8-C92C-4100-8C7B-C26AFF89479E}"/>
                </a:ext>
              </a:extLst>
            </p:cNvPr>
            <p:cNvSpPr>
              <a:spLocks noChangeArrowheads="1"/>
            </p:cNvSpPr>
            <p:nvPr/>
          </p:nvSpPr>
          <p:spPr bwMode="auto">
            <a:xfrm>
              <a:off x="955" y="1342"/>
              <a:ext cx="348" cy="371"/>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7859" name="Rectangle 13">
              <a:extLst>
                <a:ext uri="{FF2B5EF4-FFF2-40B4-BE49-F238E27FC236}">
                  <a16:creationId xmlns:a16="http://schemas.microsoft.com/office/drawing/2014/main" id="{9C35B470-7890-420F-82FA-852A9F9D2295}"/>
                </a:ext>
              </a:extLst>
            </p:cNvPr>
            <p:cNvSpPr>
              <a:spLocks noChangeArrowheads="1"/>
            </p:cNvSpPr>
            <p:nvPr/>
          </p:nvSpPr>
          <p:spPr bwMode="auto">
            <a:xfrm>
              <a:off x="985" y="1781"/>
              <a:ext cx="84" cy="56"/>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7860" name="Oval 14">
              <a:extLst>
                <a:ext uri="{FF2B5EF4-FFF2-40B4-BE49-F238E27FC236}">
                  <a16:creationId xmlns:a16="http://schemas.microsoft.com/office/drawing/2014/main" id="{95750D3F-AADA-4501-8419-1A4CEB07D092}"/>
                </a:ext>
              </a:extLst>
            </p:cNvPr>
            <p:cNvSpPr>
              <a:spLocks noChangeArrowheads="1"/>
            </p:cNvSpPr>
            <p:nvPr/>
          </p:nvSpPr>
          <p:spPr bwMode="auto">
            <a:xfrm>
              <a:off x="1038" y="1425"/>
              <a:ext cx="182" cy="189"/>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7861" name="Rectangle 15">
              <a:extLst>
                <a:ext uri="{FF2B5EF4-FFF2-40B4-BE49-F238E27FC236}">
                  <a16:creationId xmlns:a16="http://schemas.microsoft.com/office/drawing/2014/main" id="{6B301901-A6FD-4509-AAD1-FF0A3BCF8432}"/>
                </a:ext>
              </a:extLst>
            </p:cNvPr>
            <p:cNvSpPr>
              <a:spLocks noChangeArrowheads="1"/>
            </p:cNvSpPr>
            <p:nvPr/>
          </p:nvSpPr>
          <p:spPr bwMode="auto">
            <a:xfrm>
              <a:off x="1069" y="1698"/>
              <a:ext cx="98" cy="326"/>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7862" name="Rectangle 16">
              <a:extLst>
                <a:ext uri="{FF2B5EF4-FFF2-40B4-BE49-F238E27FC236}">
                  <a16:creationId xmlns:a16="http://schemas.microsoft.com/office/drawing/2014/main" id="{0CCE8E0F-43BF-4D65-8F54-3068A4D6790D}"/>
                </a:ext>
              </a:extLst>
            </p:cNvPr>
            <p:cNvSpPr>
              <a:spLocks noChangeArrowheads="1"/>
            </p:cNvSpPr>
            <p:nvPr/>
          </p:nvSpPr>
          <p:spPr bwMode="auto">
            <a:xfrm>
              <a:off x="894" y="1910"/>
              <a:ext cx="197" cy="114"/>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7863" name="Oval 17">
              <a:extLst>
                <a:ext uri="{FF2B5EF4-FFF2-40B4-BE49-F238E27FC236}">
                  <a16:creationId xmlns:a16="http://schemas.microsoft.com/office/drawing/2014/main" id="{86238CD3-86D2-4D3B-A602-75F36DB2FE27}"/>
                </a:ext>
              </a:extLst>
            </p:cNvPr>
            <p:cNvSpPr>
              <a:spLocks noChangeArrowheads="1"/>
            </p:cNvSpPr>
            <p:nvPr/>
          </p:nvSpPr>
          <p:spPr bwMode="auto">
            <a:xfrm>
              <a:off x="955" y="1342"/>
              <a:ext cx="348" cy="371"/>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7864" name="Rectangle 18">
              <a:extLst>
                <a:ext uri="{FF2B5EF4-FFF2-40B4-BE49-F238E27FC236}">
                  <a16:creationId xmlns:a16="http://schemas.microsoft.com/office/drawing/2014/main" id="{EB93953E-4F19-4956-842D-D9D45B872B30}"/>
                </a:ext>
              </a:extLst>
            </p:cNvPr>
            <p:cNvSpPr>
              <a:spLocks noChangeArrowheads="1"/>
            </p:cNvSpPr>
            <p:nvPr/>
          </p:nvSpPr>
          <p:spPr bwMode="auto">
            <a:xfrm>
              <a:off x="985" y="1781"/>
              <a:ext cx="84" cy="56"/>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7865" name="Oval 19">
              <a:extLst>
                <a:ext uri="{FF2B5EF4-FFF2-40B4-BE49-F238E27FC236}">
                  <a16:creationId xmlns:a16="http://schemas.microsoft.com/office/drawing/2014/main" id="{F10FACC6-22D2-46CD-84AA-F2B468E8F6D6}"/>
                </a:ext>
              </a:extLst>
            </p:cNvPr>
            <p:cNvSpPr>
              <a:spLocks noChangeArrowheads="1"/>
            </p:cNvSpPr>
            <p:nvPr/>
          </p:nvSpPr>
          <p:spPr bwMode="auto">
            <a:xfrm>
              <a:off x="1038" y="1425"/>
              <a:ext cx="182" cy="189"/>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grpSp>
      <p:sp>
        <p:nvSpPr>
          <p:cNvPr id="77830" name="Line 31">
            <a:extLst>
              <a:ext uri="{FF2B5EF4-FFF2-40B4-BE49-F238E27FC236}">
                <a16:creationId xmlns:a16="http://schemas.microsoft.com/office/drawing/2014/main" id="{A3020576-3598-42C7-BE1A-F009ED6140A2}"/>
              </a:ext>
            </a:extLst>
          </p:cNvPr>
          <p:cNvSpPr>
            <a:spLocks noChangeShapeType="1"/>
          </p:cNvSpPr>
          <p:nvPr/>
        </p:nvSpPr>
        <p:spPr bwMode="auto">
          <a:xfrm>
            <a:off x="2563813" y="2959100"/>
            <a:ext cx="1804987" cy="365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de-DE"/>
          </a:p>
        </p:txBody>
      </p:sp>
      <p:sp>
        <p:nvSpPr>
          <p:cNvPr id="77831" name="Text Box 34">
            <a:extLst>
              <a:ext uri="{FF2B5EF4-FFF2-40B4-BE49-F238E27FC236}">
                <a16:creationId xmlns:a16="http://schemas.microsoft.com/office/drawing/2014/main" id="{37742207-7916-49AA-B5B3-F97F0937D2B2}"/>
              </a:ext>
            </a:extLst>
          </p:cNvPr>
          <p:cNvSpPr txBox="1">
            <a:spLocks noChangeArrowheads="1"/>
          </p:cNvSpPr>
          <p:nvPr/>
        </p:nvSpPr>
        <p:spPr bwMode="auto">
          <a:xfrm>
            <a:off x="292100" y="3930650"/>
            <a:ext cx="10636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600"/>
              <a:t>geheimes</a:t>
            </a:r>
          </a:p>
          <a:p>
            <a:pPr eaLnBrk="1" hangingPunct="1">
              <a:spcBef>
                <a:spcPct val="0"/>
              </a:spcBef>
              <a:buFontTx/>
              <a:buNone/>
            </a:pPr>
            <a:r>
              <a:rPr lang="de-DE" altLang="de-DE" sz="1600"/>
              <a:t>Briefchen</a:t>
            </a:r>
          </a:p>
        </p:txBody>
      </p:sp>
      <p:sp>
        <p:nvSpPr>
          <p:cNvPr id="77832" name="Text Box 35">
            <a:extLst>
              <a:ext uri="{FF2B5EF4-FFF2-40B4-BE49-F238E27FC236}">
                <a16:creationId xmlns:a16="http://schemas.microsoft.com/office/drawing/2014/main" id="{B73D2AAE-A2F2-4F40-BE7F-BDABE0FFC9FE}"/>
              </a:ext>
            </a:extLst>
          </p:cNvPr>
          <p:cNvSpPr txBox="1">
            <a:spLocks noChangeArrowheads="1"/>
          </p:cNvSpPr>
          <p:nvPr/>
        </p:nvSpPr>
        <p:spPr bwMode="auto">
          <a:xfrm>
            <a:off x="4157663" y="1790700"/>
            <a:ext cx="1336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b="1">
                <a:latin typeface="Calibri" panose="020F0502020204030204" pitchFamily="34" charset="0"/>
              </a:rPr>
              <a:t>Empfänger</a:t>
            </a:r>
          </a:p>
        </p:txBody>
      </p:sp>
      <p:sp>
        <p:nvSpPr>
          <p:cNvPr id="77833" name="Rectangle 38">
            <a:extLst>
              <a:ext uri="{FF2B5EF4-FFF2-40B4-BE49-F238E27FC236}">
                <a16:creationId xmlns:a16="http://schemas.microsoft.com/office/drawing/2014/main" id="{30BC1CEA-4E1E-4683-9988-D9012667C842}"/>
              </a:ext>
            </a:extLst>
          </p:cNvPr>
          <p:cNvSpPr>
            <a:spLocks noChangeArrowheads="1"/>
          </p:cNvSpPr>
          <p:nvPr/>
        </p:nvSpPr>
        <p:spPr bwMode="auto">
          <a:xfrm>
            <a:off x="433388" y="2984500"/>
            <a:ext cx="769937" cy="889000"/>
          </a:xfrm>
          <a:prstGeom prst="rect">
            <a:avLst/>
          </a:prstGeom>
          <a:solidFill>
            <a:srgbClr val="FFCCCC"/>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grpSp>
        <p:nvGrpSpPr>
          <p:cNvPr id="77834" name="Group 44">
            <a:extLst>
              <a:ext uri="{FF2B5EF4-FFF2-40B4-BE49-F238E27FC236}">
                <a16:creationId xmlns:a16="http://schemas.microsoft.com/office/drawing/2014/main" id="{708B5D47-3E58-4A2D-89D8-C29484153EF3}"/>
              </a:ext>
            </a:extLst>
          </p:cNvPr>
          <p:cNvGrpSpPr>
            <a:grpSpLocks/>
          </p:cNvGrpSpPr>
          <p:nvPr/>
        </p:nvGrpSpPr>
        <p:grpSpPr bwMode="auto">
          <a:xfrm>
            <a:off x="1395413" y="2092325"/>
            <a:ext cx="1179512" cy="1770063"/>
            <a:chOff x="879" y="1318"/>
            <a:chExt cx="743" cy="1115"/>
          </a:xfrm>
          <a:solidFill>
            <a:srgbClr val="FFCCCC"/>
          </a:solidFill>
        </p:grpSpPr>
        <p:sp>
          <p:nvSpPr>
            <p:cNvPr id="77852" name="Rectangle 36">
              <a:extLst>
                <a:ext uri="{FF2B5EF4-FFF2-40B4-BE49-F238E27FC236}">
                  <a16:creationId xmlns:a16="http://schemas.microsoft.com/office/drawing/2014/main" id="{DA3FEF19-0973-4236-A63F-6577DCA5E9BF}"/>
                </a:ext>
              </a:extLst>
            </p:cNvPr>
            <p:cNvSpPr>
              <a:spLocks noChangeArrowheads="1"/>
            </p:cNvSpPr>
            <p:nvPr/>
          </p:nvSpPr>
          <p:spPr bwMode="auto">
            <a:xfrm>
              <a:off x="879" y="1318"/>
              <a:ext cx="743" cy="1115"/>
            </a:xfrm>
            <a:prstGeom prst="rect">
              <a:avLst/>
            </a:prstGeom>
            <a:grp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7853" name="Rectangle 37">
              <a:extLst>
                <a:ext uri="{FF2B5EF4-FFF2-40B4-BE49-F238E27FC236}">
                  <a16:creationId xmlns:a16="http://schemas.microsoft.com/office/drawing/2014/main" id="{CADF1AD0-C1BE-4CC0-AE19-908ADA62A38B}"/>
                </a:ext>
              </a:extLst>
            </p:cNvPr>
            <p:cNvSpPr>
              <a:spLocks noChangeArrowheads="1"/>
            </p:cNvSpPr>
            <p:nvPr/>
          </p:nvSpPr>
          <p:spPr bwMode="auto">
            <a:xfrm>
              <a:off x="1008" y="1531"/>
              <a:ext cx="523" cy="129"/>
            </a:xfrm>
            <a:prstGeom prst="rect">
              <a:avLst/>
            </a:prstGeom>
            <a:grp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7854" name="Rectangle 41">
              <a:extLst>
                <a:ext uri="{FF2B5EF4-FFF2-40B4-BE49-F238E27FC236}">
                  <a16:creationId xmlns:a16="http://schemas.microsoft.com/office/drawing/2014/main" id="{4769F16C-D768-4D0C-87B9-4338DA9E69D3}"/>
                </a:ext>
              </a:extLst>
            </p:cNvPr>
            <p:cNvSpPr>
              <a:spLocks noChangeArrowheads="1"/>
            </p:cNvSpPr>
            <p:nvPr/>
          </p:nvSpPr>
          <p:spPr bwMode="auto">
            <a:xfrm>
              <a:off x="879" y="1318"/>
              <a:ext cx="743" cy="1115"/>
            </a:xfrm>
            <a:prstGeom prst="rect">
              <a:avLst/>
            </a:prstGeom>
            <a:grp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7855" name="Rectangle 42">
              <a:extLst>
                <a:ext uri="{FF2B5EF4-FFF2-40B4-BE49-F238E27FC236}">
                  <a16:creationId xmlns:a16="http://schemas.microsoft.com/office/drawing/2014/main" id="{22555A94-FA08-489F-AA83-86BDE4F7E516}"/>
                </a:ext>
              </a:extLst>
            </p:cNvPr>
            <p:cNvSpPr>
              <a:spLocks noChangeArrowheads="1"/>
            </p:cNvSpPr>
            <p:nvPr/>
          </p:nvSpPr>
          <p:spPr bwMode="auto">
            <a:xfrm>
              <a:off x="1008" y="1531"/>
              <a:ext cx="523" cy="129"/>
            </a:xfrm>
            <a:prstGeom prst="rect">
              <a:avLst/>
            </a:prstGeom>
            <a:grp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grpSp>
      <p:sp>
        <p:nvSpPr>
          <p:cNvPr id="77835" name="Rectangle 46">
            <a:extLst>
              <a:ext uri="{FF2B5EF4-FFF2-40B4-BE49-F238E27FC236}">
                <a16:creationId xmlns:a16="http://schemas.microsoft.com/office/drawing/2014/main" id="{F9DE1F16-5F72-4B1E-A929-7DC04667F8F3}"/>
              </a:ext>
            </a:extLst>
          </p:cNvPr>
          <p:cNvSpPr>
            <a:spLocks noChangeArrowheads="1"/>
          </p:cNvSpPr>
          <p:nvPr/>
        </p:nvSpPr>
        <p:spPr bwMode="auto">
          <a:xfrm>
            <a:off x="5632450" y="1973263"/>
            <a:ext cx="1179513" cy="17700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7836" name="Rectangle 47">
            <a:extLst>
              <a:ext uri="{FF2B5EF4-FFF2-40B4-BE49-F238E27FC236}">
                <a16:creationId xmlns:a16="http://schemas.microsoft.com/office/drawing/2014/main" id="{3095DB09-68B5-4EC3-9394-33F9D3C5EF30}"/>
              </a:ext>
            </a:extLst>
          </p:cNvPr>
          <p:cNvSpPr>
            <a:spLocks noChangeArrowheads="1"/>
          </p:cNvSpPr>
          <p:nvPr/>
        </p:nvSpPr>
        <p:spPr bwMode="auto">
          <a:xfrm>
            <a:off x="5837238" y="2311400"/>
            <a:ext cx="830262" cy="204788"/>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7837" name="Rectangle 48">
            <a:extLst>
              <a:ext uri="{FF2B5EF4-FFF2-40B4-BE49-F238E27FC236}">
                <a16:creationId xmlns:a16="http://schemas.microsoft.com/office/drawing/2014/main" id="{67CB5227-89FC-4DF7-8CB6-CA3AA0252501}"/>
              </a:ext>
            </a:extLst>
          </p:cNvPr>
          <p:cNvSpPr>
            <a:spLocks noChangeArrowheads="1"/>
          </p:cNvSpPr>
          <p:nvPr/>
        </p:nvSpPr>
        <p:spPr bwMode="auto">
          <a:xfrm>
            <a:off x="5632450" y="1973263"/>
            <a:ext cx="1179513" cy="1770062"/>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7838" name="Line 50">
            <a:extLst>
              <a:ext uri="{FF2B5EF4-FFF2-40B4-BE49-F238E27FC236}">
                <a16:creationId xmlns:a16="http://schemas.microsoft.com/office/drawing/2014/main" id="{AA498D1A-4729-4751-837B-2D41C87D1840}"/>
              </a:ext>
            </a:extLst>
          </p:cNvPr>
          <p:cNvSpPr>
            <a:spLocks noChangeShapeType="1"/>
          </p:cNvSpPr>
          <p:nvPr/>
        </p:nvSpPr>
        <p:spPr bwMode="auto">
          <a:xfrm flipH="1">
            <a:off x="4800600" y="1985963"/>
            <a:ext cx="842963"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77839" name="Line 51">
            <a:extLst>
              <a:ext uri="{FF2B5EF4-FFF2-40B4-BE49-F238E27FC236}">
                <a16:creationId xmlns:a16="http://schemas.microsoft.com/office/drawing/2014/main" id="{DFE3B3DD-9335-42C8-8676-23D1E9363A63}"/>
              </a:ext>
            </a:extLst>
          </p:cNvPr>
          <p:cNvSpPr>
            <a:spLocks noChangeShapeType="1"/>
          </p:cNvSpPr>
          <p:nvPr/>
        </p:nvSpPr>
        <p:spPr bwMode="auto">
          <a:xfrm flipH="1">
            <a:off x="4787900" y="3741738"/>
            <a:ext cx="842963"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77840" name="Line 52">
            <a:extLst>
              <a:ext uri="{FF2B5EF4-FFF2-40B4-BE49-F238E27FC236}">
                <a16:creationId xmlns:a16="http://schemas.microsoft.com/office/drawing/2014/main" id="{2C8318EF-A932-4484-9561-364C1173F26B}"/>
              </a:ext>
            </a:extLst>
          </p:cNvPr>
          <p:cNvSpPr>
            <a:spLocks noChangeShapeType="1"/>
          </p:cNvSpPr>
          <p:nvPr/>
        </p:nvSpPr>
        <p:spPr bwMode="auto">
          <a:xfrm flipH="1" flipV="1">
            <a:off x="4799013" y="2611438"/>
            <a:ext cx="1587" cy="1766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77841" name="Line 54">
            <a:extLst>
              <a:ext uri="{FF2B5EF4-FFF2-40B4-BE49-F238E27FC236}">
                <a16:creationId xmlns:a16="http://schemas.microsoft.com/office/drawing/2014/main" id="{02A38FAD-5706-493A-BE57-9D3555A2BA02}"/>
              </a:ext>
            </a:extLst>
          </p:cNvPr>
          <p:cNvSpPr>
            <a:spLocks noChangeShapeType="1"/>
          </p:cNvSpPr>
          <p:nvPr/>
        </p:nvSpPr>
        <p:spPr bwMode="auto">
          <a:xfrm flipV="1">
            <a:off x="5005388" y="2370138"/>
            <a:ext cx="468312"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77842" name="Line 55">
            <a:extLst>
              <a:ext uri="{FF2B5EF4-FFF2-40B4-BE49-F238E27FC236}">
                <a16:creationId xmlns:a16="http://schemas.microsoft.com/office/drawing/2014/main" id="{60146FC4-696B-432D-8BAF-D58875C4AEFC}"/>
              </a:ext>
            </a:extLst>
          </p:cNvPr>
          <p:cNvSpPr>
            <a:spLocks noChangeShapeType="1"/>
          </p:cNvSpPr>
          <p:nvPr/>
        </p:nvSpPr>
        <p:spPr bwMode="auto">
          <a:xfrm flipV="1">
            <a:off x="5005388" y="2633663"/>
            <a:ext cx="468312"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77843" name="Line 56">
            <a:extLst>
              <a:ext uri="{FF2B5EF4-FFF2-40B4-BE49-F238E27FC236}">
                <a16:creationId xmlns:a16="http://schemas.microsoft.com/office/drawing/2014/main" id="{ABB098EE-A13A-4DB9-8622-6AE10A4ADA29}"/>
              </a:ext>
            </a:extLst>
          </p:cNvPr>
          <p:cNvSpPr>
            <a:spLocks noChangeShapeType="1"/>
          </p:cNvSpPr>
          <p:nvPr/>
        </p:nvSpPr>
        <p:spPr bwMode="auto">
          <a:xfrm>
            <a:off x="5005388" y="2695575"/>
            <a:ext cx="0" cy="300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77844" name="Line 57">
            <a:extLst>
              <a:ext uri="{FF2B5EF4-FFF2-40B4-BE49-F238E27FC236}">
                <a16:creationId xmlns:a16="http://schemas.microsoft.com/office/drawing/2014/main" id="{F2D962EF-6F7D-42EB-B759-79274B5D8DA7}"/>
              </a:ext>
            </a:extLst>
          </p:cNvPr>
          <p:cNvSpPr>
            <a:spLocks noChangeShapeType="1"/>
          </p:cNvSpPr>
          <p:nvPr/>
        </p:nvSpPr>
        <p:spPr bwMode="auto">
          <a:xfrm flipH="1">
            <a:off x="5472113" y="2381250"/>
            <a:ext cx="12700" cy="2619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77845" name="Line 39">
            <a:extLst>
              <a:ext uri="{FF2B5EF4-FFF2-40B4-BE49-F238E27FC236}">
                <a16:creationId xmlns:a16="http://schemas.microsoft.com/office/drawing/2014/main" id="{43DE83CA-FF10-4B6A-9D7A-6BC0AA9774A0}"/>
              </a:ext>
            </a:extLst>
          </p:cNvPr>
          <p:cNvSpPr>
            <a:spLocks noChangeShapeType="1"/>
          </p:cNvSpPr>
          <p:nvPr/>
        </p:nvSpPr>
        <p:spPr bwMode="auto">
          <a:xfrm flipV="1">
            <a:off x="842963" y="2671763"/>
            <a:ext cx="1022350" cy="5762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de-DE"/>
          </a:p>
        </p:txBody>
      </p:sp>
      <p:sp>
        <p:nvSpPr>
          <p:cNvPr id="77846" name="Text Box 58">
            <a:extLst>
              <a:ext uri="{FF2B5EF4-FFF2-40B4-BE49-F238E27FC236}">
                <a16:creationId xmlns:a16="http://schemas.microsoft.com/office/drawing/2014/main" id="{BD90CC41-0D80-4E17-AD87-6F5D455D0F77}"/>
              </a:ext>
            </a:extLst>
          </p:cNvPr>
          <p:cNvSpPr txBox="1">
            <a:spLocks noChangeArrowheads="1"/>
          </p:cNvSpPr>
          <p:nvPr/>
        </p:nvSpPr>
        <p:spPr bwMode="auto">
          <a:xfrm>
            <a:off x="1287463" y="1611313"/>
            <a:ext cx="1358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a:latin typeface="Calibri" panose="020F0502020204030204" pitchFamily="34" charset="0"/>
              </a:rPr>
              <a:t>Briefkasten</a:t>
            </a:r>
          </a:p>
        </p:txBody>
      </p:sp>
      <p:sp>
        <p:nvSpPr>
          <p:cNvPr id="77847" name="Rectangle 59">
            <a:extLst>
              <a:ext uri="{FF2B5EF4-FFF2-40B4-BE49-F238E27FC236}">
                <a16:creationId xmlns:a16="http://schemas.microsoft.com/office/drawing/2014/main" id="{DDED1EDE-3447-45E3-A26A-11AB9DA66EB3}"/>
              </a:ext>
            </a:extLst>
          </p:cNvPr>
          <p:cNvSpPr>
            <a:spLocks noChangeArrowheads="1"/>
          </p:cNvSpPr>
          <p:nvPr/>
        </p:nvSpPr>
        <p:spPr bwMode="auto">
          <a:xfrm>
            <a:off x="6965950" y="3935413"/>
            <a:ext cx="769938" cy="889000"/>
          </a:xfrm>
          <a:prstGeom prst="rect">
            <a:avLst/>
          </a:prstGeom>
          <a:solidFill>
            <a:srgbClr val="FFCCCC"/>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7848" name="Line 60">
            <a:extLst>
              <a:ext uri="{FF2B5EF4-FFF2-40B4-BE49-F238E27FC236}">
                <a16:creationId xmlns:a16="http://schemas.microsoft.com/office/drawing/2014/main" id="{053B62C1-4990-4DCA-BCE5-74986CE16EA1}"/>
              </a:ext>
            </a:extLst>
          </p:cNvPr>
          <p:cNvSpPr>
            <a:spLocks noChangeShapeType="1"/>
          </p:cNvSpPr>
          <p:nvPr/>
        </p:nvSpPr>
        <p:spPr bwMode="auto">
          <a:xfrm>
            <a:off x="6437313" y="3078163"/>
            <a:ext cx="841375" cy="7842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de-DE"/>
          </a:p>
        </p:txBody>
      </p:sp>
      <p:sp>
        <p:nvSpPr>
          <p:cNvPr id="77849" name="Text Box 61">
            <a:extLst>
              <a:ext uri="{FF2B5EF4-FFF2-40B4-BE49-F238E27FC236}">
                <a16:creationId xmlns:a16="http://schemas.microsoft.com/office/drawing/2014/main" id="{E275C70D-4F72-43E7-A3C9-CAB621989B5F}"/>
              </a:ext>
            </a:extLst>
          </p:cNvPr>
          <p:cNvSpPr txBox="1">
            <a:spLocks noChangeArrowheads="1"/>
          </p:cNvSpPr>
          <p:nvPr/>
        </p:nvSpPr>
        <p:spPr bwMode="auto">
          <a:xfrm>
            <a:off x="104775" y="2257425"/>
            <a:ext cx="931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b="1">
                <a:latin typeface="Calibri" panose="020F0502020204030204" pitchFamily="34" charset="0"/>
              </a:rPr>
              <a:t>Sender</a:t>
            </a:r>
            <a:endParaRPr lang="de-DE" altLang="de-DE" sz="1600" b="1">
              <a:latin typeface="Calibri" panose="020F0502020204030204" pitchFamily="34" charset="0"/>
            </a:endParaRPr>
          </a:p>
        </p:txBody>
      </p:sp>
      <p:sp>
        <p:nvSpPr>
          <p:cNvPr id="77850" name="Text Box 62">
            <a:extLst>
              <a:ext uri="{FF2B5EF4-FFF2-40B4-BE49-F238E27FC236}">
                <a16:creationId xmlns:a16="http://schemas.microsoft.com/office/drawing/2014/main" id="{BB57EDEA-DFF9-4949-B501-8EFADEA20417}"/>
              </a:ext>
            </a:extLst>
          </p:cNvPr>
          <p:cNvSpPr txBox="1">
            <a:spLocks noChangeArrowheads="1"/>
          </p:cNvSpPr>
          <p:nvPr/>
        </p:nvSpPr>
        <p:spPr bwMode="auto">
          <a:xfrm>
            <a:off x="5538788" y="5033963"/>
            <a:ext cx="16557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400">
                <a:latin typeface="Calibri" panose="020F0502020204030204" pitchFamily="34" charset="0"/>
              </a:rPr>
              <a:t>Briefkastenschlüssel</a:t>
            </a:r>
          </a:p>
        </p:txBody>
      </p:sp>
      <p:sp>
        <p:nvSpPr>
          <p:cNvPr id="77851" name="Textfeld 1">
            <a:extLst>
              <a:ext uri="{FF2B5EF4-FFF2-40B4-BE49-F238E27FC236}">
                <a16:creationId xmlns:a16="http://schemas.microsoft.com/office/drawing/2014/main" id="{16A75A28-8E84-45AC-B97A-0B92A18DD363}"/>
              </a:ext>
            </a:extLst>
          </p:cNvPr>
          <p:cNvSpPr txBox="1">
            <a:spLocks noChangeArrowheads="1"/>
          </p:cNvSpPr>
          <p:nvPr/>
        </p:nvSpPr>
        <p:spPr bwMode="auto">
          <a:xfrm>
            <a:off x="242888" y="4968875"/>
            <a:ext cx="3259137"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r>
              <a:rPr lang="de-DE" altLang="de-DE" sz="1400" dirty="0">
                <a:latin typeface="Calibri" panose="020F0502020204030204" pitchFamily="34" charset="0"/>
              </a:rPr>
              <a:t>Jeder kann etwas in den öffentlichen Briefkasten reinwerfen, aber nur der mit dem privaten Briefkastenschlüssel kann den Briefkasten öffnen und die Nachricht rausholen.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liennummernplatzhalter 3">
            <a:extLst>
              <a:ext uri="{FF2B5EF4-FFF2-40B4-BE49-F238E27FC236}">
                <a16:creationId xmlns:a16="http://schemas.microsoft.com/office/drawing/2014/main" id="{1C3593FB-BD44-4D8D-8EA9-9C02CED7285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1C26F3EE-2BBA-42E3-8CEE-C987F89A21F6}" type="slidenum">
              <a:rPr lang="de-DE" altLang="de-DE" sz="1400" smtClean="0"/>
              <a:pPr>
                <a:spcBef>
                  <a:spcPct val="0"/>
                </a:spcBef>
                <a:buFontTx/>
                <a:buNone/>
              </a:pPr>
              <a:t>39</a:t>
            </a:fld>
            <a:endParaRPr lang="de-DE" altLang="de-DE" sz="1400"/>
          </a:p>
        </p:txBody>
      </p:sp>
      <p:sp>
        <p:nvSpPr>
          <p:cNvPr id="79875" name="Rectangle 6">
            <a:extLst>
              <a:ext uri="{FF2B5EF4-FFF2-40B4-BE49-F238E27FC236}">
                <a16:creationId xmlns:a16="http://schemas.microsoft.com/office/drawing/2014/main" id="{86316D8F-00F4-4055-8A7D-735CCFD6F526}"/>
              </a:ext>
            </a:extLst>
          </p:cNvPr>
          <p:cNvSpPr>
            <a:spLocks noChangeArrowheads="1"/>
          </p:cNvSpPr>
          <p:nvPr/>
        </p:nvSpPr>
        <p:spPr bwMode="auto">
          <a:xfrm>
            <a:off x="3570288" y="3154363"/>
            <a:ext cx="2009775" cy="347662"/>
          </a:xfrm>
          <a:prstGeom prst="rect">
            <a:avLst/>
          </a:prstGeom>
          <a:solidFill>
            <a:srgbClr val="FFCCCC"/>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79876" name="Text Box 4">
            <a:extLst>
              <a:ext uri="{FF2B5EF4-FFF2-40B4-BE49-F238E27FC236}">
                <a16:creationId xmlns:a16="http://schemas.microsoft.com/office/drawing/2014/main" id="{A73BADE1-61CF-432D-8908-CF0190AF2984}"/>
              </a:ext>
            </a:extLst>
          </p:cNvPr>
          <p:cNvSpPr txBox="1">
            <a:spLocks noChangeArrowheads="1"/>
          </p:cNvSpPr>
          <p:nvPr/>
        </p:nvSpPr>
        <p:spPr bwMode="auto">
          <a:xfrm>
            <a:off x="404813" y="1230313"/>
            <a:ext cx="8205787"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r>
              <a:rPr lang="de-DE" altLang="de-DE" sz="1800" dirty="0">
                <a:latin typeface="Calibri" panose="020F0502020204030204" pitchFamily="34" charset="0"/>
              </a:rPr>
              <a:t>BOB muss Schlüssel erzeugen, den er </a:t>
            </a:r>
            <a:r>
              <a:rPr lang="de-DE" altLang="de-DE" sz="1800" i="1" dirty="0">
                <a:latin typeface="Calibri" panose="020F0502020204030204" pitchFamily="34" charset="0"/>
              </a:rPr>
              <a:t>öffentlich</a:t>
            </a:r>
            <a:r>
              <a:rPr lang="de-DE" altLang="de-DE" sz="1800" dirty="0">
                <a:latin typeface="Calibri" panose="020F0502020204030204" pitchFamily="34" charset="0"/>
              </a:rPr>
              <a:t> irgendwo hinstellt.</a:t>
            </a:r>
          </a:p>
          <a:p>
            <a:pPr eaLnBrk="1" hangingPunct="1">
              <a:spcBef>
                <a:spcPct val="0"/>
              </a:spcBef>
            </a:pPr>
            <a:r>
              <a:rPr lang="de-DE" altLang="de-DE" sz="1800" dirty="0">
                <a:latin typeface="Calibri" panose="020F0502020204030204" pitchFamily="34" charset="0"/>
              </a:rPr>
              <a:t>Der öffentliche Schlüssel muss durch eine </a:t>
            </a:r>
            <a:r>
              <a:rPr lang="de-DE" altLang="de-DE" sz="1800" i="1" dirty="0">
                <a:latin typeface="Calibri" panose="020F0502020204030204" pitchFamily="34" charset="0"/>
              </a:rPr>
              <a:t>Einwegfunktion</a:t>
            </a:r>
            <a:r>
              <a:rPr lang="de-DE" altLang="de-DE" sz="1800" dirty="0">
                <a:latin typeface="Calibri" panose="020F0502020204030204" pitchFamily="34" charset="0"/>
              </a:rPr>
              <a:t> erzeugt sein.</a:t>
            </a:r>
          </a:p>
          <a:p>
            <a:pPr eaLnBrk="1" hangingPunct="1">
              <a:spcBef>
                <a:spcPct val="0"/>
              </a:spcBef>
            </a:pPr>
            <a:r>
              <a:rPr lang="de-DE" altLang="de-DE" sz="1800" dirty="0">
                <a:latin typeface="Calibri" panose="020F0502020204030204" pitchFamily="34" charset="0"/>
              </a:rPr>
              <a:t>BOB muss die ihm geschickten Nachrichten entschlüsseln können. Dazu braucht er einen </a:t>
            </a:r>
            <a:r>
              <a:rPr lang="de-DE" altLang="de-DE" sz="1800" i="1" dirty="0">
                <a:latin typeface="Calibri" panose="020F0502020204030204" pitchFamily="34" charset="0"/>
              </a:rPr>
              <a:t>privaten</a:t>
            </a:r>
            <a:r>
              <a:rPr lang="de-DE" altLang="de-DE" sz="1800" dirty="0">
                <a:latin typeface="Calibri" panose="020F0502020204030204" pitchFamily="34" charset="0"/>
              </a:rPr>
              <a:t> Schlüssel.</a:t>
            </a:r>
          </a:p>
          <a:p>
            <a:pPr eaLnBrk="1" hangingPunct="1">
              <a:spcBef>
                <a:spcPct val="0"/>
              </a:spcBef>
              <a:buFontTx/>
              <a:buAutoNum type="arabicPeriod"/>
            </a:pPr>
            <a:endParaRPr lang="de-DE" altLang="de-DE" sz="1800" dirty="0">
              <a:latin typeface="Calibri" panose="020F0502020204030204" pitchFamily="34" charset="0"/>
            </a:endParaRPr>
          </a:p>
          <a:p>
            <a:pPr eaLnBrk="1" hangingPunct="1">
              <a:spcBef>
                <a:spcPct val="0"/>
              </a:spcBef>
              <a:buFontTx/>
              <a:buNone/>
            </a:pPr>
            <a:r>
              <a:rPr lang="de-DE" altLang="de-DE" sz="1800" dirty="0">
                <a:latin typeface="Calibri" panose="020F0502020204030204" pitchFamily="34" charset="0"/>
              </a:rPr>
              <a:t>Mathematisch wird hier ausgenutzt das folgende Problem (</a:t>
            </a:r>
            <a:r>
              <a:rPr lang="de-DE" altLang="de-DE" sz="1800" dirty="0" err="1">
                <a:latin typeface="Calibri" panose="020F0502020204030204" pitchFamily="34" charset="0"/>
              </a:rPr>
              <a:t>Faktorisierungsproblem</a:t>
            </a:r>
            <a:r>
              <a:rPr lang="de-DE" altLang="de-DE" sz="1800" dirty="0">
                <a:latin typeface="Calibri" panose="020F0502020204030204" pitchFamily="34" charset="0"/>
              </a:rPr>
              <a:t>):</a:t>
            </a:r>
          </a:p>
          <a:p>
            <a:pPr eaLnBrk="1" hangingPunct="1">
              <a:spcBef>
                <a:spcPct val="0"/>
              </a:spcBef>
              <a:buFontTx/>
              <a:buNone/>
            </a:pPr>
            <a:endParaRPr lang="de-DE" altLang="de-DE" sz="1800" dirty="0">
              <a:latin typeface="Calibri" panose="020F0502020204030204" pitchFamily="34" charset="0"/>
            </a:endParaRPr>
          </a:p>
          <a:p>
            <a:pPr algn="ctr" eaLnBrk="1" hangingPunct="1">
              <a:spcBef>
                <a:spcPct val="0"/>
              </a:spcBef>
              <a:buFontTx/>
              <a:buNone/>
            </a:pPr>
            <a:r>
              <a:rPr lang="de-DE" altLang="de-DE" sz="1800" dirty="0">
                <a:latin typeface="Calibri" panose="020F0502020204030204" pitchFamily="34" charset="0"/>
              </a:rPr>
              <a:t>p * q = N </a:t>
            </a:r>
          </a:p>
          <a:p>
            <a:pPr algn="ctr" eaLnBrk="1" hangingPunct="1">
              <a:spcBef>
                <a:spcPct val="0"/>
              </a:spcBef>
              <a:buFontTx/>
              <a:buNone/>
            </a:pPr>
            <a:endParaRPr lang="de-DE" altLang="de-DE" sz="1800" dirty="0">
              <a:latin typeface="Calibri" panose="020F0502020204030204" pitchFamily="34" charset="0"/>
            </a:endParaRPr>
          </a:p>
          <a:p>
            <a:pPr eaLnBrk="1" hangingPunct="1">
              <a:spcBef>
                <a:spcPct val="0"/>
              </a:spcBef>
              <a:buFontTx/>
              <a:buNone/>
            </a:pPr>
            <a:r>
              <a:rPr lang="de-DE" altLang="de-DE" sz="1800" dirty="0">
                <a:latin typeface="Calibri" panose="020F0502020204030204" pitchFamily="34" charset="0"/>
              </a:rPr>
              <a:t>ist LEICHT zu berechnen. p und q sind dabei Primzahlen.</a:t>
            </a:r>
          </a:p>
          <a:p>
            <a:pPr eaLnBrk="1" hangingPunct="1">
              <a:spcBef>
                <a:spcPct val="0"/>
              </a:spcBef>
              <a:buFontTx/>
              <a:buNone/>
            </a:pPr>
            <a:r>
              <a:rPr lang="de-DE" altLang="de-DE" sz="1800" dirty="0">
                <a:latin typeface="Calibri" panose="020F0502020204030204" pitchFamily="34" charset="0"/>
              </a:rPr>
              <a:t>Hat man dagegen N und will p und q berechnen, ist das </a:t>
            </a:r>
            <a:r>
              <a:rPr lang="de-DE" altLang="de-DE" sz="1800" dirty="0">
                <a:solidFill>
                  <a:srgbClr val="FF0066"/>
                </a:solidFill>
                <a:latin typeface="Calibri" panose="020F0502020204030204" pitchFamily="34" charset="0"/>
              </a:rPr>
              <a:t>PRAKTISCH UNMÖGLICH</a:t>
            </a:r>
            <a:r>
              <a:rPr lang="de-DE" altLang="de-DE" sz="1800" dirty="0">
                <a:latin typeface="Calibri" panose="020F0502020204030204" pitchFamily="34" charset="0"/>
              </a:rPr>
              <a:t> (bis heute nur durch </a:t>
            </a:r>
            <a:r>
              <a:rPr lang="de-DE" altLang="de-DE" sz="1800" i="1" dirty="0">
                <a:latin typeface="Calibri" panose="020F0502020204030204" pitchFamily="34" charset="0"/>
              </a:rPr>
              <a:t>systematisches</a:t>
            </a:r>
            <a:r>
              <a:rPr lang="de-DE" altLang="de-DE" sz="1800" dirty="0">
                <a:latin typeface="Calibri" panose="020F0502020204030204" pitchFamily="34" charset="0"/>
              </a:rPr>
              <a:t> Ausprobieren möglich). </a:t>
            </a: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N wäre dann BOBs </a:t>
            </a:r>
            <a:r>
              <a:rPr lang="de-DE" altLang="de-DE" sz="1800" i="1" dirty="0">
                <a:latin typeface="Calibri" panose="020F0502020204030204" pitchFamily="34" charset="0"/>
              </a:rPr>
              <a:t>öffentlicher</a:t>
            </a:r>
            <a:r>
              <a:rPr lang="de-DE" altLang="de-DE" sz="1800" dirty="0">
                <a:latin typeface="Calibri" panose="020F0502020204030204" pitchFamily="34" charset="0"/>
              </a:rPr>
              <a:t> Schlüssel.</a:t>
            </a:r>
          </a:p>
          <a:p>
            <a:pPr eaLnBrk="1" hangingPunct="1">
              <a:spcBef>
                <a:spcPct val="0"/>
              </a:spcBef>
            </a:pPr>
            <a:r>
              <a:rPr lang="de-DE" altLang="de-DE" sz="1800" dirty="0">
                <a:latin typeface="Calibri" panose="020F0502020204030204" pitchFamily="34" charset="0"/>
              </a:rPr>
              <a:t>p und q sind BOBs </a:t>
            </a:r>
            <a:r>
              <a:rPr lang="de-DE" altLang="de-DE" sz="1800" i="1" dirty="0">
                <a:latin typeface="Calibri" panose="020F0502020204030204" pitchFamily="34" charset="0"/>
              </a:rPr>
              <a:t>private</a:t>
            </a:r>
            <a:r>
              <a:rPr lang="de-DE" altLang="de-DE" sz="1800" dirty="0">
                <a:latin typeface="Calibri" panose="020F0502020204030204" pitchFamily="34" charset="0"/>
              </a:rPr>
              <a:t> Schlüssel.</a:t>
            </a:r>
          </a:p>
        </p:txBody>
      </p:sp>
      <p:sp>
        <p:nvSpPr>
          <p:cNvPr id="79877" name="Rectangle 2">
            <a:extLst>
              <a:ext uri="{FF2B5EF4-FFF2-40B4-BE49-F238E27FC236}">
                <a16:creationId xmlns:a16="http://schemas.microsoft.com/office/drawing/2014/main" id="{2DE5C465-A5C8-4C84-8D39-1E9D061198B7}"/>
              </a:ext>
            </a:extLst>
          </p:cNvPr>
          <p:cNvSpPr>
            <a:spLocks noGrp="1" noChangeArrowheads="1"/>
          </p:cNvSpPr>
          <p:nvPr>
            <p:ph type="title"/>
          </p:nvPr>
        </p:nvSpPr>
        <p:spPr>
          <a:xfrm>
            <a:off x="163513" y="260350"/>
            <a:ext cx="8523287" cy="1000125"/>
          </a:xfrm>
        </p:spPr>
        <p:txBody>
          <a:bodyPr/>
          <a:lstStyle/>
          <a:p>
            <a:pPr eaLnBrk="1" hangingPunct="1"/>
            <a:r>
              <a:rPr lang="de-DE" altLang="de-DE" dirty="0">
                <a:solidFill>
                  <a:schemeClr val="tx1"/>
                </a:solidFill>
                <a:latin typeface="Calibri" panose="020F0502020204030204" pitchFamily="34" charset="0"/>
              </a:rPr>
              <a:t>RSA-Verfahren </a:t>
            </a:r>
          </a:p>
        </p:txBody>
      </p:sp>
      <p:sp>
        <p:nvSpPr>
          <p:cNvPr id="79878" name="Text Box 3">
            <a:extLst>
              <a:ext uri="{FF2B5EF4-FFF2-40B4-BE49-F238E27FC236}">
                <a16:creationId xmlns:a16="http://schemas.microsoft.com/office/drawing/2014/main" id="{76243CCC-692C-4016-A80F-656512E0D0F5}"/>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graphicFrame>
        <p:nvGraphicFramePr>
          <p:cNvPr id="79879" name="Object 2">
            <a:extLst>
              <a:ext uri="{FF2B5EF4-FFF2-40B4-BE49-F238E27FC236}">
                <a16:creationId xmlns:a16="http://schemas.microsoft.com/office/drawing/2014/main" id="{3424FF24-7B37-43ED-B457-95FF31859AE6}"/>
              </a:ext>
            </a:extLst>
          </p:cNvPr>
          <p:cNvGraphicFramePr>
            <a:graphicFrameLocks noChangeAspect="1"/>
          </p:cNvGraphicFramePr>
          <p:nvPr/>
        </p:nvGraphicFramePr>
        <p:xfrm>
          <a:off x="4051300" y="3282950"/>
          <a:ext cx="914400" cy="215900"/>
        </p:xfrm>
        <a:graphic>
          <a:graphicData uri="http://schemas.openxmlformats.org/presentationml/2006/ole">
            <mc:AlternateContent xmlns:mc="http://schemas.openxmlformats.org/markup-compatibility/2006">
              <mc:Choice xmlns:v="urn:schemas-microsoft-com:vml" Requires="v">
                <p:oleObj spid="_x0000_s79934" name="Equation" r:id="rId4" imgW="391303" imgH="739129" progId="Equation.3">
                  <p:embed/>
                </p:oleObj>
              </mc:Choice>
              <mc:Fallback>
                <p:oleObj name="Equation" r:id="rId4" imgW="391303" imgH="739129"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1300" y="32829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liennummernplatzhalter 3">
            <a:extLst>
              <a:ext uri="{FF2B5EF4-FFF2-40B4-BE49-F238E27FC236}">
                <a16:creationId xmlns:a16="http://schemas.microsoft.com/office/drawing/2014/main" id="{DD9DC383-D072-4AE1-A37B-9028EF80217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62C0059B-C3E6-416D-9018-108176F9AC0A}" type="slidenum">
              <a:rPr lang="de-DE" altLang="de-DE" sz="1400" smtClean="0"/>
              <a:pPr>
                <a:spcBef>
                  <a:spcPct val="0"/>
                </a:spcBef>
                <a:buFontTx/>
                <a:buNone/>
              </a:pPr>
              <a:t>4</a:t>
            </a:fld>
            <a:endParaRPr lang="de-DE" altLang="de-DE" sz="1400"/>
          </a:p>
        </p:txBody>
      </p:sp>
      <p:sp>
        <p:nvSpPr>
          <p:cNvPr id="10243" name="Rectangle 2">
            <a:extLst>
              <a:ext uri="{FF2B5EF4-FFF2-40B4-BE49-F238E27FC236}">
                <a16:creationId xmlns:a16="http://schemas.microsoft.com/office/drawing/2014/main" id="{590BCE66-48AA-404D-AD44-EDEB48EB0C9B}"/>
              </a:ext>
            </a:extLst>
          </p:cNvPr>
          <p:cNvSpPr>
            <a:spLocks noGrp="1" noChangeArrowheads="1"/>
          </p:cNvSpPr>
          <p:nvPr>
            <p:ph type="title"/>
          </p:nvPr>
        </p:nvSpPr>
        <p:spPr>
          <a:xfrm>
            <a:off x="420688" y="260350"/>
            <a:ext cx="8266112" cy="1000125"/>
          </a:xfrm>
        </p:spPr>
        <p:txBody>
          <a:bodyPr/>
          <a:lstStyle/>
          <a:p>
            <a:pPr eaLnBrk="1" hangingPunct="1"/>
            <a:r>
              <a:rPr lang="de-DE" altLang="de-DE">
                <a:solidFill>
                  <a:schemeClr val="tx1"/>
                </a:solidFill>
                <a:latin typeface="Calibri" panose="020F0502020204030204" pitchFamily="34" charset="0"/>
              </a:rPr>
              <a:t>Kryptografie: Motivation</a:t>
            </a:r>
            <a:endParaRPr lang="de-DE" altLang="de-DE">
              <a:latin typeface="Calibri" panose="020F0502020204030204" pitchFamily="34" charset="0"/>
            </a:endParaRPr>
          </a:p>
        </p:txBody>
      </p:sp>
      <p:sp>
        <p:nvSpPr>
          <p:cNvPr id="10244" name="Text Box 3">
            <a:extLst>
              <a:ext uri="{FF2B5EF4-FFF2-40B4-BE49-F238E27FC236}">
                <a16:creationId xmlns:a16="http://schemas.microsoft.com/office/drawing/2014/main" id="{D96B391D-E9F3-4E76-B498-0B86C404906D}"/>
              </a:ext>
            </a:extLst>
          </p:cNvPr>
          <p:cNvSpPr txBox="1">
            <a:spLocks noChangeArrowheads="1"/>
          </p:cNvSpPr>
          <p:nvPr/>
        </p:nvSpPr>
        <p:spPr bwMode="auto">
          <a:xfrm>
            <a:off x="530225" y="1084263"/>
            <a:ext cx="810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287748" name="Text Box 4">
            <a:extLst>
              <a:ext uri="{FF2B5EF4-FFF2-40B4-BE49-F238E27FC236}">
                <a16:creationId xmlns:a16="http://schemas.microsoft.com/office/drawing/2014/main" id="{FE8F93B0-350F-4288-AADE-6ED26DC616A0}"/>
              </a:ext>
            </a:extLst>
          </p:cNvPr>
          <p:cNvSpPr txBox="1">
            <a:spLocks noChangeArrowheads="1"/>
          </p:cNvSpPr>
          <p:nvPr/>
        </p:nvSpPr>
        <p:spPr bwMode="auto">
          <a:xfrm>
            <a:off x="700088" y="1978025"/>
            <a:ext cx="7848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de-DE" altLang="de-DE" sz="1800" dirty="0"/>
              <a:t> </a:t>
            </a:r>
            <a:r>
              <a:rPr lang="de-DE" altLang="de-DE" sz="2400" dirty="0">
                <a:latin typeface="Calibri" panose="020F0502020204030204" pitchFamily="34" charset="0"/>
              </a:rPr>
              <a:t>Ist mein online Banking überhaupt sicher? </a:t>
            </a:r>
          </a:p>
          <a:p>
            <a:pPr algn="ctr" eaLnBrk="1" hangingPunct="1">
              <a:spcBef>
                <a:spcPct val="0"/>
              </a:spcBef>
              <a:buFontTx/>
              <a:buNone/>
            </a:pPr>
            <a:r>
              <a:rPr lang="de-DE" altLang="de-DE" sz="2400" dirty="0">
                <a:latin typeface="Calibri" panose="020F0502020204030204" pitchFamily="34" charset="0"/>
              </a:rPr>
              <a:t>Wie geht das überhaupt?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7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8774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8"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liennummernplatzhalter 3">
            <a:extLst>
              <a:ext uri="{FF2B5EF4-FFF2-40B4-BE49-F238E27FC236}">
                <a16:creationId xmlns:a16="http://schemas.microsoft.com/office/drawing/2014/main" id="{65DAB3DC-81E0-4D8D-A51A-AB25F7E921C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F448CF50-EDC5-4398-8E48-4C00C3A8D57A}" type="slidenum">
              <a:rPr lang="de-DE" altLang="de-DE" sz="1400" smtClean="0"/>
              <a:pPr>
                <a:spcBef>
                  <a:spcPct val="0"/>
                </a:spcBef>
                <a:buFontTx/>
                <a:buNone/>
              </a:pPr>
              <a:t>40</a:t>
            </a:fld>
            <a:endParaRPr lang="de-DE" altLang="de-DE" sz="1400"/>
          </a:p>
        </p:txBody>
      </p:sp>
      <p:sp>
        <p:nvSpPr>
          <p:cNvPr id="81923" name="Rectangle 2">
            <a:extLst>
              <a:ext uri="{FF2B5EF4-FFF2-40B4-BE49-F238E27FC236}">
                <a16:creationId xmlns:a16="http://schemas.microsoft.com/office/drawing/2014/main" id="{E0AD61EF-4CD0-4141-82AB-932C54B822DB}"/>
              </a:ext>
            </a:extLst>
          </p:cNvPr>
          <p:cNvSpPr>
            <a:spLocks noGrp="1" noChangeArrowheads="1"/>
          </p:cNvSpPr>
          <p:nvPr>
            <p:ph type="title"/>
          </p:nvPr>
        </p:nvSpPr>
        <p:spPr>
          <a:xfrm>
            <a:off x="163513" y="260350"/>
            <a:ext cx="8523287" cy="1000125"/>
          </a:xfrm>
        </p:spPr>
        <p:txBody>
          <a:bodyPr/>
          <a:lstStyle/>
          <a:p>
            <a:pPr eaLnBrk="1" hangingPunct="1"/>
            <a:r>
              <a:rPr lang="de-DE" altLang="de-DE" dirty="0">
                <a:solidFill>
                  <a:schemeClr val="tx1"/>
                </a:solidFill>
                <a:latin typeface="Calibri" panose="020F0502020204030204" pitchFamily="34" charset="0"/>
              </a:rPr>
              <a:t>RSA-Verfahren: einige Infos </a:t>
            </a:r>
          </a:p>
        </p:txBody>
      </p:sp>
      <p:sp>
        <p:nvSpPr>
          <p:cNvPr id="81924" name="Text Box 3">
            <a:extLst>
              <a:ext uri="{FF2B5EF4-FFF2-40B4-BE49-F238E27FC236}">
                <a16:creationId xmlns:a16="http://schemas.microsoft.com/office/drawing/2014/main" id="{C10E4A66-A7CE-47EE-864D-00AF4D67AD1B}"/>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30756" name="Text Box 4">
            <a:extLst>
              <a:ext uri="{FF2B5EF4-FFF2-40B4-BE49-F238E27FC236}">
                <a16:creationId xmlns:a16="http://schemas.microsoft.com/office/drawing/2014/main" id="{412AFF49-ECE1-4701-B0E4-5262DDECA313}"/>
              </a:ext>
            </a:extLst>
          </p:cNvPr>
          <p:cNvSpPr txBox="1">
            <a:spLocks noChangeArrowheads="1"/>
          </p:cNvSpPr>
          <p:nvPr/>
        </p:nvSpPr>
        <p:spPr bwMode="auto">
          <a:xfrm>
            <a:off x="493713" y="1404938"/>
            <a:ext cx="78486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r>
              <a:rPr lang="de-DE" altLang="de-DE" sz="1800" dirty="0">
                <a:latin typeface="Calibri" panose="020F0502020204030204" pitchFamily="34" charset="0"/>
              </a:rPr>
              <a:t>da Rechner immer schneller werden, nimmt man heutzutage N aus einem Bereich 10 hoch 300</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solidFill>
                  <a:srgbClr val="FF0066"/>
                </a:solidFill>
                <a:latin typeface="Calibri" panose="020F0502020204030204" pitchFamily="34" charset="0"/>
              </a:rPr>
              <a:t>Angst bei RSA</a:t>
            </a:r>
            <a:r>
              <a:rPr lang="de-DE" altLang="de-DE" sz="1800" dirty="0">
                <a:latin typeface="Calibri" panose="020F0502020204030204" pitchFamily="34" charset="0"/>
              </a:rPr>
              <a:t>: was ist, wenn doch mal jemand ein effektives Verfahren findet?</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1977 erster öffentlicher Auftritt von RSA mit folgendem</a:t>
            </a:r>
            <a:br>
              <a:rPr lang="de-DE" altLang="de-DE" sz="1800" dirty="0">
                <a:latin typeface="Calibri" panose="020F0502020204030204" pitchFamily="34" charset="0"/>
              </a:rPr>
            </a:br>
            <a:br>
              <a:rPr lang="de-DE" altLang="de-DE" sz="1800" dirty="0">
                <a:latin typeface="Calibri" panose="020F0502020204030204" pitchFamily="34" charset="0"/>
              </a:rPr>
            </a:br>
            <a:r>
              <a:rPr lang="de-DE" altLang="de-DE" sz="1800" dirty="0">
                <a:latin typeface="Calibri" panose="020F0502020204030204" pitchFamily="34" charset="0"/>
              </a:rPr>
              <a:t>N = 11438162575788886766923577991614661201021829672124236</a:t>
            </a:r>
            <a:br>
              <a:rPr lang="de-DE" altLang="de-DE" sz="1800" dirty="0">
                <a:latin typeface="Calibri" panose="020F0502020204030204" pitchFamily="34" charset="0"/>
              </a:rPr>
            </a:br>
            <a:r>
              <a:rPr lang="de-DE" altLang="de-DE" sz="1800" dirty="0">
                <a:latin typeface="Calibri" panose="020F0502020204030204" pitchFamily="34" charset="0"/>
              </a:rPr>
              <a:t>2562561842935706935245733897830597123563958705058989075147599290026879543541</a:t>
            </a:r>
          </a:p>
        </p:txBody>
      </p:sp>
      <p:graphicFrame>
        <p:nvGraphicFramePr>
          <p:cNvPr id="81926" name="Object 5">
            <a:extLst>
              <a:ext uri="{FF2B5EF4-FFF2-40B4-BE49-F238E27FC236}">
                <a16:creationId xmlns:a16="http://schemas.microsoft.com/office/drawing/2014/main" id="{D16BD5DD-C929-4CAA-BC98-A7CC1EFBC532}"/>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81981" name="Equation" r:id="rId4" imgW="391303" imgH="739129" progId="Equation.3">
                  <p:embed/>
                </p:oleObj>
              </mc:Choice>
              <mc:Fallback>
                <p:oleObj name="Equation" r:id="rId4" imgW="391303" imgH="73912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07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075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07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liennummernplatzhalter 3">
            <a:extLst>
              <a:ext uri="{FF2B5EF4-FFF2-40B4-BE49-F238E27FC236}">
                <a16:creationId xmlns:a16="http://schemas.microsoft.com/office/drawing/2014/main" id="{6EAEE950-4A46-4DDB-BB16-1C569E7B299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648E276E-0865-4B1A-8138-9F78739C1E6C}" type="slidenum">
              <a:rPr lang="de-DE" altLang="de-DE" sz="1400" smtClean="0"/>
              <a:pPr>
                <a:spcBef>
                  <a:spcPct val="0"/>
                </a:spcBef>
                <a:buFontTx/>
                <a:buNone/>
              </a:pPr>
              <a:t>41</a:t>
            </a:fld>
            <a:endParaRPr lang="de-DE" altLang="de-DE" sz="1400"/>
          </a:p>
        </p:txBody>
      </p:sp>
      <p:sp>
        <p:nvSpPr>
          <p:cNvPr id="83971" name="Rectangle 2">
            <a:extLst>
              <a:ext uri="{FF2B5EF4-FFF2-40B4-BE49-F238E27FC236}">
                <a16:creationId xmlns:a16="http://schemas.microsoft.com/office/drawing/2014/main" id="{B0E13C48-06F8-4D80-896A-01D335C380F6}"/>
              </a:ext>
            </a:extLst>
          </p:cNvPr>
          <p:cNvSpPr>
            <a:spLocks noGrp="1" noChangeArrowheads="1"/>
          </p:cNvSpPr>
          <p:nvPr>
            <p:ph type="title"/>
          </p:nvPr>
        </p:nvSpPr>
        <p:spPr>
          <a:xfrm>
            <a:off x="163513" y="260350"/>
            <a:ext cx="8523287" cy="1000125"/>
          </a:xfrm>
        </p:spPr>
        <p:txBody>
          <a:bodyPr/>
          <a:lstStyle/>
          <a:p>
            <a:pPr eaLnBrk="1" hangingPunct="1"/>
            <a:r>
              <a:rPr lang="de-DE" altLang="de-DE" dirty="0">
                <a:solidFill>
                  <a:schemeClr val="tx1"/>
                </a:solidFill>
                <a:latin typeface="Calibri" panose="020F0502020204030204" pitchFamily="34" charset="0"/>
              </a:rPr>
              <a:t>RSA-Verfahren </a:t>
            </a:r>
          </a:p>
        </p:txBody>
      </p:sp>
      <p:sp>
        <p:nvSpPr>
          <p:cNvPr id="83972" name="Text Box 3">
            <a:extLst>
              <a:ext uri="{FF2B5EF4-FFF2-40B4-BE49-F238E27FC236}">
                <a16:creationId xmlns:a16="http://schemas.microsoft.com/office/drawing/2014/main" id="{50423CFD-FD5C-4891-A943-B8FE422E2BB7}"/>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31780" name="Text Box 4">
            <a:extLst>
              <a:ext uri="{FF2B5EF4-FFF2-40B4-BE49-F238E27FC236}">
                <a16:creationId xmlns:a16="http://schemas.microsoft.com/office/drawing/2014/main" id="{3FA983D8-D498-4C16-B97C-04811C136C5A}"/>
              </a:ext>
            </a:extLst>
          </p:cNvPr>
          <p:cNvSpPr txBox="1">
            <a:spLocks noChangeArrowheads="1"/>
          </p:cNvSpPr>
          <p:nvPr/>
        </p:nvSpPr>
        <p:spPr bwMode="auto">
          <a:xfrm>
            <a:off x="493713" y="1404938"/>
            <a:ext cx="7848600"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800" dirty="0">
                <a:latin typeface="Calibri" panose="020F0502020204030204" pitchFamily="34" charset="0"/>
              </a:rPr>
              <a:t>1994 hatte eine Gruppe von Freiwilligen die Lösung gefunden:</a:t>
            </a: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buFontTx/>
              <a:buNone/>
            </a:pPr>
            <a:r>
              <a:rPr lang="de-DE" altLang="de-DE" sz="1800" dirty="0">
                <a:latin typeface="Calibri" panose="020F0502020204030204" pitchFamily="34" charset="0"/>
              </a:rPr>
              <a:t>q = 349052951084765094914784961990389813341776463849338</a:t>
            </a:r>
            <a:br>
              <a:rPr lang="de-DE" altLang="de-DE" sz="1800" dirty="0">
                <a:latin typeface="Calibri" panose="020F0502020204030204" pitchFamily="34" charset="0"/>
              </a:rPr>
            </a:br>
            <a:r>
              <a:rPr lang="de-DE" altLang="de-DE" sz="1800" dirty="0">
                <a:latin typeface="Calibri" panose="020F0502020204030204" pitchFamily="34" charset="0"/>
              </a:rPr>
              <a:t>7843990820577</a:t>
            </a: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buFontTx/>
              <a:buNone/>
            </a:pPr>
            <a:r>
              <a:rPr lang="de-DE" altLang="de-DE" sz="1800" dirty="0">
                <a:latin typeface="Calibri" panose="020F0502020204030204" pitchFamily="34" charset="0"/>
              </a:rPr>
              <a:t>p = 3276913299326670954996198819083446141317764296</a:t>
            </a:r>
            <a:br>
              <a:rPr lang="de-DE" altLang="de-DE" sz="1800" dirty="0">
                <a:latin typeface="Calibri" panose="020F0502020204030204" pitchFamily="34" charset="0"/>
              </a:rPr>
            </a:br>
            <a:r>
              <a:rPr lang="de-DE" altLang="de-DE" sz="1800" dirty="0">
                <a:latin typeface="Calibri" panose="020F0502020204030204" pitchFamily="34" charset="0"/>
              </a:rPr>
              <a:t>7992942539798288533</a:t>
            </a: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buFontTx/>
              <a:buNone/>
            </a:pPr>
            <a:r>
              <a:rPr lang="de-DE" altLang="de-DE" sz="1800" dirty="0">
                <a:latin typeface="Calibri" panose="020F0502020204030204" pitchFamily="34" charset="0"/>
              </a:rPr>
              <a:t>Eigentlich wurde RSA eher gefunden, aber von den Briten geheim gehalten. Die Ersterfinder sind eigentlich James Ellis, </a:t>
            </a:r>
            <a:r>
              <a:rPr lang="de-DE" altLang="de-DE" sz="1800" dirty="0" err="1">
                <a:latin typeface="Calibri" panose="020F0502020204030204" pitchFamily="34" charset="0"/>
              </a:rPr>
              <a:t>Chifford</a:t>
            </a:r>
            <a:r>
              <a:rPr lang="de-DE" altLang="de-DE" sz="1800" dirty="0">
                <a:latin typeface="Calibri" panose="020F0502020204030204" pitchFamily="34" charset="0"/>
              </a:rPr>
              <a:t> </a:t>
            </a:r>
            <a:r>
              <a:rPr lang="de-DE" altLang="de-DE" sz="1800" dirty="0" err="1">
                <a:latin typeface="Calibri" panose="020F0502020204030204" pitchFamily="34" charset="0"/>
              </a:rPr>
              <a:t>Cocks</a:t>
            </a:r>
            <a:r>
              <a:rPr lang="de-DE" altLang="de-DE" sz="1800" dirty="0">
                <a:latin typeface="Calibri" panose="020F0502020204030204" pitchFamily="34" charset="0"/>
              </a:rPr>
              <a:t> und Malcom Williamson 1975.</a:t>
            </a:r>
          </a:p>
          <a:p>
            <a:pPr eaLnBrk="1" hangingPunct="1">
              <a:spcBef>
                <a:spcPct val="0"/>
              </a:spcBef>
            </a:pPr>
            <a:endParaRPr lang="de-DE" altLang="de-DE" sz="1800" dirty="0"/>
          </a:p>
        </p:txBody>
      </p:sp>
      <p:graphicFrame>
        <p:nvGraphicFramePr>
          <p:cNvPr id="83974" name="Object 5">
            <a:extLst>
              <a:ext uri="{FF2B5EF4-FFF2-40B4-BE49-F238E27FC236}">
                <a16:creationId xmlns:a16="http://schemas.microsoft.com/office/drawing/2014/main" id="{27399A20-9916-42CB-94CB-0A0E3133585B}"/>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84029" name="Equation" r:id="rId4" imgW="391303" imgH="739129" progId="Equation.3">
                  <p:embed/>
                </p:oleObj>
              </mc:Choice>
              <mc:Fallback>
                <p:oleObj name="Equation" r:id="rId4" imgW="391303" imgH="73912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17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1780">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1780">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178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780"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liennummernplatzhalter 3">
            <a:extLst>
              <a:ext uri="{FF2B5EF4-FFF2-40B4-BE49-F238E27FC236}">
                <a16:creationId xmlns:a16="http://schemas.microsoft.com/office/drawing/2014/main" id="{071C7F79-542D-4B46-BE1C-57559BAA4E4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7F37E214-3C21-4FBB-95D7-D62CFC42DA0C}" type="slidenum">
              <a:rPr lang="de-DE" altLang="de-DE" sz="1400" smtClean="0"/>
              <a:pPr>
                <a:spcBef>
                  <a:spcPct val="0"/>
                </a:spcBef>
                <a:buFontTx/>
                <a:buNone/>
              </a:pPr>
              <a:t>42</a:t>
            </a:fld>
            <a:endParaRPr lang="de-DE" altLang="de-DE" sz="1400"/>
          </a:p>
        </p:txBody>
      </p:sp>
      <p:sp>
        <p:nvSpPr>
          <p:cNvPr id="86019" name="Rectangle 2">
            <a:extLst>
              <a:ext uri="{FF2B5EF4-FFF2-40B4-BE49-F238E27FC236}">
                <a16:creationId xmlns:a16="http://schemas.microsoft.com/office/drawing/2014/main" id="{5E479D44-9DC0-4805-AEC2-76568B0AE2A9}"/>
              </a:ext>
            </a:extLst>
          </p:cNvPr>
          <p:cNvSpPr>
            <a:spLocks noGrp="1" noChangeArrowheads="1"/>
          </p:cNvSpPr>
          <p:nvPr>
            <p:ph type="title"/>
          </p:nvPr>
        </p:nvSpPr>
        <p:spPr>
          <a:xfrm>
            <a:off x="163513" y="260350"/>
            <a:ext cx="8523287" cy="1000125"/>
          </a:xfrm>
        </p:spPr>
        <p:txBody>
          <a:bodyPr/>
          <a:lstStyle/>
          <a:p>
            <a:pPr eaLnBrk="1" hangingPunct="1"/>
            <a:r>
              <a:rPr lang="de-DE" altLang="de-DE" sz="3200" dirty="0">
                <a:solidFill>
                  <a:schemeClr val="tx1"/>
                </a:solidFill>
                <a:latin typeface="Calibri" panose="020F0502020204030204" pitchFamily="34" charset="0"/>
              </a:rPr>
              <a:t>RSA-Verfahren: Vorführung mit Zahlen: Vorbereitung - Nachricht: Wort als Zahl</a:t>
            </a:r>
          </a:p>
        </p:txBody>
      </p:sp>
      <p:sp>
        <p:nvSpPr>
          <p:cNvPr id="86020" name="Text Box 3">
            <a:extLst>
              <a:ext uri="{FF2B5EF4-FFF2-40B4-BE49-F238E27FC236}">
                <a16:creationId xmlns:a16="http://schemas.microsoft.com/office/drawing/2014/main" id="{ADD1BF69-FF31-4256-8504-B973C5118423}"/>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54308" name="Text Box 4">
            <a:extLst>
              <a:ext uri="{FF2B5EF4-FFF2-40B4-BE49-F238E27FC236}">
                <a16:creationId xmlns:a16="http://schemas.microsoft.com/office/drawing/2014/main" id="{BABD1FE2-F373-4664-8C31-D26A1D05C477}"/>
              </a:ext>
            </a:extLst>
          </p:cNvPr>
          <p:cNvSpPr txBox="1">
            <a:spLocks noChangeArrowheads="1"/>
          </p:cNvSpPr>
          <p:nvPr/>
        </p:nvSpPr>
        <p:spPr bwMode="auto">
          <a:xfrm>
            <a:off x="311150" y="1196975"/>
            <a:ext cx="84804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dirty="0"/>
          </a:p>
          <a:p>
            <a:pPr eaLnBrk="1" hangingPunct="1">
              <a:spcBef>
                <a:spcPct val="0"/>
              </a:spcBef>
              <a:buFontTx/>
              <a:buNone/>
            </a:pPr>
            <a:r>
              <a:rPr lang="de-DE" altLang="de-DE" sz="1800" dirty="0">
                <a:latin typeface="Calibri" panose="020F0502020204030204" pitchFamily="34" charset="0"/>
              </a:rPr>
              <a:t>ALICE will die Nachricht </a:t>
            </a:r>
            <a:r>
              <a:rPr lang="de-DE" altLang="de-DE" sz="1800" b="1" dirty="0">
                <a:latin typeface="Calibri" panose="020F0502020204030204" pitchFamily="34" charset="0"/>
              </a:rPr>
              <a:t>X</a:t>
            </a:r>
            <a:r>
              <a:rPr lang="de-DE" altLang="de-DE" sz="1800" dirty="0">
                <a:latin typeface="Calibri" panose="020F0502020204030204" pitchFamily="34" charset="0"/>
              </a:rPr>
              <a:t> (Schmatzer) schicken:</a:t>
            </a:r>
          </a:p>
          <a:p>
            <a:pPr eaLnBrk="1" hangingPunct="1">
              <a:spcBef>
                <a:spcPct val="0"/>
              </a:spcBef>
              <a:buFontTx/>
              <a:buAutoNum type="arabicPeriod"/>
            </a:pPr>
            <a:r>
              <a:rPr lang="de-DE" altLang="de-DE" sz="1800" dirty="0">
                <a:latin typeface="Calibri" panose="020F0502020204030204" pitchFamily="34" charset="0"/>
              </a:rPr>
              <a:t>X in ASCII: 1011000, </a:t>
            </a:r>
          </a:p>
          <a:p>
            <a:pPr eaLnBrk="1" hangingPunct="1">
              <a:spcBef>
                <a:spcPct val="0"/>
              </a:spcBef>
              <a:buFontTx/>
              <a:buAutoNum type="arabicPeriod"/>
            </a:pPr>
            <a:r>
              <a:rPr lang="de-DE" altLang="de-DE" sz="1800" dirty="0">
                <a:latin typeface="Calibri" panose="020F0502020204030204" pitchFamily="34" charset="0"/>
              </a:rPr>
              <a:t>was als Dezimalzahl die 88 ist. </a:t>
            </a:r>
          </a:p>
          <a:p>
            <a:pPr eaLnBrk="1" hangingPunct="1">
              <a:spcBef>
                <a:spcPct val="0"/>
              </a:spcBef>
              <a:buFontTx/>
              <a:buAutoNum type="arabicPeriod"/>
            </a:pPr>
            <a:endParaRPr lang="de-DE" altLang="de-DE" sz="1800" dirty="0">
              <a:latin typeface="Calibri" panose="020F0502020204030204" pitchFamily="34" charset="0"/>
            </a:endParaRPr>
          </a:p>
          <a:p>
            <a:pPr eaLnBrk="1" hangingPunct="1">
              <a:spcBef>
                <a:spcPct val="0"/>
              </a:spcBef>
              <a:buFontTx/>
              <a:buAutoNum type="arabicPeriod"/>
            </a:pPr>
            <a:endParaRPr lang="de-DE" altLang="de-DE" sz="1800" dirty="0">
              <a:latin typeface="Calibri" panose="020F0502020204030204" pitchFamily="34" charset="0"/>
            </a:endParaRPr>
          </a:p>
          <a:p>
            <a:pPr eaLnBrk="1" hangingPunct="1">
              <a:spcBef>
                <a:spcPct val="0"/>
              </a:spcBef>
              <a:buFontTx/>
              <a:buNone/>
            </a:pPr>
            <a:r>
              <a:rPr lang="de-DE" altLang="de-DE" sz="1800" dirty="0">
                <a:latin typeface="Calibri" panose="020F0502020204030204" pitchFamily="34" charset="0"/>
              </a:rPr>
              <a:t>Also könnte 88 die zu verschlüsselnde Nachricht sein.</a:t>
            </a: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buFontTx/>
              <a:buNone/>
            </a:pPr>
            <a:r>
              <a:rPr lang="de-DE" altLang="de-DE" sz="1800" dirty="0">
                <a:latin typeface="Calibri" panose="020F0502020204030204" pitchFamily="34" charset="0"/>
              </a:rPr>
              <a:t>Im folgenden Beispiel ist die Nachricht allerdings 2 („JA“, ich heirate dich), damit die Rechnung nicht so riesig wird.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430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430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430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4308">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430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8"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60" name="Text Box 4">
            <a:extLst>
              <a:ext uri="{FF2B5EF4-FFF2-40B4-BE49-F238E27FC236}">
                <a16:creationId xmlns:a16="http://schemas.microsoft.com/office/drawing/2014/main" id="{7A47B315-B703-4F5A-AAC1-A283659551D5}"/>
              </a:ext>
            </a:extLst>
          </p:cNvPr>
          <p:cNvSpPr txBox="1">
            <a:spLocks noChangeArrowheads="1"/>
          </p:cNvSpPr>
          <p:nvPr/>
        </p:nvSpPr>
        <p:spPr bwMode="auto">
          <a:xfrm>
            <a:off x="371475" y="814388"/>
            <a:ext cx="8480425"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800" dirty="0">
                <a:latin typeface="Calibri" panose="020F0502020204030204" pitchFamily="34" charset="0"/>
              </a:rPr>
              <a:t>ALICE will geheime Nachricht an BOB schicken: </a:t>
            </a:r>
          </a:p>
          <a:p>
            <a:pPr eaLnBrk="1" hangingPunct="1">
              <a:spcBef>
                <a:spcPct val="0"/>
              </a:spcBef>
              <a:buFontTx/>
              <a:buAutoNum type="arabicPeriod"/>
            </a:pPr>
            <a:r>
              <a:rPr lang="de-DE" altLang="de-DE" sz="1800" dirty="0">
                <a:latin typeface="Calibri" panose="020F0502020204030204" pitchFamily="34" charset="0"/>
              </a:rPr>
              <a:t>BOB wählt zwei </a:t>
            </a:r>
            <a:r>
              <a:rPr lang="de-DE" altLang="de-DE" sz="1800" i="1" dirty="0">
                <a:latin typeface="Calibri" panose="020F0502020204030204" pitchFamily="34" charset="0"/>
              </a:rPr>
              <a:t>riesige</a:t>
            </a:r>
            <a:r>
              <a:rPr lang="de-DE" altLang="de-DE" sz="1800" dirty="0">
                <a:latin typeface="Calibri" panose="020F0502020204030204" pitchFamily="34" charset="0"/>
              </a:rPr>
              <a:t> Primzahlen p, q, z.B. p=3 und q=11. Diese Zahlen bleiben geheim. BOB berechnet: p*q=N, also 3*11=33. </a:t>
            </a:r>
          </a:p>
          <a:p>
            <a:pPr eaLnBrk="1" hangingPunct="1">
              <a:spcBef>
                <a:spcPct val="0"/>
              </a:spcBef>
              <a:buFontTx/>
              <a:buAutoNum type="arabicPeriod"/>
            </a:pPr>
            <a:r>
              <a:rPr lang="de-DE" altLang="de-DE" sz="1800" dirty="0">
                <a:latin typeface="Calibri" panose="020F0502020204030204" pitchFamily="34" charset="0"/>
              </a:rPr>
              <a:t>BOB berechnet d=(p-1)(q-1)=2*10=20 und wählt zwei weitere Zahlen e und f, z.B. e=7 und f=3, mit e*f/d hat Rest 1 (technisches Detail, </a:t>
            </a:r>
            <a:r>
              <a:rPr lang="de-DE" altLang="de-DE" sz="1800" dirty="0" err="1">
                <a:latin typeface="Calibri" panose="020F0502020204030204" pitchFamily="34" charset="0"/>
              </a:rPr>
              <a:t>ggT</a:t>
            </a:r>
            <a:r>
              <a:rPr lang="de-DE" altLang="de-DE" sz="1800" dirty="0">
                <a:latin typeface="Calibri" panose="020F0502020204030204" pitchFamily="34" charset="0"/>
              </a:rPr>
              <a:t>!!).</a:t>
            </a:r>
          </a:p>
          <a:p>
            <a:pPr eaLnBrk="1" hangingPunct="1">
              <a:spcBef>
                <a:spcPct val="0"/>
              </a:spcBef>
              <a:buFontTx/>
              <a:buAutoNum type="arabicPeriod"/>
            </a:pPr>
            <a:r>
              <a:rPr lang="de-DE" altLang="de-DE" sz="1800" dirty="0">
                <a:latin typeface="Calibri" panose="020F0502020204030204" pitchFamily="34" charset="0"/>
              </a:rPr>
              <a:t>BOB veröffentlicht </a:t>
            </a:r>
            <a:r>
              <a:rPr lang="de-DE" altLang="de-DE" sz="1800" b="1" dirty="0">
                <a:solidFill>
                  <a:srgbClr val="FF0066"/>
                </a:solidFill>
                <a:latin typeface="Calibri" panose="020F0502020204030204" pitchFamily="34" charset="0"/>
              </a:rPr>
              <a:t>e</a:t>
            </a:r>
            <a:r>
              <a:rPr lang="de-DE" altLang="de-DE" sz="1800" dirty="0">
                <a:latin typeface="Calibri" panose="020F0502020204030204" pitchFamily="34" charset="0"/>
              </a:rPr>
              <a:t> und </a:t>
            </a:r>
            <a:r>
              <a:rPr lang="de-DE" altLang="de-DE" sz="1800" dirty="0">
                <a:solidFill>
                  <a:srgbClr val="FF0066"/>
                </a:solidFill>
                <a:latin typeface="Calibri" panose="020F0502020204030204" pitchFamily="34" charset="0"/>
              </a:rPr>
              <a:t>N</a:t>
            </a:r>
            <a:r>
              <a:rPr lang="de-DE" altLang="de-DE" sz="1800" dirty="0">
                <a:latin typeface="Calibri" panose="020F0502020204030204" pitchFamily="34" charset="0"/>
              </a:rPr>
              <a:t> als sein </a:t>
            </a:r>
            <a:r>
              <a:rPr lang="de-DE" altLang="de-DE" sz="1800" i="1" dirty="0">
                <a:latin typeface="Calibri" panose="020F0502020204030204" pitchFamily="34" charset="0"/>
              </a:rPr>
              <a:t>öffentliches</a:t>
            </a:r>
            <a:r>
              <a:rPr lang="de-DE" altLang="de-DE" sz="1800" dirty="0">
                <a:latin typeface="Calibri" panose="020F0502020204030204" pitchFamily="34" charset="0"/>
              </a:rPr>
              <a:t> Schlüsselpaar,</a:t>
            </a:r>
            <a:r>
              <a:rPr lang="de-DE" altLang="de-DE" sz="1800" dirty="0">
                <a:solidFill>
                  <a:srgbClr val="FF0066"/>
                </a:solidFill>
                <a:latin typeface="Calibri" panose="020F0502020204030204" pitchFamily="34" charset="0"/>
              </a:rPr>
              <a:t> f</a:t>
            </a:r>
            <a:r>
              <a:rPr lang="de-DE" altLang="de-DE" sz="1800" dirty="0">
                <a:latin typeface="Calibri" panose="020F0502020204030204" pitchFamily="34" charset="0"/>
              </a:rPr>
              <a:t> ist sein </a:t>
            </a:r>
            <a:r>
              <a:rPr lang="de-DE" altLang="de-DE" sz="1800" i="1" dirty="0">
                <a:latin typeface="Calibri" panose="020F0502020204030204" pitchFamily="34" charset="0"/>
              </a:rPr>
              <a:t>geheimer (privater) </a:t>
            </a:r>
            <a:r>
              <a:rPr lang="de-DE" altLang="de-DE" sz="1800" dirty="0">
                <a:latin typeface="Calibri" panose="020F0502020204030204" pitchFamily="34" charset="0"/>
              </a:rPr>
              <a:t>Schlüssel.</a:t>
            </a:r>
          </a:p>
          <a:p>
            <a:pPr eaLnBrk="1" hangingPunct="1">
              <a:spcBef>
                <a:spcPct val="0"/>
              </a:spcBef>
              <a:buFontTx/>
              <a:buAutoNum type="arabicPeriod"/>
            </a:pPr>
            <a:r>
              <a:rPr lang="de-DE" altLang="de-DE" sz="1800" dirty="0">
                <a:latin typeface="Calibri" panose="020F0502020204030204" pitchFamily="34" charset="0"/>
              </a:rPr>
              <a:t>ALICE will die Nachricht 2 (JA, ich heirate Dich) schicken. ALICE verschlüsselt ihre Nachricht mit BOBs öffentlichen Schlüsseln wie folgt: </a:t>
            </a:r>
            <a:br>
              <a:rPr lang="de-DE" altLang="de-DE" sz="1800" dirty="0">
                <a:latin typeface="Calibri" panose="020F0502020204030204" pitchFamily="34" charset="0"/>
              </a:rPr>
            </a:br>
            <a:br>
              <a:rPr lang="de-DE" altLang="de-DE" sz="1800" dirty="0">
                <a:latin typeface="Calibri" panose="020F0502020204030204" pitchFamily="34" charset="0"/>
              </a:rPr>
            </a:br>
            <a:endParaRPr lang="de-DE" altLang="de-DE" sz="1800" dirty="0">
              <a:latin typeface="Calibri" panose="020F0502020204030204" pitchFamily="34" charset="0"/>
            </a:endParaRPr>
          </a:p>
          <a:p>
            <a:pPr eaLnBrk="1" hangingPunct="1">
              <a:spcBef>
                <a:spcPct val="0"/>
              </a:spcBef>
              <a:buFontTx/>
              <a:buNone/>
            </a:pPr>
            <a:r>
              <a:rPr lang="de-DE" altLang="de-DE" sz="1800" dirty="0">
                <a:latin typeface="Calibri" panose="020F0502020204030204" pitchFamily="34" charset="0"/>
              </a:rPr>
              <a:t>     Bemerkung: Es gibt clevere Methoden in der Mathematik, die diese Rechnung schnell ausführen!</a:t>
            </a:r>
          </a:p>
          <a:p>
            <a:pPr eaLnBrk="1" hangingPunct="1">
              <a:spcBef>
                <a:spcPct val="0"/>
              </a:spcBef>
              <a:buFontTx/>
              <a:buNone/>
            </a:pPr>
            <a:r>
              <a:rPr lang="de-DE" altLang="de-DE" sz="1800" dirty="0">
                <a:latin typeface="Calibri" panose="020F0502020204030204" pitchFamily="34" charset="0"/>
              </a:rPr>
              <a:t>5.  ALICE schickt die Nachricht C=29 an BOB.</a:t>
            </a:r>
          </a:p>
          <a:p>
            <a:pPr eaLnBrk="1" hangingPunct="1">
              <a:spcBef>
                <a:spcPct val="0"/>
              </a:spcBef>
              <a:buFontTx/>
              <a:buNone/>
            </a:pPr>
            <a:r>
              <a:rPr lang="de-DE" altLang="de-DE" sz="1800" dirty="0">
                <a:latin typeface="Calibri" panose="020F0502020204030204" pitchFamily="34" charset="0"/>
              </a:rPr>
              <a:t>6.  BOB entschlüsselt die Nachricht mit seinen privaten Schlüssel </a:t>
            </a:r>
            <a:r>
              <a:rPr lang="de-DE" altLang="de-DE" sz="1800" dirty="0">
                <a:solidFill>
                  <a:srgbClr val="FF0066"/>
                </a:solidFill>
                <a:latin typeface="Calibri" panose="020F0502020204030204" pitchFamily="34" charset="0"/>
              </a:rPr>
              <a:t>f </a:t>
            </a:r>
            <a:r>
              <a:rPr lang="de-DE" altLang="de-DE" sz="1800" dirty="0">
                <a:latin typeface="Calibri" panose="020F0502020204030204" pitchFamily="34" charset="0"/>
              </a:rPr>
              <a:t>wie folgt:  </a:t>
            </a:r>
            <a:br>
              <a:rPr lang="de-DE" altLang="de-DE" sz="1800" dirty="0">
                <a:latin typeface="Calibri" panose="020F0502020204030204" pitchFamily="34" charset="0"/>
              </a:rPr>
            </a:br>
            <a:endParaRPr lang="de-DE" altLang="de-DE" sz="1800" dirty="0">
              <a:latin typeface="Calibri" panose="020F0502020204030204" pitchFamily="34" charset="0"/>
            </a:endParaRPr>
          </a:p>
          <a:p>
            <a:pPr eaLnBrk="1" hangingPunct="1">
              <a:spcBef>
                <a:spcPct val="0"/>
              </a:spcBef>
              <a:buFontTx/>
              <a:buNone/>
            </a:pPr>
            <a:r>
              <a:rPr lang="de-DE" altLang="de-DE" sz="1800" dirty="0">
                <a:latin typeface="Calibri" panose="020F0502020204030204" pitchFamily="34" charset="0"/>
              </a:rPr>
              <a:t>     </a:t>
            </a:r>
          </a:p>
          <a:p>
            <a:pPr eaLnBrk="1" hangingPunct="1">
              <a:spcBef>
                <a:spcPct val="0"/>
              </a:spcBef>
              <a:buFontTx/>
              <a:buNone/>
            </a:pPr>
            <a:r>
              <a:rPr lang="de-DE" altLang="de-DE" sz="1800" dirty="0">
                <a:latin typeface="Calibri" panose="020F0502020204030204" pitchFamily="34" charset="0"/>
              </a:rPr>
              <a:t>was JA, ich heirate Dich, bedeutet.</a:t>
            </a:r>
          </a:p>
        </p:txBody>
      </p:sp>
      <p:sp>
        <p:nvSpPr>
          <p:cNvPr id="88066" name="Foliennummernplatzhalter 4">
            <a:extLst>
              <a:ext uri="{FF2B5EF4-FFF2-40B4-BE49-F238E27FC236}">
                <a16:creationId xmlns:a16="http://schemas.microsoft.com/office/drawing/2014/main" id="{0CAF9841-E666-43A6-9D9E-D093335852A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E83F1735-1930-4897-A838-CB7AA819C5AD}" type="slidenum">
              <a:rPr lang="de-DE" altLang="de-DE" sz="1400" smtClean="0"/>
              <a:pPr>
                <a:spcBef>
                  <a:spcPct val="0"/>
                </a:spcBef>
                <a:buFontTx/>
                <a:buNone/>
              </a:pPr>
              <a:t>43</a:t>
            </a:fld>
            <a:endParaRPr lang="de-DE" altLang="de-DE" sz="1400"/>
          </a:p>
        </p:txBody>
      </p:sp>
      <p:sp>
        <p:nvSpPr>
          <p:cNvPr id="88067" name="Rectangle 2">
            <a:extLst>
              <a:ext uri="{FF2B5EF4-FFF2-40B4-BE49-F238E27FC236}">
                <a16:creationId xmlns:a16="http://schemas.microsoft.com/office/drawing/2014/main" id="{646B2CC3-EA9E-4394-9AF7-A9A7AC306AF4}"/>
              </a:ext>
            </a:extLst>
          </p:cNvPr>
          <p:cNvSpPr>
            <a:spLocks noGrp="1" noChangeArrowheads="1"/>
          </p:cNvSpPr>
          <p:nvPr>
            <p:ph type="title"/>
          </p:nvPr>
        </p:nvSpPr>
        <p:spPr/>
        <p:txBody>
          <a:bodyPr/>
          <a:lstStyle/>
          <a:p>
            <a:pPr eaLnBrk="1" hangingPunct="1"/>
            <a:r>
              <a:rPr lang="de-DE" altLang="de-DE" sz="3200" dirty="0">
                <a:solidFill>
                  <a:schemeClr val="tx1"/>
                </a:solidFill>
                <a:latin typeface="Calibri" panose="020F0502020204030204" pitchFamily="34" charset="0"/>
              </a:rPr>
              <a:t>RSA-Verfahren: Vorführung mit Zahlen</a:t>
            </a:r>
          </a:p>
        </p:txBody>
      </p:sp>
      <p:graphicFrame>
        <p:nvGraphicFramePr>
          <p:cNvPr id="352263" name="Object 7">
            <a:extLst>
              <a:ext uri="{FF2B5EF4-FFF2-40B4-BE49-F238E27FC236}">
                <a16:creationId xmlns:a16="http://schemas.microsoft.com/office/drawing/2014/main" id="{0E330669-9328-4CBC-9EA5-ABE55B8D9626}"/>
              </a:ext>
            </a:extLst>
          </p:cNvPr>
          <p:cNvGraphicFramePr>
            <a:graphicFrameLocks noGrp="1" noChangeAspect="1"/>
          </p:cNvGraphicFramePr>
          <p:nvPr>
            <p:ph sz="half" idx="2"/>
          </p:nvPr>
        </p:nvGraphicFramePr>
        <p:xfrm>
          <a:off x="2019300" y="3324225"/>
          <a:ext cx="4933950" cy="517525"/>
        </p:xfrm>
        <a:graphic>
          <a:graphicData uri="http://schemas.openxmlformats.org/presentationml/2006/ole">
            <mc:AlternateContent xmlns:mc="http://schemas.openxmlformats.org/markup-compatibility/2006">
              <mc:Choice xmlns:v="urn:schemas-microsoft-com:vml" Requires="v">
                <p:oleObj spid="_x0000_s88180" name="Formel" r:id="rId4" imgW="2159000" imgH="228600" progId="Equation.3">
                  <p:embed/>
                </p:oleObj>
              </mc:Choice>
              <mc:Fallback>
                <p:oleObj name="Formel" r:id="rId4" imgW="2159000" imgH="2286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9300" y="3324225"/>
                        <a:ext cx="493395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8069" name="Text Box 3">
            <a:extLst>
              <a:ext uri="{FF2B5EF4-FFF2-40B4-BE49-F238E27FC236}">
                <a16:creationId xmlns:a16="http://schemas.microsoft.com/office/drawing/2014/main" id="{1709D1C7-EFF7-4BAD-AC02-55171AAA9105}"/>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graphicFrame>
        <p:nvGraphicFramePr>
          <p:cNvPr id="352266" name="Object 10">
            <a:extLst>
              <a:ext uri="{FF2B5EF4-FFF2-40B4-BE49-F238E27FC236}">
                <a16:creationId xmlns:a16="http://schemas.microsoft.com/office/drawing/2014/main" id="{DD6543EC-6C2F-46B3-B2BA-A7DAD18011B9}"/>
              </a:ext>
            </a:extLst>
          </p:cNvPr>
          <p:cNvGraphicFramePr>
            <a:graphicFrameLocks noGrp="1" noChangeAspect="1"/>
          </p:cNvGraphicFramePr>
          <p:nvPr>
            <p:ph sz="half" idx="1"/>
          </p:nvPr>
        </p:nvGraphicFramePr>
        <p:xfrm>
          <a:off x="2100263" y="4946650"/>
          <a:ext cx="4206875" cy="485775"/>
        </p:xfrm>
        <a:graphic>
          <a:graphicData uri="http://schemas.openxmlformats.org/presentationml/2006/ole">
            <mc:AlternateContent xmlns:mc="http://schemas.openxmlformats.org/markup-compatibility/2006">
              <mc:Choice xmlns:v="urn:schemas-microsoft-com:vml" Requires="v">
                <p:oleObj spid="_x0000_s88181" name="Formel" r:id="rId6" imgW="1981200" imgH="228600" progId="Equation.3">
                  <p:embed/>
                </p:oleObj>
              </mc:Choice>
              <mc:Fallback>
                <p:oleObj name="Formel" r:id="rId6" imgW="1981200" imgH="2286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0263" y="4946650"/>
                        <a:ext cx="420687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22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226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226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226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226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5226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52260">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52260">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52260">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5226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52260">
                                            <p:txEl>
                                              <p:pRg st="8" end="8"/>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5226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liennummernplatzhalter 3">
            <a:extLst>
              <a:ext uri="{FF2B5EF4-FFF2-40B4-BE49-F238E27FC236}">
                <a16:creationId xmlns:a16="http://schemas.microsoft.com/office/drawing/2014/main" id="{2E175652-4D3B-402F-B62B-50ACAF4ECD6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66CC4F78-4608-4C07-AA0D-D36896F764F2}" type="slidenum">
              <a:rPr lang="de-DE" altLang="de-DE" sz="1400" smtClean="0"/>
              <a:pPr>
                <a:spcBef>
                  <a:spcPct val="0"/>
                </a:spcBef>
                <a:buFontTx/>
                <a:buNone/>
              </a:pPr>
              <a:t>44</a:t>
            </a:fld>
            <a:endParaRPr lang="de-DE" altLang="de-DE" sz="1400"/>
          </a:p>
        </p:txBody>
      </p:sp>
      <p:sp>
        <p:nvSpPr>
          <p:cNvPr id="90115" name="Rectangle 2">
            <a:extLst>
              <a:ext uri="{FF2B5EF4-FFF2-40B4-BE49-F238E27FC236}">
                <a16:creationId xmlns:a16="http://schemas.microsoft.com/office/drawing/2014/main" id="{D949FBB9-0B59-4452-9868-C61DA196CE81}"/>
              </a:ext>
            </a:extLst>
          </p:cNvPr>
          <p:cNvSpPr>
            <a:spLocks noChangeArrowheads="1"/>
          </p:cNvSpPr>
          <p:nvPr/>
        </p:nvSpPr>
        <p:spPr bwMode="auto">
          <a:xfrm>
            <a:off x="0" y="6159500"/>
            <a:ext cx="9144000"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just" eaLnBrk="1" hangingPunct="1">
              <a:spcBef>
                <a:spcPct val="0"/>
              </a:spcBef>
              <a:buFontTx/>
              <a:buNone/>
            </a:pPr>
            <a:r>
              <a:rPr lang="en-US" altLang="de-DE" sz="1200">
                <a:solidFill>
                  <a:srgbClr val="000000"/>
                </a:solidFill>
                <a:latin typeface="Times New Roman" panose="02020603050405020304" pitchFamily="18" charset="0"/>
                <a:cs typeface="Times New Roman" panose="02020603050405020304" pitchFamily="18" charset="0"/>
              </a:rPr>
              <a:t> </a:t>
            </a:r>
          </a:p>
          <a:p>
            <a:pPr>
              <a:spcBef>
                <a:spcPct val="0"/>
              </a:spcBef>
              <a:buFontTx/>
              <a:buNone/>
            </a:pPr>
            <a:endParaRPr lang="en-US" altLang="de-DE" sz="2400">
              <a:latin typeface="Times New Roman" panose="02020603050405020304" pitchFamily="18" charset="0"/>
            </a:endParaRPr>
          </a:p>
        </p:txBody>
      </p:sp>
      <p:sp>
        <p:nvSpPr>
          <p:cNvPr id="90116" name="Rectangle 3">
            <a:extLst>
              <a:ext uri="{FF2B5EF4-FFF2-40B4-BE49-F238E27FC236}">
                <a16:creationId xmlns:a16="http://schemas.microsoft.com/office/drawing/2014/main" id="{69A4EA3A-2EDF-40E7-93AC-E51F16E4D014}"/>
              </a:ext>
            </a:extLst>
          </p:cNvPr>
          <p:cNvSpPr>
            <a:spLocks noGrp="1" noChangeArrowheads="1"/>
          </p:cNvSpPr>
          <p:nvPr>
            <p:ph type="title"/>
          </p:nvPr>
        </p:nvSpPr>
        <p:spPr>
          <a:xfrm>
            <a:off x="329896" y="370961"/>
            <a:ext cx="7696200" cy="609600"/>
          </a:xfrm>
        </p:spPr>
        <p:txBody>
          <a:bodyPr/>
          <a:lstStyle/>
          <a:p>
            <a:pPr eaLnBrk="1" hangingPunct="1"/>
            <a:r>
              <a:rPr lang="de-DE" altLang="de-DE" sz="2800" dirty="0">
                <a:solidFill>
                  <a:schemeClr val="tx1"/>
                </a:solidFill>
                <a:latin typeface="Calibri" panose="020F0502020204030204" pitchFamily="34" charset="0"/>
              </a:rPr>
              <a:t>RSA-Verfahren: Sicherheit</a:t>
            </a:r>
            <a:endParaRPr lang="en-US" altLang="de-DE" sz="2800" dirty="0">
              <a:latin typeface="Calibri" panose="020F0502020204030204" pitchFamily="34" charset="0"/>
              <a:cs typeface="Arial" panose="020B0604020202020204" pitchFamily="34" charset="0"/>
            </a:endParaRPr>
          </a:p>
        </p:txBody>
      </p:sp>
      <p:sp>
        <p:nvSpPr>
          <p:cNvPr id="423940" name="Text Box 4">
            <a:extLst>
              <a:ext uri="{FF2B5EF4-FFF2-40B4-BE49-F238E27FC236}">
                <a16:creationId xmlns:a16="http://schemas.microsoft.com/office/drawing/2014/main" id="{C8D3E6FD-7B0D-4FB2-A69F-E4C47E16BC2E}"/>
              </a:ext>
            </a:extLst>
          </p:cNvPr>
          <p:cNvSpPr txBox="1">
            <a:spLocks noChangeArrowheads="1"/>
          </p:cNvSpPr>
          <p:nvPr/>
        </p:nvSpPr>
        <p:spPr bwMode="auto">
          <a:xfrm>
            <a:off x="417513" y="2341819"/>
            <a:ext cx="7696200" cy="1015663"/>
          </a:xfrm>
          <a:prstGeom prst="rect">
            <a:avLst/>
          </a:prstGeom>
          <a:solidFill>
            <a:srgbClr val="FF99CC"/>
          </a:solidFill>
          <a:ln w="38100">
            <a:solidFill>
              <a:schemeClr val="bg1"/>
            </a:solidFill>
            <a:miter lim="800000"/>
            <a:headEnd/>
            <a:tailEnd/>
          </a:ln>
        </p:spPr>
        <p:txBody>
          <a:bodyPr wrap="squar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de-DE" dirty="0">
                <a:latin typeface="Calibri" panose="020F0502020204030204" pitchFamily="34" charset="0"/>
                <a:cs typeface="Arial" panose="020B0604020202020204" pitchFamily="34" charset="0"/>
              </a:rPr>
              <a:t>Die </a:t>
            </a:r>
            <a:r>
              <a:rPr lang="en-US" altLang="de-DE" dirty="0" err="1">
                <a:latin typeface="Calibri" panose="020F0502020204030204" pitchFamily="34" charset="0"/>
                <a:cs typeface="Arial" panose="020B0604020202020204" pitchFamily="34" charset="0"/>
              </a:rPr>
              <a:t>Sicherheit</a:t>
            </a:r>
            <a:r>
              <a:rPr lang="en-US" altLang="de-DE" dirty="0">
                <a:latin typeface="Calibri" panose="020F0502020204030204" pitchFamily="34" charset="0"/>
                <a:cs typeface="Arial" panose="020B0604020202020204" pitchFamily="34" charset="0"/>
              </a:rPr>
              <a:t> von RSA </a:t>
            </a:r>
            <a:r>
              <a:rPr lang="en-US" altLang="de-DE" dirty="0" err="1">
                <a:latin typeface="Calibri" panose="020F0502020204030204" pitchFamily="34" charset="0"/>
                <a:cs typeface="Arial" panose="020B0604020202020204" pitchFamily="34" charset="0"/>
              </a:rPr>
              <a:t>hängt</a:t>
            </a:r>
            <a:r>
              <a:rPr lang="en-US" altLang="de-DE" dirty="0">
                <a:latin typeface="Calibri" panose="020F0502020204030204" pitchFamily="34" charset="0"/>
                <a:cs typeface="Arial" panose="020B0604020202020204" pitchFamily="34" charset="0"/>
              </a:rPr>
              <a:t> ab von der </a:t>
            </a:r>
            <a:r>
              <a:rPr lang="en-US" altLang="de-DE" dirty="0" err="1">
                <a:latin typeface="Calibri" panose="020F0502020204030204" pitchFamily="34" charset="0"/>
                <a:cs typeface="Arial" panose="020B0604020202020204" pitchFamily="34" charset="0"/>
              </a:rPr>
              <a:t>Schwierigkeit</a:t>
            </a:r>
            <a:r>
              <a:rPr lang="en-US" altLang="de-DE" dirty="0">
                <a:latin typeface="Calibri" panose="020F0502020204030204" pitchFamily="34" charset="0"/>
                <a:cs typeface="Arial" panose="020B0604020202020204" pitchFamily="34" charset="0"/>
              </a:rPr>
              <a:t>, </a:t>
            </a:r>
            <a:r>
              <a:rPr lang="en-US" altLang="de-DE" dirty="0" err="1">
                <a:latin typeface="Calibri" panose="020F0502020204030204" pitchFamily="34" charset="0"/>
                <a:cs typeface="Arial" panose="020B0604020202020204" pitchFamily="34" charset="0"/>
              </a:rPr>
              <a:t>große</a:t>
            </a:r>
            <a:r>
              <a:rPr lang="en-US" altLang="de-DE" dirty="0">
                <a:latin typeface="Calibri" panose="020F0502020204030204" pitchFamily="34" charset="0"/>
                <a:cs typeface="Arial" panose="020B0604020202020204" pitchFamily="34" charset="0"/>
              </a:rPr>
              <a:t> </a:t>
            </a:r>
            <a:r>
              <a:rPr lang="en-US" altLang="de-DE" dirty="0" err="1">
                <a:latin typeface="Calibri" panose="020F0502020204030204" pitchFamily="34" charset="0"/>
                <a:cs typeface="Arial" panose="020B0604020202020204" pitchFamily="34" charset="0"/>
              </a:rPr>
              <a:t>Zahlen</a:t>
            </a:r>
            <a:r>
              <a:rPr lang="en-US" altLang="de-DE" dirty="0">
                <a:latin typeface="Calibri" panose="020F0502020204030204" pitchFamily="34" charset="0"/>
                <a:cs typeface="Arial" panose="020B0604020202020204" pitchFamily="34" charset="0"/>
              </a:rPr>
              <a:t> </a:t>
            </a:r>
            <a:r>
              <a:rPr lang="en-US" altLang="de-DE" dirty="0" err="1">
                <a:latin typeface="Calibri" panose="020F0502020204030204" pitchFamily="34" charset="0"/>
                <a:cs typeface="Arial" panose="020B0604020202020204" pitchFamily="34" charset="0"/>
              </a:rPr>
              <a:t>zu</a:t>
            </a:r>
            <a:r>
              <a:rPr lang="en-US" altLang="de-DE" dirty="0">
                <a:latin typeface="Calibri" panose="020F0502020204030204" pitchFamily="34" charset="0"/>
                <a:cs typeface="Arial" panose="020B0604020202020204" pitchFamily="34" charset="0"/>
              </a:rPr>
              <a:t> </a:t>
            </a:r>
            <a:r>
              <a:rPr lang="en-US" altLang="de-DE" dirty="0" err="1">
                <a:latin typeface="Calibri" panose="020F0502020204030204" pitchFamily="34" charset="0"/>
                <a:cs typeface="Arial" panose="020B0604020202020204" pitchFamily="34" charset="0"/>
              </a:rPr>
              <a:t>faktorisieren</a:t>
            </a:r>
            <a:r>
              <a:rPr lang="en-US" altLang="de-DE" dirty="0">
                <a:latin typeface="Calibri" panose="020F0502020204030204" pitchFamily="34" charset="0"/>
                <a:cs typeface="Arial" panose="020B0604020202020204" pitchFamily="34" charset="0"/>
              </a:rPr>
              <a:t>. </a:t>
            </a:r>
            <a:r>
              <a:rPr lang="en-US" altLang="de-DE" dirty="0" err="1">
                <a:latin typeface="Calibri" panose="020F0502020204030204" pitchFamily="34" charset="0"/>
                <a:cs typeface="Arial" panose="020B0604020202020204" pitchFamily="34" charset="0"/>
              </a:rPr>
              <a:t>Deshalb</a:t>
            </a:r>
            <a:r>
              <a:rPr lang="en-US" altLang="de-DE" dirty="0">
                <a:latin typeface="Calibri" panose="020F0502020204030204" pitchFamily="34" charset="0"/>
                <a:cs typeface="Arial" panose="020B0604020202020204" pitchFamily="34" charset="0"/>
              </a:rPr>
              <a:t> </a:t>
            </a:r>
            <a:r>
              <a:rPr lang="en-US" altLang="de-DE" dirty="0" err="1">
                <a:latin typeface="Calibri" panose="020F0502020204030204" pitchFamily="34" charset="0"/>
                <a:cs typeface="Arial" panose="020B0604020202020204" pitchFamily="34" charset="0"/>
              </a:rPr>
              <a:t>müssen</a:t>
            </a:r>
            <a:r>
              <a:rPr lang="en-US" altLang="de-DE" dirty="0">
                <a:latin typeface="Calibri" panose="020F0502020204030204" pitchFamily="34" charset="0"/>
                <a:cs typeface="Arial" panose="020B0604020202020204" pitchFamily="34" charset="0"/>
              </a:rPr>
              <a:t> </a:t>
            </a:r>
            <a:r>
              <a:rPr lang="en-US" altLang="de-DE" i="1" dirty="0">
                <a:latin typeface="Calibri" panose="020F0502020204030204" pitchFamily="34" charset="0"/>
                <a:cs typeface="Arial" panose="020B0604020202020204" pitchFamily="34" charset="0"/>
              </a:rPr>
              <a:t>p</a:t>
            </a:r>
            <a:r>
              <a:rPr lang="en-US" altLang="de-DE" dirty="0">
                <a:latin typeface="Calibri" panose="020F0502020204030204" pitchFamily="34" charset="0"/>
                <a:cs typeface="Arial" panose="020B0604020202020204" pitchFamily="34" charset="0"/>
              </a:rPr>
              <a:t> und </a:t>
            </a:r>
            <a:r>
              <a:rPr lang="en-US" altLang="de-DE" i="1" dirty="0">
                <a:latin typeface="Calibri" panose="020F0502020204030204" pitchFamily="34" charset="0"/>
                <a:cs typeface="Arial" panose="020B0604020202020204" pitchFamily="34" charset="0"/>
              </a:rPr>
              <a:t>q</a:t>
            </a:r>
            <a:r>
              <a:rPr lang="en-US" altLang="de-DE" dirty="0">
                <a:latin typeface="Calibri" panose="020F0502020204030204" pitchFamily="34" charset="0"/>
                <a:cs typeface="Arial" panose="020B0604020202020204" pitchFamily="34" charset="0"/>
              </a:rPr>
              <a:t> </a:t>
            </a:r>
            <a:r>
              <a:rPr lang="en-US" altLang="de-DE" dirty="0" err="1">
                <a:latin typeface="Calibri" panose="020F0502020204030204" pitchFamily="34" charset="0"/>
                <a:cs typeface="Arial" panose="020B0604020202020204" pitchFamily="34" charset="0"/>
              </a:rPr>
              <a:t>sehr</a:t>
            </a:r>
            <a:r>
              <a:rPr lang="en-US" altLang="de-DE" dirty="0">
                <a:latin typeface="Calibri" panose="020F0502020204030204" pitchFamily="34" charset="0"/>
                <a:cs typeface="Arial" panose="020B0604020202020204" pitchFamily="34" charset="0"/>
              </a:rPr>
              <a:t> </a:t>
            </a:r>
            <a:r>
              <a:rPr lang="en-US" altLang="de-DE" dirty="0" err="1">
                <a:latin typeface="Calibri" panose="020F0502020204030204" pitchFamily="34" charset="0"/>
                <a:cs typeface="Arial" panose="020B0604020202020204" pitchFamily="34" charset="0"/>
              </a:rPr>
              <a:t>groß</a:t>
            </a:r>
            <a:r>
              <a:rPr lang="en-US" altLang="de-DE" dirty="0">
                <a:latin typeface="Calibri" panose="020F0502020204030204" pitchFamily="34" charset="0"/>
                <a:cs typeface="Arial" panose="020B0604020202020204" pitchFamily="34" charset="0"/>
              </a:rPr>
              <a:t> </a:t>
            </a:r>
            <a:r>
              <a:rPr lang="en-US" altLang="de-DE" dirty="0" err="1">
                <a:latin typeface="Calibri" panose="020F0502020204030204" pitchFamily="34" charset="0"/>
                <a:cs typeface="Arial" panose="020B0604020202020204" pitchFamily="34" charset="0"/>
              </a:rPr>
              <a:t>gewählt</a:t>
            </a:r>
            <a:r>
              <a:rPr lang="en-US" altLang="de-DE" dirty="0">
                <a:latin typeface="Calibri" panose="020F0502020204030204" pitchFamily="34" charset="0"/>
                <a:cs typeface="Arial" panose="020B0604020202020204" pitchFamily="34" charset="0"/>
              </a:rPr>
              <a:t> </a:t>
            </a:r>
            <a:r>
              <a:rPr lang="en-US" altLang="de-DE" dirty="0" err="1">
                <a:latin typeface="Calibri" panose="020F0502020204030204" pitchFamily="34" charset="0"/>
                <a:cs typeface="Arial" panose="020B0604020202020204" pitchFamily="34" charset="0"/>
              </a:rPr>
              <a:t>werden</a:t>
            </a:r>
            <a:r>
              <a:rPr lang="en-US" altLang="de-DE" dirty="0">
                <a:latin typeface="Calibri" panose="020F0502020204030204" pitchFamily="34" charset="0"/>
                <a:cs typeface="Arial" panose="020B0604020202020204" pitchFamily="34" charset="0"/>
              </a:rPr>
              <a:t>: &gt;100 Bits</a:t>
            </a:r>
            <a:endParaRPr lang="en-US" altLang="de-DE" dirty="0">
              <a:solidFill>
                <a:srgbClr val="FF0000"/>
              </a:solidFill>
              <a:latin typeface="Calibri" panose="020F050202020403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3940"/>
                                        </p:tgtEl>
                                        <p:attrNameLst>
                                          <p:attrName>style.visibility</p:attrName>
                                        </p:attrNameLst>
                                      </p:cBhvr>
                                      <p:to>
                                        <p:strVal val="visible"/>
                                      </p:to>
                                    </p:set>
                                    <p:anim calcmode="lin" valueType="num">
                                      <p:cBhvr additive="base">
                                        <p:cTn id="7" dur="500" fill="hold"/>
                                        <p:tgtEl>
                                          <p:spTgt spid="423940"/>
                                        </p:tgtEl>
                                        <p:attrNameLst>
                                          <p:attrName>ppt_x</p:attrName>
                                        </p:attrNameLst>
                                      </p:cBhvr>
                                      <p:tavLst>
                                        <p:tav tm="0">
                                          <p:val>
                                            <p:strVal val="#ppt_x"/>
                                          </p:val>
                                        </p:tav>
                                        <p:tav tm="100000">
                                          <p:val>
                                            <p:strVal val="#ppt_x"/>
                                          </p:val>
                                        </p:tav>
                                      </p:tavLst>
                                    </p:anim>
                                    <p:anim calcmode="lin" valueType="num">
                                      <p:cBhvr additive="base">
                                        <p:cTn id="8" dur="500" fill="hold"/>
                                        <p:tgtEl>
                                          <p:spTgt spid="423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liennummernplatzhalter 3">
            <a:extLst>
              <a:ext uri="{FF2B5EF4-FFF2-40B4-BE49-F238E27FC236}">
                <a16:creationId xmlns:a16="http://schemas.microsoft.com/office/drawing/2014/main" id="{60096E96-6968-4A4F-8035-F18EFE73D33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20AD7590-FDBC-4808-AAC4-DD986C8D73DF}" type="slidenum">
              <a:rPr lang="de-DE" altLang="de-DE" sz="1400" smtClean="0"/>
              <a:pPr>
                <a:spcBef>
                  <a:spcPct val="0"/>
                </a:spcBef>
                <a:buFontTx/>
                <a:buNone/>
              </a:pPr>
              <a:t>45</a:t>
            </a:fld>
            <a:endParaRPr lang="de-DE" altLang="de-DE" sz="1400"/>
          </a:p>
        </p:txBody>
      </p:sp>
      <p:sp>
        <p:nvSpPr>
          <p:cNvPr id="92163" name="Rectangle 2">
            <a:extLst>
              <a:ext uri="{FF2B5EF4-FFF2-40B4-BE49-F238E27FC236}">
                <a16:creationId xmlns:a16="http://schemas.microsoft.com/office/drawing/2014/main" id="{C4B98362-B0DC-493C-B41F-503979DC3187}"/>
              </a:ext>
            </a:extLst>
          </p:cNvPr>
          <p:cNvSpPr>
            <a:spLocks noGrp="1" noChangeArrowheads="1"/>
          </p:cNvSpPr>
          <p:nvPr>
            <p:ph type="title"/>
          </p:nvPr>
        </p:nvSpPr>
        <p:spPr>
          <a:xfrm>
            <a:off x="174625" y="260350"/>
            <a:ext cx="8523288" cy="1000125"/>
          </a:xfrm>
        </p:spPr>
        <p:txBody>
          <a:bodyPr/>
          <a:lstStyle/>
          <a:p>
            <a:pPr eaLnBrk="1" hangingPunct="1"/>
            <a:r>
              <a:rPr lang="de-DE" altLang="de-DE" sz="3600">
                <a:solidFill>
                  <a:schemeClr val="tx1"/>
                </a:solidFill>
                <a:latin typeface="Calibri" panose="020F0502020204030204" pitchFamily="34" charset="0"/>
              </a:rPr>
              <a:t>Verschlüsselung mit Bank</a:t>
            </a:r>
          </a:p>
        </p:txBody>
      </p:sp>
      <p:sp>
        <p:nvSpPr>
          <p:cNvPr id="92164" name="Text Box 3">
            <a:extLst>
              <a:ext uri="{FF2B5EF4-FFF2-40B4-BE49-F238E27FC236}">
                <a16:creationId xmlns:a16="http://schemas.microsoft.com/office/drawing/2014/main" id="{36ACABF7-2401-45D8-8D83-A2DB9F7435E5}"/>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grpSp>
        <p:nvGrpSpPr>
          <p:cNvPr id="92165" name="Group 4">
            <a:extLst>
              <a:ext uri="{FF2B5EF4-FFF2-40B4-BE49-F238E27FC236}">
                <a16:creationId xmlns:a16="http://schemas.microsoft.com/office/drawing/2014/main" id="{68BDBEAA-53C1-47AA-B9F9-63398B6EE64C}"/>
              </a:ext>
            </a:extLst>
          </p:cNvPr>
          <p:cNvGrpSpPr>
            <a:grpSpLocks/>
          </p:cNvGrpSpPr>
          <p:nvPr/>
        </p:nvGrpSpPr>
        <p:grpSpPr bwMode="auto">
          <a:xfrm>
            <a:off x="7061200" y="3922713"/>
            <a:ext cx="649288" cy="1082675"/>
            <a:chOff x="894" y="1342"/>
            <a:chExt cx="409" cy="682"/>
          </a:xfrm>
        </p:grpSpPr>
        <p:sp>
          <p:nvSpPr>
            <p:cNvPr id="92211" name="Rectangle 5">
              <a:extLst>
                <a:ext uri="{FF2B5EF4-FFF2-40B4-BE49-F238E27FC236}">
                  <a16:creationId xmlns:a16="http://schemas.microsoft.com/office/drawing/2014/main" id="{33975341-1548-4E31-AC29-EA093C2ABFEA}"/>
                </a:ext>
              </a:extLst>
            </p:cNvPr>
            <p:cNvSpPr>
              <a:spLocks noChangeArrowheads="1"/>
            </p:cNvSpPr>
            <p:nvPr/>
          </p:nvSpPr>
          <p:spPr bwMode="auto">
            <a:xfrm>
              <a:off x="1069" y="1698"/>
              <a:ext cx="98" cy="326"/>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212" name="Rectangle 6">
              <a:extLst>
                <a:ext uri="{FF2B5EF4-FFF2-40B4-BE49-F238E27FC236}">
                  <a16:creationId xmlns:a16="http://schemas.microsoft.com/office/drawing/2014/main" id="{980EF46B-0D18-4950-9425-18422D014A00}"/>
                </a:ext>
              </a:extLst>
            </p:cNvPr>
            <p:cNvSpPr>
              <a:spLocks noChangeArrowheads="1"/>
            </p:cNvSpPr>
            <p:nvPr/>
          </p:nvSpPr>
          <p:spPr bwMode="auto">
            <a:xfrm>
              <a:off x="894" y="1910"/>
              <a:ext cx="197" cy="114"/>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213" name="Oval 7">
              <a:extLst>
                <a:ext uri="{FF2B5EF4-FFF2-40B4-BE49-F238E27FC236}">
                  <a16:creationId xmlns:a16="http://schemas.microsoft.com/office/drawing/2014/main" id="{B37D05DC-3655-4345-987F-74350943A286}"/>
                </a:ext>
              </a:extLst>
            </p:cNvPr>
            <p:cNvSpPr>
              <a:spLocks noChangeArrowheads="1"/>
            </p:cNvSpPr>
            <p:nvPr/>
          </p:nvSpPr>
          <p:spPr bwMode="auto">
            <a:xfrm>
              <a:off x="955" y="1342"/>
              <a:ext cx="348" cy="371"/>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214" name="Rectangle 8">
              <a:extLst>
                <a:ext uri="{FF2B5EF4-FFF2-40B4-BE49-F238E27FC236}">
                  <a16:creationId xmlns:a16="http://schemas.microsoft.com/office/drawing/2014/main" id="{504EEBD1-29D2-46E2-97E2-42DD3B84787C}"/>
                </a:ext>
              </a:extLst>
            </p:cNvPr>
            <p:cNvSpPr>
              <a:spLocks noChangeArrowheads="1"/>
            </p:cNvSpPr>
            <p:nvPr/>
          </p:nvSpPr>
          <p:spPr bwMode="auto">
            <a:xfrm>
              <a:off x="985" y="1781"/>
              <a:ext cx="84" cy="56"/>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215" name="Oval 9">
              <a:extLst>
                <a:ext uri="{FF2B5EF4-FFF2-40B4-BE49-F238E27FC236}">
                  <a16:creationId xmlns:a16="http://schemas.microsoft.com/office/drawing/2014/main" id="{554642BA-BC74-4708-BEA9-EE8C0430D343}"/>
                </a:ext>
              </a:extLst>
            </p:cNvPr>
            <p:cNvSpPr>
              <a:spLocks noChangeArrowheads="1"/>
            </p:cNvSpPr>
            <p:nvPr/>
          </p:nvSpPr>
          <p:spPr bwMode="auto">
            <a:xfrm>
              <a:off x="1038" y="1425"/>
              <a:ext cx="182" cy="189"/>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216" name="Rectangle 10">
              <a:extLst>
                <a:ext uri="{FF2B5EF4-FFF2-40B4-BE49-F238E27FC236}">
                  <a16:creationId xmlns:a16="http://schemas.microsoft.com/office/drawing/2014/main" id="{10AEDF6B-AFF3-4937-AE41-0B9377E94B28}"/>
                </a:ext>
              </a:extLst>
            </p:cNvPr>
            <p:cNvSpPr>
              <a:spLocks noChangeArrowheads="1"/>
            </p:cNvSpPr>
            <p:nvPr/>
          </p:nvSpPr>
          <p:spPr bwMode="auto">
            <a:xfrm>
              <a:off x="1069" y="1698"/>
              <a:ext cx="98" cy="326"/>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217" name="Rectangle 11">
              <a:extLst>
                <a:ext uri="{FF2B5EF4-FFF2-40B4-BE49-F238E27FC236}">
                  <a16:creationId xmlns:a16="http://schemas.microsoft.com/office/drawing/2014/main" id="{1EF6E83B-91A5-4BF8-8CCF-238AE898BE44}"/>
                </a:ext>
              </a:extLst>
            </p:cNvPr>
            <p:cNvSpPr>
              <a:spLocks noChangeArrowheads="1"/>
            </p:cNvSpPr>
            <p:nvPr/>
          </p:nvSpPr>
          <p:spPr bwMode="auto">
            <a:xfrm>
              <a:off x="894" y="1910"/>
              <a:ext cx="197" cy="114"/>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218" name="Oval 12">
              <a:extLst>
                <a:ext uri="{FF2B5EF4-FFF2-40B4-BE49-F238E27FC236}">
                  <a16:creationId xmlns:a16="http://schemas.microsoft.com/office/drawing/2014/main" id="{100E6630-84A2-46EA-96A8-3D3B88820D91}"/>
                </a:ext>
              </a:extLst>
            </p:cNvPr>
            <p:cNvSpPr>
              <a:spLocks noChangeArrowheads="1"/>
            </p:cNvSpPr>
            <p:nvPr/>
          </p:nvSpPr>
          <p:spPr bwMode="auto">
            <a:xfrm>
              <a:off x="955" y="1342"/>
              <a:ext cx="348" cy="371"/>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219" name="Rectangle 13">
              <a:extLst>
                <a:ext uri="{FF2B5EF4-FFF2-40B4-BE49-F238E27FC236}">
                  <a16:creationId xmlns:a16="http://schemas.microsoft.com/office/drawing/2014/main" id="{1D40F93F-DB67-43BA-84B7-DF479CE7DF25}"/>
                </a:ext>
              </a:extLst>
            </p:cNvPr>
            <p:cNvSpPr>
              <a:spLocks noChangeArrowheads="1"/>
            </p:cNvSpPr>
            <p:nvPr/>
          </p:nvSpPr>
          <p:spPr bwMode="auto">
            <a:xfrm>
              <a:off x="985" y="1781"/>
              <a:ext cx="84" cy="56"/>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220" name="Oval 14">
              <a:extLst>
                <a:ext uri="{FF2B5EF4-FFF2-40B4-BE49-F238E27FC236}">
                  <a16:creationId xmlns:a16="http://schemas.microsoft.com/office/drawing/2014/main" id="{2C7C73CE-4D40-4516-8B18-3CF32CD13456}"/>
                </a:ext>
              </a:extLst>
            </p:cNvPr>
            <p:cNvSpPr>
              <a:spLocks noChangeArrowheads="1"/>
            </p:cNvSpPr>
            <p:nvPr/>
          </p:nvSpPr>
          <p:spPr bwMode="auto">
            <a:xfrm>
              <a:off x="1038" y="1425"/>
              <a:ext cx="182" cy="189"/>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grpSp>
      <p:sp>
        <p:nvSpPr>
          <p:cNvPr id="92166" name="Line 15">
            <a:extLst>
              <a:ext uri="{FF2B5EF4-FFF2-40B4-BE49-F238E27FC236}">
                <a16:creationId xmlns:a16="http://schemas.microsoft.com/office/drawing/2014/main" id="{B9AC4D0E-CD49-4C1D-AAC3-8A3DC331820B}"/>
              </a:ext>
            </a:extLst>
          </p:cNvPr>
          <p:cNvSpPr>
            <a:spLocks noChangeShapeType="1"/>
          </p:cNvSpPr>
          <p:nvPr/>
        </p:nvSpPr>
        <p:spPr bwMode="auto">
          <a:xfrm>
            <a:off x="2563813" y="2959100"/>
            <a:ext cx="1804987" cy="365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de-DE"/>
          </a:p>
        </p:txBody>
      </p:sp>
      <p:sp>
        <p:nvSpPr>
          <p:cNvPr id="92167" name="Text Box 16">
            <a:extLst>
              <a:ext uri="{FF2B5EF4-FFF2-40B4-BE49-F238E27FC236}">
                <a16:creationId xmlns:a16="http://schemas.microsoft.com/office/drawing/2014/main" id="{508B105B-8784-4886-9455-C149C4786719}"/>
              </a:ext>
            </a:extLst>
          </p:cNvPr>
          <p:cNvSpPr txBox="1">
            <a:spLocks noChangeArrowheads="1"/>
          </p:cNvSpPr>
          <p:nvPr/>
        </p:nvSpPr>
        <p:spPr bwMode="auto">
          <a:xfrm>
            <a:off x="292100" y="3930650"/>
            <a:ext cx="27352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600">
                <a:latin typeface="Calibri" panose="020F0502020204030204" pitchFamily="34" charset="0"/>
              </a:rPr>
              <a:t>Symmetrischer (viel effektiver)</a:t>
            </a:r>
          </a:p>
          <a:p>
            <a:pPr eaLnBrk="1" hangingPunct="1">
              <a:spcBef>
                <a:spcPct val="0"/>
              </a:spcBef>
              <a:buFontTx/>
              <a:buNone/>
            </a:pPr>
            <a:r>
              <a:rPr lang="de-DE" altLang="de-DE" sz="1600">
                <a:latin typeface="Calibri" panose="020F0502020204030204" pitchFamily="34" charset="0"/>
              </a:rPr>
              <a:t>Schlüssel fürs Online</a:t>
            </a:r>
          </a:p>
          <a:p>
            <a:pPr eaLnBrk="1" hangingPunct="1">
              <a:spcBef>
                <a:spcPct val="0"/>
              </a:spcBef>
              <a:buFontTx/>
              <a:buNone/>
            </a:pPr>
            <a:r>
              <a:rPr lang="de-DE" altLang="de-DE" sz="1600">
                <a:latin typeface="Calibri" panose="020F0502020204030204" pitchFamily="34" charset="0"/>
              </a:rPr>
              <a:t>Banking</a:t>
            </a:r>
          </a:p>
        </p:txBody>
      </p:sp>
      <p:sp>
        <p:nvSpPr>
          <p:cNvPr id="92168" name="Text Box 17">
            <a:extLst>
              <a:ext uri="{FF2B5EF4-FFF2-40B4-BE49-F238E27FC236}">
                <a16:creationId xmlns:a16="http://schemas.microsoft.com/office/drawing/2014/main" id="{44B40FA6-B763-4CE0-A494-83487AC9E36C}"/>
              </a:ext>
            </a:extLst>
          </p:cNvPr>
          <p:cNvSpPr txBox="1">
            <a:spLocks noChangeArrowheads="1"/>
          </p:cNvSpPr>
          <p:nvPr/>
        </p:nvSpPr>
        <p:spPr bwMode="auto">
          <a:xfrm>
            <a:off x="5888038" y="5006975"/>
            <a:ext cx="7683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dirty="0">
                <a:latin typeface="Calibri" panose="020F0502020204030204" pitchFamily="34" charset="0"/>
              </a:rPr>
              <a:t>BANK</a:t>
            </a:r>
          </a:p>
        </p:txBody>
      </p:sp>
      <p:grpSp>
        <p:nvGrpSpPr>
          <p:cNvPr id="92169" name="Group 19">
            <a:extLst>
              <a:ext uri="{FF2B5EF4-FFF2-40B4-BE49-F238E27FC236}">
                <a16:creationId xmlns:a16="http://schemas.microsoft.com/office/drawing/2014/main" id="{8F911B58-A49C-47A4-96FB-5A4F3FCE23D6}"/>
              </a:ext>
            </a:extLst>
          </p:cNvPr>
          <p:cNvGrpSpPr>
            <a:grpSpLocks/>
          </p:cNvGrpSpPr>
          <p:nvPr/>
        </p:nvGrpSpPr>
        <p:grpSpPr bwMode="auto">
          <a:xfrm>
            <a:off x="1395413" y="2092325"/>
            <a:ext cx="1179512" cy="1770063"/>
            <a:chOff x="879" y="1318"/>
            <a:chExt cx="743" cy="1115"/>
          </a:xfrm>
          <a:solidFill>
            <a:srgbClr val="FFCCCC"/>
          </a:solidFill>
        </p:grpSpPr>
        <p:sp>
          <p:nvSpPr>
            <p:cNvPr id="92207" name="Rectangle 20">
              <a:extLst>
                <a:ext uri="{FF2B5EF4-FFF2-40B4-BE49-F238E27FC236}">
                  <a16:creationId xmlns:a16="http://schemas.microsoft.com/office/drawing/2014/main" id="{DD629211-B49E-402B-A362-EAEBE77149D9}"/>
                </a:ext>
              </a:extLst>
            </p:cNvPr>
            <p:cNvSpPr>
              <a:spLocks noChangeArrowheads="1"/>
            </p:cNvSpPr>
            <p:nvPr/>
          </p:nvSpPr>
          <p:spPr bwMode="auto">
            <a:xfrm>
              <a:off x="879" y="1318"/>
              <a:ext cx="743" cy="1115"/>
            </a:xfrm>
            <a:prstGeom prst="rect">
              <a:avLst/>
            </a:prstGeom>
            <a:grp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208" name="Rectangle 21">
              <a:extLst>
                <a:ext uri="{FF2B5EF4-FFF2-40B4-BE49-F238E27FC236}">
                  <a16:creationId xmlns:a16="http://schemas.microsoft.com/office/drawing/2014/main" id="{0EDDCCBD-6823-406B-86EA-0C225E8CD1AD}"/>
                </a:ext>
              </a:extLst>
            </p:cNvPr>
            <p:cNvSpPr>
              <a:spLocks noChangeArrowheads="1"/>
            </p:cNvSpPr>
            <p:nvPr/>
          </p:nvSpPr>
          <p:spPr bwMode="auto">
            <a:xfrm>
              <a:off x="1008" y="1531"/>
              <a:ext cx="523" cy="129"/>
            </a:xfrm>
            <a:prstGeom prst="rect">
              <a:avLst/>
            </a:prstGeom>
            <a:grp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209" name="Rectangle 22">
              <a:extLst>
                <a:ext uri="{FF2B5EF4-FFF2-40B4-BE49-F238E27FC236}">
                  <a16:creationId xmlns:a16="http://schemas.microsoft.com/office/drawing/2014/main" id="{81D572D8-B125-48CC-B905-AEA9B66992C9}"/>
                </a:ext>
              </a:extLst>
            </p:cNvPr>
            <p:cNvSpPr>
              <a:spLocks noChangeArrowheads="1"/>
            </p:cNvSpPr>
            <p:nvPr/>
          </p:nvSpPr>
          <p:spPr bwMode="auto">
            <a:xfrm>
              <a:off x="879" y="1318"/>
              <a:ext cx="743" cy="1115"/>
            </a:xfrm>
            <a:prstGeom prst="rect">
              <a:avLst/>
            </a:prstGeom>
            <a:grp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210" name="Rectangle 23">
              <a:extLst>
                <a:ext uri="{FF2B5EF4-FFF2-40B4-BE49-F238E27FC236}">
                  <a16:creationId xmlns:a16="http://schemas.microsoft.com/office/drawing/2014/main" id="{47D6474E-5210-4368-91F2-0C1D1F4D437E}"/>
                </a:ext>
              </a:extLst>
            </p:cNvPr>
            <p:cNvSpPr>
              <a:spLocks noChangeArrowheads="1"/>
            </p:cNvSpPr>
            <p:nvPr/>
          </p:nvSpPr>
          <p:spPr bwMode="auto">
            <a:xfrm>
              <a:off x="1008" y="1531"/>
              <a:ext cx="523" cy="129"/>
            </a:xfrm>
            <a:prstGeom prst="rect">
              <a:avLst/>
            </a:prstGeom>
            <a:grp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grpSp>
      <p:sp>
        <p:nvSpPr>
          <p:cNvPr id="92170" name="Rectangle 24">
            <a:extLst>
              <a:ext uri="{FF2B5EF4-FFF2-40B4-BE49-F238E27FC236}">
                <a16:creationId xmlns:a16="http://schemas.microsoft.com/office/drawing/2014/main" id="{1263CE33-B001-47C5-912E-423D4C6D7EEF}"/>
              </a:ext>
            </a:extLst>
          </p:cNvPr>
          <p:cNvSpPr>
            <a:spLocks noChangeArrowheads="1"/>
          </p:cNvSpPr>
          <p:nvPr/>
        </p:nvSpPr>
        <p:spPr bwMode="auto">
          <a:xfrm>
            <a:off x="5632450" y="1973263"/>
            <a:ext cx="1179513" cy="177006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171" name="Rectangle 25">
            <a:extLst>
              <a:ext uri="{FF2B5EF4-FFF2-40B4-BE49-F238E27FC236}">
                <a16:creationId xmlns:a16="http://schemas.microsoft.com/office/drawing/2014/main" id="{86D1912E-9B2B-4C12-9251-230DCFA1037C}"/>
              </a:ext>
            </a:extLst>
          </p:cNvPr>
          <p:cNvSpPr>
            <a:spLocks noChangeArrowheads="1"/>
          </p:cNvSpPr>
          <p:nvPr/>
        </p:nvSpPr>
        <p:spPr bwMode="auto">
          <a:xfrm>
            <a:off x="5837238" y="2311400"/>
            <a:ext cx="830262" cy="204788"/>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172" name="Rectangle 26">
            <a:extLst>
              <a:ext uri="{FF2B5EF4-FFF2-40B4-BE49-F238E27FC236}">
                <a16:creationId xmlns:a16="http://schemas.microsoft.com/office/drawing/2014/main" id="{EB387E3B-5E93-4C2C-9C99-B37004AEBE11}"/>
              </a:ext>
            </a:extLst>
          </p:cNvPr>
          <p:cNvSpPr>
            <a:spLocks noChangeArrowheads="1"/>
          </p:cNvSpPr>
          <p:nvPr/>
        </p:nvSpPr>
        <p:spPr bwMode="auto">
          <a:xfrm>
            <a:off x="5632450" y="1973263"/>
            <a:ext cx="1179513" cy="1770062"/>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173" name="Line 27">
            <a:extLst>
              <a:ext uri="{FF2B5EF4-FFF2-40B4-BE49-F238E27FC236}">
                <a16:creationId xmlns:a16="http://schemas.microsoft.com/office/drawing/2014/main" id="{927F6BB7-6742-4691-8D6D-C4D29231D24F}"/>
              </a:ext>
            </a:extLst>
          </p:cNvPr>
          <p:cNvSpPr>
            <a:spLocks noChangeShapeType="1"/>
          </p:cNvSpPr>
          <p:nvPr/>
        </p:nvSpPr>
        <p:spPr bwMode="auto">
          <a:xfrm flipH="1">
            <a:off x="4800600" y="1985963"/>
            <a:ext cx="842963"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92174" name="Line 28">
            <a:extLst>
              <a:ext uri="{FF2B5EF4-FFF2-40B4-BE49-F238E27FC236}">
                <a16:creationId xmlns:a16="http://schemas.microsoft.com/office/drawing/2014/main" id="{B9A42E3E-C3F0-4E69-A8C2-8D43DD4BFDC0}"/>
              </a:ext>
            </a:extLst>
          </p:cNvPr>
          <p:cNvSpPr>
            <a:spLocks noChangeShapeType="1"/>
          </p:cNvSpPr>
          <p:nvPr/>
        </p:nvSpPr>
        <p:spPr bwMode="auto">
          <a:xfrm flipH="1">
            <a:off x="4787900" y="3741738"/>
            <a:ext cx="842963"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92175" name="Line 29">
            <a:extLst>
              <a:ext uri="{FF2B5EF4-FFF2-40B4-BE49-F238E27FC236}">
                <a16:creationId xmlns:a16="http://schemas.microsoft.com/office/drawing/2014/main" id="{83DE1234-F7C3-4259-9EE0-117431D37539}"/>
              </a:ext>
            </a:extLst>
          </p:cNvPr>
          <p:cNvSpPr>
            <a:spLocks noChangeShapeType="1"/>
          </p:cNvSpPr>
          <p:nvPr/>
        </p:nvSpPr>
        <p:spPr bwMode="auto">
          <a:xfrm flipH="1" flipV="1">
            <a:off x="4799013" y="2611438"/>
            <a:ext cx="1587" cy="1766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92176" name="Line 30">
            <a:extLst>
              <a:ext uri="{FF2B5EF4-FFF2-40B4-BE49-F238E27FC236}">
                <a16:creationId xmlns:a16="http://schemas.microsoft.com/office/drawing/2014/main" id="{5465975C-C047-4584-A785-AE6EDB3DFA8A}"/>
              </a:ext>
            </a:extLst>
          </p:cNvPr>
          <p:cNvSpPr>
            <a:spLocks noChangeShapeType="1"/>
          </p:cNvSpPr>
          <p:nvPr/>
        </p:nvSpPr>
        <p:spPr bwMode="auto">
          <a:xfrm flipV="1">
            <a:off x="5005388" y="2370138"/>
            <a:ext cx="468312"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92177" name="Line 31">
            <a:extLst>
              <a:ext uri="{FF2B5EF4-FFF2-40B4-BE49-F238E27FC236}">
                <a16:creationId xmlns:a16="http://schemas.microsoft.com/office/drawing/2014/main" id="{98062661-35AF-4616-8B4A-74F5A87607E9}"/>
              </a:ext>
            </a:extLst>
          </p:cNvPr>
          <p:cNvSpPr>
            <a:spLocks noChangeShapeType="1"/>
          </p:cNvSpPr>
          <p:nvPr/>
        </p:nvSpPr>
        <p:spPr bwMode="auto">
          <a:xfrm flipV="1">
            <a:off x="5005388" y="2633663"/>
            <a:ext cx="468312" cy="349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92178" name="Line 33">
            <a:extLst>
              <a:ext uri="{FF2B5EF4-FFF2-40B4-BE49-F238E27FC236}">
                <a16:creationId xmlns:a16="http://schemas.microsoft.com/office/drawing/2014/main" id="{4505E40E-4E2A-4135-A112-D5D1BF7C3D8C}"/>
              </a:ext>
            </a:extLst>
          </p:cNvPr>
          <p:cNvSpPr>
            <a:spLocks noChangeShapeType="1"/>
          </p:cNvSpPr>
          <p:nvPr/>
        </p:nvSpPr>
        <p:spPr bwMode="auto">
          <a:xfrm>
            <a:off x="5484813" y="2381250"/>
            <a:ext cx="0" cy="300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92179" name="Line 34">
            <a:extLst>
              <a:ext uri="{FF2B5EF4-FFF2-40B4-BE49-F238E27FC236}">
                <a16:creationId xmlns:a16="http://schemas.microsoft.com/office/drawing/2014/main" id="{C533CC0C-D661-4C53-A243-C172942A965F}"/>
              </a:ext>
            </a:extLst>
          </p:cNvPr>
          <p:cNvSpPr>
            <a:spLocks noChangeShapeType="1"/>
          </p:cNvSpPr>
          <p:nvPr/>
        </p:nvSpPr>
        <p:spPr bwMode="auto">
          <a:xfrm flipV="1">
            <a:off x="842963" y="2671763"/>
            <a:ext cx="1022350" cy="5762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de-DE"/>
          </a:p>
        </p:txBody>
      </p:sp>
      <p:sp>
        <p:nvSpPr>
          <p:cNvPr id="92180" name="Text Box 35">
            <a:extLst>
              <a:ext uri="{FF2B5EF4-FFF2-40B4-BE49-F238E27FC236}">
                <a16:creationId xmlns:a16="http://schemas.microsoft.com/office/drawing/2014/main" id="{AD3A2135-3A29-4A5F-A82F-80CE35715217}"/>
              </a:ext>
            </a:extLst>
          </p:cNvPr>
          <p:cNvSpPr txBox="1">
            <a:spLocks noChangeArrowheads="1"/>
          </p:cNvSpPr>
          <p:nvPr/>
        </p:nvSpPr>
        <p:spPr bwMode="auto">
          <a:xfrm>
            <a:off x="809625" y="1571625"/>
            <a:ext cx="2341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a:latin typeface="Calibri" panose="020F0502020204030204" pitchFamily="34" charset="0"/>
              </a:rPr>
              <a:t>Briefkasten der Bank</a:t>
            </a:r>
          </a:p>
        </p:txBody>
      </p:sp>
      <p:sp>
        <p:nvSpPr>
          <p:cNvPr id="92181" name="Line 37">
            <a:extLst>
              <a:ext uri="{FF2B5EF4-FFF2-40B4-BE49-F238E27FC236}">
                <a16:creationId xmlns:a16="http://schemas.microsoft.com/office/drawing/2014/main" id="{151E003E-8778-4645-AF2D-0FAA1F4BBB4C}"/>
              </a:ext>
            </a:extLst>
          </p:cNvPr>
          <p:cNvSpPr>
            <a:spLocks noChangeShapeType="1"/>
          </p:cNvSpPr>
          <p:nvPr/>
        </p:nvSpPr>
        <p:spPr bwMode="auto">
          <a:xfrm>
            <a:off x="6437313" y="3078163"/>
            <a:ext cx="841375" cy="7842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de-DE"/>
          </a:p>
        </p:txBody>
      </p:sp>
      <p:grpSp>
        <p:nvGrpSpPr>
          <p:cNvPr id="92182" name="Group 38">
            <a:extLst>
              <a:ext uri="{FF2B5EF4-FFF2-40B4-BE49-F238E27FC236}">
                <a16:creationId xmlns:a16="http://schemas.microsoft.com/office/drawing/2014/main" id="{BAFEC5FE-922F-41B5-94FF-7BCA96DD3489}"/>
              </a:ext>
            </a:extLst>
          </p:cNvPr>
          <p:cNvGrpSpPr>
            <a:grpSpLocks/>
          </p:cNvGrpSpPr>
          <p:nvPr/>
        </p:nvGrpSpPr>
        <p:grpSpPr bwMode="auto">
          <a:xfrm>
            <a:off x="528638" y="2852738"/>
            <a:ext cx="649287" cy="1082675"/>
            <a:chOff x="894" y="1342"/>
            <a:chExt cx="409" cy="682"/>
          </a:xfrm>
        </p:grpSpPr>
        <p:sp>
          <p:nvSpPr>
            <p:cNvPr id="92197" name="Rectangle 39">
              <a:extLst>
                <a:ext uri="{FF2B5EF4-FFF2-40B4-BE49-F238E27FC236}">
                  <a16:creationId xmlns:a16="http://schemas.microsoft.com/office/drawing/2014/main" id="{BFCADFB0-F985-4CEF-AB34-34BFE1BD3885}"/>
                </a:ext>
              </a:extLst>
            </p:cNvPr>
            <p:cNvSpPr>
              <a:spLocks noChangeArrowheads="1"/>
            </p:cNvSpPr>
            <p:nvPr/>
          </p:nvSpPr>
          <p:spPr bwMode="auto">
            <a:xfrm>
              <a:off x="1069" y="1698"/>
              <a:ext cx="98" cy="326"/>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198" name="Rectangle 40">
              <a:extLst>
                <a:ext uri="{FF2B5EF4-FFF2-40B4-BE49-F238E27FC236}">
                  <a16:creationId xmlns:a16="http://schemas.microsoft.com/office/drawing/2014/main" id="{E4F8494C-BF9F-4DBC-84E2-F7ABF7CE5A5C}"/>
                </a:ext>
              </a:extLst>
            </p:cNvPr>
            <p:cNvSpPr>
              <a:spLocks noChangeArrowheads="1"/>
            </p:cNvSpPr>
            <p:nvPr/>
          </p:nvSpPr>
          <p:spPr bwMode="auto">
            <a:xfrm>
              <a:off x="894" y="1910"/>
              <a:ext cx="197" cy="114"/>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199" name="Oval 41">
              <a:extLst>
                <a:ext uri="{FF2B5EF4-FFF2-40B4-BE49-F238E27FC236}">
                  <a16:creationId xmlns:a16="http://schemas.microsoft.com/office/drawing/2014/main" id="{24412294-3C0A-4AC3-8DAC-051695B99C56}"/>
                </a:ext>
              </a:extLst>
            </p:cNvPr>
            <p:cNvSpPr>
              <a:spLocks noChangeArrowheads="1"/>
            </p:cNvSpPr>
            <p:nvPr/>
          </p:nvSpPr>
          <p:spPr bwMode="auto">
            <a:xfrm>
              <a:off x="955" y="1342"/>
              <a:ext cx="348" cy="371"/>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200" name="Rectangle 42">
              <a:extLst>
                <a:ext uri="{FF2B5EF4-FFF2-40B4-BE49-F238E27FC236}">
                  <a16:creationId xmlns:a16="http://schemas.microsoft.com/office/drawing/2014/main" id="{B4C45421-3E73-4C78-A18B-728A146D7BB4}"/>
                </a:ext>
              </a:extLst>
            </p:cNvPr>
            <p:cNvSpPr>
              <a:spLocks noChangeArrowheads="1"/>
            </p:cNvSpPr>
            <p:nvPr/>
          </p:nvSpPr>
          <p:spPr bwMode="auto">
            <a:xfrm>
              <a:off x="985" y="1781"/>
              <a:ext cx="84" cy="56"/>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201" name="Oval 43">
              <a:extLst>
                <a:ext uri="{FF2B5EF4-FFF2-40B4-BE49-F238E27FC236}">
                  <a16:creationId xmlns:a16="http://schemas.microsoft.com/office/drawing/2014/main" id="{2C2C4D09-3C8D-4F06-B92C-1DF2F897D35D}"/>
                </a:ext>
              </a:extLst>
            </p:cNvPr>
            <p:cNvSpPr>
              <a:spLocks noChangeArrowheads="1"/>
            </p:cNvSpPr>
            <p:nvPr/>
          </p:nvSpPr>
          <p:spPr bwMode="auto">
            <a:xfrm>
              <a:off x="1038" y="1425"/>
              <a:ext cx="182" cy="189"/>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202" name="Rectangle 44">
              <a:extLst>
                <a:ext uri="{FF2B5EF4-FFF2-40B4-BE49-F238E27FC236}">
                  <a16:creationId xmlns:a16="http://schemas.microsoft.com/office/drawing/2014/main" id="{9C3B6E73-434B-42CA-A751-006B5163697B}"/>
                </a:ext>
              </a:extLst>
            </p:cNvPr>
            <p:cNvSpPr>
              <a:spLocks noChangeArrowheads="1"/>
            </p:cNvSpPr>
            <p:nvPr/>
          </p:nvSpPr>
          <p:spPr bwMode="auto">
            <a:xfrm>
              <a:off x="1069" y="1698"/>
              <a:ext cx="98" cy="326"/>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203" name="Rectangle 45">
              <a:extLst>
                <a:ext uri="{FF2B5EF4-FFF2-40B4-BE49-F238E27FC236}">
                  <a16:creationId xmlns:a16="http://schemas.microsoft.com/office/drawing/2014/main" id="{7DF8215F-703E-4EA2-AE95-A9B83302DEDB}"/>
                </a:ext>
              </a:extLst>
            </p:cNvPr>
            <p:cNvSpPr>
              <a:spLocks noChangeArrowheads="1"/>
            </p:cNvSpPr>
            <p:nvPr/>
          </p:nvSpPr>
          <p:spPr bwMode="auto">
            <a:xfrm>
              <a:off x="894" y="1910"/>
              <a:ext cx="197" cy="114"/>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204" name="Oval 46">
              <a:extLst>
                <a:ext uri="{FF2B5EF4-FFF2-40B4-BE49-F238E27FC236}">
                  <a16:creationId xmlns:a16="http://schemas.microsoft.com/office/drawing/2014/main" id="{8E79B784-5457-4640-8C4F-58F139E70607}"/>
                </a:ext>
              </a:extLst>
            </p:cNvPr>
            <p:cNvSpPr>
              <a:spLocks noChangeArrowheads="1"/>
            </p:cNvSpPr>
            <p:nvPr/>
          </p:nvSpPr>
          <p:spPr bwMode="auto">
            <a:xfrm>
              <a:off x="955" y="1342"/>
              <a:ext cx="348" cy="371"/>
            </a:xfrm>
            <a:prstGeom prst="ellipse">
              <a:avLst/>
            </a:prstGeom>
            <a:solidFill>
              <a:schemeClr val="tx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205" name="Rectangle 47">
              <a:extLst>
                <a:ext uri="{FF2B5EF4-FFF2-40B4-BE49-F238E27FC236}">
                  <a16:creationId xmlns:a16="http://schemas.microsoft.com/office/drawing/2014/main" id="{60D63080-D1B9-4B6A-AD9D-19AA4AD9DB34}"/>
                </a:ext>
              </a:extLst>
            </p:cNvPr>
            <p:cNvSpPr>
              <a:spLocks noChangeArrowheads="1"/>
            </p:cNvSpPr>
            <p:nvPr/>
          </p:nvSpPr>
          <p:spPr bwMode="auto">
            <a:xfrm>
              <a:off x="985" y="1781"/>
              <a:ext cx="84" cy="56"/>
            </a:xfrm>
            <a:prstGeom prst="rect">
              <a:avLst/>
            </a:prstGeom>
            <a:solidFill>
              <a:schemeClr val="tx1"/>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206" name="Oval 48">
              <a:extLst>
                <a:ext uri="{FF2B5EF4-FFF2-40B4-BE49-F238E27FC236}">
                  <a16:creationId xmlns:a16="http://schemas.microsoft.com/office/drawing/2014/main" id="{AAD59418-6B5A-46E9-88A2-1AF841A3A3A9}"/>
                </a:ext>
              </a:extLst>
            </p:cNvPr>
            <p:cNvSpPr>
              <a:spLocks noChangeArrowheads="1"/>
            </p:cNvSpPr>
            <p:nvPr/>
          </p:nvSpPr>
          <p:spPr bwMode="auto">
            <a:xfrm>
              <a:off x="1038" y="1425"/>
              <a:ext cx="182" cy="189"/>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grpSp>
      <p:grpSp>
        <p:nvGrpSpPr>
          <p:cNvPr id="92183" name="Group 61">
            <a:extLst>
              <a:ext uri="{FF2B5EF4-FFF2-40B4-BE49-F238E27FC236}">
                <a16:creationId xmlns:a16="http://schemas.microsoft.com/office/drawing/2014/main" id="{89C7699F-04AC-45CB-B2D3-32FA39FE1B17}"/>
              </a:ext>
            </a:extLst>
          </p:cNvPr>
          <p:cNvGrpSpPr>
            <a:grpSpLocks/>
          </p:cNvGrpSpPr>
          <p:nvPr/>
        </p:nvGrpSpPr>
        <p:grpSpPr bwMode="auto">
          <a:xfrm>
            <a:off x="4270375" y="1530350"/>
            <a:ext cx="735013" cy="1465263"/>
            <a:chOff x="2690" y="964"/>
            <a:chExt cx="463" cy="923"/>
          </a:xfrm>
        </p:grpSpPr>
        <p:sp>
          <p:nvSpPr>
            <p:cNvPr id="92186" name="Line 32">
              <a:extLst>
                <a:ext uri="{FF2B5EF4-FFF2-40B4-BE49-F238E27FC236}">
                  <a16:creationId xmlns:a16="http://schemas.microsoft.com/office/drawing/2014/main" id="{EE0DF7BB-46D0-4DB0-ACBB-FC1E52ADFC4D}"/>
                </a:ext>
              </a:extLst>
            </p:cNvPr>
            <p:cNvSpPr>
              <a:spLocks noChangeShapeType="1"/>
            </p:cNvSpPr>
            <p:nvPr/>
          </p:nvSpPr>
          <p:spPr bwMode="auto">
            <a:xfrm>
              <a:off x="3153" y="1698"/>
              <a:ext cx="0" cy="1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de-DE"/>
            </a:p>
          </p:txBody>
        </p:sp>
        <p:sp>
          <p:nvSpPr>
            <p:cNvPr id="92187" name="Rectangle 50">
              <a:extLst>
                <a:ext uri="{FF2B5EF4-FFF2-40B4-BE49-F238E27FC236}">
                  <a16:creationId xmlns:a16="http://schemas.microsoft.com/office/drawing/2014/main" id="{E1632295-3CF6-4622-980B-A4BF736E69B7}"/>
                </a:ext>
              </a:extLst>
            </p:cNvPr>
            <p:cNvSpPr>
              <a:spLocks noChangeArrowheads="1"/>
            </p:cNvSpPr>
            <p:nvPr/>
          </p:nvSpPr>
          <p:spPr bwMode="auto">
            <a:xfrm>
              <a:off x="2918" y="1320"/>
              <a:ext cx="98" cy="326"/>
            </a:xfrm>
            <a:prstGeom prst="rect">
              <a:avLst/>
            </a:prstGeom>
            <a:solidFill>
              <a:srgbClr val="990099"/>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188" name="Oval 52">
              <a:extLst>
                <a:ext uri="{FF2B5EF4-FFF2-40B4-BE49-F238E27FC236}">
                  <a16:creationId xmlns:a16="http://schemas.microsoft.com/office/drawing/2014/main" id="{290895B6-098B-4A46-B0C5-0E1F6339C0DB}"/>
                </a:ext>
              </a:extLst>
            </p:cNvPr>
            <p:cNvSpPr>
              <a:spLocks noChangeArrowheads="1"/>
            </p:cNvSpPr>
            <p:nvPr/>
          </p:nvSpPr>
          <p:spPr bwMode="auto">
            <a:xfrm>
              <a:off x="2804" y="964"/>
              <a:ext cx="348" cy="371"/>
            </a:xfrm>
            <a:prstGeom prst="ellipse">
              <a:avLst/>
            </a:prstGeom>
            <a:solidFill>
              <a:srgbClr val="990099"/>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189" name="Rectangle 53">
              <a:extLst>
                <a:ext uri="{FF2B5EF4-FFF2-40B4-BE49-F238E27FC236}">
                  <a16:creationId xmlns:a16="http://schemas.microsoft.com/office/drawing/2014/main" id="{EDFA1EF9-8F18-4711-8976-39A5D8B971C1}"/>
                </a:ext>
              </a:extLst>
            </p:cNvPr>
            <p:cNvSpPr>
              <a:spLocks noChangeArrowheads="1"/>
            </p:cNvSpPr>
            <p:nvPr/>
          </p:nvSpPr>
          <p:spPr bwMode="auto">
            <a:xfrm>
              <a:off x="2834" y="1403"/>
              <a:ext cx="84" cy="56"/>
            </a:xfrm>
            <a:prstGeom prst="rect">
              <a:avLst/>
            </a:prstGeom>
            <a:solidFill>
              <a:srgbClr val="990099"/>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190" name="Oval 54">
              <a:extLst>
                <a:ext uri="{FF2B5EF4-FFF2-40B4-BE49-F238E27FC236}">
                  <a16:creationId xmlns:a16="http://schemas.microsoft.com/office/drawing/2014/main" id="{6E3568D9-61C7-455A-90B3-5C0DA560821E}"/>
                </a:ext>
              </a:extLst>
            </p:cNvPr>
            <p:cNvSpPr>
              <a:spLocks noChangeArrowheads="1"/>
            </p:cNvSpPr>
            <p:nvPr/>
          </p:nvSpPr>
          <p:spPr bwMode="auto">
            <a:xfrm>
              <a:off x="2887" y="1047"/>
              <a:ext cx="182" cy="189"/>
            </a:xfrm>
            <a:prstGeom prst="ellipse">
              <a:avLst/>
            </a:prstGeom>
            <a:solidFill>
              <a:srgbClr val="990099"/>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191" name="Rectangle 55">
              <a:extLst>
                <a:ext uri="{FF2B5EF4-FFF2-40B4-BE49-F238E27FC236}">
                  <a16:creationId xmlns:a16="http://schemas.microsoft.com/office/drawing/2014/main" id="{67D32B4C-B1CC-4095-98F0-9EE41FF42D44}"/>
                </a:ext>
              </a:extLst>
            </p:cNvPr>
            <p:cNvSpPr>
              <a:spLocks noChangeArrowheads="1"/>
            </p:cNvSpPr>
            <p:nvPr/>
          </p:nvSpPr>
          <p:spPr bwMode="auto">
            <a:xfrm>
              <a:off x="2918" y="1320"/>
              <a:ext cx="98" cy="326"/>
            </a:xfrm>
            <a:prstGeom prst="rect">
              <a:avLst/>
            </a:prstGeom>
            <a:solidFill>
              <a:srgbClr val="990099"/>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192" name="Rectangle 56">
              <a:extLst>
                <a:ext uri="{FF2B5EF4-FFF2-40B4-BE49-F238E27FC236}">
                  <a16:creationId xmlns:a16="http://schemas.microsoft.com/office/drawing/2014/main" id="{450A344C-976F-44D8-AE26-09B36320CCAC}"/>
                </a:ext>
              </a:extLst>
            </p:cNvPr>
            <p:cNvSpPr>
              <a:spLocks noChangeArrowheads="1"/>
            </p:cNvSpPr>
            <p:nvPr/>
          </p:nvSpPr>
          <p:spPr bwMode="auto">
            <a:xfrm>
              <a:off x="2827" y="1532"/>
              <a:ext cx="113" cy="107"/>
            </a:xfrm>
            <a:prstGeom prst="rect">
              <a:avLst/>
            </a:prstGeom>
            <a:solidFill>
              <a:srgbClr val="990099"/>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193" name="Oval 57">
              <a:extLst>
                <a:ext uri="{FF2B5EF4-FFF2-40B4-BE49-F238E27FC236}">
                  <a16:creationId xmlns:a16="http://schemas.microsoft.com/office/drawing/2014/main" id="{F3C0D079-C32C-45F3-8AFC-5CDFCE6DD262}"/>
                </a:ext>
              </a:extLst>
            </p:cNvPr>
            <p:cNvSpPr>
              <a:spLocks noChangeArrowheads="1"/>
            </p:cNvSpPr>
            <p:nvPr/>
          </p:nvSpPr>
          <p:spPr bwMode="auto">
            <a:xfrm>
              <a:off x="2804" y="964"/>
              <a:ext cx="348" cy="371"/>
            </a:xfrm>
            <a:prstGeom prst="ellipse">
              <a:avLst/>
            </a:prstGeom>
            <a:solidFill>
              <a:srgbClr val="990099"/>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194" name="Rectangle 58">
              <a:extLst>
                <a:ext uri="{FF2B5EF4-FFF2-40B4-BE49-F238E27FC236}">
                  <a16:creationId xmlns:a16="http://schemas.microsoft.com/office/drawing/2014/main" id="{8820665F-78F4-4B1E-A0B3-FE843624C524}"/>
                </a:ext>
              </a:extLst>
            </p:cNvPr>
            <p:cNvSpPr>
              <a:spLocks noChangeArrowheads="1"/>
            </p:cNvSpPr>
            <p:nvPr/>
          </p:nvSpPr>
          <p:spPr bwMode="auto">
            <a:xfrm>
              <a:off x="2690" y="1403"/>
              <a:ext cx="228" cy="56"/>
            </a:xfrm>
            <a:prstGeom prst="rect">
              <a:avLst/>
            </a:prstGeom>
            <a:solidFill>
              <a:srgbClr val="990099"/>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195" name="Oval 59">
              <a:extLst>
                <a:ext uri="{FF2B5EF4-FFF2-40B4-BE49-F238E27FC236}">
                  <a16:creationId xmlns:a16="http://schemas.microsoft.com/office/drawing/2014/main" id="{CA704496-0A61-4FDF-9672-25CDF75499C9}"/>
                </a:ext>
              </a:extLst>
            </p:cNvPr>
            <p:cNvSpPr>
              <a:spLocks noChangeArrowheads="1"/>
            </p:cNvSpPr>
            <p:nvPr/>
          </p:nvSpPr>
          <p:spPr bwMode="auto">
            <a:xfrm>
              <a:off x="2887" y="1047"/>
              <a:ext cx="182" cy="189"/>
            </a:xfrm>
            <a:prstGeom prst="ellipse">
              <a:avLst/>
            </a:prstGeom>
            <a:solidFill>
              <a:schemeClr val="bg1"/>
            </a:solidFill>
            <a:ln w="9525">
              <a:solidFill>
                <a:schemeClr val="tx1"/>
              </a:solidFill>
              <a:round/>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92196" name="Rectangle 60">
              <a:extLst>
                <a:ext uri="{FF2B5EF4-FFF2-40B4-BE49-F238E27FC236}">
                  <a16:creationId xmlns:a16="http://schemas.microsoft.com/office/drawing/2014/main" id="{A55961D3-F8D4-48C6-8CA6-6ADDA14C5E44}"/>
                </a:ext>
              </a:extLst>
            </p:cNvPr>
            <p:cNvSpPr>
              <a:spLocks noChangeArrowheads="1"/>
            </p:cNvSpPr>
            <p:nvPr/>
          </p:nvSpPr>
          <p:spPr bwMode="auto">
            <a:xfrm>
              <a:off x="2766" y="1304"/>
              <a:ext cx="56" cy="128"/>
            </a:xfrm>
            <a:prstGeom prst="rect">
              <a:avLst/>
            </a:prstGeom>
            <a:solidFill>
              <a:srgbClr val="990099"/>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grpSp>
      <p:sp>
        <p:nvSpPr>
          <p:cNvPr id="92184" name="Text Box 62">
            <a:extLst>
              <a:ext uri="{FF2B5EF4-FFF2-40B4-BE49-F238E27FC236}">
                <a16:creationId xmlns:a16="http://schemas.microsoft.com/office/drawing/2014/main" id="{4B549578-40E6-40E5-910A-66A9009D90A6}"/>
              </a:ext>
            </a:extLst>
          </p:cNvPr>
          <p:cNvSpPr txBox="1">
            <a:spLocks noChangeArrowheads="1"/>
          </p:cNvSpPr>
          <p:nvPr/>
        </p:nvSpPr>
        <p:spPr bwMode="auto">
          <a:xfrm>
            <a:off x="4984750" y="1366838"/>
            <a:ext cx="3268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a:latin typeface="Calibri" panose="020F0502020204030204" pitchFamily="34" charset="0"/>
              </a:rPr>
              <a:t>Briefkastenschlüssel der Bank</a:t>
            </a:r>
          </a:p>
        </p:txBody>
      </p:sp>
      <p:sp>
        <p:nvSpPr>
          <p:cNvPr id="92185" name="Text Box 63">
            <a:extLst>
              <a:ext uri="{FF2B5EF4-FFF2-40B4-BE49-F238E27FC236}">
                <a16:creationId xmlns:a16="http://schemas.microsoft.com/office/drawing/2014/main" id="{5357BBD2-EAE1-4632-AFAE-5BF62D6BC483}"/>
              </a:ext>
            </a:extLst>
          </p:cNvPr>
          <p:cNvSpPr txBox="1">
            <a:spLocks noChangeArrowheads="1"/>
          </p:cNvSpPr>
          <p:nvPr/>
        </p:nvSpPr>
        <p:spPr bwMode="auto">
          <a:xfrm>
            <a:off x="487363" y="4988243"/>
            <a:ext cx="927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dirty="0">
                <a:latin typeface="Calibri" panose="020F0502020204030204" pitchFamily="34" charset="0"/>
              </a:rPr>
              <a:t>KUNDE</a:t>
            </a:r>
          </a:p>
        </p:txBody>
      </p:sp>
      <p:sp>
        <p:nvSpPr>
          <p:cNvPr id="2" name="Textfeld 1">
            <a:extLst>
              <a:ext uri="{FF2B5EF4-FFF2-40B4-BE49-F238E27FC236}">
                <a16:creationId xmlns:a16="http://schemas.microsoft.com/office/drawing/2014/main" id="{3D231B29-B72A-4606-9894-328B32F7BB5C}"/>
              </a:ext>
            </a:extLst>
          </p:cNvPr>
          <p:cNvSpPr txBox="1"/>
          <p:nvPr/>
        </p:nvSpPr>
        <p:spPr>
          <a:xfrm>
            <a:off x="366713" y="5738812"/>
            <a:ext cx="8384155" cy="369332"/>
          </a:xfrm>
          <a:prstGeom prst="rect">
            <a:avLst/>
          </a:prstGeom>
          <a:noFill/>
        </p:spPr>
        <p:txBody>
          <a:bodyPr wrap="none" rtlCol="0">
            <a:spAutoFit/>
          </a:bodyPr>
          <a:lstStyle/>
          <a:p>
            <a:r>
              <a:rPr lang="de-DE" sz="1800" dirty="0">
                <a:latin typeface="Calibri" panose="020F0502020204030204" pitchFamily="34" charset="0"/>
                <a:cs typeface="Calibri" panose="020F0502020204030204" pitchFamily="34" charset="0"/>
              </a:rPr>
              <a:t>Also: Der Schlüssel für die symmetrische Verschlüsselung wird asymmetrisch verschickt.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liennummernplatzhalter 3">
            <a:extLst>
              <a:ext uri="{FF2B5EF4-FFF2-40B4-BE49-F238E27FC236}">
                <a16:creationId xmlns:a16="http://schemas.microsoft.com/office/drawing/2014/main" id="{3DF042FE-5C02-4216-A093-95AF1BCAE02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FE54E8E8-9E6D-4E3F-BF24-8DF412BE7949}" type="slidenum">
              <a:rPr lang="de-DE" altLang="de-DE" sz="1400" smtClean="0"/>
              <a:pPr>
                <a:spcBef>
                  <a:spcPct val="0"/>
                </a:spcBef>
                <a:buFontTx/>
                <a:buNone/>
              </a:pPr>
              <a:t>46</a:t>
            </a:fld>
            <a:endParaRPr lang="de-DE" altLang="de-DE" sz="1400"/>
          </a:p>
        </p:txBody>
      </p:sp>
      <p:sp>
        <p:nvSpPr>
          <p:cNvPr id="94211" name="Rectangle 2">
            <a:extLst>
              <a:ext uri="{FF2B5EF4-FFF2-40B4-BE49-F238E27FC236}">
                <a16:creationId xmlns:a16="http://schemas.microsoft.com/office/drawing/2014/main" id="{87B5329E-1FE0-4052-8747-10463A55A1CA}"/>
              </a:ext>
            </a:extLst>
          </p:cNvPr>
          <p:cNvSpPr>
            <a:spLocks noGrp="1" noChangeArrowheads="1"/>
          </p:cNvSpPr>
          <p:nvPr>
            <p:ph type="title"/>
          </p:nvPr>
        </p:nvSpPr>
        <p:spPr>
          <a:xfrm>
            <a:off x="163513" y="260350"/>
            <a:ext cx="8523287" cy="1000125"/>
          </a:xfrm>
        </p:spPr>
        <p:txBody>
          <a:bodyPr/>
          <a:lstStyle/>
          <a:p>
            <a:pPr eaLnBrk="1" hangingPunct="1"/>
            <a:r>
              <a:rPr lang="de-DE" altLang="de-DE" sz="3600">
                <a:solidFill>
                  <a:schemeClr val="tx1"/>
                </a:solidFill>
                <a:latin typeface="Calibri" panose="020F0502020204030204" pitchFamily="34" charset="0"/>
              </a:rPr>
              <a:t>Verschlüsselung mit der Bank</a:t>
            </a:r>
          </a:p>
        </p:txBody>
      </p:sp>
      <p:sp>
        <p:nvSpPr>
          <p:cNvPr id="94212" name="Text Box 3">
            <a:extLst>
              <a:ext uri="{FF2B5EF4-FFF2-40B4-BE49-F238E27FC236}">
                <a16:creationId xmlns:a16="http://schemas.microsoft.com/office/drawing/2014/main" id="{975DC237-EB98-4B5C-AAEE-23F77BC559AC}"/>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45061" name="Text Box 4">
            <a:extLst>
              <a:ext uri="{FF2B5EF4-FFF2-40B4-BE49-F238E27FC236}">
                <a16:creationId xmlns:a16="http://schemas.microsoft.com/office/drawing/2014/main" id="{C49E5C7A-B430-4924-A294-FA9608C7A931}"/>
              </a:ext>
            </a:extLst>
          </p:cNvPr>
          <p:cNvSpPr txBox="1">
            <a:spLocks noChangeArrowheads="1"/>
          </p:cNvSpPr>
          <p:nvPr/>
        </p:nvSpPr>
        <p:spPr bwMode="auto">
          <a:xfrm>
            <a:off x="444500" y="1246188"/>
            <a:ext cx="7848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spcBef>
                <a:spcPct val="20000"/>
              </a:spcBef>
              <a:buChar char="•"/>
              <a:defRPr sz="2000">
                <a:solidFill>
                  <a:schemeClr val="tx1"/>
                </a:solidFill>
                <a:latin typeface="Arial" charset="0"/>
              </a:defRPr>
            </a:lvl1pPr>
            <a:lvl2pPr marL="742950" indent="-285750" eaLnBrk="0" hangingPunct="0">
              <a:spcBef>
                <a:spcPct val="20000"/>
              </a:spcBef>
              <a:buChar char="–"/>
              <a:defRPr>
                <a:solidFill>
                  <a:schemeClr val="tx1"/>
                </a:solidFill>
                <a:latin typeface="Arial" charset="0"/>
              </a:defRPr>
            </a:lvl2pPr>
            <a:lvl3pPr marL="1143000" indent="-228600" eaLnBrk="0" hangingPunct="0">
              <a:spcBef>
                <a:spcPct val="20000"/>
              </a:spcBef>
              <a:buChar char="•"/>
              <a:defRPr sz="1600">
                <a:solidFill>
                  <a:schemeClr val="tx1"/>
                </a:solidFill>
                <a:latin typeface="Arial" charset="0"/>
              </a:defRPr>
            </a:lvl3pPr>
            <a:lvl4pPr marL="1600200" indent="-228600" eaLnBrk="0" hangingPunct="0">
              <a:spcBef>
                <a:spcPct val="20000"/>
              </a:spcBef>
              <a:buChar char="–"/>
              <a:defRPr sz="1600">
                <a:solidFill>
                  <a:schemeClr val="tx1"/>
                </a:solidFill>
                <a:latin typeface="Arial" charset="0"/>
              </a:defRPr>
            </a:lvl4pPr>
            <a:lvl5pPr marL="2057400" indent="-228600" eaLnBrk="0" hangingPunct="0">
              <a:spcBef>
                <a:spcPct val="20000"/>
              </a:spcBef>
              <a:buChar char="»"/>
              <a:defRPr sz="1600">
                <a:solidFill>
                  <a:schemeClr val="tx1"/>
                </a:solidFill>
                <a:latin typeface="Arial" charset="0"/>
              </a:defRPr>
            </a:lvl5pPr>
            <a:lvl6pPr marL="2514600" indent="-228600" eaLnBrk="0" fontAlgn="base" hangingPunct="0">
              <a:spcBef>
                <a:spcPct val="20000"/>
              </a:spcBef>
              <a:spcAft>
                <a:spcPct val="0"/>
              </a:spcAft>
              <a:buChar char="»"/>
              <a:defRPr sz="1600">
                <a:solidFill>
                  <a:schemeClr val="tx1"/>
                </a:solidFill>
                <a:latin typeface="Arial" charset="0"/>
              </a:defRPr>
            </a:lvl6pPr>
            <a:lvl7pPr marL="2971800" indent="-228600" eaLnBrk="0" fontAlgn="base" hangingPunct="0">
              <a:spcBef>
                <a:spcPct val="20000"/>
              </a:spcBef>
              <a:spcAft>
                <a:spcPct val="0"/>
              </a:spcAft>
              <a:buChar char="»"/>
              <a:defRPr sz="1600">
                <a:solidFill>
                  <a:schemeClr val="tx1"/>
                </a:solidFill>
                <a:latin typeface="Arial" charset="0"/>
              </a:defRPr>
            </a:lvl7pPr>
            <a:lvl8pPr marL="3429000" indent="-228600" eaLnBrk="0" fontAlgn="base" hangingPunct="0">
              <a:spcBef>
                <a:spcPct val="20000"/>
              </a:spcBef>
              <a:spcAft>
                <a:spcPct val="0"/>
              </a:spcAft>
              <a:buChar char="»"/>
              <a:defRPr sz="1600">
                <a:solidFill>
                  <a:schemeClr val="tx1"/>
                </a:solidFill>
                <a:latin typeface="Arial" charset="0"/>
              </a:defRPr>
            </a:lvl8pPr>
            <a:lvl9pPr marL="3886200" indent="-228600" eaLnBrk="0" fontAlgn="base" hangingPunct="0">
              <a:spcBef>
                <a:spcPct val="20000"/>
              </a:spcBef>
              <a:spcAft>
                <a:spcPct val="0"/>
              </a:spcAft>
              <a:buChar char="»"/>
              <a:defRPr sz="1600">
                <a:solidFill>
                  <a:schemeClr val="tx1"/>
                </a:solidFill>
                <a:latin typeface="Arial" charset="0"/>
              </a:defRPr>
            </a:lvl9pPr>
          </a:lstStyle>
          <a:p>
            <a:pPr eaLnBrk="1" hangingPunct="1">
              <a:spcBef>
                <a:spcPct val="0"/>
              </a:spcBef>
              <a:buFontTx/>
              <a:buAutoNum type="arabicPeriod"/>
              <a:defRPr/>
            </a:pPr>
            <a:r>
              <a:rPr lang="de-DE" altLang="de-DE" sz="1800" b="1" dirty="0">
                <a:latin typeface="Calibri" panose="020F0502020204030204" pitchFamily="34" charset="0"/>
              </a:rPr>
              <a:t>Erzeugung eines Schlüssels</a:t>
            </a:r>
            <a:r>
              <a:rPr lang="de-DE" altLang="de-DE" sz="1800" dirty="0">
                <a:latin typeface="Calibri" panose="020F0502020204030204" pitchFamily="34" charset="0"/>
              </a:rPr>
              <a:t> X auf meinem Rechner, den ich der Bank schicken will, um mit ihr einen sicheren Kanal (via symmetrischer Verschlüsselung) aufbauen zu können, über den ich meine Transaktionen durchführen kann.</a:t>
            </a:r>
          </a:p>
          <a:p>
            <a:pPr eaLnBrk="1" hangingPunct="1">
              <a:spcBef>
                <a:spcPct val="0"/>
              </a:spcBef>
              <a:buFontTx/>
              <a:buAutoNum type="arabicPeriod"/>
              <a:defRPr/>
            </a:pPr>
            <a:r>
              <a:rPr lang="de-DE" altLang="de-DE" sz="1800" dirty="0">
                <a:latin typeface="Calibri" panose="020F0502020204030204" pitchFamily="34" charset="0"/>
              </a:rPr>
              <a:t>Holen des </a:t>
            </a:r>
            <a:r>
              <a:rPr lang="de-DE" altLang="de-DE" sz="1800" b="1" dirty="0">
                <a:latin typeface="Calibri" panose="020F0502020204030204" pitchFamily="34" charset="0"/>
              </a:rPr>
              <a:t>öffentlichen Schlüssels </a:t>
            </a:r>
            <a:r>
              <a:rPr lang="de-DE" altLang="de-DE" sz="1800" dirty="0">
                <a:latin typeface="Calibri" panose="020F0502020204030204" pitchFamily="34" charset="0"/>
              </a:rPr>
              <a:t>der Bank</a:t>
            </a:r>
          </a:p>
          <a:p>
            <a:pPr eaLnBrk="1" hangingPunct="1">
              <a:spcBef>
                <a:spcPct val="0"/>
              </a:spcBef>
              <a:buFontTx/>
              <a:buAutoNum type="arabicPeriod"/>
              <a:defRPr/>
            </a:pPr>
            <a:r>
              <a:rPr lang="de-DE" altLang="de-DE" sz="1800" b="1" dirty="0">
                <a:latin typeface="Calibri" panose="020F0502020204030204" pitchFamily="34" charset="0"/>
              </a:rPr>
              <a:t>Verschlüsselung meines Schlüssels </a:t>
            </a:r>
            <a:r>
              <a:rPr lang="de-DE" altLang="de-DE" sz="1800" dirty="0">
                <a:latin typeface="Calibri" panose="020F0502020204030204" pitchFamily="34" charset="0"/>
              </a:rPr>
              <a:t>X mit dem öffentlichen Schlüssel der Bank via RSA und Verschickung des verschlüsselten Schlüssels an die Bank über öffentlichen Kanal (dafür brauche ich eine PIN -</a:t>
            </a:r>
            <a:r>
              <a:rPr lang="de-DE" sz="1800" i="1" dirty="0">
                <a:latin typeface="Calibri" panose="020F0502020204030204" pitchFamily="34" charset="0"/>
              </a:rPr>
              <a:t>personal </a:t>
            </a:r>
            <a:r>
              <a:rPr lang="de-DE" sz="1800" i="1" dirty="0" err="1">
                <a:latin typeface="Calibri" panose="020F0502020204030204" pitchFamily="34" charset="0"/>
              </a:rPr>
              <a:t>identification</a:t>
            </a:r>
            <a:r>
              <a:rPr lang="de-DE" sz="1800" i="1" dirty="0">
                <a:latin typeface="Calibri" panose="020F0502020204030204" pitchFamily="34" charset="0"/>
              </a:rPr>
              <a:t> </a:t>
            </a:r>
            <a:r>
              <a:rPr lang="de-DE" sz="1800" i="1" dirty="0" err="1">
                <a:latin typeface="Calibri" panose="020F0502020204030204" pitchFamily="34" charset="0"/>
              </a:rPr>
              <a:t>number</a:t>
            </a:r>
            <a:r>
              <a:rPr lang="de-DE" sz="1800" dirty="0">
                <a:latin typeface="Calibri" panose="020F0502020204030204" pitchFamily="34" charset="0"/>
              </a:rPr>
              <a:t>-</a:t>
            </a:r>
            <a:r>
              <a:rPr lang="de-DE" altLang="de-DE" sz="1800" dirty="0">
                <a:latin typeface="Calibri" panose="020F0502020204030204" pitchFamily="34" charset="0"/>
              </a:rPr>
              <a:t> um mich zu authentifizieren und zu zeigen, dass ich berechtigt bin, mit der Bank zu kommunizieren).</a:t>
            </a:r>
          </a:p>
          <a:p>
            <a:pPr eaLnBrk="1" hangingPunct="1">
              <a:spcBef>
                <a:spcPct val="0"/>
              </a:spcBef>
              <a:buFontTx/>
              <a:buAutoNum type="arabicPeriod"/>
              <a:defRPr/>
            </a:pPr>
            <a:r>
              <a:rPr lang="de-DE" altLang="de-DE" sz="1800" b="1" dirty="0">
                <a:latin typeface="Calibri" panose="020F0502020204030204" pitchFamily="34" charset="0"/>
              </a:rPr>
              <a:t>Bank entschlüsselt </a:t>
            </a:r>
            <a:r>
              <a:rPr lang="de-DE" altLang="de-DE" sz="1800" dirty="0">
                <a:latin typeface="Calibri" panose="020F0502020204030204" pitchFamily="34" charset="0"/>
              </a:rPr>
              <a:t>meinen verschlüsselten Schlüssel mit Hilfe ihres privaten Schlüssels.</a:t>
            </a:r>
          </a:p>
          <a:p>
            <a:pPr eaLnBrk="1" hangingPunct="1">
              <a:spcBef>
                <a:spcPct val="0"/>
              </a:spcBef>
              <a:buFontTx/>
              <a:buAutoNum type="arabicPeriod"/>
              <a:defRPr/>
            </a:pPr>
            <a:r>
              <a:rPr lang="de-DE" altLang="de-DE" sz="1800" dirty="0">
                <a:latin typeface="Calibri" panose="020F0502020204030204" pitchFamily="34" charset="0"/>
              </a:rPr>
              <a:t>Aufbau einer sicheren  Verbindung mit mir über den Schlüssel X für sichere Transaktionen.</a:t>
            </a:r>
          </a:p>
          <a:p>
            <a:pPr eaLnBrk="1" hangingPunct="1">
              <a:spcBef>
                <a:spcPct val="0"/>
              </a:spcBef>
              <a:buFontTx/>
              <a:buAutoNum type="arabicPeriod"/>
              <a:defRPr/>
            </a:pPr>
            <a:r>
              <a:rPr lang="de-DE" sz="1800" dirty="0">
                <a:latin typeface="Calibri" panose="020F0502020204030204" pitchFamily="34" charset="0"/>
              </a:rPr>
              <a:t>Transaktion wird unterschrieben mit einem Einmalpasswort (TAN: </a:t>
            </a:r>
            <a:r>
              <a:rPr lang="de-DE" sz="1800" i="1" dirty="0">
                <a:latin typeface="Calibri" panose="020F0502020204030204" pitchFamily="34" charset="0"/>
              </a:rPr>
              <a:t>Transaktionsnummer</a:t>
            </a:r>
            <a:r>
              <a:rPr lang="de-DE" sz="1800" dirty="0">
                <a:latin typeface="Calibri" panose="020F0502020204030204" pitchFamily="34" charset="0"/>
              </a:rPr>
              <a:t>), womit das Geschäft rechtskräftig wird.</a:t>
            </a:r>
          </a:p>
          <a:p>
            <a:pPr marL="0" indent="0" eaLnBrk="1" hangingPunct="1">
              <a:spcBef>
                <a:spcPct val="0"/>
              </a:spcBef>
              <a:buFontTx/>
              <a:buNone/>
              <a:defRPr/>
            </a:pPr>
            <a:r>
              <a:rPr lang="de-DE" sz="1800" dirty="0">
                <a:latin typeface="Calibri" panose="020F0502020204030204" pitchFamily="34" charset="0"/>
              </a:rPr>
              <a:t>Alles geschieht in einem Zeitfenster.</a:t>
            </a:r>
          </a:p>
          <a:p>
            <a:pPr eaLnBrk="1" hangingPunct="1">
              <a:spcBef>
                <a:spcPct val="0"/>
              </a:spcBef>
              <a:buFontTx/>
              <a:buAutoNum type="arabicPeriod"/>
              <a:defRPr/>
            </a:pPr>
            <a:endParaRPr lang="de-DE" altLang="de-DE" sz="1800" dirty="0"/>
          </a:p>
        </p:txBody>
      </p:sp>
      <p:graphicFrame>
        <p:nvGraphicFramePr>
          <p:cNvPr id="94214" name="Object 2">
            <a:extLst>
              <a:ext uri="{FF2B5EF4-FFF2-40B4-BE49-F238E27FC236}">
                <a16:creationId xmlns:a16="http://schemas.microsoft.com/office/drawing/2014/main" id="{70B51A47-49F2-4AC2-AD31-5AB157582B70}"/>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94269" name="Equation" r:id="rId4" imgW="391303" imgH="739129" progId="Equation.3">
                  <p:embed/>
                </p:oleObj>
              </mc:Choice>
              <mc:Fallback>
                <p:oleObj name="Equation" r:id="rId4" imgW="391303" imgH="739129"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liennummernplatzhalter 3">
            <a:extLst>
              <a:ext uri="{FF2B5EF4-FFF2-40B4-BE49-F238E27FC236}">
                <a16:creationId xmlns:a16="http://schemas.microsoft.com/office/drawing/2014/main" id="{2F3E2A0A-3E64-41EF-87DF-BACEF20101C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B90551E3-241A-41CA-907D-139BC27D5C18}" type="slidenum">
              <a:rPr lang="de-DE" altLang="de-DE" sz="1400" smtClean="0"/>
              <a:pPr>
                <a:spcBef>
                  <a:spcPct val="0"/>
                </a:spcBef>
                <a:buFontTx/>
                <a:buNone/>
              </a:pPr>
              <a:t>47</a:t>
            </a:fld>
            <a:endParaRPr lang="de-DE" altLang="de-DE" sz="1400"/>
          </a:p>
        </p:txBody>
      </p:sp>
      <p:sp>
        <p:nvSpPr>
          <p:cNvPr id="96259" name="Rectangle 2">
            <a:extLst>
              <a:ext uri="{FF2B5EF4-FFF2-40B4-BE49-F238E27FC236}">
                <a16:creationId xmlns:a16="http://schemas.microsoft.com/office/drawing/2014/main" id="{67E27518-34EA-4B90-A55B-DD0771EBEAA4}"/>
              </a:ext>
            </a:extLst>
          </p:cNvPr>
          <p:cNvSpPr>
            <a:spLocks noGrp="1" noChangeArrowheads="1"/>
          </p:cNvSpPr>
          <p:nvPr>
            <p:ph type="title"/>
          </p:nvPr>
        </p:nvSpPr>
        <p:spPr>
          <a:xfrm>
            <a:off x="163513" y="260350"/>
            <a:ext cx="8523287" cy="1000125"/>
          </a:xfrm>
        </p:spPr>
        <p:txBody>
          <a:bodyPr/>
          <a:lstStyle/>
          <a:p>
            <a:pPr eaLnBrk="1" hangingPunct="1"/>
            <a:r>
              <a:rPr lang="de-DE" altLang="de-DE">
                <a:solidFill>
                  <a:schemeClr val="tx1"/>
                </a:solidFill>
                <a:latin typeface="Calibri" panose="020F0502020204030204" pitchFamily="34" charset="0"/>
              </a:rPr>
              <a:t>RSA </a:t>
            </a:r>
            <a:r>
              <a:rPr lang="de-DE" altLang="de-DE">
                <a:latin typeface="Calibri" panose="020F0502020204030204" pitchFamily="34" charset="0"/>
              </a:rPr>
              <a:t>Security Inc.</a:t>
            </a:r>
            <a:endParaRPr lang="de-DE" altLang="de-DE">
              <a:solidFill>
                <a:schemeClr val="tx1"/>
              </a:solidFill>
              <a:latin typeface="Calibri" panose="020F0502020204030204" pitchFamily="34" charset="0"/>
            </a:endParaRPr>
          </a:p>
        </p:txBody>
      </p:sp>
      <p:sp>
        <p:nvSpPr>
          <p:cNvPr id="96260" name="Text Box 3">
            <a:extLst>
              <a:ext uri="{FF2B5EF4-FFF2-40B4-BE49-F238E27FC236}">
                <a16:creationId xmlns:a16="http://schemas.microsoft.com/office/drawing/2014/main" id="{F3349DF4-073D-4009-84AA-AB72A96DEB41}"/>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96261" name="Text Box 4">
            <a:extLst>
              <a:ext uri="{FF2B5EF4-FFF2-40B4-BE49-F238E27FC236}">
                <a16:creationId xmlns:a16="http://schemas.microsoft.com/office/drawing/2014/main" id="{C0AC8779-2330-4DDA-96E9-11E30BF9CE8D}"/>
              </a:ext>
            </a:extLst>
          </p:cNvPr>
          <p:cNvSpPr txBox="1">
            <a:spLocks noChangeArrowheads="1"/>
          </p:cNvSpPr>
          <p:nvPr/>
        </p:nvSpPr>
        <p:spPr bwMode="auto">
          <a:xfrm>
            <a:off x="506413" y="1831975"/>
            <a:ext cx="7848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r>
              <a:rPr lang="de-DE" altLang="de-DE" sz="1800">
                <a:latin typeface="Calibri" panose="020F0502020204030204" pitchFamily="34" charset="0"/>
              </a:rPr>
              <a:t>Gegründet von Rivest, Shamir und Adleman</a:t>
            </a:r>
          </a:p>
          <a:p>
            <a:pPr eaLnBrk="1" hangingPunct="1">
              <a:spcBef>
                <a:spcPct val="0"/>
              </a:spcBef>
            </a:pPr>
            <a:endParaRPr lang="de-DE" altLang="de-DE" sz="1800">
              <a:latin typeface="Calibri" panose="020F0502020204030204" pitchFamily="34" charset="0"/>
            </a:endParaRPr>
          </a:p>
          <a:p>
            <a:pPr eaLnBrk="1" hangingPunct="1">
              <a:spcBef>
                <a:spcPct val="0"/>
              </a:spcBef>
            </a:pPr>
            <a:r>
              <a:rPr lang="de-DE" altLang="de-DE" sz="1800">
                <a:latin typeface="Calibri" panose="020F0502020204030204" pitchFamily="34" charset="0"/>
                <a:hlinkClick r:id="rId4"/>
              </a:rPr>
              <a:t>https://de.wikipedia.org/wiki/RSA_Security</a:t>
            </a:r>
            <a:r>
              <a:rPr lang="de-DE" altLang="de-DE" sz="1800">
                <a:latin typeface="Calibri" panose="020F0502020204030204" pitchFamily="34" charset="0"/>
              </a:rPr>
              <a:t> (in späteren Vorlesung: aus </a:t>
            </a:r>
            <a:r>
              <a:rPr lang="de-DE" altLang="de-DE" sz="1800">
                <a:latin typeface="Calibri" panose="020F0502020204030204" pitchFamily="34" charset="0"/>
                <a:hlinkClick r:id="rId5" tooltip="Edward Snowden"/>
              </a:rPr>
              <a:t>Snowden-Dokumenten</a:t>
            </a:r>
            <a:r>
              <a:rPr lang="de-DE" altLang="de-DE" sz="1800">
                <a:latin typeface="Calibri" panose="020F0502020204030204" pitchFamily="34" charset="0"/>
              </a:rPr>
              <a:t> (2013) wurde bekannt, dass man für die NSA eine Krypto-Backdoor eingebaut hatte, in dem man einen umstrittenen (seit 2007) Zufallszahlengenerator zum Standard machte (</a:t>
            </a:r>
            <a:r>
              <a:rPr lang="de-DE" altLang="de-DE" sz="1800">
                <a:latin typeface="Calibri" panose="020F0502020204030204" pitchFamily="34" charset="0"/>
                <a:hlinkClick r:id="rId6" tooltip="Dual EC DRBG"/>
              </a:rPr>
              <a:t>Dual-EC-DRBG</a:t>
            </a:r>
            <a:r>
              <a:rPr lang="de-DE" altLang="de-DE" sz="1800">
                <a:latin typeface="Calibri" panose="020F0502020204030204" pitchFamily="34" charset="0"/>
              </a:rPr>
              <a:t>), der knackbar ist)</a:t>
            </a:r>
          </a:p>
          <a:p>
            <a:pPr eaLnBrk="1" hangingPunct="1">
              <a:spcBef>
                <a:spcPct val="0"/>
              </a:spcBef>
            </a:pPr>
            <a:endParaRPr lang="de-DE" altLang="de-DE" sz="1800">
              <a:latin typeface="Calibri" panose="020F0502020204030204" pitchFamily="34" charset="0"/>
            </a:endParaRPr>
          </a:p>
          <a:p>
            <a:pPr eaLnBrk="1" hangingPunct="1">
              <a:spcBef>
                <a:spcPct val="0"/>
              </a:spcBef>
            </a:pPr>
            <a:r>
              <a:rPr lang="de-DE" altLang="de-DE" sz="1800">
                <a:latin typeface="Calibri" panose="020F0502020204030204" pitchFamily="34" charset="0"/>
                <a:hlinkClick r:id="rId7"/>
              </a:rPr>
              <a:t>https://de.wikipedia.org/wiki/RSA-Kryptosystem</a:t>
            </a:r>
            <a:r>
              <a:rPr lang="de-DE" altLang="de-DE" sz="1800">
                <a:latin typeface="Calibri" panose="020F0502020204030204" pitchFamily="34" charset="0"/>
              </a:rPr>
              <a:t>: Abschnitt </a:t>
            </a:r>
            <a:br>
              <a:rPr lang="de-DE" altLang="de-DE" sz="1800">
                <a:latin typeface="Calibri" panose="020F0502020204030204" pitchFamily="34" charset="0"/>
              </a:rPr>
            </a:br>
            <a:r>
              <a:rPr lang="de-DE" altLang="de-DE" sz="1800">
                <a:latin typeface="Calibri" panose="020F0502020204030204" pitchFamily="34" charset="0"/>
              </a:rPr>
              <a:t>„Schwierigkeit des Faktorisierungsproblems“ bezieht sich </a:t>
            </a:r>
            <a:br>
              <a:rPr lang="de-DE" altLang="de-DE" sz="1800">
                <a:latin typeface="Calibri" panose="020F0502020204030204" pitchFamily="34" charset="0"/>
              </a:rPr>
            </a:br>
            <a:r>
              <a:rPr lang="de-DE" altLang="de-DE" sz="1800">
                <a:latin typeface="Calibri" panose="020F0502020204030204" pitchFamily="34" charset="0"/>
              </a:rPr>
              <a:t>auf Jens Franke von der Uni  Jena (https://de.wikipedia.org/wiki/Jens_Franke) </a:t>
            </a:r>
          </a:p>
          <a:p>
            <a:pPr eaLnBrk="1" hangingPunct="1">
              <a:spcBef>
                <a:spcPct val="0"/>
              </a:spcBef>
            </a:pPr>
            <a:endParaRPr lang="de-DE" altLang="de-DE" sz="1800"/>
          </a:p>
        </p:txBody>
      </p:sp>
      <p:graphicFrame>
        <p:nvGraphicFramePr>
          <p:cNvPr id="96262" name="Object 2">
            <a:extLst>
              <a:ext uri="{FF2B5EF4-FFF2-40B4-BE49-F238E27FC236}">
                <a16:creationId xmlns:a16="http://schemas.microsoft.com/office/drawing/2014/main" id="{A195938E-4DEE-4C07-849E-9EB1F7C6F5DD}"/>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96319" name="Equation" r:id="rId8" imgW="391303" imgH="739129" progId="Equation.3">
                  <p:embed/>
                </p:oleObj>
              </mc:Choice>
              <mc:Fallback>
                <p:oleObj name="Equation" r:id="rId8" imgW="391303" imgH="739129"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6263" name="Picture 4" descr="Bild von &lt;a href=&quot;http://www.math.uni-bonn.de/people/franke/&quot;&gt;Franke, Prof. Dr. Jens&lt;/a&gt;">
            <a:extLst>
              <a:ext uri="{FF2B5EF4-FFF2-40B4-BE49-F238E27FC236}">
                <a16:creationId xmlns:a16="http://schemas.microsoft.com/office/drawing/2014/main" id="{842599D3-FE0D-4185-9748-0D0A24D4C7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80263" y="3578225"/>
            <a:ext cx="15430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4" name="Textfeld 7">
            <a:extLst>
              <a:ext uri="{FF2B5EF4-FFF2-40B4-BE49-F238E27FC236}">
                <a16:creationId xmlns:a16="http://schemas.microsoft.com/office/drawing/2014/main" id="{D91D47B0-ACA8-4AA5-A210-4227154F356F}"/>
              </a:ext>
            </a:extLst>
          </p:cNvPr>
          <p:cNvSpPr txBox="1">
            <a:spLocks noChangeArrowheads="1"/>
          </p:cNvSpPr>
          <p:nvPr/>
        </p:nvSpPr>
        <p:spPr bwMode="auto">
          <a:xfrm>
            <a:off x="7180263" y="5635625"/>
            <a:ext cx="176847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100"/>
              <a:t>https://www.math.uni-bonn.de/members?mode=portrait&amp;uid=frankea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liennummernplatzhalter 3">
            <a:extLst>
              <a:ext uri="{FF2B5EF4-FFF2-40B4-BE49-F238E27FC236}">
                <a16:creationId xmlns:a16="http://schemas.microsoft.com/office/drawing/2014/main" id="{D9C33236-7D56-44AB-824D-EED1B01E532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0B230CCE-AC3D-49E9-A08D-7962305A7708}" type="slidenum">
              <a:rPr lang="de-DE" altLang="de-DE" sz="1400" smtClean="0"/>
              <a:pPr>
                <a:spcBef>
                  <a:spcPct val="0"/>
                </a:spcBef>
                <a:buFontTx/>
                <a:buNone/>
              </a:pPr>
              <a:t>48</a:t>
            </a:fld>
            <a:endParaRPr lang="de-DE" altLang="de-DE" sz="1400"/>
          </a:p>
        </p:txBody>
      </p:sp>
      <p:sp>
        <p:nvSpPr>
          <p:cNvPr id="98307" name="Rectangle 2">
            <a:extLst>
              <a:ext uri="{FF2B5EF4-FFF2-40B4-BE49-F238E27FC236}">
                <a16:creationId xmlns:a16="http://schemas.microsoft.com/office/drawing/2014/main" id="{EB18AE09-AC98-4E06-9E90-64D1A8472372}"/>
              </a:ext>
            </a:extLst>
          </p:cNvPr>
          <p:cNvSpPr>
            <a:spLocks noGrp="1" noChangeArrowheads="1"/>
          </p:cNvSpPr>
          <p:nvPr>
            <p:ph type="title"/>
          </p:nvPr>
        </p:nvSpPr>
        <p:spPr>
          <a:xfrm>
            <a:off x="163513" y="260350"/>
            <a:ext cx="8523287" cy="1000125"/>
          </a:xfrm>
        </p:spPr>
        <p:txBody>
          <a:bodyPr/>
          <a:lstStyle/>
          <a:p>
            <a:pPr eaLnBrk="1" hangingPunct="1"/>
            <a:r>
              <a:rPr lang="de-DE" altLang="de-DE" sz="3600" dirty="0">
                <a:solidFill>
                  <a:schemeClr val="tx1"/>
                </a:solidFill>
                <a:latin typeface="Calibri" panose="020F0502020204030204" pitchFamily="34" charset="0"/>
              </a:rPr>
              <a:t>RSA in PGP (Pretty </a:t>
            </a:r>
            <a:r>
              <a:rPr lang="de-DE" altLang="de-DE" sz="3600" dirty="0" err="1">
                <a:solidFill>
                  <a:schemeClr val="tx1"/>
                </a:solidFill>
                <a:latin typeface="Calibri" panose="020F0502020204030204" pitchFamily="34" charset="0"/>
              </a:rPr>
              <a:t>Good</a:t>
            </a:r>
            <a:r>
              <a:rPr lang="de-DE" altLang="de-DE" sz="3600" dirty="0">
                <a:solidFill>
                  <a:schemeClr val="tx1"/>
                </a:solidFill>
                <a:latin typeface="Calibri" panose="020F0502020204030204" pitchFamily="34" charset="0"/>
              </a:rPr>
              <a:t> Privacy) Programm</a:t>
            </a:r>
          </a:p>
        </p:txBody>
      </p:sp>
      <p:sp>
        <p:nvSpPr>
          <p:cNvPr id="98308" name="Text Box 3">
            <a:extLst>
              <a:ext uri="{FF2B5EF4-FFF2-40B4-BE49-F238E27FC236}">
                <a16:creationId xmlns:a16="http://schemas.microsoft.com/office/drawing/2014/main" id="{18C12BD9-1697-4A97-BE43-3608EF12215F}"/>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98309" name="Text Box 4">
            <a:extLst>
              <a:ext uri="{FF2B5EF4-FFF2-40B4-BE49-F238E27FC236}">
                <a16:creationId xmlns:a16="http://schemas.microsoft.com/office/drawing/2014/main" id="{61D8CE9C-3B3C-4E31-B2FF-BFCB5646A4E1}"/>
              </a:ext>
            </a:extLst>
          </p:cNvPr>
          <p:cNvSpPr txBox="1">
            <a:spLocks noChangeArrowheads="1"/>
          </p:cNvSpPr>
          <p:nvPr/>
        </p:nvSpPr>
        <p:spPr bwMode="auto">
          <a:xfrm>
            <a:off x="506413" y="1831975"/>
            <a:ext cx="6570662"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r>
              <a:rPr lang="de-DE" altLang="de-DE" sz="1800" dirty="0">
                <a:latin typeface="Calibri" panose="020F0502020204030204" pitchFamily="34" charset="0"/>
              </a:rPr>
              <a:t>Ziel: RSA ohne Hintertür!!!</a:t>
            </a:r>
          </a:p>
          <a:p>
            <a:pPr eaLnBrk="1" hangingPunct="1">
              <a:spcBef>
                <a:spcPct val="0"/>
              </a:spcBef>
            </a:pPr>
            <a:r>
              <a:rPr lang="de-DE" altLang="de-DE" sz="1800" dirty="0">
                <a:latin typeface="Calibri" panose="020F0502020204030204" pitchFamily="34" charset="0"/>
              </a:rPr>
              <a:t>dieses Programm schrieb in den USA Phil Zimmermann</a:t>
            </a:r>
          </a:p>
          <a:p>
            <a:pPr eaLnBrk="1" hangingPunct="1">
              <a:spcBef>
                <a:spcPct val="0"/>
              </a:spcBef>
            </a:pPr>
            <a:r>
              <a:rPr lang="de-DE" altLang="de-DE" sz="1800" dirty="0">
                <a:latin typeface="Calibri" panose="020F0502020204030204" pitchFamily="34" charset="0"/>
              </a:rPr>
              <a:t>private Schlüsselerzeugung läuft über zufällige Mausbewegungen auf dem Bildschirm (Erzeugung von Zufallszahlen, die dann zur Primzahlerzeugung dienen)</a:t>
            </a:r>
          </a:p>
          <a:p>
            <a:pPr eaLnBrk="1" hangingPunct="1">
              <a:spcBef>
                <a:spcPct val="0"/>
              </a:spcBef>
            </a:pPr>
            <a:r>
              <a:rPr lang="de-DE" altLang="de-DE" sz="1800" dirty="0">
                <a:latin typeface="Calibri" panose="020F0502020204030204" pitchFamily="34" charset="0"/>
              </a:rPr>
              <a:t>Programm wurde nicht verkauft (sonst wäre es garantiert vom amerikanischen Senat verboten worden), sondern 1991 frei ins Internet gestellt</a:t>
            </a:r>
          </a:p>
          <a:p>
            <a:pPr eaLnBrk="1" hangingPunct="1">
              <a:spcBef>
                <a:spcPct val="0"/>
              </a:spcBef>
            </a:pPr>
            <a:r>
              <a:rPr lang="de-DE" altLang="de-DE" sz="1800" dirty="0">
                <a:latin typeface="Calibri" panose="020F0502020204030204" pitchFamily="34" charset="0"/>
              </a:rPr>
              <a:t>Zimmermann bekam aber trotzdem riesigen Ärger, der erst 1996 endete</a:t>
            </a:r>
          </a:p>
          <a:p>
            <a:pPr eaLnBrk="1" hangingPunct="1">
              <a:spcBef>
                <a:spcPct val="0"/>
              </a:spcBef>
            </a:pPr>
            <a:r>
              <a:rPr lang="de-DE" altLang="de-DE" sz="1800" dirty="0">
                <a:latin typeface="Calibri" panose="020F0502020204030204" pitchFamily="34" charset="0"/>
              </a:rPr>
              <a:t>PGP bekannt für Festplattenverschlüsselung und um sicher Dateien zu löschen, jetzt auch für </a:t>
            </a:r>
            <a:r>
              <a:rPr lang="de-DE" altLang="de-DE" sz="1800" dirty="0" err="1">
                <a:latin typeface="Calibri" panose="020F0502020204030204" pitchFamily="34" charset="0"/>
              </a:rPr>
              <a:t>emails</a:t>
            </a:r>
            <a:endParaRPr lang="de-DE" altLang="de-DE" sz="1800" dirty="0">
              <a:latin typeface="Calibri" panose="020F0502020204030204" pitchFamily="34" charset="0"/>
            </a:endParaRPr>
          </a:p>
        </p:txBody>
      </p:sp>
      <p:graphicFrame>
        <p:nvGraphicFramePr>
          <p:cNvPr id="98310" name="Object 2">
            <a:extLst>
              <a:ext uri="{FF2B5EF4-FFF2-40B4-BE49-F238E27FC236}">
                <a16:creationId xmlns:a16="http://schemas.microsoft.com/office/drawing/2014/main" id="{84CDE89E-2B55-4CE6-82E0-E17BA4EBC9DE}"/>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98367" name="Equation" r:id="rId4" imgW="391303" imgH="739129" progId="Equation.3">
                  <p:embed/>
                </p:oleObj>
              </mc:Choice>
              <mc:Fallback>
                <p:oleObj name="Equation" r:id="rId4" imgW="391303" imgH="739129"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98311" name="Picture 10" descr="https://upload.wikimedia.org/wikipedia/commons/thumb/7/77/PRZ_closeup.jpg/170px-PRZ_closeup.jpg">
            <a:extLst>
              <a:ext uri="{FF2B5EF4-FFF2-40B4-BE49-F238E27FC236}">
                <a16:creationId xmlns:a16="http://schemas.microsoft.com/office/drawing/2014/main" id="{E827DBBC-5C27-49B2-99A9-BD7D9B70EC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48537" y="1154113"/>
            <a:ext cx="161925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2" name="Textfeld 1">
            <a:extLst>
              <a:ext uri="{FF2B5EF4-FFF2-40B4-BE49-F238E27FC236}">
                <a16:creationId xmlns:a16="http://schemas.microsoft.com/office/drawing/2014/main" id="{9963A35E-AD3C-47B7-802B-30BC8A28B9B5}"/>
              </a:ext>
            </a:extLst>
          </p:cNvPr>
          <p:cNvSpPr txBox="1">
            <a:spLocks noChangeArrowheads="1"/>
          </p:cNvSpPr>
          <p:nvPr/>
        </p:nvSpPr>
        <p:spPr bwMode="auto">
          <a:xfrm>
            <a:off x="7348537" y="3346451"/>
            <a:ext cx="7985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100" dirty="0"/>
              <a:t>Wikipedia</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liennummernplatzhalter 3">
            <a:extLst>
              <a:ext uri="{FF2B5EF4-FFF2-40B4-BE49-F238E27FC236}">
                <a16:creationId xmlns:a16="http://schemas.microsoft.com/office/drawing/2014/main" id="{2AEA50EE-C6F8-466C-97DD-F6449FD96899}"/>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eaLnBrk="1" hangingPunct="1">
              <a:spcBef>
                <a:spcPct val="0"/>
              </a:spcBef>
              <a:buFontTx/>
              <a:buNone/>
            </a:pPr>
            <a:fld id="{A555F518-BA06-4E81-A116-6FA459008BB3}" type="slidenum">
              <a:rPr lang="de-DE" altLang="de-DE" sz="1400"/>
              <a:pPr algn="r" eaLnBrk="1" hangingPunct="1">
                <a:spcBef>
                  <a:spcPct val="0"/>
                </a:spcBef>
                <a:buFontTx/>
                <a:buNone/>
              </a:pPr>
              <a:t>49</a:t>
            </a:fld>
            <a:endParaRPr lang="de-DE" altLang="de-DE" sz="1400"/>
          </a:p>
        </p:txBody>
      </p:sp>
      <p:sp>
        <p:nvSpPr>
          <p:cNvPr id="100355" name="Rectangle 2">
            <a:extLst>
              <a:ext uri="{FF2B5EF4-FFF2-40B4-BE49-F238E27FC236}">
                <a16:creationId xmlns:a16="http://schemas.microsoft.com/office/drawing/2014/main" id="{60E887A2-E699-47B1-A32D-5ABEC65A88A4}"/>
              </a:ext>
            </a:extLst>
          </p:cNvPr>
          <p:cNvSpPr>
            <a:spLocks noGrp="1" noChangeArrowheads="1"/>
          </p:cNvSpPr>
          <p:nvPr>
            <p:ph type="title" idx="4294967295"/>
          </p:nvPr>
        </p:nvSpPr>
        <p:spPr>
          <a:xfrm>
            <a:off x="163513" y="260350"/>
            <a:ext cx="8523287" cy="1000125"/>
          </a:xfrm>
        </p:spPr>
        <p:txBody>
          <a:bodyPr/>
          <a:lstStyle/>
          <a:p>
            <a:pPr eaLnBrk="1" hangingPunct="1"/>
            <a:r>
              <a:rPr lang="de-DE" altLang="de-DE" sz="3600">
                <a:solidFill>
                  <a:schemeClr val="tx1"/>
                </a:solidFill>
                <a:latin typeface="Calibri" panose="020F0502020204030204" pitchFamily="34" charset="0"/>
              </a:rPr>
              <a:t>Das PGP (Pretty Good Privacy) Programm</a:t>
            </a:r>
          </a:p>
        </p:txBody>
      </p:sp>
      <p:sp>
        <p:nvSpPr>
          <p:cNvPr id="100356" name="Text Box 3">
            <a:extLst>
              <a:ext uri="{FF2B5EF4-FFF2-40B4-BE49-F238E27FC236}">
                <a16:creationId xmlns:a16="http://schemas.microsoft.com/office/drawing/2014/main" id="{7D7C2E14-27FE-4095-AFE9-019673638472}"/>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126981" name="Text Box 4">
            <a:extLst>
              <a:ext uri="{FF2B5EF4-FFF2-40B4-BE49-F238E27FC236}">
                <a16:creationId xmlns:a16="http://schemas.microsoft.com/office/drawing/2014/main" id="{A1B6AEDC-F6A2-4FAA-AAA1-5FFB0D1D1F51}"/>
              </a:ext>
            </a:extLst>
          </p:cNvPr>
          <p:cNvSpPr txBox="1">
            <a:spLocks noChangeArrowheads="1"/>
          </p:cNvSpPr>
          <p:nvPr/>
        </p:nvSpPr>
        <p:spPr bwMode="auto">
          <a:xfrm>
            <a:off x="506413" y="1831975"/>
            <a:ext cx="7848600" cy="2062163"/>
          </a:xfrm>
          <a:prstGeom prst="rect">
            <a:avLst/>
          </a:prstGeom>
          <a:noFill/>
          <a:ln w="9525">
            <a:noFill/>
            <a:miter lim="800000"/>
            <a:headEnd/>
            <a:tailEnd/>
          </a:ln>
        </p:spPr>
        <p:txBody>
          <a:bodyPr>
            <a:spAutoFit/>
          </a:bodyPr>
          <a:lstStyle/>
          <a:p>
            <a:pPr marL="342900" indent="-342900">
              <a:spcBef>
                <a:spcPct val="20000"/>
              </a:spcBef>
              <a:buFontTx/>
              <a:buChar char="•"/>
              <a:defRPr/>
            </a:pPr>
            <a:r>
              <a:rPr lang="de-DE" altLang="de-DE" sz="2000" dirty="0">
                <a:latin typeface="Calibri" panose="020F0502020204030204" pitchFamily="34" charset="0"/>
              </a:rPr>
              <a:t>Wichtig ist Ende-zu-Ende Verschlüsselung (Verschlüsselung am Gerät des Senders)</a:t>
            </a:r>
          </a:p>
          <a:p>
            <a:pPr marL="342900" indent="-342900">
              <a:spcBef>
                <a:spcPct val="20000"/>
              </a:spcBef>
              <a:buFontTx/>
              <a:buChar char="•"/>
              <a:defRPr/>
            </a:pPr>
            <a:r>
              <a:rPr lang="de-DE" altLang="de-DE" sz="2000" dirty="0">
                <a:latin typeface="Calibri" panose="020F0502020204030204" pitchFamily="34" charset="0"/>
              </a:rPr>
              <a:t>Installation von PGP in Outlook (sehr praktisch und einfach): </a:t>
            </a:r>
            <a:br>
              <a:rPr lang="de-DE" altLang="de-DE" sz="2000" dirty="0">
                <a:latin typeface="Calibri" panose="020F0502020204030204" pitchFamily="34" charset="0"/>
              </a:rPr>
            </a:br>
            <a:r>
              <a:rPr lang="de-DE" altLang="de-DE" sz="2000" dirty="0">
                <a:latin typeface="Calibri" panose="020F0502020204030204" pitchFamily="34" charset="0"/>
                <a:hlinkClick r:id="rId4"/>
              </a:rPr>
              <a:t>http://einklich.net/anleitung/pgp2.htm</a:t>
            </a:r>
            <a:r>
              <a:rPr lang="de-DE" altLang="de-DE" sz="2000" dirty="0">
                <a:latin typeface="Calibri" panose="020F0502020204030204" pitchFamily="34" charset="0"/>
              </a:rPr>
              <a:t>  </a:t>
            </a:r>
          </a:p>
          <a:p>
            <a:pPr marL="342900" indent="-342900">
              <a:spcBef>
                <a:spcPct val="20000"/>
              </a:spcBef>
              <a:buFontTx/>
              <a:buChar char="•"/>
              <a:defRPr/>
            </a:pPr>
            <a:r>
              <a:rPr lang="de-DE" altLang="de-DE" sz="2000" dirty="0">
                <a:latin typeface="Calibri" panose="020F0502020204030204" pitchFamily="34" charset="0"/>
              </a:rPr>
              <a:t>Key Programm: </a:t>
            </a:r>
            <a:r>
              <a:rPr lang="de-DE" altLang="de-DE" sz="2000" u="sng" dirty="0">
                <a:solidFill>
                  <a:schemeClr val="accent1">
                    <a:lumMod val="50000"/>
                  </a:schemeClr>
                </a:solidFill>
                <a:latin typeface="Calibri" panose="020F0502020204030204" pitchFamily="34" charset="0"/>
              </a:rPr>
              <a:t>h</a:t>
            </a:r>
            <a:r>
              <a:rPr lang="de-DE" altLang="de-DE" sz="2000" u="sng" dirty="0">
                <a:solidFill>
                  <a:schemeClr val="accent1">
                    <a:lumMod val="50000"/>
                  </a:schemeClr>
                </a:solidFill>
                <a:latin typeface="Calibri" panose="020F0502020204030204" pitchFamily="34" charset="0"/>
                <a:hlinkClick r:id="rId5"/>
              </a:rPr>
              <a:t>t</a:t>
            </a:r>
            <a:r>
              <a:rPr lang="de-DE" altLang="de-DE" sz="2000" dirty="0">
                <a:latin typeface="Calibri" panose="020F0502020204030204" pitchFamily="34" charset="0"/>
                <a:hlinkClick r:id="rId5"/>
              </a:rPr>
              <a:t>tp://www.chip.de/downloads/Gpg4win_29258649.html</a:t>
            </a:r>
            <a:r>
              <a:rPr lang="de-DE" altLang="de-DE" sz="2000" dirty="0">
                <a:latin typeface="Calibri" panose="020F0502020204030204" pitchFamily="34" charset="0"/>
              </a:rPr>
              <a:t>   </a:t>
            </a:r>
          </a:p>
        </p:txBody>
      </p:sp>
      <p:graphicFrame>
        <p:nvGraphicFramePr>
          <p:cNvPr id="100358" name="Object 2">
            <a:extLst>
              <a:ext uri="{FF2B5EF4-FFF2-40B4-BE49-F238E27FC236}">
                <a16:creationId xmlns:a16="http://schemas.microsoft.com/office/drawing/2014/main" id="{9FBDD60C-F1DE-4106-88F2-62B792563EA1}"/>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0413" name="Equation" r:id="rId6" imgW="391303" imgH="739129" progId="Equation.3">
                  <p:embed/>
                </p:oleObj>
              </mc:Choice>
              <mc:Fallback>
                <p:oleObj name="Equation" r:id="rId6" imgW="391303" imgH="739129"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liennummernplatzhalter 3">
            <a:extLst>
              <a:ext uri="{FF2B5EF4-FFF2-40B4-BE49-F238E27FC236}">
                <a16:creationId xmlns:a16="http://schemas.microsoft.com/office/drawing/2014/main" id="{2BA086E5-B504-4740-9B10-27B683249A7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B00262CA-F839-4555-8D72-2FD3DC998611}" type="slidenum">
              <a:rPr lang="de-DE" altLang="de-DE" sz="1400" smtClean="0"/>
              <a:pPr>
                <a:spcBef>
                  <a:spcPct val="0"/>
                </a:spcBef>
                <a:buFontTx/>
                <a:buNone/>
              </a:pPr>
              <a:t>5</a:t>
            </a:fld>
            <a:endParaRPr lang="de-DE" altLang="de-DE" sz="1400"/>
          </a:p>
        </p:txBody>
      </p:sp>
      <p:sp>
        <p:nvSpPr>
          <p:cNvPr id="12291" name="Rectangle 2">
            <a:extLst>
              <a:ext uri="{FF2B5EF4-FFF2-40B4-BE49-F238E27FC236}">
                <a16:creationId xmlns:a16="http://schemas.microsoft.com/office/drawing/2014/main" id="{3B2CA84D-A968-4557-8B23-0CF9DD999D5F}"/>
              </a:ext>
            </a:extLst>
          </p:cNvPr>
          <p:cNvSpPr>
            <a:spLocks noGrp="1" noChangeArrowheads="1"/>
          </p:cNvSpPr>
          <p:nvPr>
            <p:ph type="title"/>
          </p:nvPr>
        </p:nvSpPr>
        <p:spPr>
          <a:xfrm>
            <a:off x="420688" y="260350"/>
            <a:ext cx="8266112" cy="1000125"/>
          </a:xfrm>
        </p:spPr>
        <p:txBody>
          <a:bodyPr/>
          <a:lstStyle/>
          <a:p>
            <a:pPr eaLnBrk="1" hangingPunct="1"/>
            <a:r>
              <a:rPr lang="de-DE" altLang="de-DE">
                <a:solidFill>
                  <a:schemeClr val="tx1"/>
                </a:solidFill>
                <a:latin typeface="Calibri" panose="020F0502020204030204" pitchFamily="34" charset="0"/>
              </a:rPr>
              <a:t>Kryptografie: Fragen </a:t>
            </a:r>
            <a:endParaRPr lang="de-DE" altLang="de-DE">
              <a:latin typeface="Calibri" panose="020F0502020204030204" pitchFamily="34" charset="0"/>
            </a:endParaRPr>
          </a:p>
        </p:txBody>
      </p:sp>
      <p:sp>
        <p:nvSpPr>
          <p:cNvPr id="12292" name="Text Box 3">
            <a:extLst>
              <a:ext uri="{FF2B5EF4-FFF2-40B4-BE49-F238E27FC236}">
                <a16:creationId xmlns:a16="http://schemas.microsoft.com/office/drawing/2014/main" id="{1E4ABCD8-7ABB-4D72-8E97-A9607FB99285}"/>
              </a:ext>
            </a:extLst>
          </p:cNvPr>
          <p:cNvSpPr txBox="1">
            <a:spLocks noChangeArrowheads="1"/>
          </p:cNvSpPr>
          <p:nvPr/>
        </p:nvSpPr>
        <p:spPr bwMode="auto">
          <a:xfrm>
            <a:off x="530225" y="1084263"/>
            <a:ext cx="810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433156" name="Text Box 4">
            <a:extLst>
              <a:ext uri="{FF2B5EF4-FFF2-40B4-BE49-F238E27FC236}">
                <a16:creationId xmlns:a16="http://schemas.microsoft.com/office/drawing/2014/main" id="{F87DB272-4AF6-4B17-ADCD-B95785D16FBA}"/>
              </a:ext>
            </a:extLst>
          </p:cNvPr>
          <p:cNvSpPr txBox="1">
            <a:spLocks noChangeArrowheads="1"/>
          </p:cNvSpPr>
          <p:nvPr/>
        </p:nvSpPr>
        <p:spPr bwMode="auto">
          <a:xfrm>
            <a:off x="725488" y="1584325"/>
            <a:ext cx="78486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r>
              <a:rPr lang="de-DE" altLang="de-DE" sz="1800"/>
              <a:t> </a:t>
            </a:r>
            <a:r>
              <a:rPr lang="de-DE" altLang="de-DE" sz="1800">
                <a:latin typeface="Calibri" panose="020F0502020204030204" pitchFamily="34" charset="0"/>
              </a:rPr>
              <a:t>Was ist Kryptografie?</a:t>
            </a:r>
          </a:p>
          <a:p>
            <a:pPr eaLnBrk="1" hangingPunct="1">
              <a:spcBef>
                <a:spcPct val="0"/>
              </a:spcBef>
            </a:pPr>
            <a:endParaRPr lang="de-DE" altLang="de-DE" sz="1800">
              <a:latin typeface="Calibri" panose="020F0502020204030204" pitchFamily="34" charset="0"/>
            </a:endParaRPr>
          </a:p>
          <a:p>
            <a:pPr eaLnBrk="1" hangingPunct="1">
              <a:spcBef>
                <a:spcPct val="0"/>
              </a:spcBef>
            </a:pPr>
            <a:r>
              <a:rPr lang="de-DE" altLang="de-DE" sz="1800">
                <a:latin typeface="Calibri" panose="020F0502020204030204" pitchFamily="34" charset="0"/>
              </a:rPr>
              <a:t> Was sind Techniken der Verschlüsselung?</a:t>
            </a:r>
          </a:p>
          <a:p>
            <a:pPr eaLnBrk="1" hangingPunct="1">
              <a:spcBef>
                <a:spcPct val="0"/>
              </a:spcBef>
            </a:pPr>
            <a:endParaRPr lang="de-DE" altLang="de-DE" sz="1800">
              <a:latin typeface="Calibri" panose="020F0502020204030204" pitchFamily="34" charset="0"/>
            </a:endParaRPr>
          </a:p>
          <a:p>
            <a:pPr eaLnBrk="1" hangingPunct="1">
              <a:spcBef>
                <a:spcPct val="0"/>
              </a:spcBef>
            </a:pPr>
            <a:r>
              <a:rPr lang="de-DE" altLang="de-DE" sz="1800">
                <a:latin typeface="Calibri" panose="020F0502020204030204" pitchFamily="34" charset="0"/>
              </a:rPr>
              <a:t> Wie läuft eine Verschlüsselung ab?</a:t>
            </a:r>
          </a:p>
          <a:p>
            <a:pPr eaLnBrk="1" hangingPunct="1">
              <a:spcBef>
                <a:spcPct val="0"/>
              </a:spcBef>
            </a:pPr>
            <a:endParaRPr lang="de-DE" altLang="de-DE" sz="1800">
              <a:latin typeface="Calibri" panose="020F0502020204030204" pitchFamily="34" charset="0"/>
            </a:endParaRPr>
          </a:p>
          <a:p>
            <a:pPr eaLnBrk="1" hangingPunct="1">
              <a:spcBef>
                <a:spcPct val="0"/>
              </a:spcBef>
            </a:pPr>
            <a:r>
              <a:rPr lang="de-DE" altLang="de-DE" sz="1800">
                <a:latin typeface="Calibri" panose="020F0502020204030204" pitchFamily="34" charset="0"/>
              </a:rPr>
              <a:t> Haben Chiffriermaschinen und die Enigma etwas miteinander zu tun?</a:t>
            </a:r>
          </a:p>
          <a:p>
            <a:pPr eaLnBrk="1" hangingPunct="1">
              <a:spcBef>
                <a:spcPct val="0"/>
              </a:spcBef>
            </a:pPr>
            <a:endParaRPr lang="de-DE" altLang="de-DE" sz="1800">
              <a:latin typeface="Calibri" panose="020F0502020204030204" pitchFamily="34" charset="0"/>
            </a:endParaRPr>
          </a:p>
          <a:p>
            <a:pPr eaLnBrk="1" hangingPunct="1">
              <a:spcBef>
                <a:spcPct val="0"/>
              </a:spcBef>
            </a:pPr>
            <a:r>
              <a:rPr lang="de-DE" altLang="de-DE" sz="1800">
                <a:latin typeface="Calibri" panose="020F0502020204030204" pitchFamily="34" charset="0"/>
              </a:rPr>
              <a:t> Was macht die Vorhängeschlossidee klar?</a:t>
            </a:r>
          </a:p>
          <a:p>
            <a:pPr eaLnBrk="1" hangingPunct="1">
              <a:spcBef>
                <a:spcPct val="0"/>
              </a:spcBef>
            </a:pPr>
            <a:endParaRPr lang="de-DE" altLang="de-DE" sz="1800">
              <a:latin typeface="Calibri" panose="020F0502020204030204" pitchFamily="34" charset="0"/>
            </a:endParaRPr>
          </a:p>
          <a:p>
            <a:pPr eaLnBrk="1" hangingPunct="1">
              <a:spcBef>
                <a:spcPct val="0"/>
              </a:spcBef>
            </a:pPr>
            <a:r>
              <a:rPr lang="de-DE" altLang="de-DE" sz="1800">
                <a:latin typeface="Calibri" panose="020F0502020204030204" pitchFamily="34" charset="0"/>
              </a:rPr>
              <a:t> Was ist und wie funktioniert RSA?</a:t>
            </a:r>
          </a:p>
          <a:p>
            <a:pPr eaLnBrk="1" hangingPunct="1">
              <a:spcBef>
                <a:spcPct val="0"/>
              </a:spcBef>
            </a:pPr>
            <a:endParaRPr lang="de-DE" altLang="de-DE" sz="1800">
              <a:latin typeface="Calibri" panose="020F0502020204030204" pitchFamily="34" charset="0"/>
            </a:endParaRPr>
          </a:p>
          <a:p>
            <a:pPr eaLnBrk="1" hangingPunct="1">
              <a:spcBef>
                <a:spcPct val="0"/>
              </a:spcBef>
            </a:pPr>
            <a:r>
              <a:rPr lang="de-DE" altLang="de-DE" sz="1800">
                <a:latin typeface="Calibri" panose="020F0502020204030204" pitchFamily="34" charset="0"/>
              </a:rPr>
              <a:t> Was ist PGP?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31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315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315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3156">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3156">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33156">
                                            <p:txEl>
                                              <p:pRg st="10" end="1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3315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56"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liennummernplatzhalter 3">
            <a:extLst>
              <a:ext uri="{FF2B5EF4-FFF2-40B4-BE49-F238E27FC236}">
                <a16:creationId xmlns:a16="http://schemas.microsoft.com/office/drawing/2014/main" id="{5FBC7EFF-D7D9-449F-825C-EDED9EB5DF5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97A846B8-D8A9-41E7-9387-5F9152C77AF1}" type="slidenum">
              <a:rPr lang="de-DE" altLang="de-DE" sz="1400" smtClean="0"/>
              <a:pPr>
                <a:spcBef>
                  <a:spcPct val="0"/>
                </a:spcBef>
                <a:buFontTx/>
                <a:buNone/>
              </a:pPr>
              <a:t>50</a:t>
            </a:fld>
            <a:endParaRPr lang="de-DE" altLang="de-DE" sz="1400"/>
          </a:p>
        </p:txBody>
      </p:sp>
      <p:sp>
        <p:nvSpPr>
          <p:cNvPr id="102403" name="Rectangle 2">
            <a:extLst>
              <a:ext uri="{FF2B5EF4-FFF2-40B4-BE49-F238E27FC236}">
                <a16:creationId xmlns:a16="http://schemas.microsoft.com/office/drawing/2014/main" id="{014FF262-E01A-48BC-9EF6-36DAC8085456}"/>
              </a:ext>
            </a:extLst>
          </p:cNvPr>
          <p:cNvSpPr>
            <a:spLocks noGrp="1" noChangeArrowheads="1"/>
          </p:cNvSpPr>
          <p:nvPr>
            <p:ph type="title"/>
          </p:nvPr>
        </p:nvSpPr>
        <p:spPr>
          <a:xfrm>
            <a:off x="163513" y="260350"/>
            <a:ext cx="8523287" cy="1000125"/>
          </a:xfrm>
        </p:spPr>
        <p:txBody>
          <a:bodyPr/>
          <a:lstStyle/>
          <a:p>
            <a:pPr eaLnBrk="1" hangingPunct="1"/>
            <a:r>
              <a:rPr lang="de-DE" altLang="de-DE" dirty="0">
                <a:solidFill>
                  <a:schemeClr val="tx1"/>
                </a:solidFill>
                <a:latin typeface="Calibri" panose="020F0502020204030204" pitchFamily="34" charset="0"/>
              </a:rPr>
              <a:t>PGP: sichere </a:t>
            </a:r>
            <a:r>
              <a:rPr lang="de-DE" altLang="de-DE" dirty="0" err="1">
                <a:solidFill>
                  <a:schemeClr val="tx1"/>
                </a:solidFill>
                <a:latin typeface="Calibri" panose="020F0502020204030204" pitchFamily="34" charset="0"/>
              </a:rPr>
              <a:t>emails</a:t>
            </a:r>
            <a:endParaRPr lang="de-DE" altLang="de-DE" dirty="0">
              <a:solidFill>
                <a:schemeClr val="tx1"/>
              </a:solidFill>
              <a:latin typeface="Calibri" panose="020F0502020204030204" pitchFamily="34" charset="0"/>
            </a:endParaRPr>
          </a:p>
        </p:txBody>
      </p:sp>
      <p:sp>
        <p:nvSpPr>
          <p:cNvPr id="102404" name="Text Box 3">
            <a:extLst>
              <a:ext uri="{FF2B5EF4-FFF2-40B4-BE49-F238E27FC236}">
                <a16:creationId xmlns:a16="http://schemas.microsoft.com/office/drawing/2014/main" id="{46CA5856-B586-48D3-9A90-3BC72E37C09E}"/>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102405" name="Text Box 4">
            <a:extLst>
              <a:ext uri="{FF2B5EF4-FFF2-40B4-BE49-F238E27FC236}">
                <a16:creationId xmlns:a16="http://schemas.microsoft.com/office/drawing/2014/main" id="{1087A372-AAF6-4F03-9BAB-04403F279CCE}"/>
              </a:ext>
            </a:extLst>
          </p:cNvPr>
          <p:cNvSpPr txBox="1">
            <a:spLocks noChangeArrowheads="1"/>
          </p:cNvSpPr>
          <p:nvPr/>
        </p:nvSpPr>
        <p:spPr bwMode="auto">
          <a:xfrm>
            <a:off x="506413" y="1209675"/>
            <a:ext cx="7848600"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800" dirty="0">
                <a:latin typeface="Calibri" panose="020F0502020204030204" pitchFamily="34" charset="0"/>
              </a:rPr>
              <a:t>Frage: Sollen </a:t>
            </a:r>
            <a:r>
              <a:rPr lang="de-DE" altLang="de-DE" sz="1800" dirty="0" err="1">
                <a:latin typeface="Calibri" panose="020F0502020204030204" pitchFamily="34" charset="0"/>
              </a:rPr>
              <a:t>emails</a:t>
            </a:r>
            <a:r>
              <a:rPr lang="de-DE" altLang="de-DE" sz="1800" dirty="0">
                <a:latin typeface="Calibri" panose="020F0502020204030204" pitchFamily="34" charset="0"/>
              </a:rPr>
              <a:t> </a:t>
            </a:r>
            <a:r>
              <a:rPr lang="de-DE" altLang="de-DE" sz="1800" i="1" dirty="0">
                <a:latin typeface="Calibri" panose="020F0502020204030204" pitchFamily="34" charset="0"/>
              </a:rPr>
              <a:t>Postkarten</a:t>
            </a:r>
            <a:r>
              <a:rPr lang="de-DE" altLang="de-DE" sz="1800" dirty="0">
                <a:latin typeface="Calibri" panose="020F0502020204030204" pitchFamily="34" charset="0"/>
              </a:rPr>
              <a:t> oder </a:t>
            </a:r>
            <a:r>
              <a:rPr lang="de-DE" altLang="de-DE" sz="1800" i="1" dirty="0">
                <a:latin typeface="Calibri" panose="020F0502020204030204" pitchFamily="34" charset="0"/>
              </a:rPr>
              <a:t>Briefe</a:t>
            </a:r>
            <a:r>
              <a:rPr lang="de-DE" altLang="de-DE" sz="1800" dirty="0">
                <a:latin typeface="Calibri" panose="020F0502020204030204" pitchFamily="34" charset="0"/>
              </a:rPr>
              <a:t> sein?</a:t>
            </a: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buFontTx/>
              <a:buNone/>
            </a:pPr>
            <a:r>
              <a:rPr lang="de-DE" altLang="de-DE" sz="1800" dirty="0">
                <a:latin typeface="Calibri" panose="020F0502020204030204" pitchFamily="34" charset="0"/>
              </a:rPr>
              <a:t>Zwei Aspekte sind dabei wichtig:</a:t>
            </a:r>
          </a:p>
          <a:p>
            <a:pPr eaLnBrk="1" hangingPunct="1">
              <a:spcBef>
                <a:spcPct val="0"/>
              </a:spcBef>
              <a:buFontTx/>
              <a:buAutoNum type="arabicPeriod"/>
            </a:pPr>
            <a:r>
              <a:rPr lang="de-DE" altLang="de-DE" sz="1800" dirty="0">
                <a:latin typeface="Calibri" panose="020F0502020204030204" pitchFamily="34" charset="0"/>
              </a:rPr>
              <a:t>Sorgfältiger Schutz des privaten Schlüssels vor Verlust oder unbefugten Zugriff</a:t>
            </a:r>
          </a:p>
          <a:p>
            <a:pPr eaLnBrk="1" hangingPunct="1">
              <a:spcBef>
                <a:spcPct val="0"/>
              </a:spcBef>
              <a:buFontTx/>
              <a:buAutoNum type="arabicPeriod"/>
            </a:pPr>
            <a:r>
              <a:rPr lang="de-DE" altLang="de-DE" sz="1800" dirty="0">
                <a:latin typeface="Calibri" panose="020F0502020204030204" pitchFamily="34" charset="0"/>
              </a:rPr>
              <a:t>Globale Schlüsselverzeichnisse: Echtheit der öffentlichen Schlüssel?</a:t>
            </a:r>
          </a:p>
          <a:p>
            <a:pPr eaLnBrk="1" hangingPunct="1">
              <a:spcBef>
                <a:spcPct val="0"/>
              </a:spcBef>
              <a:buFont typeface="Wingdings" panose="05000000000000000000" pitchFamily="2" charset="2"/>
              <a:buChar char="à"/>
            </a:pPr>
            <a:r>
              <a:rPr lang="de-DE" altLang="de-DE" sz="1800" dirty="0">
                <a:latin typeface="Calibri" panose="020F0502020204030204" pitchFamily="34" charset="0"/>
              </a:rPr>
              <a:t>Idee der Schlüsselhinterlegung bei vertrauenswürdigem Dritten (TTP)? Dem Staat?</a:t>
            </a:r>
          </a:p>
          <a:p>
            <a:pPr eaLnBrk="1" hangingPunct="1">
              <a:spcBef>
                <a:spcPct val="0"/>
              </a:spcBef>
              <a:buFont typeface="Wingdings" panose="05000000000000000000" pitchFamily="2" charset="2"/>
              <a:buChar char="à"/>
            </a:pPr>
            <a:r>
              <a:rPr lang="de-DE" altLang="de-DE" sz="1800" dirty="0">
                <a:latin typeface="Calibri" panose="020F0502020204030204" pitchFamily="34" charset="0"/>
              </a:rPr>
              <a:t>Teufelskreis: Web </a:t>
            </a:r>
            <a:r>
              <a:rPr lang="de-DE" altLang="de-DE" sz="1800" dirty="0" err="1">
                <a:latin typeface="Calibri" panose="020F0502020204030204" pitchFamily="34" charset="0"/>
              </a:rPr>
              <a:t>of</a:t>
            </a:r>
            <a:r>
              <a:rPr lang="de-DE" altLang="de-DE" sz="1800" dirty="0">
                <a:latin typeface="Calibri" panose="020F0502020204030204" pitchFamily="34" charset="0"/>
              </a:rPr>
              <a:t> Trust (</a:t>
            </a:r>
            <a:r>
              <a:rPr lang="de-DE" altLang="de-DE" sz="1800" dirty="0" err="1">
                <a:latin typeface="Calibri" panose="020F0502020204030204" pitchFamily="34" charset="0"/>
              </a:rPr>
              <a:t>WoT</a:t>
            </a:r>
            <a:r>
              <a:rPr lang="de-DE" altLang="de-DE" sz="1800" dirty="0">
                <a:latin typeface="Calibri" panose="020F0502020204030204" pitchFamily="34" charset="0"/>
              </a:rPr>
              <a:t>)</a:t>
            </a:r>
          </a:p>
          <a:p>
            <a:pPr eaLnBrk="1" hangingPunct="1">
              <a:spcBef>
                <a:spcPct val="0"/>
              </a:spcBef>
              <a:buFontTx/>
              <a:buNone/>
            </a:pPr>
            <a:endParaRPr lang="de-DE" altLang="de-DE" sz="1800" dirty="0">
              <a:latin typeface="Calibri" panose="020F0502020204030204" pitchFamily="34" charset="0"/>
            </a:endParaRPr>
          </a:p>
          <a:p>
            <a:pPr eaLnBrk="1" hangingPunct="1">
              <a:spcBef>
                <a:spcPct val="0"/>
              </a:spcBef>
              <a:buFontTx/>
              <a:buNone/>
            </a:pPr>
            <a:r>
              <a:rPr lang="de-DE" altLang="de-DE" sz="1800" dirty="0">
                <a:latin typeface="Calibri" panose="020F0502020204030204" pitchFamily="34" charset="0"/>
              </a:rPr>
              <a:t>PGP: man hat alles selbst in der Hand</a:t>
            </a:r>
          </a:p>
          <a:p>
            <a:pPr eaLnBrk="1" hangingPunct="1">
              <a:spcBef>
                <a:spcPct val="0"/>
              </a:spcBef>
              <a:buFontTx/>
              <a:buNone/>
            </a:pPr>
            <a:r>
              <a:rPr lang="de-DE" altLang="de-DE" sz="1800" dirty="0">
                <a:latin typeface="Calibri" panose="020F0502020204030204" pitchFamily="34" charset="0"/>
              </a:rPr>
              <a:t>S/MIME (SSL): öffentliche Schlüssel kommen von Schlüsselhinterlegern, abgelegt bei undurchsichtigen Zertifizierungsstellen, dadurch läuft alles aber schön automatisch ab</a:t>
            </a:r>
          </a:p>
        </p:txBody>
      </p:sp>
      <p:graphicFrame>
        <p:nvGraphicFramePr>
          <p:cNvPr id="102406" name="Object 2">
            <a:extLst>
              <a:ext uri="{FF2B5EF4-FFF2-40B4-BE49-F238E27FC236}">
                <a16:creationId xmlns:a16="http://schemas.microsoft.com/office/drawing/2014/main" id="{0C8C9192-48AF-4BEA-AB95-B491E87C2717}"/>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2461" name="Equation" r:id="rId4" imgW="391303" imgH="739129" progId="Equation.3">
                  <p:embed/>
                </p:oleObj>
              </mc:Choice>
              <mc:Fallback>
                <p:oleObj name="Equation" r:id="rId4" imgW="391303" imgH="739129"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liennummernplatzhalter 3">
            <a:extLst>
              <a:ext uri="{FF2B5EF4-FFF2-40B4-BE49-F238E27FC236}">
                <a16:creationId xmlns:a16="http://schemas.microsoft.com/office/drawing/2014/main" id="{F415204D-DCD2-49B5-BEAA-AAC1B5BBAC1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D11A54C4-309B-4621-B223-98AA89B5ACB7}" type="slidenum">
              <a:rPr lang="de-DE" altLang="de-DE" sz="1400" smtClean="0"/>
              <a:pPr>
                <a:spcBef>
                  <a:spcPct val="0"/>
                </a:spcBef>
                <a:buFontTx/>
                <a:buNone/>
              </a:pPr>
              <a:t>51</a:t>
            </a:fld>
            <a:endParaRPr lang="de-DE" altLang="de-DE" sz="1400"/>
          </a:p>
        </p:txBody>
      </p:sp>
      <p:sp>
        <p:nvSpPr>
          <p:cNvPr id="104451" name="Rectangle 2">
            <a:extLst>
              <a:ext uri="{FF2B5EF4-FFF2-40B4-BE49-F238E27FC236}">
                <a16:creationId xmlns:a16="http://schemas.microsoft.com/office/drawing/2014/main" id="{3D241314-570A-4B1A-8FC7-7FF72B6CFF58}"/>
              </a:ext>
            </a:extLst>
          </p:cNvPr>
          <p:cNvSpPr>
            <a:spLocks noGrp="1" noChangeArrowheads="1"/>
          </p:cNvSpPr>
          <p:nvPr>
            <p:ph type="title"/>
          </p:nvPr>
        </p:nvSpPr>
        <p:spPr>
          <a:xfrm>
            <a:off x="163513" y="260350"/>
            <a:ext cx="8523287" cy="1000125"/>
          </a:xfrm>
        </p:spPr>
        <p:txBody>
          <a:bodyPr/>
          <a:lstStyle/>
          <a:p>
            <a:pPr eaLnBrk="1" hangingPunct="1"/>
            <a:r>
              <a:rPr lang="de-DE" altLang="de-DE">
                <a:solidFill>
                  <a:schemeClr val="tx1"/>
                </a:solidFill>
                <a:latin typeface="Calibri" panose="020F0502020204030204" pitchFamily="34" charset="0"/>
              </a:rPr>
              <a:t>Andere Begriffe</a:t>
            </a:r>
          </a:p>
        </p:txBody>
      </p:sp>
      <p:sp>
        <p:nvSpPr>
          <p:cNvPr id="104452" name="Text Box 3">
            <a:extLst>
              <a:ext uri="{FF2B5EF4-FFF2-40B4-BE49-F238E27FC236}">
                <a16:creationId xmlns:a16="http://schemas.microsoft.com/office/drawing/2014/main" id="{49C2DCF7-3CC4-4BC2-B265-34CB82711A9F}"/>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104453" name="Text Box 4">
            <a:extLst>
              <a:ext uri="{FF2B5EF4-FFF2-40B4-BE49-F238E27FC236}">
                <a16:creationId xmlns:a16="http://schemas.microsoft.com/office/drawing/2014/main" id="{B2C9DD9D-0EAE-4015-8188-D9A9793F83A5}"/>
              </a:ext>
            </a:extLst>
          </p:cNvPr>
          <p:cNvSpPr txBox="1">
            <a:spLocks noChangeArrowheads="1"/>
          </p:cNvSpPr>
          <p:nvPr/>
        </p:nvSpPr>
        <p:spPr bwMode="auto">
          <a:xfrm>
            <a:off x="506413" y="1831975"/>
            <a:ext cx="78486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r>
              <a:rPr lang="de-DE" altLang="de-DE" i="1">
                <a:latin typeface="Calibri" panose="020F0502020204030204" pitchFamily="34" charset="0"/>
              </a:rPr>
              <a:t>Digitale Signatur:</a:t>
            </a:r>
            <a:r>
              <a:rPr lang="de-DE" altLang="de-DE" sz="1400">
                <a:latin typeface="Calibri" panose="020F0502020204030204" pitchFamily="34" charset="0"/>
              </a:rPr>
              <a:t> </a:t>
            </a:r>
            <a:r>
              <a:rPr lang="de-DE" altLang="de-DE" sz="1800">
                <a:latin typeface="Calibri" panose="020F0502020204030204" pitchFamily="34" charset="0"/>
              </a:rPr>
              <a:t>Unterschrift von EINER Person erzeugt, aber von VIELEN verifizierbar.</a:t>
            </a:r>
          </a:p>
          <a:p>
            <a:pPr eaLnBrk="1" hangingPunct="1">
              <a:spcBef>
                <a:spcPct val="0"/>
              </a:spcBef>
            </a:pPr>
            <a:endParaRPr lang="de-DE" altLang="de-DE" sz="1800">
              <a:latin typeface="Calibri" panose="020F0502020204030204" pitchFamily="34" charset="0"/>
            </a:endParaRPr>
          </a:p>
          <a:p>
            <a:pPr eaLnBrk="1" hangingPunct="1">
              <a:spcBef>
                <a:spcPct val="0"/>
              </a:spcBef>
            </a:pPr>
            <a:r>
              <a:rPr lang="de-DE" altLang="de-DE" sz="1800" i="1">
                <a:latin typeface="Calibri" panose="020F0502020204030204" pitchFamily="34" charset="0"/>
              </a:rPr>
              <a:t>TAN</a:t>
            </a:r>
            <a:r>
              <a:rPr lang="de-DE" altLang="de-DE" sz="1800">
                <a:latin typeface="Calibri" panose="020F0502020204030204" pitchFamily="34" charset="0"/>
              </a:rPr>
              <a:t>: Einmal-Passwort (one time Pad): muss nicht verschlüsselt werden, da es nur einmal benutzt wird</a:t>
            </a:r>
          </a:p>
          <a:p>
            <a:pPr eaLnBrk="1" hangingPunct="1">
              <a:spcBef>
                <a:spcPct val="0"/>
              </a:spcBef>
            </a:pPr>
            <a:endParaRPr lang="de-DE" altLang="de-DE" sz="1800">
              <a:latin typeface="Calibri" panose="020F0502020204030204" pitchFamily="34" charset="0"/>
            </a:endParaRPr>
          </a:p>
          <a:p>
            <a:pPr eaLnBrk="1" hangingPunct="1">
              <a:spcBef>
                <a:spcPct val="0"/>
              </a:spcBef>
            </a:pPr>
            <a:r>
              <a:rPr lang="de-DE" altLang="de-DE" sz="1800">
                <a:latin typeface="Calibri" panose="020F0502020204030204" pitchFamily="34" charset="0"/>
              </a:rPr>
              <a:t>SSL: bisher erfolgreichstes Sicherheitsprotokoll, nutzt RSA</a:t>
            </a:r>
          </a:p>
          <a:p>
            <a:pPr eaLnBrk="1" hangingPunct="1">
              <a:spcBef>
                <a:spcPct val="0"/>
              </a:spcBef>
            </a:pPr>
            <a:endParaRPr lang="de-DE" altLang="de-DE" sz="1800">
              <a:latin typeface="Calibri" panose="020F0502020204030204" pitchFamily="34" charset="0"/>
            </a:endParaRPr>
          </a:p>
          <a:p>
            <a:pPr eaLnBrk="1" hangingPunct="1">
              <a:spcBef>
                <a:spcPct val="0"/>
              </a:spcBef>
            </a:pPr>
            <a:r>
              <a:rPr lang="de-DE" altLang="de-DE" sz="1800">
                <a:latin typeface="Calibri" panose="020F0502020204030204" pitchFamily="34" charset="0"/>
              </a:rPr>
              <a:t>Heutige bekannte symmetrische Verschlüsselungen: DES, AES, RC4</a:t>
            </a:r>
          </a:p>
          <a:p>
            <a:pPr eaLnBrk="1" hangingPunct="1">
              <a:spcBef>
                <a:spcPct val="0"/>
              </a:spcBef>
            </a:pPr>
            <a:endParaRPr lang="de-DE" altLang="de-DE" sz="1800">
              <a:latin typeface="Calibri" panose="020F0502020204030204" pitchFamily="34" charset="0"/>
            </a:endParaRPr>
          </a:p>
          <a:p>
            <a:pPr eaLnBrk="1" hangingPunct="1">
              <a:spcBef>
                <a:spcPct val="0"/>
              </a:spcBef>
            </a:pPr>
            <a:r>
              <a:rPr lang="de-DE" altLang="de-DE" sz="1800">
                <a:latin typeface="Calibri" panose="020F0502020204030204" pitchFamily="34" charset="0"/>
              </a:rPr>
              <a:t>Bundesgesetzblatt – öffentliche Schlüssel von Zertifizierern: </a:t>
            </a:r>
            <a:r>
              <a:rPr lang="de-DE" altLang="de-DE" sz="1400">
                <a:latin typeface="Calibri" panose="020F0502020204030204" pitchFamily="34" charset="0"/>
                <a:hlinkClick r:id="rId4"/>
              </a:rPr>
              <a:t>http://www.bundesnetzagentur.de/enid/7314a7a33471388f742a8734f9408910,d0d2d85f7472636964092d0936333139/Veroeffentlichungen/Oeffentliche_Schluessel_st.html</a:t>
            </a:r>
            <a:br>
              <a:rPr lang="de-DE" altLang="de-DE" sz="1400">
                <a:latin typeface="Calibri" panose="020F0502020204030204" pitchFamily="34" charset="0"/>
              </a:rPr>
            </a:br>
            <a:r>
              <a:rPr lang="de-DE" altLang="de-DE" sz="1400">
                <a:latin typeface="Calibri" panose="020F0502020204030204" pitchFamily="34" charset="0"/>
                <a:sym typeface="Wingdings" panose="05000000000000000000" pitchFamily="2" charset="2"/>
              </a:rPr>
              <a:t> geht nicht mehr, wird aber irgendwo immer noch zu finden sein</a:t>
            </a:r>
            <a:endParaRPr lang="de-DE" altLang="de-DE" sz="1400">
              <a:latin typeface="Calibri" panose="020F0502020204030204" pitchFamily="34" charset="0"/>
            </a:endParaRPr>
          </a:p>
        </p:txBody>
      </p:sp>
      <p:graphicFrame>
        <p:nvGraphicFramePr>
          <p:cNvPr id="104454" name="Object 5">
            <a:extLst>
              <a:ext uri="{FF2B5EF4-FFF2-40B4-BE49-F238E27FC236}">
                <a16:creationId xmlns:a16="http://schemas.microsoft.com/office/drawing/2014/main" id="{CF42D1BE-78F8-4D9C-8810-CAD5F4BBB418}"/>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4509" name="Equation" r:id="rId5" imgW="391303" imgH="739129" progId="Equation.3">
                  <p:embed/>
                </p:oleObj>
              </mc:Choice>
              <mc:Fallback>
                <p:oleObj name="Equation" r:id="rId5" imgW="391303" imgH="739129"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liennummernplatzhalter 3">
            <a:extLst>
              <a:ext uri="{FF2B5EF4-FFF2-40B4-BE49-F238E27FC236}">
                <a16:creationId xmlns:a16="http://schemas.microsoft.com/office/drawing/2014/main" id="{55D4A985-A238-4EC9-970B-42D816C49BE4}"/>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eaLnBrk="1" hangingPunct="1">
              <a:spcBef>
                <a:spcPct val="0"/>
              </a:spcBef>
              <a:buFontTx/>
              <a:buNone/>
            </a:pPr>
            <a:fld id="{DB0867E6-3896-4508-A001-E1C1EEE89074}" type="slidenum">
              <a:rPr lang="de-DE" altLang="de-DE" sz="1400"/>
              <a:pPr algn="r" eaLnBrk="1" hangingPunct="1">
                <a:spcBef>
                  <a:spcPct val="0"/>
                </a:spcBef>
                <a:buFontTx/>
                <a:buNone/>
              </a:pPr>
              <a:t>52</a:t>
            </a:fld>
            <a:endParaRPr lang="de-DE" altLang="de-DE" sz="1400"/>
          </a:p>
        </p:txBody>
      </p:sp>
      <p:sp>
        <p:nvSpPr>
          <p:cNvPr id="106499" name="Rectangle 2">
            <a:extLst>
              <a:ext uri="{FF2B5EF4-FFF2-40B4-BE49-F238E27FC236}">
                <a16:creationId xmlns:a16="http://schemas.microsoft.com/office/drawing/2014/main" id="{A3C7F193-AE00-4A58-AFDD-8B8615EF6B4E}"/>
              </a:ext>
            </a:extLst>
          </p:cNvPr>
          <p:cNvSpPr>
            <a:spLocks noGrp="1" noChangeArrowheads="1"/>
          </p:cNvSpPr>
          <p:nvPr>
            <p:ph type="title" idx="4294967295"/>
          </p:nvPr>
        </p:nvSpPr>
        <p:spPr>
          <a:xfrm>
            <a:off x="176213" y="260350"/>
            <a:ext cx="8510587" cy="1000125"/>
          </a:xfrm>
        </p:spPr>
        <p:txBody>
          <a:bodyPr/>
          <a:lstStyle/>
          <a:p>
            <a:pPr eaLnBrk="1" hangingPunct="1"/>
            <a:r>
              <a:rPr lang="de-DE" altLang="de-DE" sz="3200" dirty="0">
                <a:solidFill>
                  <a:schemeClr val="tx1"/>
                </a:solidFill>
                <a:latin typeface="Calibri" panose="020F0502020204030204" pitchFamily="34" charset="0"/>
              </a:rPr>
              <a:t>Kryptografie - Die Kunst der Verschlüsselung: Aufbau der Vorlesung</a:t>
            </a:r>
          </a:p>
        </p:txBody>
      </p:sp>
      <p:sp>
        <p:nvSpPr>
          <p:cNvPr id="106500" name="Text Box 3">
            <a:extLst>
              <a:ext uri="{FF2B5EF4-FFF2-40B4-BE49-F238E27FC236}">
                <a16:creationId xmlns:a16="http://schemas.microsoft.com/office/drawing/2014/main" id="{F007E621-D38A-45FB-A265-03C8DE8CEE1B}"/>
              </a:ext>
            </a:extLst>
          </p:cNvPr>
          <p:cNvSpPr txBox="1">
            <a:spLocks noChangeArrowheads="1"/>
          </p:cNvSpPr>
          <p:nvPr/>
        </p:nvSpPr>
        <p:spPr bwMode="auto">
          <a:xfrm>
            <a:off x="530225" y="1084263"/>
            <a:ext cx="810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45092" name="Text Box 4">
            <a:extLst>
              <a:ext uri="{FF2B5EF4-FFF2-40B4-BE49-F238E27FC236}">
                <a16:creationId xmlns:a16="http://schemas.microsoft.com/office/drawing/2014/main" id="{7B9F8693-D9A2-42CF-AD59-1629EB984DA6}"/>
              </a:ext>
            </a:extLst>
          </p:cNvPr>
          <p:cNvSpPr txBox="1">
            <a:spLocks noChangeArrowheads="1"/>
          </p:cNvSpPr>
          <p:nvPr/>
        </p:nvSpPr>
        <p:spPr bwMode="auto">
          <a:xfrm>
            <a:off x="366713" y="1433513"/>
            <a:ext cx="7848600"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81100" indent="-266700">
              <a:spcBef>
                <a:spcPct val="20000"/>
              </a:spcBef>
              <a:buChar char="•"/>
              <a:defRPr sz="1600">
                <a:solidFill>
                  <a:schemeClr val="tx1"/>
                </a:solidFill>
                <a:latin typeface="Arial" panose="020B0604020202020204" pitchFamily="34" charset="0"/>
              </a:defRPr>
            </a:lvl3pPr>
            <a:lvl4pPr marL="1638300" indent="-266700">
              <a:spcBef>
                <a:spcPct val="20000"/>
              </a:spcBef>
              <a:buChar char="–"/>
              <a:defRPr sz="1600">
                <a:solidFill>
                  <a:schemeClr val="tx1"/>
                </a:solidFill>
                <a:latin typeface="Arial" panose="020B0604020202020204" pitchFamily="34" charset="0"/>
              </a:defRPr>
            </a:lvl4pPr>
            <a:lvl5pPr marL="2095500" indent="-266700">
              <a:spcBef>
                <a:spcPct val="20000"/>
              </a:spcBef>
              <a:buChar char="»"/>
              <a:defRPr sz="1600">
                <a:solidFill>
                  <a:schemeClr val="tx1"/>
                </a:solidFill>
                <a:latin typeface="Arial" panose="020B0604020202020204" pitchFamily="34" charset="0"/>
              </a:defRPr>
            </a:lvl5pPr>
            <a:lvl6pPr marL="2552700" indent="-266700" eaLnBrk="0" fontAlgn="base" hangingPunct="0">
              <a:spcBef>
                <a:spcPct val="20000"/>
              </a:spcBef>
              <a:spcAft>
                <a:spcPct val="0"/>
              </a:spcAft>
              <a:buChar char="»"/>
              <a:defRPr sz="1600">
                <a:solidFill>
                  <a:schemeClr val="tx1"/>
                </a:solidFill>
                <a:latin typeface="Arial" panose="020B0604020202020204" pitchFamily="34" charset="0"/>
              </a:defRPr>
            </a:lvl6pPr>
            <a:lvl7pPr marL="3009900" indent="-266700" eaLnBrk="0" fontAlgn="base" hangingPunct="0">
              <a:spcBef>
                <a:spcPct val="20000"/>
              </a:spcBef>
              <a:spcAft>
                <a:spcPct val="0"/>
              </a:spcAft>
              <a:buChar char="»"/>
              <a:defRPr sz="1600">
                <a:solidFill>
                  <a:schemeClr val="tx1"/>
                </a:solidFill>
                <a:latin typeface="Arial" panose="020B0604020202020204" pitchFamily="34" charset="0"/>
              </a:defRPr>
            </a:lvl7pPr>
            <a:lvl8pPr marL="3467100" indent="-266700" eaLnBrk="0" fontAlgn="base" hangingPunct="0">
              <a:spcBef>
                <a:spcPct val="20000"/>
              </a:spcBef>
              <a:spcAft>
                <a:spcPct val="0"/>
              </a:spcAft>
              <a:buChar char="»"/>
              <a:defRPr sz="1600">
                <a:solidFill>
                  <a:schemeClr val="tx1"/>
                </a:solidFill>
                <a:latin typeface="Arial" panose="020B0604020202020204" pitchFamily="34" charset="0"/>
              </a:defRPr>
            </a:lvl8pPr>
            <a:lvl9pPr marL="3924300" indent="-2667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AutoNum type="arabicPeriod"/>
            </a:pPr>
            <a:r>
              <a:rPr lang="de-DE" altLang="de-DE" sz="1800" b="1">
                <a:sym typeface="Wingdings" panose="05000000000000000000" pitchFamily="2" charset="2"/>
              </a:rPr>
              <a:t> </a:t>
            </a:r>
            <a:r>
              <a:rPr lang="de-DE" altLang="de-DE" sz="1800">
                <a:latin typeface="Calibri" panose="020F0502020204030204" pitchFamily="34" charset="0"/>
              </a:rPr>
              <a:t>Geschichte der Kryptografie zur Einordnung der heute genutzten Methoden</a:t>
            </a:r>
            <a:br>
              <a:rPr lang="de-DE" altLang="de-DE" sz="1800">
                <a:latin typeface="Calibri" panose="020F0502020204030204" pitchFamily="34" charset="0"/>
              </a:rPr>
            </a:br>
            <a:r>
              <a:rPr lang="de-DE" altLang="de-DE" sz="1800" b="1">
                <a:latin typeface="Calibri" panose="020F0502020204030204" pitchFamily="34" charset="0"/>
              </a:rPr>
              <a:t>Geschichtliche Ereignisse</a:t>
            </a:r>
            <a:r>
              <a:rPr lang="de-DE" altLang="de-DE" sz="1800">
                <a:latin typeface="Calibri" panose="020F0502020204030204" pitchFamily="34" charset="0"/>
              </a:rPr>
              <a:t>, die heute eine Rolle spielen werden:</a:t>
            </a:r>
            <a:br>
              <a:rPr lang="de-DE" altLang="de-DE" sz="1800">
                <a:latin typeface="Calibri" panose="020F0502020204030204" pitchFamily="34" charset="0"/>
              </a:rPr>
            </a:br>
            <a:r>
              <a:rPr lang="de-DE" altLang="de-DE" sz="1400">
                <a:latin typeface="Calibri" panose="020F0502020204030204" pitchFamily="34" charset="0"/>
                <a:sym typeface="Wingdings" panose="05000000000000000000" pitchFamily="2" charset="2"/>
              </a:rPr>
              <a:t></a:t>
            </a:r>
            <a:r>
              <a:rPr lang="de-DE" altLang="de-DE" sz="1800">
                <a:latin typeface="Calibri" panose="020F0502020204030204" pitchFamily="34" charset="0"/>
              </a:rPr>
              <a:t> </a:t>
            </a:r>
            <a:r>
              <a:rPr lang="de-DE" altLang="de-DE" sz="1400">
                <a:latin typeface="Calibri" panose="020F0502020204030204" pitchFamily="34" charset="0"/>
              </a:rPr>
              <a:t>Maria Stuart (Anklage wegen Verrat)</a:t>
            </a:r>
            <a:br>
              <a:rPr lang="de-DE" altLang="de-DE" sz="1400">
                <a:latin typeface="Calibri" panose="020F0502020204030204" pitchFamily="34" charset="0"/>
              </a:rPr>
            </a:br>
            <a:r>
              <a:rPr lang="de-DE" altLang="de-DE" sz="1400">
                <a:latin typeface="Calibri" panose="020F0502020204030204" pitchFamily="34" charset="0"/>
                <a:sym typeface="Wingdings" panose="05000000000000000000" pitchFamily="2" charset="2"/>
              </a:rPr>
              <a:t></a:t>
            </a:r>
            <a:r>
              <a:rPr lang="de-DE" altLang="de-DE" sz="1400">
                <a:latin typeface="Calibri" panose="020F0502020204030204" pitchFamily="34" charset="0"/>
              </a:rPr>
              <a:t> Caeser im Galischen Krieg</a:t>
            </a:r>
            <a:br>
              <a:rPr lang="de-DE" altLang="de-DE" sz="1400">
                <a:latin typeface="Calibri" panose="020F0502020204030204" pitchFamily="34" charset="0"/>
              </a:rPr>
            </a:br>
            <a:r>
              <a:rPr lang="de-DE" altLang="de-DE" sz="1400">
                <a:latin typeface="Calibri" panose="020F0502020204030204" pitchFamily="34" charset="0"/>
                <a:sym typeface="Wingdings" panose="05000000000000000000" pitchFamily="2" charset="2"/>
              </a:rPr>
              <a:t></a:t>
            </a:r>
            <a:r>
              <a:rPr lang="de-DE" altLang="de-DE" sz="1400">
                <a:latin typeface="Calibri" panose="020F0502020204030204" pitchFamily="34" charset="0"/>
              </a:rPr>
              <a:t> 1. Weltkrieg (ADFGVX-System)</a:t>
            </a:r>
            <a:br>
              <a:rPr lang="de-DE" altLang="de-DE" sz="1400">
                <a:latin typeface="Calibri" panose="020F0502020204030204" pitchFamily="34" charset="0"/>
              </a:rPr>
            </a:br>
            <a:r>
              <a:rPr lang="de-DE" altLang="de-DE" sz="1400">
                <a:latin typeface="Calibri" panose="020F0502020204030204" pitchFamily="34" charset="0"/>
                <a:sym typeface="Wingdings" panose="05000000000000000000" pitchFamily="2" charset="2"/>
              </a:rPr>
              <a:t></a:t>
            </a:r>
            <a:r>
              <a:rPr lang="de-DE" altLang="de-DE" sz="1400">
                <a:latin typeface="Calibri" panose="020F0502020204030204" pitchFamily="34" charset="0"/>
              </a:rPr>
              <a:t> 2. Weltkrieg (Enigma)</a:t>
            </a:r>
            <a:br>
              <a:rPr lang="de-DE" altLang="de-DE" sz="1400">
                <a:latin typeface="Calibri" panose="020F0502020204030204" pitchFamily="34" charset="0"/>
              </a:rPr>
            </a:br>
            <a:r>
              <a:rPr lang="de-DE" altLang="de-DE" sz="1400">
                <a:latin typeface="Calibri" panose="020F0502020204030204" pitchFamily="34" charset="0"/>
                <a:sym typeface="Wingdings" panose="05000000000000000000" pitchFamily="2" charset="2"/>
              </a:rPr>
              <a:t> </a:t>
            </a:r>
            <a:r>
              <a:rPr lang="de-DE" altLang="de-DE" sz="1400">
                <a:latin typeface="Calibri" panose="020F0502020204030204" pitchFamily="34" charset="0"/>
              </a:rPr>
              <a:t>Heute: RSA, PGP</a:t>
            </a:r>
            <a:endParaRPr lang="de-DE" altLang="de-DE" sz="1800">
              <a:latin typeface="Calibri" panose="020F0502020204030204" pitchFamily="34" charset="0"/>
            </a:endParaRPr>
          </a:p>
          <a:p>
            <a:pPr eaLnBrk="1" hangingPunct="1">
              <a:spcBef>
                <a:spcPct val="0"/>
              </a:spcBef>
              <a:buFontTx/>
              <a:buAutoNum type="arabicPeriod"/>
            </a:pPr>
            <a:r>
              <a:rPr lang="de-DE" altLang="de-DE" sz="1800" b="1">
                <a:sym typeface="Wingdings" panose="05000000000000000000" pitchFamily="2" charset="2"/>
              </a:rPr>
              <a:t> </a:t>
            </a:r>
            <a:r>
              <a:rPr lang="de-DE" altLang="de-DE" sz="1800" b="1">
                <a:latin typeface="Calibri" panose="020F0502020204030204" pitchFamily="34" charset="0"/>
              </a:rPr>
              <a:t>Ablauf</a:t>
            </a:r>
            <a:r>
              <a:rPr lang="de-DE" altLang="de-DE" sz="1800">
                <a:latin typeface="Calibri" panose="020F0502020204030204" pitchFamily="34" charset="0"/>
              </a:rPr>
              <a:t> einer Verschlüsselung</a:t>
            </a:r>
          </a:p>
          <a:p>
            <a:pPr eaLnBrk="1" hangingPunct="1">
              <a:spcBef>
                <a:spcPct val="0"/>
              </a:spcBef>
              <a:buFontTx/>
              <a:buAutoNum type="arabicPeriod"/>
            </a:pPr>
            <a:endParaRPr lang="de-DE" altLang="de-DE" sz="1800">
              <a:latin typeface="Calibri" panose="020F0502020204030204" pitchFamily="34" charset="0"/>
            </a:endParaRPr>
          </a:p>
          <a:p>
            <a:pPr eaLnBrk="1" hangingPunct="1">
              <a:spcBef>
                <a:spcPct val="0"/>
              </a:spcBef>
              <a:buFontTx/>
              <a:buAutoNum type="arabicPeriod"/>
            </a:pPr>
            <a:r>
              <a:rPr lang="de-DE" altLang="de-DE" sz="1800" b="1">
                <a:sym typeface="Wingdings" panose="05000000000000000000" pitchFamily="2" charset="2"/>
              </a:rPr>
              <a:t> </a:t>
            </a:r>
            <a:r>
              <a:rPr lang="de-DE" altLang="de-DE" sz="1800">
                <a:latin typeface="Calibri" panose="020F0502020204030204" pitchFamily="34" charset="0"/>
              </a:rPr>
              <a:t>Verwendung von </a:t>
            </a:r>
            <a:r>
              <a:rPr lang="de-DE" altLang="de-DE" sz="1800" b="1">
                <a:latin typeface="Calibri" panose="020F0502020204030204" pitchFamily="34" charset="0"/>
              </a:rPr>
              <a:t>Mathematik</a:t>
            </a:r>
            <a:r>
              <a:rPr lang="de-DE" altLang="de-DE" sz="1800">
                <a:latin typeface="Calibri" panose="020F0502020204030204" pitchFamily="34" charset="0"/>
              </a:rPr>
              <a:t>, um zu zeigen, dass die heutigen Methoden nachzuvollziehen sind</a:t>
            </a:r>
          </a:p>
          <a:p>
            <a:pPr eaLnBrk="1" hangingPunct="1">
              <a:spcBef>
                <a:spcPct val="0"/>
              </a:spcBef>
              <a:buFontTx/>
              <a:buAutoNum type="arabicPeriod"/>
            </a:pPr>
            <a:endParaRPr lang="de-DE" altLang="de-DE" sz="1800">
              <a:latin typeface="Calibri" panose="020F0502020204030204" pitchFamily="34" charset="0"/>
            </a:endParaRPr>
          </a:p>
          <a:p>
            <a:pPr eaLnBrk="1" hangingPunct="1">
              <a:spcBef>
                <a:spcPct val="0"/>
              </a:spcBef>
              <a:buFontTx/>
              <a:buAutoNum type="arabicPeriod"/>
            </a:pPr>
            <a:r>
              <a:rPr lang="de-DE" altLang="de-DE" sz="1800" b="1">
                <a:sym typeface="Wingdings" panose="05000000000000000000" pitchFamily="2" charset="2"/>
              </a:rPr>
              <a:t> </a:t>
            </a:r>
            <a:r>
              <a:rPr lang="de-DE" altLang="de-DE" sz="1800">
                <a:latin typeface="Calibri" panose="020F0502020204030204" pitchFamily="34" charset="0"/>
              </a:rPr>
              <a:t>Vorführung der Verschlüsselung mit Browser (Firefox oder Explorer) beim Einkauf im Internet: die </a:t>
            </a:r>
            <a:r>
              <a:rPr lang="de-DE" altLang="de-DE" sz="1800" b="1">
                <a:latin typeface="Calibri" panose="020F0502020204030204" pitchFamily="34" charset="0"/>
              </a:rPr>
              <a:t>Briefkastenidee</a:t>
            </a:r>
          </a:p>
          <a:p>
            <a:pPr eaLnBrk="1" hangingPunct="1">
              <a:spcBef>
                <a:spcPct val="0"/>
              </a:spcBef>
              <a:buFontTx/>
              <a:buAutoNum type="arabicPeriod"/>
            </a:pPr>
            <a:endParaRPr lang="de-DE" altLang="de-DE" sz="1800" b="1">
              <a:latin typeface="Calibri" panose="020F0502020204030204" pitchFamily="34" charset="0"/>
            </a:endParaRPr>
          </a:p>
          <a:p>
            <a:pPr eaLnBrk="1" hangingPunct="1">
              <a:spcBef>
                <a:spcPct val="0"/>
              </a:spcBef>
              <a:buFontTx/>
              <a:buAutoNum type="arabicPeriod"/>
            </a:pPr>
            <a:r>
              <a:rPr lang="de-DE" altLang="de-DE" sz="1800">
                <a:latin typeface="Calibri" panose="020F0502020204030204" pitchFamily="34" charset="0"/>
              </a:rPr>
              <a:t>Totsichere Verschlüsselung: </a:t>
            </a:r>
            <a:r>
              <a:rPr lang="de-DE" altLang="de-DE" sz="1800" b="1">
                <a:latin typeface="Calibri" panose="020F0502020204030204" pitchFamily="34" charset="0"/>
              </a:rPr>
              <a:t>Quantenkryptografie</a:t>
            </a:r>
          </a:p>
          <a:p>
            <a:pPr eaLnBrk="1" hangingPunct="1">
              <a:spcBef>
                <a:spcPct val="0"/>
              </a:spcBef>
            </a:pPr>
            <a:endParaRPr lang="de-DE" altLang="de-DE" sz="1800">
              <a:latin typeface="Courier New" panose="02070309020205020404" pitchFamily="49" charset="0"/>
            </a:endParaRPr>
          </a:p>
        </p:txBody>
      </p:sp>
      <p:pic>
        <p:nvPicPr>
          <p:cNvPr id="106502" name="Grafik 1">
            <a:extLst>
              <a:ext uri="{FF2B5EF4-FFF2-40B4-BE49-F238E27FC236}">
                <a16:creationId xmlns:a16="http://schemas.microsoft.com/office/drawing/2014/main" id="{B05A19EE-5A0C-44E2-9772-26174563684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4760913"/>
            <a:ext cx="178117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50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509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509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509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50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2"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liennummernplatzhalter 3">
            <a:extLst>
              <a:ext uri="{FF2B5EF4-FFF2-40B4-BE49-F238E27FC236}">
                <a16:creationId xmlns:a16="http://schemas.microsoft.com/office/drawing/2014/main" id="{198EAB43-F0CE-4B41-BC7E-1C3AF77D48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DA4119FA-5EAB-4811-AC75-5E8F00271758}" type="slidenum">
              <a:rPr lang="de-DE" altLang="de-DE" sz="1400" smtClean="0"/>
              <a:pPr>
                <a:spcBef>
                  <a:spcPct val="0"/>
                </a:spcBef>
                <a:buFontTx/>
                <a:buNone/>
              </a:pPr>
              <a:t>53</a:t>
            </a:fld>
            <a:endParaRPr lang="de-DE" altLang="de-DE" sz="1400"/>
          </a:p>
        </p:txBody>
      </p:sp>
      <p:sp>
        <p:nvSpPr>
          <p:cNvPr id="108547" name="Rectangle 2">
            <a:extLst>
              <a:ext uri="{FF2B5EF4-FFF2-40B4-BE49-F238E27FC236}">
                <a16:creationId xmlns:a16="http://schemas.microsoft.com/office/drawing/2014/main" id="{8C4511FE-711A-4957-A9B7-0924516A160E}"/>
              </a:ext>
            </a:extLst>
          </p:cNvPr>
          <p:cNvSpPr>
            <a:spLocks noGrp="1" noChangeArrowheads="1"/>
          </p:cNvSpPr>
          <p:nvPr>
            <p:ph type="title"/>
          </p:nvPr>
        </p:nvSpPr>
        <p:spPr>
          <a:xfrm>
            <a:off x="716756" y="230981"/>
            <a:ext cx="6796087" cy="1000125"/>
          </a:xfrm>
        </p:spPr>
        <p:txBody>
          <a:bodyPr/>
          <a:lstStyle/>
          <a:p>
            <a:pPr eaLnBrk="1" hangingPunct="1"/>
            <a:r>
              <a:rPr lang="de-DE" altLang="de-DE" dirty="0">
                <a:solidFill>
                  <a:schemeClr val="tx1"/>
                </a:solidFill>
                <a:latin typeface="Calibri" panose="020F0502020204030204" pitchFamily="34" charset="0"/>
              </a:rPr>
              <a:t>Quantencomputer</a:t>
            </a:r>
          </a:p>
        </p:txBody>
      </p:sp>
      <p:sp>
        <p:nvSpPr>
          <p:cNvPr id="108548" name="Text Box 3">
            <a:extLst>
              <a:ext uri="{FF2B5EF4-FFF2-40B4-BE49-F238E27FC236}">
                <a16:creationId xmlns:a16="http://schemas.microsoft.com/office/drawing/2014/main" id="{D2F4825D-4042-4692-81EC-866A95375E03}"/>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34852" name="Text Box 4">
            <a:extLst>
              <a:ext uri="{FF2B5EF4-FFF2-40B4-BE49-F238E27FC236}">
                <a16:creationId xmlns:a16="http://schemas.microsoft.com/office/drawing/2014/main" id="{65AA4A15-7E2E-4D2C-AF18-7311D2F3B7B7}"/>
              </a:ext>
            </a:extLst>
          </p:cNvPr>
          <p:cNvSpPr txBox="1">
            <a:spLocks noChangeArrowheads="1"/>
          </p:cNvSpPr>
          <p:nvPr/>
        </p:nvSpPr>
        <p:spPr bwMode="auto">
          <a:xfrm>
            <a:off x="493713" y="1404938"/>
            <a:ext cx="784860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endParaRPr lang="de-DE" altLang="de-DE"/>
          </a:p>
          <a:p>
            <a:pPr algn="ctr" eaLnBrk="1" hangingPunct="1">
              <a:spcBef>
                <a:spcPct val="0"/>
              </a:spcBef>
              <a:buFontTx/>
              <a:buNone/>
            </a:pPr>
            <a:endParaRPr lang="de-DE" altLang="de-DE"/>
          </a:p>
          <a:p>
            <a:pPr algn="ctr" eaLnBrk="1" hangingPunct="1">
              <a:spcBef>
                <a:spcPct val="0"/>
              </a:spcBef>
              <a:buFontTx/>
              <a:buNone/>
            </a:pPr>
            <a:r>
              <a:rPr lang="de-DE" altLang="de-DE">
                <a:latin typeface="Calibri" panose="020F0502020204030204" pitchFamily="34" charset="0"/>
              </a:rPr>
              <a:t>…</a:t>
            </a:r>
          </a:p>
          <a:p>
            <a:pPr algn="ctr" eaLnBrk="1" hangingPunct="1">
              <a:spcBef>
                <a:spcPct val="0"/>
              </a:spcBef>
              <a:buFontTx/>
              <a:buNone/>
            </a:pPr>
            <a:r>
              <a:rPr lang="de-DE" altLang="de-DE">
                <a:latin typeface="Calibri" panose="020F0502020204030204" pitchFamily="34" charset="0"/>
              </a:rPr>
              <a:t>sind der Alptraum eines Kryptographen und der Traum jedes Kryptoanalytikers. Mit seiner Hilfe kann man Zahlen in sehr kurzer Zeit in ihre Primfaktoren zerlegen und so das RSA-Verfahren knacken. </a:t>
            </a:r>
          </a:p>
          <a:p>
            <a:pPr algn="ctr" eaLnBrk="1" hangingPunct="1">
              <a:spcBef>
                <a:spcPct val="0"/>
              </a:spcBef>
              <a:buFontTx/>
              <a:buNone/>
            </a:pPr>
            <a:endParaRPr lang="de-DE" altLang="de-DE">
              <a:latin typeface="Calibri" panose="020F0502020204030204" pitchFamily="34" charset="0"/>
            </a:endParaRPr>
          </a:p>
          <a:p>
            <a:pPr algn="ctr" eaLnBrk="1" hangingPunct="1">
              <a:spcBef>
                <a:spcPct val="0"/>
              </a:spcBef>
              <a:buFontTx/>
              <a:buNone/>
            </a:pPr>
            <a:r>
              <a:rPr lang="de-DE" altLang="de-DE">
                <a:latin typeface="Calibri" panose="020F0502020204030204" pitchFamily="34" charset="0"/>
              </a:rPr>
              <a:t>Haken: Bisher konnte niemand einen sinnvoll einsetzbaren Quantencomputer bauen.</a:t>
            </a:r>
          </a:p>
          <a:p>
            <a:pPr eaLnBrk="1" hangingPunct="1">
              <a:spcBef>
                <a:spcPct val="0"/>
              </a:spcBef>
              <a:buFontTx/>
              <a:buNone/>
            </a:pPr>
            <a:endParaRPr lang="de-DE" altLang="de-DE"/>
          </a:p>
        </p:txBody>
      </p:sp>
      <p:graphicFrame>
        <p:nvGraphicFramePr>
          <p:cNvPr id="108550" name="Object 5">
            <a:extLst>
              <a:ext uri="{FF2B5EF4-FFF2-40B4-BE49-F238E27FC236}">
                <a16:creationId xmlns:a16="http://schemas.microsoft.com/office/drawing/2014/main" id="{46F6A711-3B1B-455B-850A-014C05396A9D}"/>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8606" name="Equation" r:id="rId4" imgW="391303" imgH="739129" progId="Equation.3">
                  <p:embed/>
                </p:oleObj>
              </mc:Choice>
              <mc:Fallback>
                <p:oleObj name="Equation" r:id="rId4" imgW="391303" imgH="73912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485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485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485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2"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liennummernplatzhalter 3">
            <a:extLst>
              <a:ext uri="{FF2B5EF4-FFF2-40B4-BE49-F238E27FC236}">
                <a16:creationId xmlns:a16="http://schemas.microsoft.com/office/drawing/2014/main" id="{572E8842-FE1D-4812-BA4C-E5C60624F4F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F56DF0E4-B00A-4205-905D-6F53DC58206D}" type="slidenum">
              <a:rPr lang="de-DE" altLang="de-DE" sz="1400" smtClean="0"/>
              <a:pPr>
                <a:spcBef>
                  <a:spcPct val="0"/>
                </a:spcBef>
                <a:buFontTx/>
                <a:buNone/>
              </a:pPr>
              <a:t>54</a:t>
            </a:fld>
            <a:endParaRPr lang="de-DE" altLang="de-DE" sz="1400"/>
          </a:p>
        </p:txBody>
      </p:sp>
      <p:sp>
        <p:nvSpPr>
          <p:cNvPr id="110595" name="Rectangle 2">
            <a:extLst>
              <a:ext uri="{FF2B5EF4-FFF2-40B4-BE49-F238E27FC236}">
                <a16:creationId xmlns:a16="http://schemas.microsoft.com/office/drawing/2014/main" id="{29EB8D1B-B618-477C-8E23-E1648752E0FE}"/>
              </a:ext>
            </a:extLst>
          </p:cNvPr>
          <p:cNvSpPr>
            <a:spLocks noGrp="1" noChangeArrowheads="1"/>
          </p:cNvSpPr>
          <p:nvPr>
            <p:ph type="title"/>
          </p:nvPr>
        </p:nvSpPr>
        <p:spPr>
          <a:xfrm>
            <a:off x="163513" y="260350"/>
            <a:ext cx="8523287" cy="1000125"/>
          </a:xfrm>
        </p:spPr>
        <p:txBody>
          <a:bodyPr/>
          <a:lstStyle/>
          <a:p>
            <a:pPr eaLnBrk="1" hangingPunct="1"/>
            <a:r>
              <a:rPr lang="de-DE" altLang="de-DE">
                <a:solidFill>
                  <a:schemeClr val="tx1"/>
                </a:solidFill>
                <a:latin typeface="Calibri" panose="020F0502020204030204" pitchFamily="34" charset="0"/>
              </a:rPr>
              <a:t>Quantencomputer</a:t>
            </a:r>
          </a:p>
        </p:txBody>
      </p:sp>
      <p:sp>
        <p:nvSpPr>
          <p:cNvPr id="110596" name="Text Box 3">
            <a:extLst>
              <a:ext uri="{FF2B5EF4-FFF2-40B4-BE49-F238E27FC236}">
                <a16:creationId xmlns:a16="http://schemas.microsoft.com/office/drawing/2014/main" id="{30E092D5-832D-42D2-9583-43E3ADCCDFDC}"/>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430084" name="Text Box 4">
            <a:extLst>
              <a:ext uri="{FF2B5EF4-FFF2-40B4-BE49-F238E27FC236}">
                <a16:creationId xmlns:a16="http://schemas.microsoft.com/office/drawing/2014/main" id="{AC5362AB-2D23-4E9C-A2DC-8FAFFC0F9E2A}"/>
              </a:ext>
            </a:extLst>
          </p:cNvPr>
          <p:cNvSpPr txBox="1">
            <a:spLocks noChangeArrowheads="1"/>
          </p:cNvSpPr>
          <p:nvPr/>
        </p:nvSpPr>
        <p:spPr bwMode="auto">
          <a:xfrm>
            <a:off x="493713" y="1404938"/>
            <a:ext cx="784860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eaLnBrk="1" hangingPunct="1">
              <a:spcBef>
                <a:spcPct val="0"/>
              </a:spcBef>
              <a:buFontTx/>
              <a:buNone/>
            </a:pPr>
            <a:r>
              <a:rPr lang="de-DE" altLang="de-DE" sz="1800" i="1" dirty="0">
                <a:latin typeface="Calibri" panose="020F0502020204030204" pitchFamily="34" charset="0"/>
              </a:rPr>
              <a:t>Jeder, der über Quantenmechanik nachdenken kann, ohne dass ihm schwindelig wird, hat sie nicht verstanden (Niels Bohr)</a:t>
            </a:r>
          </a:p>
          <a:p>
            <a:pPr eaLnBrk="1" hangingPunct="1">
              <a:spcBef>
                <a:spcPct val="0"/>
              </a:spcBef>
              <a:buFontTx/>
              <a:buNone/>
            </a:pPr>
            <a:endParaRPr lang="de-DE" altLang="de-DE" sz="1800" i="1" dirty="0">
              <a:latin typeface="Calibri" panose="020F0502020204030204" pitchFamily="34" charset="0"/>
            </a:endParaRPr>
          </a:p>
          <a:p>
            <a:pPr eaLnBrk="1" hangingPunct="1">
              <a:spcBef>
                <a:spcPct val="0"/>
              </a:spcBef>
            </a:pPr>
            <a:r>
              <a:rPr lang="de-DE" altLang="de-DE" sz="1800" b="1" dirty="0">
                <a:latin typeface="Calibri" panose="020F0502020204030204" pitchFamily="34" charset="0"/>
              </a:rPr>
              <a:t>Quantencomputer</a:t>
            </a:r>
            <a:r>
              <a:rPr lang="de-DE" altLang="de-DE" sz="1800" dirty="0">
                <a:latin typeface="Calibri" panose="020F0502020204030204" pitchFamily="34" charset="0"/>
              </a:rPr>
              <a:t> könnte alle bisher genannten Verschlüsselungen entschlüsseln in vernünftiger Zeit</a:t>
            </a:r>
          </a:p>
          <a:p>
            <a:pPr eaLnBrk="1" hangingPunct="1">
              <a:spcBef>
                <a:spcPct val="0"/>
              </a:spcBef>
            </a:pPr>
            <a:r>
              <a:rPr lang="de-DE" altLang="de-DE" sz="1800" dirty="0">
                <a:latin typeface="Calibri" panose="020F0502020204030204" pitchFamily="34" charset="0"/>
              </a:rPr>
              <a:t>statt Strom (Spannung da/Spannung nicht da) aus der Makroebene werden z.B. Photonen (Lichtpäckchen) aus der Mikroebene benutzt, die in mehr als nur 2 Zuständen sein können</a:t>
            </a:r>
          </a:p>
          <a:p>
            <a:pPr eaLnBrk="1" hangingPunct="1">
              <a:spcBef>
                <a:spcPct val="0"/>
              </a:spcBef>
            </a:pPr>
            <a:r>
              <a:rPr lang="de-DE" altLang="de-DE" sz="1800" dirty="0">
                <a:latin typeface="Calibri" panose="020F0502020204030204" pitchFamily="34" charset="0"/>
              </a:rPr>
              <a:t>heutige Computer können mit 7 Bits </a:t>
            </a:r>
            <a:r>
              <a:rPr lang="de-DE" altLang="de-DE" sz="1800" dirty="0">
                <a:solidFill>
                  <a:srgbClr val="FF0066"/>
                </a:solidFill>
                <a:latin typeface="Calibri" panose="020F0502020204030204" pitchFamily="34" charset="0"/>
              </a:rPr>
              <a:t>EINE</a:t>
            </a:r>
            <a:r>
              <a:rPr lang="de-DE" altLang="de-DE" sz="1800" dirty="0">
                <a:latin typeface="Calibri" panose="020F0502020204030204" pitchFamily="34" charset="0"/>
              </a:rPr>
              <a:t> Zahl bis 128 darstellen</a:t>
            </a:r>
          </a:p>
          <a:p>
            <a:pPr eaLnBrk="1" hangingPunct="1">
              <a:spcBef>
                <a:spcPct val="0"/>
              </a:spcBef>
            </a:pPr>
            <a:r>
              <a:rPr lang="de-DE" altLang="de-DE" sz="1800" dirty="0">
                <a:latin typeface="Calibri" panose="020F0502020204030204" pitchFamily="34" charset="0"/>
              </a:rPr>
              <a:t>eine Quantencomputer kann mit 7 </a:t>
            </a:r>
            <a:r>
              <a:rPr lang="de-DE" altLang="de-DE" sz="1800" dirty="0" err="1">
                <a:latin typeface="Calibri" panose="020F0502020204030204" pitchFamily="34" charset="0"/>
              </a:rPr>
              <a:t>Qubits</a:t>
            </a:r>
            <a:r>
              <a:rPr lang="de-DE" altLang="de-DE" sz="1800" dirty="0">
                <a:latin typeface="Calibri" panose="020F0502020204030204" pitchFamily="34" charset="0"/>
              </a:rPr>
              <a:t> </a:t>
            </a:r>
            <a:r>
              <a:rPr lang="de-DE" altLang="de-DE" sz="1800" dirty="0">
                <a:solidFill>
                  <a:srgbClr val="FF0066"/>
                </a:solidFill>
                <a:latin typeface="Calibri" panose="020F0502020204030204" pitchFamily="34" charset="0"/>
              </a:rPr>
              <a:t>ALLE</a:t>
            </a:r>
            <a:r>
              <a:rPr lang="de-DE" altLang="de-DE" sz="1800" dirty="0">
                <a:latin typeface="Calibri" panose="020F0502020204030204" pitchFamily="34" charset="0"/>
              </a:rPr>
              <a:t> 128 Zahlen auf einmal darstellen</a:t>
            </a:r>
          </a:p>
          <a:p>
            <a:pPr eaLnBrk="1" hangingPunct="1">
              <a:spcBef>
                <a:spcPct val="0"/>
              </a:spcBef>
            </a:pPr>
            <a:r>
              <a:rPr lang="de-DE" altLang="de-DE" sz="1800" dirty="0">
                <a:latin typeface="Calibri" panose="020F0502020204030204" pitchFamily="34" charset="0"/>
              </a:rPr>
              <a:t>somit kann ein Quantencomputer </a:t>
            </a:r>
            <a:r>
              <a:rPr lang="de-DE" altLang="de-DE" sz="1800" i="1" dirty="0">
                <a:latin typeface="Calibri" panose="020F0502020204030204" pitchFamily="34" charset="0"/>
              </a:rPr>
              <a:t>gleichzeitig</a:t>
            </a:r>
            <a:r>
              <a:rPr lang="de-DE" altLang="de-DE" sz="1800" dirty="0">
                <a:latin typeface="Calibri" panose="020F0502020204030204" pitchFamily="34" charset="0"/>
              </a:rPr>
              <a:t> mehrere Schlüssel ausprobieren, wohingegen ein herkömmlicher Computer nur </a:t>
            </a:r>
            <a:r>
              <a:rPr lang="de-DE" altLang="de-DE" sz="1800" i="1" dirty="0">
                <a:latin typeface="Calibri" panose="020F0502020204030204" pitchFamily="34" charset="0"/>
              </a:rPr>
              <a:t>nacheinander</a:t>
            </a:r>
            <a:r>
              <a:rPr lang="de-DE" altLang="de-DE" sz="1800" dirty="0">
                <a:latin typeface="Calibri" panose="020F0502020204030204" pitchFamily="34" charset="0"/>
              </a:rPr>
              <a:t> Schlüssel ausprobieren kann</a:t>
            </a:r>
          </a:p>
        </p:txBody>
      </p:sp>
      <p:graphicFrame>
        <p:nvGraphicFramePr>
          <p:cNvPr id="110598" name="Object 5">
            <a:extLst>
              <a:ext uri="{FF2B5EF4-FFF2-40B4-BE49-F238E27FC236}">
                <a16:creationId xmlns:a16="http://schemas.microsoft.com/office/drawing/2014/main" id="{DE971C68-5A77-471A-83A1-2CB37947C17A}"/>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10653" name="Equation" r:id="rId4" imgW="391303" imgH="739129" progId="Equation.3">
                  <p:embed/>
                </p:oleObj>
              </mc:Choice>
              <mc:Fallback>
                <p:oleObj name="Equation" r:id="rId4" imgW="391303" imgH="73912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0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08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008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008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008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3008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4"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liennummernplatzhalter 3">
            <a:extLst>
              <a:ext uri="{FF2B5EF4-FFF2-40B4-BE49-F238E27FC236}">
                <a16:creationId xmlns:a16="http://schemas.microsoft.com/office/drawing/2014/main" id="{31281402-A550-4ED1-8DF8-ADCAAA30D67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0DD1A120-C16C-434C-97D7-893CE2FA7EAF}" type="slidenum">
              <a:rPr lang="de-DE" altLang="de-DE" sz="1400" smtClean="0"/>
              <a:pPr>
                <a:spcBef>
                  <a:spcPct val="0"/>
                </a:spcBef>
                <a:buFontTx/>
                <a:buNone/>
              </a:pPr>
              <a:t>55</a:t>
            </a:fld>
            <a:endParaRPr lang="de-DE" altLang="de-DE" sz="1400"/>
          </a:p>
        </p:txBody>
      </p:sp>
      <p:sp>
        <p:nvSpPr>
          <p:cNvPr id="112643" name="Rectangle 2">
            <a:extLst>
              <a:ext uri="{FF2B5EF4-FFF2-40B4-BE49-F238E27FC236}">
                <a16:creationId xmlns:a16="http://schemas.microsoft.com/office/drawing/2014/main" id="{8C1437B7-22A9-4CBE-9D64-F476BB6B8C0D}"/>
              </a:ext>
            </a:extLst>
          </p:cNvPr>
          <p:cNvSpPr>
            <a:spLocks noGrp="1" noChangeArrowheads="1"/>
          </p:cNvSpPr>
          <p:nvPr>
            <p:ph type="title"/>
          </p:nvPr>
        </p:nvSpPr>
        <p:spPr>
          <a:xfrm>
            <a:off x="163513" y="260350"/>
            <a:ext cx="8523287" cy="1000125"/>
          </a:xfrm>
        </p:spPr>
        <p:txBody>
          <a:bodyPr/>
          <a:lstStyle/>
          <a:p>
            <a:pPr eaLnBrk="1" hangingPunct="1"/>
            <a:r>
              <a:rPr lang="de-DE" altLang="de-DE">
                <a:solidFill>
                  <a:schemeClr val="tx1"/>
                </a:solidFill>
                <a:latin typeface="Calibri" panose="020F0502020204030204" pitchFamily="34" charset="0"/>
              </a:rPr>
              <a:t>Quantencomputer</a:t>
            </a:r>
          </a:p>
        </p:txBody>
      </p:sp>
      <p:sp>
        <p:nvSpPr>
          <p:cNvPr id="112644" name="Text Box 3">
            <a:extLst>
              <a:ext uri="{FF2B5EF4-FFF2-40B4-BE49-F238E27FC236}">
                <a16:creationId xmlns:a16="http://schemas.microsoft.com/office/drawing/2014/main" id="{1465BEA3-6478-4797-9185-9389851F3242}"/>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430084" name="Text Box 4">
            <a:extLst>
              <a:ext uri="{FF2B5EF4-FFF2-40B4-BE49-F238E27FC236}">
                <a16:creationId xmlns:a16="http://schemas.microsoft.com/office/drawing/2014/main" id="{DD94DCC9-B27A-4318-A7D6-1A72D9E34839}"/>
              </a:ext>
            </a:extLst>
          </p:cNvPr>
          <p:cNvSpPr txBox="1">
            <a:spLocks noChangeArrowheads="1"/>
          </p:cNvSpPr>
          <p:nvPr/>
        </p:nvSpPr>
        <p:spPr bwMode="auto">
          <a:xfrm>
            <a:off x="493713" y="1404938"/>
            <a:ext cx="7848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r>
              <a:rPr lang="de-DE" altLang="de-DE" sz="1800" b="1">
                <a:latin typeface="Calibri" panose="020F0502020204030204" pitchFamily="34" charset="0"/>
              </a:rPr>
              <a:t>Google </a:t>
            </a:r>
            <a:r>
              <a:rPr lang="de-DE" altLang="de-DE" sz="1800">
                <a:latin typeface="Calibri" panose="020F0502020204030204" pitchFamily="34" charset="0"/>
              </a:rPr>
              <a:t>wollte bis Ende 2017 einen Quantencomputer bauen mit 49 Qubits. Das dauert aber offensichtlich länger als gedacht.</a:t>
            </a:r>
          </a:p>
          <a:p>
            <a:pPr eaLnBrk="1" hangingPunct="1">
              <a:spcBef>
                <a:spcPct val="0"/>
              </a:spcBef>
            </a:pPr>
            <a:r>
              <a:rPr lang="de-DE" altLang="de-DE" sz="1800">
                <a:latin typeface="Calibri" panose="020F0502020204030204" pitchFamily="34" charset="0"/>
              </a:rPr>
              <a:t>Quantencomputer können Operationen ausführen, die normale Computer nicht ausführen können. Sie brauchen dafür aber neue Algorithmen. Sie können aber nicht Schritte </a:t>
            </a:r>
            <a:r>
              <a:rPr lang="de-DE" altLang="de-DE" sz="1800" i="1">
                <a:latin typeface="Calibri" panose="020F0502020204030204" pitchFamily="34" charset="0"/>
              </a:rPr>
              <a:t>schneller</a:t>
            </a:r>
            <a:r>
              <a:rPr lang="de-DE" altLang="de-DE" sz="1800">
                <a:latin typeface="Calibri" panose="020F0502020204030204" pitchFamily="34" charset="0"/>
              </a:rPr>
              <a:t> ausführen. </a:t>
            </a:r>
          </a:p>
          <a:p>
            <a:pPr eaLnBrk="1" hangingPunct="1">
              <a:spcBef>
                <a:spcPct val="0"/>
              </a:spcBef>
            </a:pPr>
            <a:r>
              <a:rPr lang="de-DE" altLang="de-DE" sz="1800">
                <a:latin typeface="Calibri" panose="020F0502020204030204" pitchFamily="34" charset="0"/>
              </a:rPr>
              <a:t>RSA beruht auf einem Problem, das Quantencomputer sofort lösen können durch ein single read-out measurement, all the „unrealized“ branches do not contribute, sie führen aber keine Rechenvorgänge parallel aus. </a:t>
            </a:r>
          </a:p>
          <a:p>
            <a:pPr eaLnBrk="1" hangingPunct="1">
              <a:spcBef>
                <a:spcPct val="0"/>
              </a:spcBef>
            </a:pPr>
            <a:r>
              <a:rPr lang="de-DE" altLang="de-DE" sz="1800">
                <a:latin typeface="Calibri" panose="020F0502020204030204" pitchFamily="34" charset="0"/>
              </a:rPr>
              <a:t>Wenn man RSA decrypten möchte, würde man die Schlüssel suchen, nicht die Nachricht entschlüssen.</a:t>
            </a:r>
          </a:p>
          <a:p>
            <a:pPr eaLnBrk="1" hangingPunct="1">
              <a:spcBef>
                <a:spcPct val="0"/>
              </a:spcBef>
            </a:pPr>
            <a:r>
              <a:rPr lang="de-DE" altLang="de-DE" sz="1800">
                <a:latin typeface="Calibri" panose="020F0502020204030204" pitchFamily="34" charset="0"/>
              </a:rPr>
              <a:t>Aber irgendwann können sie ganz sicher RSA unsicher machen, es ist nur eine Frage der Zeit.</a:t>
            </a:r>
          </a:p>
          <a:p>
            <a:pPr eaLnBrk="1" hangingPunct="1">
              <a:spcBef>
                <a:spcPct val="0"/>
              </a:spcBef>
            </a:pPr>
            <a:r>
              <a:rPr lang="de-DE" altLang="de-DE" sz="1800">
                <a:latin typeface="Calibri" panose="020F0502020204030204" pitchFamily="34" charset="0"/>
              </a:rPr>
              <a:t>Rundreise und andere NP-complete Probleme können Quantencomputer nicht lösen. </a:t>
            </a:r>
          </a:p>
          <a:p>
            <a:pPr eaLnBrk="1" hangingPunct="1">
              <a:spcBef>
                <a:spcPct val="0"/>
              </a:spcBef>
            </a:pPr>
            <a:endParaRPr lang="de-DE" altLang="de-DE" sz="1800"/>
          </a:p>
          <a:p>
            <a:pPr eaLnBrk="1" hangingPunct="1">
              <a:spcBef>
                <a:spcPct val="0"/>
              </a:spcBef>
            </a:pPr>
            <a:endParaRPr lang="de-DE" altLang="de-DE" sz="1800"/>
          </a:p>
        </p:txBody>
      </p:sp>
      <p:graphicFrame>
        <p:nvGraphicFramePr>
          <p:cNvPr id="112646" name="Object 5">
            <a:extLst>
              <a:ext uri="{FF2B5EF4-FFF2-40B4-BE49-F238E27FC236}">
                <a16:creationId xmlns:a16="http://schemas.microsoft.com/office/drawing/2014/main" id="{188C0590-677A-49F7-9F58-F54223CFE990}"/>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12701" name="Equation" r:id="rId4" imgW="391303" imgH="739129" progId="Equation.3">
                  <p:embed/>
                </p:oleObj>
              </mc:Choice>
              <mc:Fallback>
                <p:oleObj name="Equation" r:id="rId4" imgW="391303" imgH="73912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0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0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00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008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3008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300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4"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215A1BFC-A1EB-49C6-B48D-D59A219B3BC8}"/>
              </a:ext>
            </a:extLst>
          </p:cNvPr>
          <p:cNvSpPr>
            <a:spLocks noChangeArrowheads="1"/>
          </p:cNvSpPr>
          <p:nvPr/>
        </p:nvSpPr>
        <p:spPr bwMode="auto">
          <a:xfrm>
            <a:off x="7077075" y="3933826"/>
            <a:ext cx="244475" cy="247650"/>
          </a:xfrm>
          <a:prstGeom prst="rect">
            <a:avLst/>
          </a:prstGeom>
          <a:solidFill>
            <a:srgbClr val="FFCCCC"/>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114691" name="Rectangle 8">
            <a:extLst>
              <a:ext uri="{FF2B5EF4-FFF2-40B4-BE49-F238E27FC236}">
                <a16:creationId xmlns:a16="http://schemas.microsoft.com/office/drawing/2014/main" id="{833168E0-C428-4487-A079-6AC159DB2993}"/>
              </a:ext>
            </a:extLst>
          </p:cNvPr>
          <p:cNvSpPr>
            <a:spLocks noChangeArrowheads="1"/>
          </p:cNvSpPr>
          <p:nvPr/>
        </p:nvSpPr>
        <p:spPr bwMode="auto">
          <a:xfrm>
            <a:off x="7707313" y="3656013"/>
            <a:ext cx="165100" cy="257175"/>
          </a:xfrm>
          <a:prstGeom prst="rect">
            <a:avLst/>
          </a:prstGeom>
          <a:solidFill>
            <a:srgbClr val="FFCCCC"/>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114692" name="Rectangle 6">
            <a:extLst>
              <a:ext uri="{FF2B5EF4-FFF2-40B4-BE49-F238E27FC236}">
                <a16:creationId xmlns:a16="http://schemas.microsoft.com/office/drawing/2014/main" id="{B868590A-8329-4F16-948F-AE0EE58A235B}"/>
              </a:ext>
            </a:extLst>
          </p:cNvPr>
          <p:cNvSpPr>
            <a:spLocks noChangeArrowheads="1"/>
          </p:cNvSpPr>
          <p:nvPr/>
        </p:nvSpPr>
        <p:spPr bwMode="auto">
          <a:xfrm>
            <a:off x="7102475" y="3590925"/>
            <a:ext cx="219075" cy="322263"/>
          </a:xfrm>
          <a:prstGeom prst="rect">
            <a:avLst/>
          </a:prstGeom>
          <a:solidFill>
            <a:srgbClr val="FFCCCC"/>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114693" name="Rectangle 9">
            <a:extLst>
              <a:ext uri="{FF2B5EF4-FFF2-40B4-BE49-F238E27FC236}">
                <a16:creationId xmlns:a16="http://schemas.microsoft.com/office/drawing/2014/main" id="{3777F386-AD88-421F-B264-15DF3218A682}"/>
              </a:ext>
            </a:extLst>
          </p:cNvPr>
          <p:cNvSpPr>
            <a:spLocks noChangeArrowheads="1"/>
          </p:cNvSpPr>
          <p:nvPr/>
        </p:nvSpPr>
        <p:spPr bwMode="auto">
          <a:xfrm>
            <a:off x="1425575" y="4460875"/>
            <a:ext cx="231775" cy="257175"/>
          </a:xfrm>
          <a:prstGeom prst="rect">
            <a:avLst/>
          </a:prstGeom>
          <a:solidFill>
            <a:srgbClr val="FFCCCC"/>
          </a:solidFill>
          <a:ln w="9525">
            <a:solidFill>
              <a:schemeClr val="tx1"/>
            </a:solidFill>
            <a:miter lim="800000"/>
            <a:headEnd/>
            <a:tailEnd/>
          </a:ln>
        </p:spPr>
        <p:txBody>
          <a:bodyPr wrap="none" anchor="ct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400"/>
          </a:p>
        </p:txBody>
      </p:sp>
      <p:sp>
        <p:nvSpPr>
          <p:cNvPr id="114695" name="Foliennummernplatzhalter 3">
            <a:extLst>
              <a:ext uri="{FF2B5EF4-FFF2-40B4-BE49-F238E27FC236}">
                <a16:creationId xmlns:a16="http://schemas.microsoft.com/office/drawing/2014/main" id="{25A951FC-DF8D-46A0-A5BB-646F4843D9A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B95CB443-03DF-469A-99FA-E8142D5E0241}" type="slidenum">
              <a:rPr lang="de-DE" altLang="de-DE" sz="1400" smtClean="0"/>
              <a:pPr>
                <a:spcBef>
                  <a:spcPct val="0"/>
                </a:spcBef>
                <a:buFontTx/>
                <a:buNone/>
              </a:pPr>
              <a:t>56</a:t>
            </a:fld>
            <a:endParaRPr lang="de-DE" altLang="de-DE" sz="1400"/>
          </a:p>
        </p:txBody>
      </p:sp>
      <p:sp>
        <p:nvSpPr>
          <p:cNvPr id="114696" name="Rectangle 2">
            <a:extLst>
              <a:ext uri="{FF2B5EF4-FFF2-40B4-BE49-F238E27FC236}">
                <a16:creationId xmlns:a16="http://schemas.microsoft.com/office/drawing/2014/main" id="{5636EB98-38B9-44BE-88B8-9D0E47FABF6D}"/>
              </a:ext>
            </a:extLst>
          </p:cNvPr>
          <p:cNvSpPr>
            <a:spLocks noGrp="1" noChangeArrowheads="1"/>
          </p:cNvSpPr>
          <p:nvPr>
            <p:ph type="title"/>
          </p:nvPr>
        </p:nvSpPr>
        <p:spPr>
          <a:xfrm>
            <a:off x="92075" y="260350"/>
            <a:ext cx="8959850" cy="1000125"/>
          </a:xfrm>
        </p:spPr>
        <p:txBody>
          <a:bodyPr/>
          <a:lstStyle/>
          <a:p>
            <a:pPr eaLnBrk="1" hangingPunct="1"/>
            <a:r>
              <a:rPr lang="de-DE" altLang="de-DE" sz="3200">
                <a:solidFill>
                  <a:schemeClr val="tx1"/>
                </a:solidFill>
                <a:latin typeface="Calibri" panose="020F0502020204030204" pitchFamily="34" charset="0"/>
              </a:rPr>
              <a:t>Quantenkryptografie - perfekte Geheimhaltung</a:t>
            </a:r>
          </a:p>
        </p:txBody>
      </p:sp>
      <p:sp>
        <p:nvSpPr>
          <p:cNvPr id="114697" name="Text Box 3">
            <a:extLst>
              <a:ext uri="{FF2B5EF4-FFF2-40B4-BE49-F238E27FC236}">
                <a16:creationId xmlns:a16="http://schemas.microsoft.com/office/drawing/2014/main" id="{4E173998-96E4-400D-BFD3-A5343DA43624}"/>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graphicFrame>
        <p:nvGraphicFramePr>
          <p:cNvPr id="114698" name="Object 5">
            <a:extLst>
              <a:ext uri="{FF2B5EF4-FFF2-40B4-BE49-F238E27FC236}">
                <a16:creationId xmlns:a16="http://schemas.microsoft.com/office/drawing/2014/main" id="{55BB97AA-254E-4178-B439-BD18F3C40100}"/>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14754" name="Equation" r:id="rId4" imgW="391303" imgH="739129" progId="Equation.3">
                  <p:embed/>
                </p:oleObj>
              </mc:Choice>
              <mc:Fallback>
                <p:oleObj name="Equation" r:id="rId4" imgW="391303" imgH="73912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5876" name="Text Box 4">
            <a:extLst>
              <a:ext uri="{FF2B5EF4-FFF2-40B4-BE49-F238E27FC236}">
                <a16:creationId xmlns:a16="http://schemas.microsoft.com/office/drawing/2014/main" id="{E435BAAD-5EB9-4DF7-9E15-F05A4A021D4A}"/>
              </a:ext>
            </a:extLst>
          </p:cNvPr>
          <p:cNvSpPr txBox="1">
            <a:spLocks noChangeArrowheads="1"/>
          </p:cNvSpPr>
          <p:nvPr/>
        </p:nvSpPr>
        <p:spPr bwMode="auto">
          <a:xfrm>
            <a:off x="493713" y="1404938"/>
            <a:ext cx="7848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800100" indent="-34290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r>
              <a:rPr lang="de-DE" altLang="de-DE" sz="1800" dirty="0">
                <a:latin typeface="Calibri" panose="020F0502020204030204" pitchFamily="34" charset="0"/>
              </a:rPr>
              <a:t>B84-Protokoll: Verfahren in der Quantenkryptografie (1984 von Bennett und </a:t>
            </a:r>
            <a:r>
              <a:rPr lang="de-DE" altLang="de-DE" sz="1800" dirty="0" err="1">
                <a:latin typeface="Calibri" panose="020F0502020204030204" pitchFamily="34" charset="0"/>
              </a:rPr>
              <a:t>Brassard</a:t>
            </a:r>
            <a:r>
              <a:rPr lang="de-DE" altLang="de-DE" sz="1800" dirty="0">
                <a:latin typeface="Calibri" panose="020F0502020204030204" pitchFamily="34" charset="0"/>
              </a:rPr>
              <a:t>)</a:t>
            </a:r>
          </a:p>
          <a:p>
            <a:pPr eaLnBrk="1" hangingPunct="1">
              <a:spcBef>
                <a:spcPct val="0"/>
              </a:spcBef>
            </a:pPr>
            <a:r>
              <a:rPr lang="de-DE" altLang="de-DE" sz="1800" dirty="0">
                <a:latin typeface="Calibri" panose="020F0502020204030204" pitchFamily="34" charset="0"/>
              </a:rPr>
              <a:t>Vorgehensweise: Photonen können wie folgt polarisiert sein:</a:t>
            </a:r>
          </a:p>
          <a:p>
            <a:pPr lvl="1" eaLnBrk="1" hangingPunct="1">
              <a:spcBef>
                <a:spcPct val="0"/>
              </a:spcBef>
              <a:buFontTx/>
              <a:buChar char="-"/>
            </a:pPr>
            <a:r>
              <a:rPr lang="de-DE" altLang="de-DE" sz="1800" dirty="0">
                <a:latin typeface="Calibri" panose="020F0502020204030204" pitchFamily="34" charset="0"/>
              </a:rPr>
              <a:t>/ (kann z.B. als binäre 1 interpretiert werden)     </a:t>
            </a:r>
          </a:p>
          <a:p>
            <a:pPr lvl="1" eaLnBrk="1" hangingPunct="1">
              <a:spcBef>
                <a:spcPct val="0"/>
              </a:spcBef>
              <a:buFontTx/>
              <a:buChar char="-"/>
            </a:pPr>
            <a:r>
              <a:rPr lang="de-DE" altLang="de-DE" sz="1800" dirty="0">
                <a:latin typeface="Calibri" panose="020F0502020204030204" pitchFamily="34" charset="0"/>
              </a:rPr>
              <a:t>\ (Interpretierung als 0)    </a:t>
            </a:r>
          </a:p>
          <a:p>
            <a:pPr lvl="1" eaLnBrk="1" hangingPunct="1">
              <a:spcBef>
                <a:spcPct val="0"/>
              </a:spcBef>
              <a:buFontTx/>
              <a:buChar char="-"/>
            </a:pPr>
            <a:r>
              <a:rPr lang="de-DE" altLang="de-DE" sz="1800" dirty="0">
                <a:latin typeface="Calibri" panose="020F0502020204030204" pitchFamily="34" charset="0"/>
              </a:rPr>
              <a:t>-- (Interpretierung als 1) </a:t>
            </a:r>
          </a:p>
          <a:p>
            <a:pPr lvl="1" eaLnBrk="1" hangingPunct="1">
              <a:spcBef>
                <a:spcPct val="0"/>
              </a:spcBef>
              <a:buFontTx/>
              <a:buChar char="-"/>
            </a:pPr>
            <a:r>
              <a:rPr lang="de-DE" altLang="de-DE" sz="1800" dirty="0">
                <a:latin typeface="Calibri" panose="020F0502020204030204" pitchFamily="34" charset="0"/>
              </a:rPr>
              <a:t>| (Interpretierung als 0)    </a:t>
            </a:r>
          </a:p>
          <a:p>
            <a:pPr lvl="1" eaLnBrk="1" hangingPunct="1">
              <a:spcBef>
                <a:spcPct val="0"/>
              </a:spcBef>
              <a:buFontTx/>
              <a:buChar char="-"/>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dies kann mit Filtern (ähnlich wie Sonnenbrille) gemessen werden: X und +</a:t>
            </a:r>
          </a:p>
          <a:p>
            <a:pPr eaLnBrk="1" hangingPunct="1">
              <a:spcBef>
                <a:spcPct val="0"/>
              </a:spcBef>
            </a:pPr>
            <a:r>
              <a:rPr lang="de-DE" altLang="de-DE" sz="1800" dirty="0">
                <a:latin typeface="Calibri" panose="020F0502020204030204" pitchFamily="34" charset="0"/>
              </a:rPr>
              <a:t>Dabei gilt: ein horizontal polarisiertes Photon wird durch ein Filter +  </a:t>
            </a:r>
            <a:r>
              <a:rPr lang="de-DE" altLang="de-DE" sz="1800" i="1" dirty="0">
                <a:latin typeface="Calibri" panose="020F0502020204030204" pitchFamily="34" charset="0"/>
              </a:rPr>
              <a:t>immer</a:t>
            </a:r>
            <a:r>
              <a:rPr lang="de-DE" altLang="de-DE" sz="1800" dirty="0">
                <a:latin typeface="Calibri" panose="020F0502020204030204" pitchFamily="34" charset="0"/>
              </a:rPr>
              <a:t> richtig durchgelassen, aber auch mit </a:t>
            </a:r>
            <a:r>
              <a:rPr lang="de-DE" altLang="de-DE" sz="1800" dirty="0">
                <a:solidFill>
                  <a:srgbClr val="FF0066"/>
                </a:solidFill>
                <a:latin typeface="Calibri" panose="020F0502020204030204" pitchFamily="34" charset="0"/>
              </a:rPr>
              <a:t>50% </a:t>
            </a:r>
            <a:r>
              <a:rPr lang="de-DE" altLang="de-DE" sz="1800" dirty="0" err="1">
                <a:solidFill>
                  <a:srgbClr val="FF0066"/>
                </a:solidFill>
                <a:latin typeface="Calibri" panose="020F0502020204030204" pitchFamily="34" charset="0"/>
              </a:rPr>
              <a:t>igen</a:t>
            </a:r>
            <a:r>
              <a:rPr lang="de-DE" altLang="de-DE" sz="1800" dirty="0">
                <a:solidFill>
                  <a:srgbClr val="FF0066"/>
                </a:solidFill>
                <a:latin typeface="Calibri" panose="020F0502020204030204" pitchFamily="34" charset="0"/>
              </a:rPr>
              <a:t> Wahrscheinlichkeit</a:t>
            </a:r>
            <a:r>
              <a:rPr lang="de-DE" altLang="de-DE" sz="1800" dirty="0">
                <a:latin typeface="Calibri" panose="020F0502020204030204" pitchFamily="34" charset="0"/>
              </a:rPr>
              <a:t> durch ein Filter X und dann immer </a:t>
            </a:r>
            <a:r>
              <a:rPr lang="de-DE" altLang="de-DE" sz="1800" i="1" dirty="0">
                <a:latin typeface="Calibri" panose="020F0502020204030204" pitchFamily="34" charset="0"/>
              </a:rPr>
              <a:t>zufällig</a:t>
            </a:r>
            <a:r>
              <a:rPr lang="de-DE" altLang="de-DE" sz="1800" dirty="0">
                <a:latin typeface="Calibri" panose="020F0502020204030204" pitchFamily="34" charset="0"/>
              </a:rPr>
              <a:t> abgeändert nach Passieren des Filters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587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587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3587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3587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3587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3587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5876">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3587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6"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liennummernplatzhalter 3">
            <a:extLst>
              <a:ext uri="{FF2B5EF4-FFF2-40B4-BE49-F238E27FC236}">
                <a16:creationId xmlns:a16="http://schemas.microsoft.com/office/drawing/2014/main" id="{B1B710FC-5D7F-47BD-9155-B3095C3B334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F96E8BB4-47E4-45CA-8831-E848EDE886CE}" type="slidenum">
              <a:rPr lang="de-DE" altLang="de-DE" sz="1400" smtClean="0"/>
              <a:pPr>
                <a:spcBef>
                  <a:spcPct val="0"/>
                </a:spcBef>
                <a:buFontTx/>
                <a:buNone/>
              </a:pPr>
              <a:t>57</a:t>
            </a:fld>
            <a:endParaRPr lang="de-DE" altLang="de-DE" sz="1400"/>
          </a:p>
        </p:txBody>
      </p:sp>
      <p:sp>
        <p:nvSpPr>
          <p:cNvPr id="116739" name="Rectangle 2">
            <a:extLst>
              <a:ext uri="{FF2B5EF4-FFF2-40B4-BE49-F238E27FC236}">
                <a16:creationId xmlns:a16="http://schemas.microsoft.com/office/drawing/2014/main" id="{2951E03F-4ACF-422E-BAD7-A160DC52562A}"/>
              </a:ext>
            </a:extLst>
          </p:cNvPr>
          <p:cNvSpPr>
            <a:spLocks noGrp="1" noChangeArrowheads="1"/>
          </p:cNvSpPr>
          <p:nvPr>
            <p:ph type="title"/>
          </p:nvPr>
        </p:nvSpPr>
        <p:spPr>
          <a:xfrm>
            <a:off x="163513" y="260350"/>
            <a:ext cx="8523287" cy="1000125"/>
          </a:xfrm>
        </p:spPr>
        <p:txBody>
          <a:bodyPr/>
          <a:lstStyle/>
          <a:p>
            <a:pPr eaLnBrk="1" hangingPunct="1"/>
            <a:r>
              <a:rPr lang="de-DE" altLang="de-DE" sz="3600" dirty="0">
                <a:solidFill>
                  <a:schemeClr val="tx1"/>
                </a:solidFill>
                <a:latin typeface="Calibri" panose="020F0502020204030204" pitchFamily="34" charset="0"/>
              </a:rPr>
              <a:t>Mit Hilfe von Quanten: Schlüsseleinigung von Alice und Bob mit Hilfe von Photonen</a:t>
            </a:r>
          </a:p>
        </p:txBody>
      </p:sp>
      <p:sp>
        <p:nvSpPr>
          <p:cNvPr id="116740" name="Text Box 3">
            <a:extLst>
              <a:ext uri="{FF2B5EF4-FFF2-40B4-BE49-F238E27FC236}">
                <a16:creationId xmlns:a16="http://schemas.microsoft.com/office/drawing/2014/main" id="{5A1240C2-0426-4B9F-8029-86EE63E5C261}"/>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36900" name="Text Box 4">
            <a:extLst>
              <a:ext uri="{FF2B5EF4-FFF2-40B4-BE49-F238E27FC236}">
                <a16:creationId xmlns:a16="http://schemas.microsoft.com/office/drawing/2014/main" id="{8EF8D1C8-276B-4637-A5CE-5F0FB1CF2489}"/>
              </a:ext>
            </a:extLst>
          </p:cNvPr>
          <p:cNvSpPr txBox="1">
            <a:spLocks noChangeArrowheads="1"/>
          </p:cNvSpPr>
          <p:nvPr/>
        </p:nvSpPr>
        <p:spPr bwMode="auto">
          <a:xfrm>
            <a:off x="163513" y="1490692"/>
            <a:ext cx="839374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AutoNum type="arabicPeriod"/>
            </a:pPr>
            <a:r>
              <a:rPr lang="de-DE" altLang="de-DE" sz="1800" dirty="0">
                <a:latin typeface="Calibri" panose="020F0502020204030204" pitchFamily="34" charset="0"/>
              </a:rPr>
              <a:t>Alice schickt Bob zufällig polarisierte Photonen mithilfe eines Gerätes.</a:t>
            </a:r>
          </a:p>
          <a:p>
            <a:pPr eaLnBrk="1" hangingPunct="1">
              <a:spcBef>
                <a:spcPct val="0"/>
              </a:spcBef>
              <a:buFontTx/>
              <a:buAutoNum type="arabicPeriod"/>
            </a:pPr>
            <a:r>
              <a:rPr lang="de-DE" altLang="de-DE" sz="1800" dirty="0">
                <a:latin typeface="Calibri" panose="020F0502020204030204" pitchFamily="34" charset="0"/>
              </a:rPr>
              <a:t>Bob hält zufällig ein Filter hoch/hin (+ oder x) und fängt die Photonen mit einer bestimmten Polarisation auf. Die erhaltene Polarisation schreibt er sich auf.</a:t>
            </a:r>
          </a:p>
          <a:p>
            <a:pPr eaLnBrk="1" hangingPunct="1">
              <a:spcBef>
                <a:spcPct val="0"/>
              </a:spcBef>
              <a:buFontTx/>
              <a:buAutoNum type="arabicPeriod"/>
            </a:pPr>
            <a:r>
              <a:rPr lang="de-DE" altLang="de-DE" sz="1800" dirty="0">
                <a:latin typeface="Calibri" panose="020F0502020204030204" pitchFamily="34" charset="0"/>
              </a:rPr>
              <a:t>Bob und Alice rufen sich über das öffentliche Telefon an: Bob erzählt Alice (und auch allen Mithörern), welches Filter er jeweils benutzt hat. Alice sagt Bob, wann er immer das falsche Filter benutzt hatte und somit die Polarisation der Photonen verfälscht wurde. Über das Telefon werden also keine Informationen gegeben über echte Werte, wie 0 oder 1.</a:t>
            </a:r>
          </a:p>
          <a:p>
            <a:pPr eaLnBrk="1" hangingPunct="1">
              <a:spcBef>
                <a:spcPct val="0"/>
              </a:spcBef>
              <a:buFontTx/>
              <a:buAutoNum type="arabicPeriod"/>
            </a:pPr>
            <a:r>
              <a:rPr lang="de-DE" altLang="de-DE" sz="1800" dirty="0">
                <a:latin typeface="Calibri" panose="020F0502020204030204" pitchFamily="34" charset="0"/>
              </a:rPr>
              <a:t>Als Schlüssel für die Kommunikation zwischen Alice und Bob werden nur die Photonen gewählt, die durch das </a:t>
            </a:r>
            <a:r>
              <a:rPr lang="de-DE" altLang="de-DE" sz="1800" i="1" dirty="0">
                <a:latin typeface="Calibri" panose="020F0502020204030204" pitchFamily="34" charset="0"/>
              </a:rPr>
              <a:t>richtige</a:t>
            </a:r>
            <a:r>
              <a:rPr lang="de-DE" altLang="de-DE" sz="1800" dirty="0">
                <a:latin typeface="Calibri" panose="020F0502020204030204" pitchFamily="34" charset="0"/>
              </a:rPr>
              <a:t> Filter gekommen sind, also bei dem Bob zufällig das richtige Filter zum Auffangen benutzt hat.</a:t>
            </a:r>
          </a:p>
          <a:p>
            <a:pPr eaLnBrk="1" hangingPunct="1">
              <a:spcBef>
                <a:spcPct val="0"/>
              </a:spcBef>
              <a:buFontTx/>
              <a:buAutoNum type="arabicPeriod"/>
            </a:pPr>
            <a:r>
              <a:rPr lang="de-DE" altLang="de-DE" sz="1800" dirty="0">
                <a:latin typeface="Calibri" panose="020F0502020204030204" pitchFamily="34" charset="0"/>
              </a:rPr>
              <a:t>Zur Sicherheit werden die ersten 10 bis 20 Zahlen des Schlüssels zwischen Alice und Bob verglichen und dann verworfen (also ein Lauscher hätte auch davon nichts, weil genau die genannten Zahlen dann NICHT zum Schlüssel gehören werden). Sind die Zahlen gleich, kann man sich sicher sein, dass kein Lauscher den Quantenauffangprozess gestört hat.</a:t>
            </a:r>
          </a:p>
        </p:txBody>
      </p:sp>
      <p:graphicFrame>
        <p:nvGraphicFramePr>
          <p:cNvPr id="116742" name="Object 5">
            <a:extLst>
              <a:ext uri="{FF2B5EF4-FFF2-40B4-BE49-F238E27FC236}">
                <a16:creationId xmlns:a16="http://schemas.microsoft.com/office/drawing/2014/main" id="{066E5220-A613-48B7-8851-AD4C0CF7AA2A}"/>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16797" name="Equation" r:id="rId4" imgW="391303" imgH="739129" progId="Equation.3">
                  <p:embed/>
                </p:oleObj>
              </mc:Choice>
              <mc:Fallback>
                <p:oleObj name="Equation" r:id="rId4" imgW="391303" imgH="73912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690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690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690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69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900"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liennummernplatzhalter 3">
            <a:extLst>
              <a:ext uri="{FF2B5EF4-FFF2-40B4-BE49-F238E27FC236}">
                <a16:creationId xmlns:a16="http://schemas.microsoft.com/office/drawing/2014/main" id="{BD4E8A25-7BED-4352-BD0A-2D53918E060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F12E9B42-1767-4666-BE89-249D17AED4D2}" type="slidenum">
              <a:rPr lang="de-DE" altLang="de-DE" sz="1400" smtClean="0"/>
              <a:pPr>
                <a:spcBef>
                  <a:spcPct val="0"/>
                </a:spcBef>
                <a:buFontTx/>
                <a:buNone/>
              </a:pPr>
              <a:t>58</a:t>
            </a:fld>
            <a:endParaRPr lang="de-DE" altLang="de-DE" sz="1400"/>
          </a:p>
        </p:txBody>
      </p:sp>
      <p:sp>
        <p:nvSpPr>
          <p:cNvPr id="118787" name="Rectangle 2">
            <a:extLst>
              <a:ext uri="{FF2B5EF4-FFF2-40B4-BE49-F238E27FC236}">
                <a16:creationId xmlns:a16="http://schemas.microsoft.com/office/drawing/2014/main" id="{8F260215-45C4-4FA1-823C-27AB4AFE52CC}"/>
              </a:ext>
            </a:extLst>
          </p:cNvPr>
          <p:cNvSpPr>
            <a:spLocks noGrp="1" noChangeArrowheads="1"/>
          </p:cNvSpPr>
          <p:nvPr>
            <p:ph type="title"/>
          </p:nvPr>
        </p:nvSpPr>
        <p:spPr>
          <a:xfrm>
            <a:off x="163513" y="260350"/>
            <a:ext cx="8523287" cy="1000125"/>
          </a:xfrm>
        </p:spPr>
        <p:txBody>
          <a:bodyPr/>
          <a:lstStyle/>
          <a:p>
            <a:pPr eaLnBrk="1" hangingPunct="1"/>
            <a:r>
              <a:rPr lang="de-DE" altLang="de-DE" sz="3600" dirty="0">
                <a:solidFill>
                  <a:schemeClr val="tx1"/>
                </a:solidFill>
                <a:latin typeface="Calibri" panose="020F0502020204030204" pitchFamily="34" charset="0"/>
              </a:rPr>
              <a:t>Schlüsseleinigung von Alice und Bob: Beispiel – das </a:t>
            </a:r>
            <a:r>
              <a:rPr lang="de-DE" altLang="de-DE" sz="3600" dirty="0">
                <a:latin typeface="Calibri" panose="020F0502020204030204" pitchFamily="34" charset="0"/>
              </a:rPr>
              <a:t>B84-Protokoll</a:t>
            </a:r>
            <a:endParaRPr lang="de-DE" altLang="de-DE" sz="3600" dirty="0">
              <a:solidFill>
                <a:schemeClr val="tx1"/>
              </a:solidFill>
              <a:latin typeface="Calibri" panose="020F0502020204030204" pitchFamily="34" charset="0"/>
            </a:endParaRPr>
          </a:p>
        </p:txBody>
      </p:sp>
      <p:sp>
        <p:nvSpPr>
          <p:cNvPr id="118788" name="Text Box 3">
            <a:extLst>
              <a:ext uri="{FF2B5EF4-FFF2-40B4-BE49-F238E27FC236}">
                <a16:creationId xmlns:a16="http://schemas.microsoft.com/office/drawing/2014/main" id="{0C22F131-D493-475E-8DC9-CCE1379B03F2}"/>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graphicFrame>
        <p:nvGraphicFramePr>
          <p:cNvPr id="118789" name="Object 5">
            <a:extLst>
              <a:ext uri="{FF2B5EF4-FFF2-40B4-BE49-F238E27FC236}">
                <a16:creationId xmlns:a16="http://schemas.microsoft.com/office/drawing/2014/main" id="{9791CCBB-AE63-49F7-97AA-327F69BFB4A7}"/>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18906" name="Equation" r:id="rId4" imgW="391303" imgH="739129" progId="Equation.3">
                  <p:embed/>
                </p:oleObj>
              </mc:Choice>
              <mc:Fallback>
                <p:oleObj name="Equation" r:id="rId4" imgW="391303" imgH="73912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37" name="Group 117">
            <a:extLst>
              <a:ext uri="{FF2B5EF4-FFF2-40B4-BE49-F238E27FC236}">
                <a16:creationId xmlns:a16="http://schemas.microsoft.com/office/drawing/2014/main" id="{EF2A6D09-00CC-4601-BC3D-6D1A8E8BB44A}"/>
              </a:ext>
            </a:extLst>
          </p:cNvPr>
          <p:cNvGraphicFramePr>
            <a:graphicFrameLocks noGrp="1"/>
          </p:cNvGraphicFramePr>
          <p:nvPr>
            <p:extLst>
              <p:ext uri="{D42A27DB-BD31-4B8C-83A1-F6EECF244321}">
                <p14:modId xmlns:p14="http://schemas.microsoft.com/office/powerpoint/2010/main" val="3343813111"/>
              </p:ext>
            </p:extLst>
          </p:nvPr>
        </p:nvGraphicFramePr>
        <p:xfrm>
          <a:off x="295275" y="1519238"/>
          <a:ext cx="8375650" cy="4368800"/>
        </p:xfrm>
        <a:graphic>
          <a:graphicData uri="http://schemas.openxmlformats.org/drawingml/2006/table">
            <a:tbl>
              <a:tblPr/>
              <a:tblGrid>
                <a:gridCol w="167640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1030288">
                  <a:extLst>
                    <a:ext uri="{9D8B030D-6E8A-4147-A177-3AD203B41FA5}">
                      <a16:colId xmlns:a16="http://schemas.microsoft.com/office/drawing/2014/main" val="20002"/>
                    </a:ext>
                  </a:extLst>
                </a:gridCol>
                <a:gridCol w="1019175">
                  <a:extLst>
                    <a:ext uri="{9D8B030D-6E8A-4147-A177-3AD203B41FA5}">
                      <a16:colId xmlns:a16="http://schemas.microsoft.com/office/drawing/2014/main" val="20003"/>
                    </a:ext>
                  </a:extLst>
                </a:gridCol>
                <a:gridCol w="820737">
                  <a:extLst>
                    <a:ext uri="{9D8B030D-6E8A-4147-A177-3AD203B41FA5}">
                      <a16:colId xmlns:a16="http://schemas.microsoft.com/office/drawing/2014/main" val="20004"/>
                    </a:ext>
                  </a:extLst>
                </a:gridCol>
                <a:gridCol w="808038">
                  <a:extLst>
                    <a:ext uri="{9D8B030D-6E8A-4147-A177-3AD203B41FA5}">
                      <a16:colId xmlns:a16="http://schemas.microsoft.com/office/drawing/2014/main" val="20005"/>
                    </a:ext>
                  </a:extLst>
                </a:gridCol>
                <a:gridCol w="720725">
                  <a:extLst>
                    <a:ext uri="{9D8B030D-6E8A-4147-A177-3AD203B41FA5}">
                      <a16:colId xmlns:a16="http://schemas.microsoft.com/office/drawing/2014/main" val="20006"/>
                    </a:ext>
                  </a:extLst>
                </a:gridCol>
                <a:gridCol w="831850">
                  <a:extLst>
                    <a:ext uri="{9D8B030D-6E8A-4147-A177-3AD203B41FA5}">
                      <a16:colId xmlns:a16="http://schemas.microsoft.com/office/drawing/2014/main" val="20007"/>
                    </a:ext>
                  </a:extLst>
                </a:gridCol>
                <a:gridCol w="649287">
                  <a:extLst>
                    <a:ext uri="{9D8B030D-6E8A-4147-A177-3AD203B41FA5}">
                      <a16:colId xmlns:a16="http://schemas.microsoft.com/office/drawing/2014/main" val="20008"/>
                    </a:ext>
                  </a:extLst>
                </a:gridCol>
              </a:tblGrid>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Von Alice gesendete Polarisation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__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__</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Von Bob verwendetes Filter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Von Bob gemessene Polarisation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dirty="0">
                          <a:ln>
                            <a:noFill/>
                          </a:ln>
                          <a:solidFill>
                            <a:schemeClr val="tx1"/>
                          </a:solidFill>
                          <a:effectLst/>
                          <a:latin typeface="Arial" charset="0"/>
                        </a:rPr>
                        <a:t>    __</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dirty="0">
                          <a:ln>
                            <a:noFill/>
                          </a:ln>
                          <a:solidFill>
                            <a:schemeClr val="tx1"/>
                          </a:solidFill>
                          <a:effectLst/>
                          <a:latin typeface="Arial" charset="0"/>
                        </a:rPr>
                        <a:t> __</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Filter richtig?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ja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nein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ja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nein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nein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ja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nein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ja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Verwendeter Schlüssel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a:ln>
                            <a:noFill/>
                          </a:ln>
                          <a:solidFill>
                            <a:schemeClr val="tx1"/>
                          </a:solidFill>
                          <a:effectLst/>
                          <a:latin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de-DE" sz="1800" b="0" i="0" u="none" strike="noStrike" cap="none" normalizeH="0" baseline="0" dirty="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de-DE" sz="1800" b="0" i="0" u="none" strike="noStrike" cap="none" normalizeH="0" baseline="0" dirty="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liennummernplatzhalter 3">
            <a:extLst>
              <a:ext uri="{FF2B5EF4-FFF2-40B4-BE49-F238E27FC236}">
                <a16:creationId xmlns:a16="http://schemas.microsoft.com/office/drawing/2014/main" id="{0781773B-D7FC-42DC-B36F-6D277595E8A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4FF2146E-519C-486F-A130-F595F26CB6B5}" type="slidenum">
              <a:rPr lang="de-DE" altLang="de-DE" sz="1400" smtClean="0"/>
              <a:pPr>
                <a:spcBef>
                  <a:spcPct val="0"/>
                </a:spcBef>
                <a:buFontTx/>
                <a:buNone/>
              </a:pPr>
              <a:t>59</a:t>
            </a:fld>
            <a:endParaRPr lang="de-DE" altLang="de-DE" sz="1400"/>
          </a:p>
        </p:txBody>
      </p:sp>
      <p:sp>
        <p:nvSpPr>
          <p:cNvPr id="120835" name="Rectangle 2">
            <a:extLst>
              <a:ext uri="{FF2B5EF4-FFF2-40B4-BE49-F238E27FC236}">
                <a16:creationId xmlns:a16="http://schemas.microsoft.com/office/drawing/2014/main" id="{CDFF8527-B934-46C8-9F59-EA913E17764A}"/>
              </a:ext>
            </a:extLst>
          </p:cNvPr>
          <p:cNvSpPr>
            <a:spLocks noGrp="1" noChangeArrowheads="1"/>
          </p:cNvSpPr>
          <p:nvPr>
            <p:ph type="title"/>
          </p:nvPr>
        </p:nvSpPr>
        <p:spPr>
          <a:xfrm>
            <a:off x="163513" y="260350"/>
            <a:ext cx="8523287" cy="1000125"/>
          </a:xfrm>
        </p:spPr>
        <p:txBody>
          <a:bodyPr/>
          <a:lstStyle/>
          <a:p>
            <a:pPr eaLnBrk="1" hangingPunct="1"/>
            <a:r>
              <a:rPr lang="de-DE" altLang="de-DE" dirty="0">
                <a:solidFill>
                  <a:schemeClr val="tx1"/>
                </a:solidFill>
                <a:latin typeface="Calibri" panose="020F0502020204030204" pitchFamily="34" charset="0"/>
              </a:rPr>
              <a:t>Quantenkryptografie - Anwendungen</a:t>
            </a:r>
          </a:p>
        </p:txBody>
      </p:sp>
      <p:sp>
        <p:nvSpPr>
          <p:cNvPr id="120836" name="Text Box 3">
            <a:extLst>
              <a:ext uri="{FF2B5EF4-FFF2-40B4-BE49-F238E27FC236}">
                <a16:creationId xmlns:a16="http://schemas.microsoft.com/office/drawing/2014/main" id="{3A8DED43-61CD-4F34-ADCF-AE055B4D700A}"/>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120837" name="Text Box 4">
            <a:extLst>
              <a:ext uri="{FF2B5EF4-FFF2-40B4-BE49-F238E27FC236}">
                <a16:creationId xmlns:a16="http://schemas.microsoft.com/office/drawing/2014/main" id="{AD736332-43F7-4CE7-9183-92B7135769C0}"/>
              </a:ext>
            </a:extLst>
          </p:cNvPr>
          <p:cNvSpPr txBox="1">
            <a:spLocks noChangeArrowheads="1"/>
          </p:cNvSpPr>
          <p:nvPr/>
        </p:nvSpPr>
        <p:spPr bwMode="auto">
          <a:xfrm>
            <a:off x="493713" y="1404938"/>
            <a:ext cx="7848600"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r>
              <a:rPr lang="de-DE" altLang="de-DE" sz="1800" b="1" dirty="0">
                <a:latin typeface="Calibri" panose="020F0502020204030204" pitchFamily="34" charset="0"/>
              </a:rPr>
              <a:t>Lauschangriff</a:t>
            </a:r>
            <a:r>
              <a:rPr lang="de-DE" altLang="de-DE" sz="1800" dirty="0">
                <a:latin typeface="Calibri" panose="020F0502020204030204" pitchFamily="34" charset="0"/>
              </a:rPr>
              <a:t>: Eve ändert unter Umständen bei seiner Messung (zufälliges Reinhalten seines Filters) den von Alice gesendeten Basiszustand (</a:t>
            </a:r>
            <a:r>
              <a:rPr lang="de-DE" altLang="de-DE" sz="1800" dirty="0" err="1">
                <a:latin typeface="Calibri" panose="020F0502020204030204" pitchFamily="34" charset="0"/>
              </a:rPr>
              <a:t>No</a:t>
            </a:r>
            <a:r>
              <a:rPr lang="de-DE" altLang="de-DE" sz="1800" dirty="0">
                <a:latin typeface="Calibri" panose="020F0502020204030204" pitchFamily="34" charset="0"/>
              </a:rPr>
              <a:t>-</a:t>
            </a:r>
            <a:r>
              <a:rPr lang="de-DE" altLang="de-DE" sz="1800" dirty="0" err="1">
                <a:latin typeface="Calibri" panose="020F0502020204030204" pitchFamily="34" charset="0"/>
              </a:rPr>
              <a:t>Cloning</a:t>
            </a:r>
            <a:r>
              <a:rPr lang="de-DE" altLang="de-DE" sz="1800" dirty="0">
                <a:latin typeface="Calibri" panose="020F0502020204030204" pitchFamily="34" charset="0"/>
              </a:rPr>
              <a:t>-Theorem), das würde Bob und Alice mindestens beim Vergleich der ersten 10 bis 20 Zahlen ihres Schlüssels auffallen</a:t>
            </a:r>
          </a:p>
          <a:p>
            <a:pPr eaLnBrk="1" hangingPunct="1">
              <a:spcBef>
                <a:spcPct val="0"/>
              </a:spcBef>
            </a:pPr>
            <a:r>
              <a:rPr lang="de-DE" altLang="de-DE" sz="1800" b="1" dirty="0">
                <a:latin typeface="Calibri" panose="020F0502020204030204" pitchFamily="34" charset="0"/>
              </a:rPr>
              <a:t>technische Realisierung</a:t>
            </a:r>
            <a:r>
              <a:rPr lang="de-DE" altLang="de-DE" sz="1800" dirty="0">
                <a:latin typeface="Calibri" panose="020F0502020204030204" pitchFamily="34" charset="0"/>
              </a:rPr>
              <a:t>: Fehler durch die Messwerte, Rauschen (Doppelbrechung im Glasfaserkanal, Wechselwirkung mit anderen Teilchen)</a:t>
            </a:r>
          </a:p>
          <a:p>
            <a:pPr eaLnBrk="1" hangingPunct="1">
              <a:spcBef>
                <a:spcPct val="0"/>
              </a:spcBef>
            </a:pPr>
            <a:r>
              <a:rPr lang="de-DE" altLang="de-DE" sz="1800" b="1" dirty="0">
                <a:latin typeface="Calibri" panose="020F0502020204030204" pitchFamily="34" charset="0"/>
              </a:rPr>
              <a:t>April 2004</a:t>
            </a:r>
            <a:r>
              <a:rPr lang="de-DE" altLang="de-DE" sz="1800" dirty="0">
                <a:latin typeface="Calibri" panose="020F0502020204030204" pitchFamily="34" charset="0"/>
              </a:rPr>
              <a:t>: 1. Geldüberweisung mittels Quantenkryptografie (Glasfaserkabel zur Übertragung der verschränkten Photonen war etwa 1.500 m lang und führte von der Bank Austria </a:t>
            </a:r>
            <a:r>
              <a:rPr lang="de-DE" altLang="de-DE" sz="1800" dirty="0" err="1">
                <a:latin typeface="Calibri" panose="020F0502020204030204" pitchFamily="34" charset="0"/>
              </a:rPr>
              <a:t>Creditanstalt</a:t>
            </a:r>
            <a:r>
              <a:rPr lang="de-DE" altLang="de-DE" sz="1800" dirty="0">
                <a:latin typeface="Calibri" panose="020F0502020204030204" pitchFamily="34" charset="0"/>
              </a:rPr>
              <a:t> durch das Wiener Kanalnetz zum Wiener Rathaus)</a:t>
            </a:r>
          </a:p>
          <a:p>
            <a:pPr eaLnBrk="1" hangingPunct="1">
              <a:spcBef>
                <a:spcPct val="0"/>
              </a:spcBef>
            </a:pPr>
            <a:r>
              <a:rPr lang="de-DE" altLang="de-DE" sz="1800" b="1" dirty="0">
                <a:latin typeface="Calibri" panose="020F0502020204030204" pitchFamily="34" charset="0"/>
              </a:rPr>
              <a:t>Oktober 2007</a:t>
            </a:r>
            <a:r>
              <a:rPr lang="de-DE" altLang="de-DE" sz="1800" dirty="0">
                <a:latin typeface="Calibri" panose="020F0502020204030204" pitchFamily="34" charset="0"/>
              </a:rPr>
              <a:t>: Übertragung der Wahlergebnisse in der Schweiz mit Hilfe von Quantenkryptografie</a:t>
            </a:r>
          </a:p>
          <a:p>
            <a:pPr eaLnBrk="1" hangingPunct="1">
              <a:spcBef>
                <a:spcPct val="0"/>
              </a:spcBef>
            </a:pPr>
            <a:r>
              <a:rPr lang="de-DE" altLang="de-DE" sz="1800" dirty="0" err="1">
                <a:latin typeface="Calibri" panose="020F0502020204030204" pitchFamily="34" charset="0"/>
              </a:rPr>
              <a:t>Quantenkryptografiesystem</a:t>
            </a:r>
            <a:r>
              <a:rPr lang="de-DE" altLang="de-DE" sz="1800" dirty="0">
                <a:latin typeface="Calibri" panose="020F0502020204030204" pitchFamily="34" charset="0"/>
              </a:rPr>
              <a:t> kann man käuflich erwerben, sie sind allerdings teuer und nur für geringe Reichweiten geeignet</a:t>
            </a:r>
          </a:p>
          <a:p>
            <a:endParaRPr lang="de-DE" altLang="de-DE" sz="1800" dirty="0"/>
          </a:p>
        </p:txBody>
      </p:sp>
      <p:graphicFrame>
        <p:nvGraphicFramePr>
          <p:cNvPr id="120838" name="Object 2">
            <a:extLst>
              <a:ext uri="{FF2B5EF4-FFF2-40B4-BE49-F238E27FC236}">
                <a16:creationId xmlns:a16="http://schemas.microsoft.com/office/drawing/2014/main" id="{ADD793CC-E90F-46F1-8F9D-0208358790F9}"/>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20893" name="Equation" r:id="rId4" imgW="391303" imgH="739129" progId="Equation.3">
                  <p:embed/>
                </p:oleObj>
              </mc:Choice>
              <mc:Fallback>
                <p:oleObj name="Equation" r:id="rId4" imgW="391303" imgH="739129"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nummernplatzhalter 3">
            <a:extLst>
              <a:ext uri="{FF2B5EF4-FFF2-40B4-BE49-F238E27FC236}">
                <a16:creationId xmlns:a16="http://schemas.microsoft.com/office/drawing/2014/main" id="{571CD70E-511A-4DF9-9C02-C4A96317F66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0D49907C-2D3A-4C2D-8A1C-8EE8AE21EFD4}" type="slidenum">
              <a:rPr lang="de-DE" altLang="de-DE" sz="1400" smtClean="0"/>
              <a:pPr>
                <a:spcBef>
                  <a:spcPct val="0"/>
                </a:spcBef>
                <a:buFontTx/>
                <a:buNone/>
              </a:pPr>
              <a:t>6</a:t>
            </a:fld>
            <a:endParaRPr lang="de-DE" altLang="de-DE" sz="1400"/>
          </a:p>
        </p:txBody>
      </p:sp>
      <p:sp>
        <p:nvSpPr>
          <p:cNvPr id="14339" name="Text Box 3">
            <a:extLst>
              <a:ext uri="{FF2B5EF4-FFF2-40B4-BE49-F238E27FC236}">
                <a16:creationId xmlns:a16="http://schemas.microsoft.com/office/drawing/2014/main" id="{0EA14D56-67FD-4AAB-AF3A-EA44B38CA382}"/>
              </a:ext>
            </a:extLst>
          </p:cNvPr>
          <p:cNvSpPr txBox="1">
            <a:spLocks noChangeArrowheads="1"/>
          </p:cNvSpPr>
          <p:nvPr/>
        </p:nvSpPr>
        <p:spPr bwMode="auto">
          <a:xfrm>
            <a:off x="530225" y="1084263"/>
            <a:ext cx="810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pic>
        <p:nvPicPr>
          <p:cNvPr id="14340" name="Picture 5" descr="Abhoeren">
            <a:extLst>
              <a:ext uri="{FF2B5EF4-FFF2-40B4-BE49-F238E27FC236}">
                <a16:creationId xmlns:a16="http://schemas.microsoft.com/office/drawing/2014/main" id="{4C2CEE1D-CE17-431E-9EF8-5391C02B2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5213" y="581025"/>
            <a:ext cx="6581775" cy="534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liennummernplatzhalter 3">
            <a:extLst>
              <a:ext uri="{FF2B5EF4-FFF2-40B4-BE49-F238E27FC236}">
                <a16:creationId xmlns:a16="http://schemas.microsoft.com/office/drawing/2014/main" id="{C50CB4B5-E95F-4D19-BA9F-C3F5230555D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2C229C90-ACF8-4444-AF76-110DFBBB7411}" type="slidenum">
              <a:rPr lang="de-DE" altLang="de-DE" sz="1400" smtClean="0"/>
              <a:pPr>
                <a:spcBef>
                  <a:spcPct val="0"/>
                </a:spcBef>
                <a:buFontTx/>
                <a:buNone/>
              </a:pPr>
              <a:t>60</a:t>
            </a:fld>
            <a:endParaRPr lang="de-DE" altLang="de-DE" sz="1400"/>
          </a:p>
        </p:txBody>
      </p:sp>
      <p:sp>
        <p:nvSpPr>
          <p:cNvPr id="122883" name="Rectangle 2">
            <a:extLst>
              <a:ext uri="{FF2B5EF4-FFF2-40B4-BE49-F238E27FC236}">
                <a16:creationId xmlns:a16="http://schemas.microsoft.com/office/drawing/2014/main" id="{679A17AD-5EEE-48D2-BE2A-AE85CF007CD6}"/>
              </a:ext>
            </a:extLst>
          </p:cNvPr>
          <p:cNvSpPr>
            <a:spLocks noGrp="1" noChangeArrowheads="1"/>
          </p:cNvSpPr>
          <p:nvPr>
            <p:ph type="title"/>
          </p:nvPr>
        </p:nvSpPr>
        <p:spPr>
          <a:xfrm>
            <a:off x="163513" y="260350"/>
            <a:ext cx="8523287" cy="1000125"/>
          </a:xfrm>
        </p:spPr>
        <p:txBody>
          <a:bodyPr/>
          <a:lstStyle/>
          <a:p>
            <a:pPr eaLnBrk="1" hangingPunct="1"/>
            <a:r>
              <a:rPr lang="de-DE" altLang="de-DE">
                <a:solidFill>
                  <a:schemeClr val="tx1"/>
                </a:solidFill>
                <a:latin typeface="Calibri" panose="020F0502020204030204" pitchFamily="34" charset="0"/>
              </a:rPr>
              <a:t>Quantenkryptografie: 2017</a:t>
            </a:r>
          </a:p>
        </p:txBody>
      </p:sp>
      <p:sp>
        <p:nvSpPr>
          <p:cNvPr id="122884" name="Text Box 3">
            <a:extLst>
              <a:ext uri="{FF2B5EF4-FFF2-40B4-BE49-F238E27FC236}">
                <a16:creationId xmlns:a16="http://schemas.microsoft.com/office/drawing/2014/main" id="{9D83DF15-5806-476F-895B-0056850FAF87}"/>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122885" name="Text Box 4">
            <a:extLst>
              <a:ext uri="{FF2B5EF4-FFF2-40B4-BE49-F238E27FC236}">
                <a16:creationId xmlns:a16="http://schemas.microsoft.com/office/drawing/2014/main" id="{A570A288-12FA-435D-950A-4C757A2DD3D4}"/>
              </a:ext>
            </a:extLst>
          </p:cNvPr>
          <p:cNvSpPr txBox="1">
            <a:spLocks noChangeArrowheads="1"/>
          </p:cNvSpPr>
          <p:nvPr/>
        </p:nvSpPr>
        <p:spPr bwMode="auto">
          <a:xfrm>
            <a:off x="493713" y="1404938"/>
            <a:ext cx="7848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r>
              <a:rPr lang="de-DE" altLang="de-DE" sz="1800" dirty="0">
                <a:latin typeface="Calibri" panose="020F0502020204030204" pitchFamily="34" charset="0"/>
              </a:rPr>
              <a:t>Quantum Science </a:t>
            </a:r>
            <a:r>
              <a:rPr lang="de-DE" altLang="de-DE" sz="1800" dirty="0" err="1">
                <a:latin typeface="Calibri" panose="020F0502020204030204" pitchFamily="34" charset="0"/>
              </a:rPr>
              <a:t>Satellite</a:t>
            </a:r>
            <a:r>
              <a:rPr lang="de-DE" altLang="de-DE" sz="1800" dirty="0">
                <a:latin typeface="Calibri" panose="020F0502020204030204" pitchFamily="34" charset="0"/>
              </a:rPr>
              <a:t> (Projekt mit China und Österreich): Schlüsselaustausch über Satelliten und Quantenverschränkung: </a:t>
            </a:r>
            <a:br>
              <a:rPr lang="de-DE" altLang="de-DE" sz="1800" dirty="0">
                <a:latin typeface="Calibri" panose="020F0502020204030204" pitchFamily="34" charset="0"/>
              </a:rPr>
            </a:br>
            <a:r>
              <a:rPr lang="de-DE" altLang="de-DE" sz="1800" dirty="0">
                <a:latin typeface="Calibri" panose="020F0502020204030204" pitchFamily="34" charset="0"/>
                <a:sym typeface="Wingdings" panose="05000000000000000000" pitchFamily="2" charset="2"/>
              </a:rPr>
              <a:t> </a:t>
            </a:r>
            <a:r>
              <a:rPr lang="de-DE" altLang="de-DE" sz="1800" dirty="0">
                <a:latin typeface="Calibri" panose="020F0502020204030204" pitchFamily="34" charset="0"/>
              </a:rPr>
              <a:t>Photonenpaare haben einen gemeinsamen Quantenzustand egal wie weit sie von einander entfernt sind</a:t>
            </a:r>
            <a:br>
              <a:rPr lang="de-DE" altLang="de-DE" sz="1800" dirty="0">
                <a:latin typeface="Calibri" panose="020F0502020204030204" pitchFamily="34" charset="0"/>
              </a:rPr>
            </a:br>
            <a:r>
              <a:rPr lang="de-DE" altLang="de-DE" sz="1800" dirty="0">
                <a:latin typeface="Calibri" panose="020F0502020204030204" pitchFamily="34" charset="0"/>
                <a:sym typeface="Wingdings" panose="05000000000000000000" pitchFamily="2" charset="2"/>
              </a:rPr>
              <a:t> ändert man den Spin eines Photons, verändert sich der Spin des verschränkten Photons entsprechend</a:t>
            </a:r>
          </a:p>
          <a:p>
            <a:pPr eaLnBrk="1" hangingPunct="1">
              <a:spcBef>
                <a:spcPct val="0"/>
              </a:spcBef>
            </a:pPr>
            <a:r>
              <a:rPr lang="de-DE" altLang="de-DE" sz="1800" dirty="0">
                <a:latin typeface="Calibri" panose="020F0502020204030204" pitchFamily="34" charset="0"/>
                <a:sym typeface="Wingdings" panose="05000000000000000000" pitchFamily="2" charset="2"/>
              </a:rPr>
              <a:t>NIST </a:t>
            </a:r>
            <a:r>
              <a:rPr lang="de-DE" altLang="de-DE" sz="1800" dirty="0" err="1">
                <a:latin typeface="Calibri" panose="020F0502020204030204" pitchFamily="34" charset="0"/>
                <a:sym typeface="Wingdings" panose="05000000000000000000" pitchFamily="2" charset="2"/>
              </a:rPr>
              <a:t>competition</a:t>
            </a:r>
            <a:r>
              <a:rPr lang="de-DE" altLang="de-DE" sz="1800" dirty="0">
                <a:latin typeface="Calibri" panose="020F0502020204030204" pitchFamily="34" charset="0"/>
                <a:sym typeface="Wingdings" panose="05000000000000000000" pitchFamily="2" charset="2"/>
              </a:rPr>
              <a:t> </a:t>
            </a:r>
            <a:r>
              <a:rPr lang="de-DE" altLang="de-DE" sz="1800" dirty="0" err="1">
                <a:latin typeface="Calibri" panose="020F0502020204030204" pitchFamily="34" charset="0"/>
                <a:sym typeface="Wingdings" panose="05000000000000000000" pitchFamily="2" charset="2"/>
              </a:rPr>
              <a:t>is</a:t>
            </a:r>
            <a:r>
              <a:rPr lang="de-DE" altLang="de-DE" sz="1800" dirty="0">
                <a:latin typeface="Calibri" panose="020F0502020204030204" pitchFamily="34" charset="0"/>
                <a:sym typeface="Wingdings" panose="05000000000000000000" pitchFamily="2" charset="2"/>
              </a:rPr>
              <a:t> </a:t>
            </a:r>
            <a:r>
              <a:rPr lang="de-DE" altLang="de-DE" sz="1800" dirty="0" err="1">
                <a:latin typeface="Calibri" panose="020F0502020204030204" pitchFamily="34" charset="0"/>
                <a:sym typeface="Wingdings" panose="05000000000000000000" pitchFamily="2" charset="2"/>
              </a:rPr>
              <a:t>something</a:t>
            </a:r>
            <a:r>
              <a:rPr lang="de-DE" altLang="de-DE" sz="1800" dirty="0">
                <a:latin typeface="Calibri" panose="020F0502020204030204" pitchFamily="34" charset="0"/>
                <a:sym typeface="Wingdings" panose="05000000000000000000" pitchFamily="2" charset="2"/>
              </a:rPr>
              <a:t> </a:t>
            </a:r>
            <a:r>
              <a:rPr lang="de-DE" altLang="de-DE" sz="1800" dirty="0" err="1">
                <a:latin typeface="Calibri" panose="020F0502020204030204" pitchFamily="34" charset="0"/>
                <a:sym typeface="Wingdings" panose="05000000000000000000" pitchFamily="2" charset="2"/>
              </a:rPr>
              <a:t>that</a:t>
            </a:r>
            <a:r>
              <a:rPr lang="de-DE" altLang="de-DE" sz="1800" dirty="0">
                <a:latin typeface="Calibri" panose="020F0502020204030204" pitchFamily="34" charset="0"/>
                <a:sym typeface="Wingdings" panose="05000000000000000000" pitchFamily="2" charset="2"/>
              </a:rPr>
              <a:t> </a:t>
            </a:r>
            <a:r>
              <a:rPr lang="de-DE" altLang="de-DE" sz="1800" dirty="0" err="1">
                <a:latin typeface="Calibri" panose="020F0502020204030204" pitchFamily="34" charset="0"/>
                <a:sym typeface="Wingdings" panose="05000000000000000000" pitchFamily="2" charset="2"/>
              </a:rPr>
              <a:t>keeps</a:t>
            </a:r>
            <a:r>
              <a:rPr lang="de-DE" altLang="de-DE" sz="1800" dirty="0">
                <a:latin typeface="Calibri" panose="020F0502020204030204" pitchFamily="34" charset="0"/>
                <a:sym typeface="Wingdings" panose="05000000000000000000" pitchFamily="2" charset="2"/>
              </a:rPr>
              <a:t> </a:t>
            </a:r>
            <a:r>
              <a:rPr lang="de-DE" altLang="de-DE" sz="1800" dirty="0" err="1">
                <a:latin typeface="Calibri" panose="020F0502020204030204" pitchFamily="34" charset="0"/>
                <a:sym typeface="Wingdings" panose="05000000000000000000" pitchFamily="2" charset="2"/>
              </a:rPr>
              <a:t>the</a:t>
            </a:r>
            <a:r>
              <a:rPr lang="de-DE" altLang="de-DE" sz="1800" dirty="0">
                <a:latin typeface="Calibri" panose="020F0502020204030204" pitchFamily="34" charset="0"/>
                <a:sym typeface="Wingdings" panose="05000000000000000000" pitchFamily="2" charset="2"/>
              </a:rPr>
              <a:t> </a:t>
            </a:r>
            <a:r>
              <a:rPr lang="de-DE" altLang="de-DE" sz="1800" dirty="0" err="1">
                <a:latin typeface="Calibri" panose="020F0502020204030204" pitchFamily="34" charset="0"/>
                <a:sym typeface="Wingdings" panose="05000000000000000000" pitchFamily="2" charset="2"/>
              </a:rPr>
              <a:t>community</a:t>
            </a:r>
            <a:r>
              <a:rPr lang="de-DE" altLang="de-DE" sz="1800" dirty="0">
                <a:latin typeface="Calibri" panose="020F0502020204030204" pitchFamily="34" charset="0"/>
                <a:sym typeface="Wingdings" panose="05000000000000000000" pitchFamily="2" charset="2"/>
              </a:rPr>
              <a:t> </a:t>
            </a:r>
            <a:r>
              <a:rPr lang="de-DE" altLang="de-DE" sz="1800" dirty="0" err="1">
                <a:latin typeface="Calibri" panose="020F0502020204030204" pitchFamily="34" charset="0"/>
                <a:sym typeface="Wingdings" panose="05000000000000000000" pitchFamily="2" charset="2"/>
              </a:rPr>
              <a:t>busy</a:t>
            </a:r>
            <a:r>
              <a:rPr lang="de-DE" altLang="de-DE" sz="1800" dirty="0">
                <a:latin typeface="Calibri" panose="020F0502020204030204" pitchFamily="34" charset="0"/>
                <a:sym typeface="Wingdings" panose="05000000000000000000" pitchFamily="2" charset="2"/>
              </a:rPr>
              <a:t> </a:t>
            </a:r>
            <a:r>
              <a:rPr lang="de-DE" altLang="de-DE" sz="1800" dirty="0" err="1">
                <a:latin typeface="Calibri" panose="020F0502020204030204" pitchFamily="34" charset="0"/>
                <a:sym typeface="Wingdings" panose="05000000000000000000" pitchFamily="2" charset="2"/>
              </a:rPr>
              <a:t>right</a:t>
            </a:r>
            <a:r>
              <a:rPr lang="de-DE" altLang="de-DE" sz="1800" dirty="0">
                <a:latin typeface="Calibri" panose="020F0502020204030204" pitchFamily="34" charset="0"/>
                <a:sym typeface="Wingdings" panose="05000000000000000000" pitchFamily="2" charset="2"/>
              </a:rPr>
              <a:t> </a:t>
            </a:r>
            <a:r>
              <a:rPr lang="de-DE" altLang="de-DE" sz="1800" dirty="0" err="1">
                <a:latin typeface="Calibri" panose="020F0502020204030204" pitchFamily="34" charset="0"/>
                <a:sym typeface="Wingdings" panose="05000000000000000000" pitchFamily="2" charset="2"/>
              </a:rPr>
              <a:t>now</a:t>
            </a:r>
            <a:r>
              <a:rPr lang="de-DE" altLang="de-DE" sz="1800" dirty="0">
                <a:latin typeface="Calibri" panose="020F0502020204030204" pitchFamily="34" charset="0"/>
                <a:sym typeface="Wingdings" panose="05000000000000000000" pitchFamily="2" charset="2"/>
              </a:rPr>
              <a:t>, and on </a:t>
            </a:r>
            <a:r>
              <a:rPr lang="de-DE" altLang="de-DE" sz="1800" dirty="0" err="1">
                <a:latin typeface="Calibri" panose="020F0502020204030204" pitchFamily="34" charset="0"/>
                <a:sym typeface="Wingdings" panose="05000000000000000000" pitchFamily="2" charset="2"/>
              </a:rPr>
              <a:t>the</a:t>
            </a:r>
            <a:r>
              <a:rPr lang="de-DE" altLang="de-DE" sz="1800" dirty="0">
                <a:latin typeface="Calibri" panose="020F0502020204030204" pitchFamily="34" charset="0"/>
                <a:sym typeface="Wingdings" panose="05000000000000000000" pitchFamily="2" charset="2"/>
              </a:rPr>
              <a:t> </a:t>
            </a:r>
            <a:r>
              <a:rPr lang="de-DE" altLang="de-DE" sz="1800" dirty="0" err="1">
                <a:latin typeface="Calibri" panose="020F0502020204030204" pitchFamily="34" charset="0"/>
                <a:sym typeface="Wingdings" panose="05000000000000000000" pitchFamily="2" charset="2"/>
              </a:rPr>
              <a:t>attack</a:t>
            </a:r>
            <a:r>
              <a:rPr lang="de-DE" altLang="de-DE" sz="1800" dirty="0">
                <a:latin typeface="Calibri" panose="020F0502020204030204" pitchFamily="34" charset="0"/>
                <a:sym typeface="Wingdings" panose="05000000000000000000" pitchFamily="2" charset="2"/>
              </a:rPr>
              <a:t> and </a:t>
            </a:r>
            <a:r>
              <a:rPr lang="de-DE" altLang="de-DE" sz="1800" dirty="0" err="1">
                <a:latin typeface="Calibri" panose="020F0502020204030204" pitchFamily="34" charset="0"/>
                <a:sym typeface="Wingdings" panose="05000000000000000000" pitchFamily="2" charset="2"/>
              </a:rPr>
              <a:t>implementation</a:t>
            </a:r>
            <a:r>
              <a:rPr lang="de-DE" altLang="de-DE" sz="1800" dirty="0">
                <a:latin typeface="Calibri" panose="020F0502020204030204" pitchFamily="34" charset="0"/>
                <a:sym typeface="Wingdings" panose="05000000000000000000" pitchFamily="2" charset="2"/>
              </a:rPr>
              <a:t> </a:t>
            </a:r>
            <a:r>
              <a:rPr lang="de-DE" altLang="de-DE" sz="1800" dirty="0" err="1">
                <a:latin typeface="Calibri" panose="020F0502020204030204" pitchFamily="34" charset="0"/>
                <a:sym typeface="Wingdings" panose="05000000000000000000" pitchFamily="2" charset="2"/>
              </a:rPr>
              <a:t>side</a:t>
            </a:r>
            <a:r>
              <a:rPr lang="de-DE" altLang="de-DE" sz="1800" dirty="0">
                <a:latin typeface="Calibri" panose="020F0502020204030204" pitchFamily="34" charset="0"/>
                <a:sym typeface="Wingdings" panose="05000000000000000000" pitchFamily="2" charset="2"/>
              </a:rPr>
              <a:t>, </a:t>
            </a:r>
            <a:r>
              <a:rPr lang="de-DE" altLang="de-DE" sz="1800" dirty="0" err="1">
                <a:latin typeface="Calibri" panose="020F0502020204030204" pitchFamily="34" charset="0"/>
                <a:sym typeface="Wingdings" panose="05000000000000000000" pitchFamily="2" charset="2"/>
              </a:rPr>
              <a:t>this</a:t>
            </a:r>
            <a:r>
              <a:rPr lang="de-DE" altLang="de-DE" sz="1800" dirty="0">
                <a:latin typeface="Calibri" panose="020F0502020204030204" pitchFamily="34" charset="0"/>
                <a:sym typeface="Wingdings" panose="05000000000000000000" pitchFamily="2" charset="2"/>
              </a:rPr>
              <a:t> </a:t>
            </a:r>
            <a:r>
              <a:rPr lang="de-DE" altLang="de-DE" sz="1800" dirty="0" err="1">
                <a:latin typeface="Calibri" panose="020F0502020204030204" pitchFamily="34" charset="0"/>
                <a:sym typeface="Wingdings" panose="05000000000000000000" pitchFamily="2" charset="2"/>
              </a:rPr>
              <a:t>is</a:t>
            </a:r>
            <a:r>
              <a:rPr lang="de-DE" altLang="de-DE" sz="1800" dirty="0">
                <a:latin typeface="Calibri" panose="020F0502020204030204" pitchFamily="34" charset="0"/>
                <a:sym typeface="Wingdings" panose="05000000000000000000" pitchFamily="2" charset="2"/>
              </a:rPr>
              <a:t> </a:t>
            </a:r>
            <a:r>
              <a:rPr lang="de-DE" altLang="de-DE" sz="1800" dirty="0" err="1">
                <a:latin typeface="Calibri" panose="020F0502020204030204" pitchFamily="34" charset="0"/>
                <a:sym typeface="Wingdings" panose="05000000000000000000" pitchFamily="2" charset="2"/>
              </a:rPr>
              <a:t>very</a:t>
            </a:r>
            <a:r>
              <a:rPr lang="de-DE" altLang="de-DE" sz="1800" dirty="0">
                <a:latin typeface="Calibri" panose="020F0502020204030204" pitchFamily="34" charset="0"/>
                <a:sym typeface="Wingdings" panose="05000000000000000000" pitchFamily="2" charset="2"/>
              </a:rPr>
              <a:t> </a:t>
            </a:r>
            <a:r>
              <a:rPr lang="de-DE" altLang="de-DE" sz="1800" dirty="0" err="1">
                <a:latin typeface="Calibri" panose="020F0502020204030204" pitchFamily="34" charset="0"/>
                <a:sym typeface="Wingdings" panose="05000000000000000000" pitchFamily="2" charset="2"/>
              </a:rPr>
              <a:t>much</a:t>
            </a:r>
            <a:r>
              <a:rPr lang="de-DE" altLang="de-DE" sz="1800" dirty="0">
                <a:latin typeface="Calibri" panose="020F0502020204030204" pitchFamily="34" charset="0"/>
                <a:sym typeface="Wingdings" panose="05000000000000000000" pitchFamily="2" charset="2"/>
              </a:rPr>
              <a:t> an </a:t>
            </a:r>
            <a:r>
              <a:rPr lang="de-DE" altLang="de-DE" sz="1800" dirty="0" err="1">
                <a:latin typeface="Calibri" panose="020F0502020204030204" pitchFamily="34" charset="0"/>
                <a:sym typeface="Wingdings" panose="05000000000000000000" pitchFamily="2" charset="2"/>
              </a:rPr>
              <a:t>ongoing</a:t>
            </a:r>
            <a:r>
              <a:rPr lang="de-DE" altLang="de-DE" sz="1800" dirty="0">
                <a:latin typeface="Calibri" panose="020F0502020204030204" pitchFamily="34" charset="0"/>
                <a:sym typeface="Wingdings" panose="05000000000000000000" pitchFamily="2" charset="2"/>
              </a:rPr>
              <a:t> </a:t>
            </a:r>
            <a:r>
              <a:rPr lang="de-DE" altLang="de-DE" sz="1800" dirty="0" err="1">
                <a:latin typeface="Calibri" panose="020F0502020204030204" pitchFamily="34" charset="0"/>
                <a:sym typeface="Wingdings" panose="05000000000000000000" pitchFamily="2" charset="2"/>
              </a:rPr>
              <a:t>project</a:t>
            </a:r>
            <a:endParaRPr lang="de-DE" altLang="de-DE" sz="1800" dirty="0">
              <a:latin typeface="Calibri" panose="020F0502020204030204" pitchFamily="34" charset="0"/>
            </a:endParaRPr>
          </a:p>
        </p:txBody>
      </p:sp>
      <p:graphicFrame>
        <p:nvGraphicFramePr>
          <p:cNvPr id="122886" name="Object 2">
            <a:extLst>
              <a:ext uri="{FF2B5EF4-FFF2-40B4-BE49-F238E27FC236}">
                <a16:creationId xmlns:a16="http://schemas.microsoft.com/office/drawing/2014/main" id="{9C36CEF8-528C-4A7C-91F7-BA94D70E46EB}"/>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22941" name="Equation" r:id="rId4" imgW="391303" imgH="739129" progId="Equation.3">
                  <p:embed/>
                </p:oleObj>
              </mc:Choice>
              <mc:Fallback>
                <p:oleObj name="Equation" r:id="rId4" imgW="391303" imgH="739129"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liennummernplatzhalter 3">
            <a:extLst>
              <a:ext uri="{FF2B5EF4-FFF2-40B4-BE49-F238E27FC236}">
                <a16:creationId xmlns:a16="http://schemas.microsoft.com/office/drawing/2014/main" id="{8186B3F8-F5EC-4450-B555-85425778354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CED43D51-E3E9-45F1-8BD1-32EE1FBB4E04}" type="slidenum">
              <a:rPr lang="de-DE" altLang="de-DE" sz="1400" smtClean="0"/>
              <a:pPr>
                <a:spcBef>
                  <a:spcPct val="0"/>
                </a:spcBef>
                <a:buFontTx/>
                <a:buNone/>
              </a:pPr>
              <a:t>61</a:t>
            </a:fld>
            <a:endParaRPr lang="de-DE" altLang="de-DE" sz="1400"/>
          </a:p>
        </p:txBody>
      </p:sp>
      <p:sp>
        <p:nvSpPr>
          <p:cNvPr id="124931" name="Rectangle 2">
            <a:extLst>
              <a:ext uri="{FF2B5EF4-FFF2-40B4-BE49-F238E27FC236}">
                <a16:creationId xmlns:a16="http://schemas.microsoft.com/office/drawing/2014/main" id="{395F90A2-9B74-43B5-933B-8F46B4C7252F}"/>
              </a:ext>
            </a:extLst>
          </p:cNvPr>
          <p:cNvSpPr>
            <a:spLocks noGrp="1" noChangeArrowheads="1"/>
          </p:cNvSpPr>
          <p:nvPr>
            <p:ph type="title"/>
          </p:nvPr>
        </p:nvSpPr>
        <p:spPr>
          <a:xfrm>
            <a:off x="163513" y="260350"/>
            <a:ext cx="8523287" cy="1000125"/>
          </a:xfrm>
        </p:spPr>
        <p:txBody>
          <a:bodyPr/>
          <a:lstStyle/>
          <a:p>
            <a:pPr eaLnBrk="1" hangingPunct="1"/>
            <a:r>
              <a:rPr lang="de-DE" altLang="de-DE" dirty="0">
                <a:solidFill>
                  <a:schemeClr val="tx1"/>
                </a:solidFill>
                <a:latin typeface="Calibri" panose="020F0502020204030204" pitchFamily="34" charset="0"/>
              </a:rPr>
              <a:t>Quantencomputer </a:t>
            </a:r>
            <a:r>
              <a:rPr lang="de-DE" altLang="de-DE">
                <a:solidFill>
                  <a:schemeClr val="tx1"/>
                </a:solidFill>
                <a:latin typeface="Calibri" panose="020F0502020204030204" pitchFamily="34" charset="0"/>
              </a:rPr>
              <a:t>-  Bemerkungen</a:t>
            </a:r>
            <a:endParaRPr lang="de-DE" altLang="de-DE" dirty="0">
              <a:solidFill>
                <a:schemeClr val="tx1"/>
              </a:solidFill>
              <a:latin typeface="Calibri" panose="020F0502020204030204" pitchFamily="34" charset="0"/>
            </a:endParaRPr>
          </a:p>
        </p:txBody>
      </p:sp>
      <p:sp>
        <p:nvSpPr>
          <p:cNvPr id="124932" name="Text Box 3">
            <a:extLst>
              <a:ext uri="{FF2B5EF4-FFF2-40B4-BE49-F238E27FC236}">
                <a16:creationId xmlns:a16="http://schemas.microsoft.com/office/drawing/2014/main" id="{5BCCD627-2CE2-47A2-A130-91E7DD90E73D}"/>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124933" name="Text Box 4">
            <a:extLst>
              <a:ext uri="{FF2B5EF4-FFF2-40B4-BE49-F238E27FC236}">
                <a16:creationId xmlns:a16="http://schemas.microsoft.com/office/drawing/2014/main" id="{70043DFB-4750-400F-9E57-80697E03C8CE}"/>
              </a:ext>
            </a:extLst>
          </p:cNvPr>
          <p:cNvSpPr txBox="1">
            <a:spLocks noChangeArrowheads="1"/>
          </p:cNvSpPr>
          <p:nvPr/>
        </p:nvSpPr>
        <p:spPr bwMode="auto">
          <a:xfrm>
            <a:off x="493713" y="1404938"/>
            <a:ext cx="78486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r>
              <a:rPr lang="de-DE" altLang="de-DE" sz="1800" i="1" dirty="0">
                <a:latin typeface="Calibri" panose="020F0502020204030204" pitchFamily="34" charset="0"/>
              </a:rPr>
              <a:t>Man denkt</a:t>
            </a:r>
            <a:r>
              <a:rPr lang="de-DE" altLang="de-DE" sz="1800" dirty="0">
                <a:latin typeface="Calibri" panose="020F0502020204030204" pitchFamily="34" charset="0"/>
              </a:rPr>
              <a:t>, dass nach Quantencomputern nichts mehr kommt.</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Alle denkbaren Computer würden mit den Gesetzen der Physik kollidieren, wie z. B. Zeitreisen oder „Zeit unendlich klein“ (bei              ist Schluss)</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i="1" dirty="0">
                <a:latin typeface="Calibri" panose="020F0502020204030204" pitchFamily="34" charset="0"/>
              </a:rPr>
              <a:t>Man denkt</a:t>
            </a:r>
            <a:r>
              <a:rPr lang="de-DE" altLang="de-DE" sz="1800" dirty="0">
                <a:latin typeface="Calibri" panose="020F0502020204030204" pitchFamily="34" charset="0"/>
              </a:rPr>
              <a:t>, Quantencomputer werden nicht alle Problem aus NP lösen können. Alle bis heute bekannten Algorithmen für Quantencomputer nutzen die spezielle Struktur des Problems aus. Für Probleme, wie Rundreise oder Finden von 2 gleichen Elementen in einer Liste, hat man noch nicht einmal den Hauch einer Idee.</a:t>
            </a:r>
          </a:p>
          <a:p>
            <a:pPr eaLnBrk="1" hangingPunct="1">
              <a:spcBef>
                <a:spcPct val="0"/>
              </a:spcBef>
            </a:pPr>
            <a:r>
              <a:rPr lang="de-DE" altLang="de-DE" sz="1800" dirty="0">
                <a:latin typeface="Calibri" panose="020F0502020204030204" pitchFamily="34" charset="0"/>
              </a:rPr>
              <a:t>Man kann Quantencomputer kaufen von z.B. </a:t>
            </a:r>
            <a:r>
              <a:rPr lang="de-DE" altLang="de-DE" sz="1800" dirty="0" err="1">
                <a:latin typeface="Calibri" panose="020F0502020204030204" pitchFamily="34" charset="0"/>
              </a:rPr>
              <a:t>QuintessenceLabs</a:t>
            </a:r>
            <a:r>
              <a:rPr lang="de-DE" altLang="de-DE" sz="1800" dirty="0">
                <a:latin typeface="Calibri" panose="020F0502020204030204" pitchFamily="34" charset="0"/>
              </a:rPr>
              <a:t> und </a:t>
            </a:r>
            <a:r>
              <a:rPr lang="de-DE" altLang="de-DE" sz="1800" dirty="0" err="1">
                <a:latin typeface="Calibri" panose="020F0502020204030204" pitchFamily="34" charset="0"/>
              </a:rPr>
              <a:t>IDQuantique</a:t>
            </a:r>
            <a:r>
              <a:rPr lang="de-DE" altLang="de-DE" sz="1800" dirty="0">
                <a:latin typeface="Calibri" panose="020F0502020204030204" pitchFamily="34" charset="0"/>
              </a:rPr>
              <a:t>. Sie sind aber sehr groß, sehr langsam und sehr teuer.</a:t>
            </a:r>
          </a:p>
          <a:p>
            <a:pPr eaLnBrk="1" hangingPunct="1">
              <a:spcBef>
                <a:spcPct val="0"/>
              </a:spcBef>
            </a:pPr>
            <a:r>
              <a:rPr lang="de-DE" altLang="de-DE" sz="1800" dirty="0">
                <a:latin typeface="Calibri" panose="020F0502020204030204" pitchFamily="34" charset="0"/>
              </a:rPr>
              <a:t>Code für Quantencomputer z.B. hier: github.com/</a:t>
            </a:r>
            <a:r>
              <a:rPr lang="de-DE" altLang="de-DE" sz="1800" dirty="0" err="1">
                <a:latin typeface="Calibri" panose="020F0502020204030204" pitchFamily="34" charset="0"/>
              </a:rPr>
              <a:t>lanl</a:t>
            </a:r>
            <a:r>
              <a:rPr lang="de-DE" altLang="de-DE" sz="1800" dirty="0">
                <a:latin typeface="Calibri" panose="020F0502020204030204" pitchFamily="34" charset="0"/>
              </a:rPr>
              <a:t>/</a:t>
            </a:r>
            <a:r>
              <a:rPr lang="de-DE" altLang="de-DE" sz="1800" err="1">
                <a:latin typeface="Calibri" panose="020F0502020204030204" pitchFamily="34" charset="0"/>
              </a:rPr>
              <a:t>quantum</a:t>
            </a:r>
            <a:r>
              <a:rPr lang="de-DE" altLang="de-DE" sz="1800">
                <a:latin typeface="Calibri" panose="020F0502020204030204" pitchFamily="34" charset="0"/>
              </a:rPr>
              <a:t>_algorithms</a:t>
            </a:r>
            <a:endParaRPr lang="de-DE" altLang="de-DE" sz="1800" dirty="0">
              <a:latin typeface="Calibri" panose="020F0502020204030204" pitchFamily="34" charset="0"/>
            </a:endParaRPr>
          </a:p>
          <a:p>
            <a:pPr eaLnBrk="1" hangingPunct="1">
              <a:spcBef>
                <a:spcPct val="0"/>
              </a:spcBef>
            </a:pPr>
            <a:endParaRPr lang="de-DE" altLang="de-DE" sz="1800" dirty="0">
              <a:latin typeface="Calibri" panose="020F0502020204030204" pitchFamily="34" charset="0"/>
            </a:endParaRPr>
          </a:p>
        </p:txBody>
      </p:sp>
      <p:graphicFrame>
        <p:nvGraphicFramePr>
          <p:cNvPr id="124934" name="Object 5">
            <a:extLst>
              <a:ext uri="{FF2B5EF4-FFF2-40B4-BE49-F238E27FC236}">
                <a16:creationId xmlns:a16="http://schemas.microsoft.com/office/drawing/2014/main" id="{8594D1E5-5A3C-4316-999B-17B39481C938}"/>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25044" name="Equation" r:id="rId4" imgW="391303" imgH="739129" progId="Equation.3">
                  <p:embed/>
                </p:oleObj>
              </mc:Choice>
              <mc:Fallback>
                <p:oleObj name="Equation" r:id="rId4" imgW="391303" imgH="73912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4935" name="Object 6">
            <a:extLst>
              <a:ext uri="{FF2B5EF4-FFF2-40B4-BE49-F238E27FC236}">
                <a16:creationId xmlns:a16="http://schemas.microsoft.com/office/drawing/2014/main" id="{EFED17ED-88CC-440D-A559-29959F4A247E}"/>
              </a:ext>
            </a:extLst>
          </p:cNvPr>
          <p:cNvGraphicFramePr>
            <a:graphicFrameLocks noGrp="1" noChangeAspect="1"/>
          </p:cNvGraphicFramePr>
          <p:nvPr>
            <p:ph idx="1"/>
          </p:nvPr>
        </p:nvGraphicFramePr>
        <p:xfrm>
          <a:off x="5243513" y="2149475"/>
          <a:ext cx="709612" cy="436563"/>
        </p:xfrm>
        <a:graphic>
          <a:graphicData uri="http://schemas.openxmlformats.org/presentationml/2006/ole">
            <mc:AlternateContent xmlns:mc="http://schemas.openxmlformats.org/markup-compatibility/2006">
              <mc:Choice xmlns:v="urn:schemas-microsoft-com:vml" Requires="v">
                <p:oleObj spid="_x0000_s125045" name="Formel" r:id="rId6" imgW="330057" imgH="203112" progId="Equation.3">
                  <p:embed/>
                </p:oleObj>
              </mc:Choice>
              <mc:Fallback>
                <p:oleObj name="Formel" r:id="rId6" imgW="330057" imgH="203112"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43513" y="2149475"/>
                        <a:ext cx="709612"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liennummernplatzhalter 3">
            <a:extLst>
              <a:ext uri="{FF2B5EF4-FFF2-40B4-BE49-F238E27FC236}">
                <a16:creationId xmlns:a16="http://schemas.microsoft.com/office/drawing/2014/main" id="{3BAB85DB-0555-49B1-8014-6AA595EACEB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09A933CF-C704-4498-BB19-ACF591BE1C2F}" type="slidenum">
              <a:rPr lang="de-DE" altLang="de-DE" sz="1400" smtClean="0"/>
              <a:pPr>
                <a:spcBef>
                  <a:spcPct val="0"/>
                </a:spcBef>
                <a:buFontTx/>
                <a:buNone/>
              </a:pPr>
              <a:t>62</a:t>
            </a:fld>
            <a:endParaRPr lang="de-DE" altLang="de-DE" sz="1400"/>
          </a:p>
        </p:txBody>
      </p:sp>
      <p:sp>
        <p:nvSpPr>
          <p:cNvPr id="126979" name="Rectangle 2">
            <a:extLst>
              <a:ext uri="{FF2B5EF4-FFF2-40B4-BE49-F238E27FC236}">
                <a16:creationId xmlns:a16="http://schemas.microsoft.com/office/drawing/2014/main" id="{DE009E35-44AD-4CAA-A976-EA571B451529}"/>
              </a:ext>
            </a:extLst>
          </p:cNvPr>
          <p:cNvSpPr>
            <a:spLocks noGrp="1" noChangeArrowheads="1"/>
          </p:cNvSpPr>
          <p:nvPr>
            <p:ph type="title"/>
          </p:nvPr>
        </p:nvSpPr>
        <p:spPr>
          <a:xfrm>
            <a:off x="163513" y="260350"/>
            <a:ext cx="8523287" cy="1000125"/>
          </a:xfrm>
        </p:spPr>
        <p:txBody>
          <a:bodyPr/>
          <a:lstStyle/>
          <a:p>
            <a:pPr eaLnBrk="1" hangingPunct="1"/>
            <a:r>
              <a:rPr lang="de-DE" altLang="de-DE">
                <a:solidFill>
                  <a:schemeClr val="tx1"/>
                </a:solidFill>
                <a:latin typeface="Calibri" panose="020F0502020204030204" pitchFamily="34" charset="0"/>
              </a:rPr>
              <a:t>Kryptografie: Zusammenfassung</a:t>
            </a:r>
          </a:p>
        </p:txBody>
      </p:sp>
      <p:sp>
        <p:nvSpPr>
          <p:cNvPr id="126980" name="Text Box 3">
            <a:extLst>
              <a:ext uri="{FF2B5EF4-FFF2-40B4-BE49-F238E27FC236}">
                <a16:creationId xmlns:a16="http://schemas.microsoft.com/office/drawing/2014/main" id="{F2F7D4BB-772A-4986-90F0-4C75B6E52C05}"/>
              </a:ext>
            </a:extLst>
          </p:cNvPr>
          <p:cNvSpPr txBox="1">
            <a:spLocks noChangeArrowheads="1"/>
          </p:cNvSpPr>
          <p:nvPr/>
        </p:nvSpPr>
        <p:spPr bwMode="auto">
          <a:xfrm>
            <a:off x="444500" y="1047750"/>
            <a:ext cx="8108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39972" name="Text Box 4">
            <a:extLst>
              <a:ext uri="{FF2B5EF4-FFF2-40B4-BE49-F238E27FC236}">
                <a16:creationId xmlns:a16="http://schemas.microsoft.com/office/drawing/2014/main" id="{E98F2E28-9EFF-4643-93B4-81B96AF9FD33}"/>
              </a:ext>
            </a:extLst>
          </p:cNvPr>
          <p:cNvSpPr txBox="1">
            <a:spLocks noChangeArrowheads="1"/>
          </p:cNvSpPr>
          <p:nvPr/>
        </p:nvSpPr>
        <p:spPr bwMode="auto">
          <a:xfrm>
            <a:off x="444500" y="1552575"/>
            <a:ext cx="7848600" cy="39687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r>
              <a:rPr lang="de-DE" altLang="de-DE" sz="1800" dirty="0">
                <a:latin typeface="Calibri" panose="020F0502020204030204" pitchFamily="34" charset="0"/>
              </a:rPr>
              <a:t>Kryptografie: </a:t>
            </a:r>
            <a:r>
              <a:rPr lang="de-DE" altLang="de-DE" sz="1800" i="1" dirty="0">
                <a:latin typeface="Calibri" panose="020F0502020204030204" pitchFamily="34" charset="0"/>
              </a:rPr>
              <a:t>Kunst</a:t>
            </a:r>
            <a:r>
              <a:rPr lang="de-DE" altLang="de-DE" sz="1800" dirty="0">
                <a:latin typeface="Calibri" panose="020F0502020204030204" pitchFamily="34" charset="0"/>
              </a:rPr>
              <a:t> der Verschlüsselung</a:t>
            </a:r>
          </a:p>
          <a:p>
            <a:pPr eaLnBrk="1" hangingPunct="1">
              <a:spcBef>
                <a:spcPct val="0"/>
              </a:spcBef>
            </a:pPr>
            <a:r>
              <a:rPr lang="de-DE" altLang="de-DE" sz="1800" dirty="0">
                <a:latin typeface="Calibri" panose="020F0502020204030204" pitchFamily="34" charset="0"/>
              </a:rPr>
              <a:t>Techniken: </a:t>
            </a:r>
            <a:r>
              <a:rPr lang="de-DE" altLang="de-DE" sz="1800" i="1" dirty="0">
                <a:latin typeface="Calibri" panose="020F0502020204030204" pitchFamily="34" charset="0"/>
              </a:rPr>
              <a:t>monologische</a:t>
            </a:r>
            <a:r>
              <a:rPr lang="de-DE" altLang="de-DE" sz="1800" dirty="0">
                <a:latin typeface="Calibri" panose="020F0502020204030204" pitchFamily="34" charset="0"/>
              </a:rPr>
              <a:t> und </a:t>
            </a:r>
            <a:r>
              <a:rPr lang="de-DE" altLang="de-DE" sz="1800" i="1" dirty="0">
                <a:latin typeface="Calibri" panose="020F0502020204030204" pitchFamily="34" charset="0"/>
              </a:rPr>
              <a:t>polyalphabetische</a:t>
            </a:r>
            <a:r>
              <a:rPr lang="de-DE" altLang="de-DE" sz="1800" dirty="0">
                <a:latin typeface="Calibri" panose="020F0502020204030204" pitchFamily="34" charset="0"/>
              </a:rPr>
              <a:t> Verschlüsselungen mit </a:t>
            </a:r>
            <a:r>
              <a:rPr lang="de-DE" altLang="de-DE" sz="1800" i="1" dirty="0">
                <a:latin typeface="Calibri" panose="020F0502020204030204" pitchFamily="34" charset="0"/>
              </a:rPr>
              <a:t>Transposition</a:t>
            </a:r>
            <a:r>
              <a:rPr lang="de-DE" altLang="de-DE" sz="1800" dirty="0">
                <a:latin typeface="Calibri" panose="020F0502020204030204" pitchFamily="34" charset="0"/>
              </a:rPr>
              <a:t> und </a:t>
            </a:r>
            <a:r>
              <a:rPr lang="de-DE" altLang="de-DE" sz="1800" i="1" dirty="0">
                <a:latin typeface="Calibri" panose="020F0502020204030204" pitchFamily="34" charset="0"/>
              </a:rPr>
              <a:t>Substitution</a:t>
            </a:r>
            <a:r>
              <a:rPr lang="de-DE" altLang="de-DE" sz="1800" dirty="0">
                <a:latin typeface="Calibri" panose="020F0502020204030204" pitchFamily="34" charset="0"/>
              </a:rPr>
              <a:t>, </a:t>
            </a:r>
            <a:r>
              <a:rPr lang="de-DE" altLang="de-DE" sz="1800" i="1" dirty="0">
                <a:latin typeface="Calibri" panose="020F0502020204030204" pitchFamily="34" charset="0"/>
              </a:rPr>
              <a:t>asymmetrische</a:t>
            </a:r>
            <a:r>
              <a:rPr lang="de-DE" altLang="de-DE" sz="1800" dirty="0">
                <a:latin typeface="Calibri" panose="020F0502020204030204" pitchFamily="34" charset="0"/>
              </a:rPr>
              <a:t> Verschlüsselungen durch Primzahlzerlegung (Einwegfunktionen)</a:t>
            </a:r>
          </a:p>
          <a:p>
            <a:pPr eaLnBrk="1" hangingPunct="1">
              <a:spcBef>
                <a:spcPct val="0"/>
              </a:spcBef>
            </a:pPr>
            <a:r>
              <a:rPr lang="de-DE" altLang="de-DE" sz="1800" dirty="0">
                <a:latin typeface="Calibri" panose="020F0502020204030204" pitchFamily="34" charset="0"/>
              </a:rPr>
              <a:t>Verschlüsselungsablauf: Schlüssel, </a:t>
            </a:r>
            <a:r>
              <a:rPr lang="de-DE" altLang="de-DE" sz="1800" i="1" dirty="0">
                <a:latin typeface="Calibri" panose="020F0502020204030204" pitchFamily="34" charset="0"/>
              </a:rPr>
              <a:t>Algorithmus</a:t>
            </a:r>
            <a:r>
              <a:rPr lang="de-DE" altLang="de-DE" sz="1800" dirty="0">
                <a:latin typeface="Calibri" panose="020F0502020204030204" pitchFamily="34" charset="0"/>
              </a:rPr>
              <a:t>, Klartext, Geheimtext</a:t>
            </a:r>
          </a:p>
          <a:p>
            <a:pPr eaLnBrk="1" hangingPunct="1">
              <a:spcBef>
                <a:spcPct val="0"/>
              </a:spcBef>
            </a:pPr>
            <a:r>
              <a:rPr lang="de-DE" altLang="de-DE" sz="1800" dirty="0">
                <a:latin typeface="Calibri" panose="020F0502020204030204" pitchFamily="34" charset="0"/>
              </a:rPr>
              <a:t>Enigma ist </a:t>
            </a:r>
            <a:r>
              <a:rPr lang="de-DE" altLang="de-DE" sz="1800" i="1" dirty="0">
                <a:latin typeface="Calibri" panose="020F0502020204030204" pitchFamily="34" charset="0"/>
              </a:rPr>
              <a:t>Chiffriermaschine</a:t>
            </a:r>
          </a:p>
          <a:p>
            <a:pPr eaLnBrk="1" hangingPunct="1">
              <a:spcBef>
                <a:spcPct val="0"/>
              </a:spcBef>
            </a:pPr>
            <a:r>
              <a:rPr lang="de-DE" altLang="de-DE" sz="1800" dirty="0">
                <a:latin typeface="Calibri" panose="020F0502020204030204" pitchFamily="34" charset="0"/>
              </a:rPr>
              <a:t>Vorhängeschlossidee: jeder kann ein Schloss zuschnappen lassen, aber nur einer kann es öffnen</a:t>
            </a:r>
          </a:p>
          <a:p>
            <a:pPr eaLnBrk="1" hangingPunct="1">
              <a:spcBef>
                <a:spcPct val="0"/>
              </a:spcBef>
            </a:pPr>
            <a:r>
              <a:rPr lang="de-DE" altLang="de-DE" sz="1800" i="1" dirty="0">
                <a:latin typeface="Calibri" panose="020F0502020204030204" pitchFamily="34" charset="0"/>
              </a:rPr>
              <a:t>RSA</a:t>
            </a:r>
            <a:r>
              <a:rPr lang="de-DE" altLang="de-DE" sz="1800" dirty="0">
                <a:latin typeface="Calibri" panose="020F0502020204030204" pitchFamily="34" charset="0"/>
              </a:rPr>
              <a:t>: asymmetrisches Verschlüsselungsverfahren, das das </a:t>
            </a:r>
            <a:r>
              <a:rPr lang="de-DE" altLang="de-DE" sz="1800" dirty="0" err="1">
                <a:latin typeface="Calibri" panose="020F0502020204030204" pitchFamily="34" charset="0"/>
              </a:rPr>
              <a:t>Faktorisierungsproblem</a:t>
            </a:r>
            <a:r>
              <a:rPr lang="de-DE" altLang="de-DE" sz="1800" dirty="0">
                <a:latin typeface="Calibri" panose="020F0502020204030204" pitchFamily="34" charset="0"/>
              </a:rPr>
              <a:t> ausnutzt </a:t>
            </a:r>
          </a:p>
          <a:p>
            <a:pPr eaLnBrk="1" hangingPunct="1">
              <a:spcBef>
                <a:spcPct val="0"/>
              </a:spcBef>
            </a:pPr>
            <a:r>
              <a:rPr lang="de-DE" altLang="de-DE" sz="1800" i="1" dirty="0">
                <a:latin typeface="Calibri" panose="020F0502020204030204" pitchFamily="34" charset="0"/>
              </a:rPr>
              <a:t>PGP</a:t>
            </a:r>
            <a:r>
              <a:rPr lang="de-DE" altLang="de-DE" sz="1800" dirty="0">
                <a:latin typeface="Calibri" panose="020F0502020204030204" pitchFamily="34" charset="0"/>
              </a:rPr>
              <a:t>: kostenloses Programm zur RSA-Verschlüsselung</a:t>
            </a:r>
          </a:p>
          <a:p>
            <a:pPr eaLnBrk="1" hangingPunct="1">
              <a:spcBef>
                <a:spcPct val="0"/>
              </a:spcBef>
            </a:pPr>
            <a:r>
              <a:rPr lang="de-DE" altLang="de-DE" sz="1800" dirty="0">
                <a:latin typeface="Calibri" panose="020F0502020204030204" pitchFamily="34" charset="0"/>
              </a:rPr>
              <a:t>Quantenkryptografie ist sicher, nutzt die 50%ige Durchdringung durch nicht passende Filter aus</a:t>
            </a:r>
          </a:p>
          <a:p>
            <a:pPr eaLnBrk="1" hangingPunct="1">
              <a:spcBef>
                <a:spcPct val="0"/>
              </a:spcBef>
              <a:buFontTx/>
              <a:buNone/>
            </a:pPr>
            <a:endParaRPr lang="de-DE" altLang="de-DE" sz="1800" dirty="0">
              <a:latin typeface="Courier New" panose="02070309020205020404" pitchFamily="49" charset="0"/>
            </a:endParaRPr>
          </a:p>
        </p:txBody>
      </p:sp>
      <p:graphicFrame>
        <p:nvGraphicFramePr>
          <p:cNvPr id="126982" name="Object 5">
            <a:extLst>
              <a:ext uri="{FF2B5EF4-FFF2-40B4-BE49-F238E27FC236}">
                <a16:creationId xmlns:a16="http://schemas.microsoft.com/office/drawing/2014/main" id="{66D18328-107E-4EBF-BF22-F16A4F5847DD}"/>
              </a:ext>
            </a:extLst>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27037" name="Equation" r:id="rId4" imgW="391303" imgH="739129" progId="Equation.3">
                  <p:embed/>
                </p:oleObj>
              </mc:Choice>
              <mc:Fallback>
                <p:oleObj name="Equation" r:id="rId4" imgW="391303" imgH="73912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997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3997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3997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3997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3997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3997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39972">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3997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972"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liennummernplatzhalter 2">
            <a:extLst>
              <a:ext uri="{FF2B5EF4-FFF2-40B4-BE49-F238E27FC236}">
                <a16:creationId xmlns:a16="http://schemas.microsoft.com/office/drawing/2014/main" id="{8FE0DF22-0FBF-458D-8BFA-9D9110B59E2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AC1129D6-7A1B-4C5D-B3C6-499DDC3D4194}" type="slidenum">
              <a:rPr lang="de-DE" altLang="de-DE" sz="1400" smtClean="0"/>
              <a:pPr>
                <a:spcBef>
                  <a:spcPct val="0"/>
                </a:spcBef>
                <a:buFontTx/>
                <a:buNone/>
              </a:pPr>
              <a:t>63</a:t>
            </a:fld>
            <a:endParaRPr lang="de-DE" altLang="de-DE" sz="1400"/>
          </a:p>
        </p:txBody>
      </p:sp>
      <p:graphicFrame>
        <p:nvGraphicFramePr>
          <p:cNvPr id="129027" name="Object 2">
            <a:extLst>
              <a:ext uri="{FF2B5EF4-FFF2-40B4-BE49-F238E27FC236}">
                <a16:creationId xmlns:a16="http://schemas.microsoft.com/office/drawing/2014/main" id="{C663E152-86ED-45BF-95A0-22AAA84FC6C8}"/>
              </a:ext>
            </a:extLst>
          </p:cNvPr>
          <p:cNvGraphicFramePr>
            <a:graphicFrameLocks noChangeAspect="1"/>
          </p:cNvGraphicFramePr>
          <p:nvPr/>
        </p:nvGraphicFramePr>
        <p:xfrm>
          <a:off x="0" y="0"/>
          <a:ext cx="738188" cy="169863"/>
        </p:xfrm>
        <a:graphic>
          <a:graphicData uri="http://schemas.openxmlformats.org/presentationml/2006/ole">
            <mc:AlternateContent xmlns:mc="http://schemas.openxmlformats.org/markup-compatibility/2006">
              <mc:Choice xmlns:v="urn:schemas-microsoft-com:vml" Requires="v">
                <p:oleObj spid="_x0000_s129084" name="Formel" r:id="rId4" imgW="435285" imgH="677109" progId="Equation.DSMT4">
                  <p:embed/>
                </p:oleObj>
              </mc:Choice>
              <mc:Fallback>
                <p:oleObj name="Formel" r:id="rId4" imgW="435285" imgH="677109"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38188" cy="169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28" name="Rectangle 3">
            <a:extLst>
              <a:ext uri="{FF2B5EF4-FFF2-40B4-BE49-F238E27FC236}">
                <a16:creationId xmlns:a16="http://schemas.microsoft.com/office/drawing/2014/main" id="{50A8FABD-D521-4FA5-B2AB-9B38D6F274C2}"/>
              </a:ext>
            </a:extLst>
          </p:cNvPr>
          <p:cNvSpPr>
            <a:spLocks noGrp="1" noChangeArrowheads="1"/>
          </p:cNvSpPr>
          <p:nvPr>
            <p:ph type="title" idx="4294967295"/>
          </p:nvPr>
        </p:nvSpPr>
        <p:spPr>
          <a:xfrm>
            <a:off x="493713" y="284163"/>
            <a:ext cx="8229600" cy="633412"/>
          </a:xfrm>
        </p:spPr>
        <p:txBody>
          <a:bodyPr/>
          <a:lstStyle/>
          <a:p>
            <a:pPr eaLnBrk="1" hangingPunct="1"/>
            <a:r>
              <a:rPr lang="de-DE" altLang="de-DE" dirty="0">
                <a:latin typeface="Calibri" panose="020F0502020204030204" pitchFamily="34" charset="0"/>
              </a:rPr>
              <a:t>Literatur:</a:t>
            </a:r>
          </a:p>
        </p:txBody>
      </p:sp>
      <p:sp>
        <p:nvSpPr>
          <p:cNvPr id="355332" name="Text Box 4">
            <a:extLst>
              <a:ext uri="{FF2B5EF4-FFF2-40B4-BE49-F238E27FC236}">
                <a16:creationId xmlns:a16="http://schemas.microsoft.com/office/drawing/2014/main" id="{D36DDC8D-A105-4B9C-A9AD-F8C8C60F7384}"/>
              </a:ext>
            </a:extLst>
          </p:cNvPr>
          <p:cNvSpPr txBox="1">
            <a:spLocks noChangeArrowheads="1"/>
          </p:cNvSpPr>
          <p:nvPr/>
        </p:nvSpPr>
        <p:spPr bwMode="auto">
          <a:xfrm>
            <a:off x="541338" y="1317625"/>
            <a:ext cx="8156575"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pPr>
            <a:r>
              <a:rPr lang="de-DE" altLang="de-DE" sz="1800" dirty="0"/>
              <a:t> </a:t>
            </a:r>
            <a:r>
              <a:rPr lang="de-DE" altLang="de-DE" sz="1800" dirty="0">
                <a:latin typeface="Calibri" panose="020F0502020204030204" pitchFamily="34" charset="0"/>
              </a:rPr>
              <a:t>Dagmar </a:t>
            </a:r>
            <a:r>
              <a:rPr lang="de-DE" altLang="de-DE" sz="1800" dirty="0" err="1">
                <a:latin typeface="Calibri" panose="020F0502020204030204" pitchFamily="34" charset="0"/>
              </a:rPr>
              <a:t>Pruß</a:t>
            </a:r>
            <a:r>
              <a:rPr lang="de-DE" altLang="de-DE" sz="1800" dirty="0">
                <a:latin typeface="Calibri" panose="020F0502020204030204" pitchFamily="34" charset="0"/>
              </a:rPr>
              <a:t>: „Quanteninformation“</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 Roger Penrose: „Computerdenken“</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 Simon Singh: „Geheime Botschaften“</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 Jens </a:t>
            </a:r>
            <a:r>
              <a:rPr lang="de-DE" altLang="de-DE" sz="1800" dirty="0" err="1">
                <a:latin typeface="Calibri" panose="020F0502020204030204" pitchFamily="34" charset="0"/>
              </a:rPr>
              <a:t>Gallenbacher</a:t>
            </a:r>
            <a:r>
              <a:rPr lang="de-DE" altLang="de-DE" sz="1800" dirty="0">
                <a:latin typeface="Calibri" panose="020F0502020204030204" pitchFamily="34" charset="0"/>
              </a:rPr>
              <a:t>: „Abenteuer Informatik“, Spektrum, 2006</a:t>
            </a:r>
          </a:p>
          <a:p>
            <a:pPr eaLnBrk="1" hangingPunct="1">
              <a:spcBef>
                <a:spcPct val="0"/>
              </a:spcBef>
            </a:pPr>
            <a:endParaRPr lang="de-DE" altLang="de-DE" sz="1800" dirty="0">
              <a:latin typeface="Calibri" panose="020F0502020204030204" pitchFamily="34" charset="0"/>
            </a:endParaRPr>
          </a:p>
          <a:p>
            <a:pPr eaLnBrk="1" hangingPunct="1">
              <a:spcBef>
                <a:spcPct val="0"/>
              </a:spcBef>
            </a:pPr>
            <a:r>
              <a:rPr lang="de-DE" altLang="de-DE" sz="1800" dirty="0">
                <a:latin typeface="Calibri" panose="020F0502020204030204" pitchFamily="34" charset="0"/>
              </a:rPr>
              <a:t> Jörg Schwenk: „Sicherheit und Kryptographie im Internet“ Springer, 2002</a:t>
            </a:r>
          </a:p>
          <a:p>
            <a:pPr eaLnBrk="1" hangingPunct="1">
              <a:spcBef>
                <a:spcPct val="0"/>
              </a:spcBef>
            </a:pPr>
            <a:endParaRPr lang="de-DE" altLang="de-DE" sz="1800"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5332">
                                            <p:txEl>
                                              <p:pRg st="0" end="0"/>
                                            </p:txEl>
                                          </p:spTgt>
                                        </p:tgtEl>
                                        <p:attrNameLst>
                                          <p:attrName>style.visibility</p:attrName>
                                        </p:attrNameLst>
                                      </p:cBhvr>
                                      <p:to>
                                        <p:strVal val="visible"/>
                                      </p:to>
                                    </p:set>
                                    <p:animEffect transition="in" filter="wipe(left)">
                                      <p:cBhvr>
                                        <p:cTn id="7" dur="500"/>
                                        <p:tgtEl>
                                          <p:spTgt spid="3553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5332">
                                            <p:txEl>
                                              <p:pRg st="2" end="2"/>
                                            </p:txEl>
                                          </p:spTgt>
                                        </p:tgtEl>
                                        <p:attrNameLst>
                                          <p:attrName>style.visibility</p:attrName>
                                        </p:attrNameLst>
                                      </p:cBhvr>
                                      <p:to>
                                        <p:strVal val="visible"/>
                                      </p:to>
                                    </p:set>
                                    <p:animEffect transition="in" filter="wipe(left)">
                                      <p:cBhvr>
                                        <p:cTn id="12" dur="500"/>
                                        <p:tgtEl>
                                          <p:spTgt spid="35533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5332">
                                            <p:txEl>
                                              <p:pRg st="4" end="4"/>
                                            </p:txEl>
                                          </p:spTgt>
                                        </p:tgtEl>
                                        <p:attrNameLst>
                                          <p:attrName>style.visibility</p:attrName>
                                        </p:attrNameLst>
                                      </p:cBhvr>
                                      <p:to>
                                        <p:strVal val="visible"/>
                                      </p:to>
                                    </p:set>
                                    <p:animEffect transition="in" filter="wipe(left)">
                                      <p:cBhvr>
                                        <p:cTn id="17" dur="500"/>
                                        <p:tgtEl>
                                          <p:spTgt spid="355332">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5332">
                                            <p:txEl>
                                              <p:pRg st="6" end="6"/>
                                            </p:txEl>
                                          </p:spTgt>
                                        </p:tgtEl>
                                        <p:attrNameLst>
                                          <p:attrName>style.visibility</p:attrName>
                                        </p:attrNameLst>
                                      </p:cBhvr>
                                      <p:to>
                                        <p:strVal val="visible"/>
                                      </p:to>
                                    </p:set>
                                    <p:animEffect transition="in" filter="wipe(left)">
                                      <p:cBhvr>
                                        <p:cTn id="22" dur="500"/>
                                        <p:tgtEl>
                                          <p:spTgt spid="355332">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5332">
                                            <p:txEl>
                                              <p:pRg st="8" end="8"/>
                                            </p:txEl>
                                          </p:spTgt>
                                        </p:tgtEl>
                                        <p:attrNameLst>
                                          <p:attrName>style.visibility</p:attrName>
                                        </p:attrNameLst>
                                      </p:cBhvr>
                                      <p:to>
                                        <p:strVal val="visible"/>
                                      </p:to>
                                    </p:set>
                                    <p:animEffect transition="in" filter="wipe(left)">
                                      <p:cBhvr>
                                        <p:cTn id="27" dur="500"/>
                                        <p:tgtEl>
                                          <p:spTgt spid="35533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liennummernplatzhalter 3">
            <a:extLst>
              <a:ext uri="{FF2B5EF4-FFF2-40B4-BE49-F238E27FC236}">
                <a16:creationId xmlns:a16="http://schemas.microsoft.com/office/drawing/2014/main" id="{C76B109A-3FE7-4487-9F99-F617191CA1E6}"/>
              </a:ext>
            </a:extLst>
          </p:cNvPr>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r" eaLnBrk="1" hangingPunct="1">
              <a:spcBef>
                <a:spcPct val="0"/>
              </a:spcBef>
              <a:buFontTx/>
              <a:buNone/>
            </a:pPr>
            <a:fld id="{488809EC-9E01-4EFE-8E23-09FBBD86702A}" type="slidenum">
              <a:rPr lang="de-DE" altLang="de-DE" sz="1400"/>
              <a:pPr algn="r" eaLnBrk="1" hangingPunct="1">
                <a:spcBef>
                  <a:spcPct val="0"/>
                </a:spcBef>
                <a:buFontTx/>
                <a:buNone/>
              </a:pPr>
              <a:t>7</a:t>
            </a:fld>
            <a:endParaRPr lang="de-DE" altLang="de-DE" sz="1400"/>
          </a:p>
        </p:txBody>
      </p:sp>
      <p:sp>
        <p:nvSpPr>
          <p:cNvPr id="16387" name="Rectangle 2">
            <a:extLst>
              <a:ext uri="{FF2B5EF4-FFF2-40B4-BE49-F238E27FC236}">
                <a16:creationId xmlns:a16="http://schemas.microsoft.com/office/drawing/2014/main" id="{843E84FA-3887-48EE-BBF5-32E84A92B92D}"/>
              </a:ext>
            </a:extLst>
          </p:cNvPr>
          <p:cNvSpPr>
            <a:spLocks noGrp="1" noChangeArrowheads="1"/>
          </p:cNvSpPr>
          <p:nvPr>
            <p:ph type="title" idx="4294967295"/>
          </p:nvPr>
        </p:nvSpPr>
        <p:spPr>
          <a:xfrm>
            <a:off x="176213" y="260350"/>
            <a:ext cx="8510587" cy="1000125"/>
          </a:xfrm>
        </p:spPr>
        <p:txBody>
          <a:bodyPr/>
          <a:lstStyle/>
          <a:p>
            <a:pPr eaLnBrk="1" hangingPunct="1"/>
            <a:r>
              <a:rPr lang="de-DE" altLang="de-DE" sz="3200">
                <a:solidFill>
                  <a:schemeClr val="tx1"/>
                </a:solidFill>
                <a:latin typeface="Calibri" panose="020F0502020204030204" pitchFamily="34" charset="0"/>
              </a:rPr>
              <a:t>Kryptografie - Die Kunst der Verschlüsselung: Aufbau der Vorlesung</a:t>
            </a:r>
          </a:p>
        </p:txBody>
      </p:sp>
      <p:sp>
        <p:nvSpPr>
          <p:cNvPr id="16388" name="Text Box 3">
            <a:extLst>
              <a:ext uri="{FF2B5EF4-FFF2-40B4-BE49-F238E27FC236}">
                <a16:creationId xmlns:a16="http://schemas.microsoft.com/office/drawing/2014/main" id="{2F72DBFA-ECE4-4C1E-AE98-94F6C9E389F4}"/>
              </a:ext>
            </a:extLst>
          </p:cNvPr>
          <p:cNvSpPr txBox="1">
            <a:spLocks noChangeArrowheads="1"/>
          </p:cNvSpPr>
          <p:nvPr/>
        </p:nvSpPr>
        <p:spPr bwMode="auto">
          <a:xfrm>
            <a:off x="530225" y="1084263"/>
            <a:ext cx="810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345092" name="Text Box 4">
            <a:extLst>
              <a:ext uri="{FF2B5EF4-FFF2-40B4-BE49-F238E27FC236}">
                <a16:creationId xmlns:a16="http://schemas.microsoft.com/office/drawing/2014/main" id="{0C3C3733-A371-4C55-9EC9-E337456A855D}"/>
              </a:ext>
            </a:extLst>
          </p:cNvPr>
          <p:cNvSpPr txBox="1">
            <a:spLocks noChangeArrowheads="1"/>
          </p:cNvSpPr>
          <p:nvPr/>
        </p:nvSpPr>
        <p:spPr bwMode="auto">
          <a:xfrm>
            <a:off x="366713" y="1433513"/>
            <a:ext cx="7848600"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indent="-266700">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81100" indent="-266700">
              <a:spcBef>
                <a:spcPct val="20000"/>
              </a:spcBef>
              <a:buChar char="•"/>
              <a:defRPr sz="1600">
                <a:solidFill>
                  <a:schemeClr val="tx1"/>
                </a:solidFill>
                <a:latin typeface="Arial" panose="020B0604020202020204" pitchFamily="34" charset="0"/>
              </a:defRPr>
            </a:lvl3pPr>
            <a:lvl4pPr marL="1638300" indent="-266700">
              <a:spcBef>
                <a:spcPct val="20000"/>
              </a:spcBef>
              <a:buChar char="–"/>
              <a:defRPr sz="1600">
                <a:solidFill>
                  <a:schemeClr val="tx1"/>
                </a:solidFill>
                <a:latin typeface="Arial" panose="020B0604020202020204" pitchFamily="34" charset="0"/>
              </a:defRPr>
            </a:lvl4pPr>
            <a:lvl5pPr marL="2095500" indent="-266700">
              <a:spcBef>
                <a:spcPct val="20000"/>
              </a:spcBef>
              <a:buChar char="»"/>
              <a:defRPr sz="1600">
                <a:solidFill>
                  <a:schemeClr val="tx1"/>
                </a:solidFill>
                <a:latin typeface="Arial" panose="020B0604020202020204" pitchFamily="34" charset="0"/>
              </a:defRPr>
            </a:lvl5pPr>
            <a:lvl6pPr marL="2552700" indent="-266700" eaLnBrk="0" fontAlgn="base" hangingPunct="0">
              <a:spcBef>
                <a:spcPct val="20000"/>
              </a:spcBef>
              <a:spcAft>
                <a:spcPct val="0"/>
              </a:spcAft>
              <a:buChar char="»"/>
              <a:defRPr sz="1600">
                <a:solidFill>
                  <a:schemeClr val="tx1"/>
                </a:solidFill>
                <a:latin typeface="Arial" panose="020B0604020202020204" pitchFamily="34" charset="0"/>
              </a:defRPr>
            </a:lvl6pPr>
            <a:lvl7pPr marL="3009900" indent="-266700" eaLnBrk="0" fontAlgn="base" hangingPunct="0">
              <a:spcBef>
                <a:spcPct val="20000"/>
              </a:spcBef>
              <a:spcAft>
                <a:spcPct val="0"/>
              </a:spcAft>
              <a:buChar char="»"/>
              <a:defRPr sz="1600">
                <a:solidFill>
                  <a:schemeClr val="tx1"/>
                </a:solidFill>
                <a:latin typeface="Arial" panose="020B0604020202020204" pitchFamily="34" charset="0"/>
              </a:defRPr>
            </a:lvl7pPr>
            <a:lvl8pPr marL="3467100" indent="-266700" eaLnBrk="0" fontAlgn="base" hangingPunct="0">
              <a:spcBef>
                <a:spcPct val="20000"/>
              </a:spcBef>
              <a:spcAft>
                <a:spcPct val="0"/>
              </a:spcAft>
              <a:buChar char="»"/>
              <a:defRPr sz="1600">
                <a:solidFill>
                  <a:schemeClr val="tx1"/>
                </a:solidFill>
                <a:latin typeface="Arial" panose="020B0604020202020204" pitchFamily="34" charset="0"/>
              </a:defRPr>
            </a:lvl8pPr>
            <a:lvl9pPr marL="3924300" indent="-2667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AutoNum type="arabicPeriod"/>
              <a:defRPr/>
            </a:pPr>
            <a:r>
              <a:rPr lang="de-DE" altLang="de-DE" sz="1800" dirty="0">
                <a:latin typeface="Calibri" panose="020F0502020204030204" pitchFamily="34" charset="0"/>
              </a:rPr>
              <a:t>Geschichte der Kryptografie zur Einordnung der heute genutzten Methoden</a:t>
            </a:r>
            <a:br>
              <a:rPr lang="de-DE" altLang="de-DE" sz="1800" dirty="0">
                <a:latin typeface="Calibri" panose="020F0502020204030204" pitchFamily="34" charset="0"/>
              </a:rPr>
            </a:br>
            <a:r>
              <a:rPr lang="de-DE" altLang="de-DE" sz="1800" b="1" dirty="0">
                <a:latin typeface="Calibri" panose="020F0502020204030204" pitchFamily="34" charset="0"/>
              </a:rPr>
              <a:t>Geschichtliche Ereignisse</a:t>
            </a:r>
            <a:r>
              <a:rPr lang="de-DE" altLang="de-DE" sz="1800" dirty="0">
                <a:latin typeface="Calibri" panose="020F0502020204030204" pitchFamily="34" charset="0"/>
              </a:rPr>
              <a:t>, die heute eine Rolle spielen werden:</a:t>
            </a:r>
            <a:br>
              <a:rPr lang="de-DE" altLang="de-DE" sz="1800" dirty="0">
                <a:latin typeface="Calibri" panose="020F0502020204030204" pitchFamily="34" charset="0"/>
              </a:rPr>
            </a:br>
            <a:r>
              <a:rPr lang="de-DE" altLang="de-DE" sz="1400" dirty="0">
                <a:latin typeface="Calibri" panose="020F0502020204030204" pitchFamily="34" charset="0"/>
                <a:sym typeface="Wingdings" panose="05000000000000000000" pitchFamily="2" charset="2"/>
              </a:rPr>
              <a:t></a:t>
            </a:r>
            <a:r>
              <a:rPr lang="de-DE" altLang="de-DE" sz="1800" dirty="0">
                <a:latin typeface="Calibri" panose="020F0502020204030204" pitchFamily="34" charset="0"/>
              </a:rPr>
              <a:t> </a:t>
            </a:r>
            <a:r>
              <a:rPr lang="de-DE" altLang="de-DE" sz="1400" dirty="0">
                <a:latin typeface="Calibri" panose="020F0502020204030204" pitchFamily="34" charset="0"/>
              </a:rPr>
              <a:t>Maria Stuart (Anklage wegen Verrat)</a:t>
            </a:r>
            <a:br>
              <a:rPr lang="de-DE" altLang="de-DE" sz="1400" dirty="0">
                <a:latin typeface="Calibri" panose="020F0502020204030204" pitchFamily="34" charset="0"/>
              </a:rPr>
            </a:br>
            <a:r>
              <a:rPr lang="de-DE" altLang="de-DE" sz="1400" dirty="0">
                <a:latin typeface="Calibri" panose="020F0502020204030204" pitchFamily="34" charset="0"/>
                <a:sym typeface="Wingdings" panose="05000000000000000000" pitchFamily="2" charset="2"/>
              </a:rPr>
              <a:t></a:t>
            </a:r>
            <a:r>
              <a:rPr lang="de-DE" altLang="de-DE" sz="1400" dirty="0">
                <a:latin typeface="Calibri" panose="020F0502020204030204" pitchFamily="34" charset="0"/>
              </a:rPr>
              <a:t> </a:t>
            </a:r>
            <a:r>
              <a:rPr lang="de-DE" altLang="de-DE" sz="1400" dirty="0" err="1">
                <a:latin typeface="Calibri" panose="020F0502020204030204" pitchFamily="34" charset="0"/>
              </a:rPr>
              <a:t>Caeser</a:t>
            </a:r>
            <a:r>
              <a:rPr lang="de-DE" altLang="de-DE" sz="1400" dirty="0">
                <a:latin typeface="Calibri" panose="020F0502020204030204" pitchFamily="34" charset="0"/>
              </a:rPr>
              <a:t> im </a:t>
            </a:r>
            <a:r>
              <a:rPr lang="de-DE" altLang="de-DE" sz="1400" dirty="0" err="1">
                <a:latin typeface="Calibri" panose="020F0502020204030204" pitchFamily="34" charset="0"/>
              </a:rPr>
              <a:t>Galischen</a:t>
            </a:r>
            <a:r>
              <a:rPr lang="de-DE" altLang="de-DE" sz="1400" dirty="0">
                <a:latin typeface="Calibri" panose="020F0502020204030204" pitchFamily="34" charset="0"/>
              </a:rPr>
              <a:t> Krieg</a:t>
            </a:r>
            <a:br>
              <a:rPr lang="de-DE" altLang="de-DE" sz="1400" dirty="0">
                <a:latin typeface="Calibri" panose="020F0502020204030204" pitchFamily="34" charset="0"/>
              </a:rPr>
            </a:br>
            <a:r>
              <a:rPr lang="de-DE" altLang="de-DE" sz="1400" dirty="0">
                <a:latin typeface="Calibri" panose="020F0502020204030204" pitchFamily="34" charset="0"/>
                <a:sym typeface="Wingdings" panose="05000000000000000000" pitchFamily="2" charset="2"/>
              </a:rPr>
              <a:t></a:t>
            </a:r>
            <a:r>
              <a:rPr lang="de-DE" altLang="de-DE" sz="1400" dirty="0">
                <a:latin typeface="Calibri" panose="020F0502020204030204" pitchFamily="34" charset="0"/>
              </a:rPr>
              <a:t> 1. Weltkrieg (ADFGVX-System)</a:t>
            </a:r>
            <a:br>
              <a:rPr lang="de-DE" altLang="de-DE" sz="1400" dirty="0">
                <a:latin typeface="Calibri" panose="020F0502020204030204" pitchFamily="34" charset="0"/>
              </a:rPr>
            </a:br>
            <a:r>
              <a:rPr lang="de-DE" altLang="de-DE" sz="1400" dirty="0">
                <a:latin typeface="Calibri" panose="020F0502020204030204" pitchFamily="34" charset="0"/>
                <a:sym typeface="Wingdings" panose="05000000000000000000" pitchFamily="2" charset="2"/>
              </a:rPr>
              <a:t></a:t>
            </a:r>
            <a:r>
              <a:rPr lang="de-DE" altLang="de-DE" sz="1400" dirty="0">
                <a:latin typeface="Calibri" panose="020F0502020204030204" pitchFamily="34" charset="0"/>
              </a:rPr>
              <a:t> 2. Weltkrieg (Enigma)</a:t>
            </a:r>
            <a:br>
              <a:rPr lang="de-DE" altLang="de-DE" sz="1400" dirty="0">
                <a:latin typeface="Calibri" panose="020F0502020204030204" pitchFamily="34" charset="0"/>
              </a:rPr>
            </a:br>
            <a:r>
              <a:rPr lang="de-DE" altLang="de-DE" sz="1400" dirty="0">
                <a:latin typeface="Calibri" panose="020F0502020204030204" pitchFamily="34" charset="0"/>
                <a:sym typeface="Wingdings" panose="05000000000000000000" pitchFamily="2" charset="2"/>
              </a:rPr>
              <a:t> </a:t>
            </a:r>
            <a:r>
              <a:rPr lang="de-DE" altLang="de-DE" sz="1400" dirty="0">
                <a:latin typeface="Calibri" panose="020F0502020204030204" pitchFamily="34" charset="0"/>
              </a:rPr>
              <a:t>Heute: RSA, PGP</a:t>
            </a:r>
            <a:endParaRPr lang="de-DE" altLang="de-DE" sz="1800" dirty="0">
              <a:latin typeface="Calibri" panose="020F0502020204030204" pitchFamily="34" charset="0"/>
            </a:endParaRPr>
          </a:p>
          <a:p>
            <a:pPr eaLnBrk="1" hangingPunct="1">
              <a:spcBef>
                <a:spcPct val="0"/>
              </a:spcBef>
              <a:buFontTx/>
              <a:buAutoNum type="arabicPeriod"/>
              <a:defRPr/>
            </a:pPr>
            <a:r>
              <a:rPr lang="de-DE" altLang="de-DE" sz="1800" b="1" dirty="0">
                <a:solidFill>
                  <a:schemeClr val="tx1">
                    <a:lumMod val="50000"/>
                    <a:lumOff val="50000"/>
                  </a:schemeClr>
                </a:solidFill>
                <a:latin typeface="Calibri" panose="020F0502020204030204" pitchFamily="34" charset="0"/>
              </a:rPr>
              <a:t>Ablauf</a:t>
            </a:r>
            <a:r>
              <a:rPr lang="de-DE" altLang="de-DE" sz="1800" dirty="0">
                <a:solidFill>
                  <a:schemeClr val="tx1">
                    <a:lumMod val="50000"/>
                    <a:lumOff val="50000"/>
                  </a:schemeClr>
                </a:solidFill>
                <a:latin typeface="Calibri" panose="020F0502020204030204" pitchFamily="34" charset="0"/>
              </a:rPr>
              <a:t> einer Verschlüsselung</a:t>
            </a:r>
          </a:p>
          <a:p>
            <a:pPr eaLnBrk="1" hangingPunct="1">
              <a:spcBef>
                <a:spcPct val="0"/>
              </a:spcBef>
              <a:buFontTx/>
              <a:buAutoNum type="arabicPeriod"/>
              <a:defRPr/>
            </a:pPr>
            <a:endParaRPr lang="de-DE" altLang="de-DE" sz="1800" dirty="0">
              <a:solidFill>
                <a:schemeClr val="tx1">
                  <a:lumMod val="50000"/>
                  <a:lumOff val="50000"/>
                </a:schemeClr>
              </a:solidFill>
              <a:latin typeface="Calibri" panose="020F0502020204030204" pitchFamily="34" charset="0"/>
            </a:endParaRPr>
          </a:p>
          <a:p>
            <a:pPr eaLnBrk="1" hangingPunct="1">
              <a:spcBef>
                <a:spcPct val="0"/>
              </a:spcBef>
              <a:buFontTx/>
              <a:buAutoNum type="arabicPeriod"/>
              <a:defRPr/>
            </a:pPr>
            <a:r>
              <a:rPr lang="de-DE" altLang="de-DE" sz="1800" dirty="0">
                <a:solidFill>
                  <a:schemeClr val="tx1">
                    <a:lumMod val="50000"/>
                    <a:lumOff val="50000"/>
                  </a:schemeClr>
                </a:solidFill>
                <a:latin typeface="Calibri" panose="020F0502020204030204" pitchFamily="34" charset="0"/>
              </a:rPr>
              <a:t>Verwendung von </a:t>
            </a:r>
            <a:r>
              <a:rPr lang="de-DE" altLang="de-DE" sz="1800" b="1" dirty="0">
                <a:solidFill>
                  <a:schemeClr val="tx1">
                    <a:lumMod val="50000"/>
                    <a:lumOff val="50000"/>
                  </a:schemeClr>
                </a:solidFill>
                <a:latin typeface="Calibri" panose="020F0502020204030204" pitchFamily="34" charset="0"/>
              </a:rPr>
              <a:t>Mathematik</a:t>
            </a:r>
            <a:r>
              <a:rPr lang="de-DE" altLang="de-DE" sz="1800" dirty="0">
                <a:solidFill>
                  <a:schemeClr val="tx1">
                    <a:lumMod val="50000"/>
                    <a:lumOff val="50000"/>
                  </a:schemeClr>
                </a:solidFill>
                <a:latin typeface="Calibri" panose="020F0502020204030204" pitchFamily="34" charset="0"/>
              </a:rPr>
              <a:t>, um zu zeigen, dass die heutigen Methoden nachzuvollziehen sind</a:t>
            </a:r>
          </a:p>
          <a:p>
            <a:pPr eaLnBrk="1" hangingPunct="1">
              <a:spcBef>
                <a:spcPct val="0"/>
              </a:spcBef>
              <a:buFontTx/>
              <a:buAutoNum type="arabicPeriod"/>
              <a:defRPr/>
            </a:pPr>
            <a:endParaRPr lang="de-DE" altLang="de-DE" sz="1800" dirty="0">
              <a:solidFill>
                <a:schemeClr val="tx1">
                  <a:lumMod val="50000"/>
                  <a:lumOff val="50000"/>
                </a:schemeClr>
              </a:solidFill>
              <a:latin typeface="Calibri" panose="020F0502020204030204" pitchFamily="34" charset="0"/>
            </a:endParaRPr>
          </a:p>
          <a:p>
            <a:pPr eaLnBrk="1" hangingPunct="1">
              <a:spcBef>
                <a:spcPct val="0"/>
              </a:spcBef>
              <a:buFontTx/>
              <a:buAutoNum type="arabicPeriod"/>
              <a:defRPr/>
            </a:pPr>
            <a:r>
              <a:rPr lang="de-DE" altLang="de-DE" sz="1800" dirty="0">
                <a:solidFill>
                  <a:schemeClr val="tx1">
                    <a:lumMod val="50000"/>
                    <a:lumOff val="50000"/>
                  </a:schemeClr>
                </a:solidFill>
                <a:latin typeface="Calibri" panose="020F0502020204030204" pitchFamily="34" charset="0"/>
              </a:rPr>
              <a:t>Vorführung der Verschlüsselung mit Browser (Firefox oder Explorer) beim Einkauf im Internet: die </a:t>
            </a:r>
            <a:r>
              <a:rPr lang="de-DE" altLang="de-DE" sz="1800" b="1" dirty="0">
                <a:solidFill>
                  <a:schemeClr val="tx1">
                    <a:lumMod val="50000"/>
                    <a:lumOff val="50000"/>
                  </a:schemeClr>
                </a:solidFill>
                <a:latin typeface="Calibri" panose="020F0502020204030204" pitchFamily="34" charset="0"/>
              </a:rPr>
              <a:t>Briefkastenidee</a:t>
            </a:r>
          </a:p>
          <a:p>
            <a:pPr eaLnBrk="1" hangingPunct="1">
              <a:spcBef>
                <a:spcPct val="0"/>
              </a:spcBef>
              <a:buFontTx/>
              <a:buAutoNum type="arabicPeriod"/>
              <a:defRPr/>
            </a:pPr>
            <a:endParaRPr lang="de-DE" altLang="de-DE" sz="1800" b="1" dirty="0">
              <a:solidFill>
                <a:schemeClr val="tx1">
                  <a:lumMod val="50000"/>
                  <a:lumOff val="50000"/>
                </a:schemeClr>
              </a:solidFill>
              <a:latin typeface="Calibri" panose="020F0502020204030204" pitchFamily="34" charset="0"/>
            </a:endParaRPr>
          </a:p>
          <a:p>
            <a:pPr eaLnBrk="1" hangingPunct="1">
              <a:spcBef>
                <a:spcPct val="0"/>
              </a:spcBef>
              <a:buFontTx/>
              <a:buAutoNum type="arabicPeriod"/>
              <a:defRPr/>
            </a:pPr>
            <a:r>
              <a:rPr lang="de-DE" altLang="de-DE" sz="1800" dirty="0">
                <a:solidFill>
                  <a:schemeClr val="tx1">
                    <a:lumMod val="50000"/>
                    <a:lumOff val="50000"/>
                  </a:schemeClr>
                </a:solidFill>
                <a:latin typeface="Calibri" panose="020F0502020204030204" pitchFamily="34" charset="0"/>
              </a:rPr>
              <a:t>Totsichere Verschlüsselung: </a:t>
            </a:r>
            <a:r>
              <a:rPr lang="de-DE" altLang="de-DE" sz="1800" b="1" dirty="0">
                <a:solidFill>
                  <a:schemeClr val="tx1">
                    <a:lumMod val="50000"/>
                    <a:lumOff val="50000"/>
                  </a:schemeClr>
                </a:solidFill>
                <a:latin typeface="Calibri" panose="020F0502020204030204" pitchFamily="34" charset="0"/>
              </a:rPr>
              <a:t>Quantenkryptografie</a:t>
            </a:r>
          </a:p>
          <a:p>
            <a:pPr eaLnBrk="1" hangingPunct="1">
              <a:spcBef>
                <a:spcPct val="0"/>
              </a:spcBef>
              <a:defRPr/>
            </a:pPr>
            <a:endParaRPr lang="de-DE" altLang="de-DE" sz="1800" dirty="0">
              <a:latin typeface="Courier New" panose="02070309020205020404" pitchFamily="49" charset="0"/>
            </a:endParaRPr>
          </a:p>
        </p:txBody>
      </p:sp>
      <p:pic>
        <p:nvPicPr>
          <p:cNvPr id="16390" name="Grafik 1">
            <a:extLst>
              <a:ext uri="{FF2B5EF4-FFF2-40B4-BE49-F238E27FC236}">
                <a16:creationId xmlns:a16="http://schemas.microsoft.com/office/drawing/2014/main" id="{56A2B29A-BB73-46BE-B7D6-DBBF0A97EC7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3" y="4781550"/>
            <a:ext cx="1811337"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509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509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509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509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450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2"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liennummernplatzhalter 3">
            <a:extLst>
              <a:ext uri="{FF2B5EF4-FFF2-40B4-BE49-F238E27FC236}">
                <a16:creationId xmlns:a16="http://schemas.microsoft.com/office/drawing/2014/main" id="{8C84D0CC-8CE2-4BCC-A62A-2CA3207A6C6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978B6018-0700-45FE-9A48-0E1649C5D2A4}" type="slidenum">
              <a:rPr lang="de-DE" altLang="de-DE" sz="1400" smtClean="0"/>
              <a:pPr>
                <a:spcBef>
                  <a:spcPct val="0"/>
                </a:spcBef>
                <a:buFontTx/>
                <a:buNone/>
              </a:pPr>
              <a:t>8</a:t>
            </a:fld>
            <a:endParaRPr lang="de-DE" altLang="de-DE" sz="1400"/>
          </a:p>
        </p:txBody>
      </p:sp>
      <p:sp>
        <p:nvSpPr>
          <p:cNvPr id="18435" name="Rectangle 2">
            <a:extLst>
              <a:ext uri="{FF2B5EF4-FFF2-40B4-BE49-F238E27FC236}">
                <a16:creationId xmlns:a16="http://schemas.microsoft.com/office/drawing/2014/main" id="{1386935A-1EC0-45F0-85A6-BED000AB8CFE}"/>
              </a:ext>
            </a:extLst>
          </p:cNvPr>
          <p:cNvSpPr>
            <a:spLocks noGrp="1" noChangeArrowheads="1"/>
          </p:cNvSpPr>
          <p:nvPr>
            <p:ph type="title"/>
          </p:nvPr>
        </p:nvSpPr>
        <p:spPr>
          <a:xfrm>
            <a:off x="176213" y="260350"/>
            <a:ext cx="8510587" cy="1000125"/>
          </a:xfrm>
        </p:spPr>
        <p:txBody>
          <a:bodyPr/>
          <a:lstStyle/>
          <a:p>
            <a:pPr eaLnBrk="1" hangingPunct="1"/>
            <a:r>
              <a:rPr lang="de-DE" altLang="de-DE" sz="3600" dirty="0">
                <a:solidFill>
                  <a:schemeClr val="tx1"/>
                </a:solidFill>
                <a:latin typeface="Calibri" panose="020F0502020204030204" pitchFamily="34" charset="0"/>
              </a:rPr>
              <a:t>Geschichte: Maria Stuart (15...)</a:t>
            </a:r>
          </a:p>
        </p:txBody>
      </p:sp>
      <p:sp>
        <p:nvSpPr>
          <p:cNvPr id="18436" name="Text Box 18">
            <a:extLst>
              <a:ext uri="{FF2B5EF4-FFF2-40B4-BE49-F238E27FC236}">
                <a16:creationId xmlns:a16="http://schemas.microsoft.com/office/drawing/2014/main" id="{CE7709FF-7A77-49E6-AD4A-B32330C2C1E9}"/>
              </a:ext>
            </a:extLst>
          </p:cNvPr>
          <p:cNvSpPr txBox="1">
            <a:spLocks noChangeArrowheads="1"/>
          </p:cNvSpPr>
          <p:nvPr/>
        </p:nvSpPr>
        <p:spPr bwMode="auto">
          <a:xfrm>
            <a:off x="530225" y="1084263"/>
            <a:ext cx="810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sp>
        <p:nvSpPr>
          <p:cNvPr id="246804" name="Text Box 20">
            <a:extLst>
              <a:ext uri="{FF2B5EF4-FFF2-40B4-BE49-F238E27FC236}">
                <a16:creationId xmlns:a16="http://schemas.microsoft.com/office/drawing/2014/main" id="{4066748A-940B-4AA0-9B2C-7AC8D4A2CD86}"/>
              </a:ext>
            </a:extLst>
          </p:cNvPr>
          <p:cNvSpPr txBox="1">
            <a:spLocks noChangeArrowheads="1"/>
          </p:cNvSpPr>
          <p:nvPr/>
        </p:nvSpPr>
        <p:spPr bwMode="auto">
          <a:xfrm>
            <a:off x="6684963" y="950913"/>
            <a:ext cx="1611312"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de-DE" altLang="de-DE" sz="1800" dirty="0">
                <a:latin typeface="Calibri" panose="020F0502020204030204" pitchFamily="34" charset="0"/>
              </a:rPr>
              <a:t>geplanter Komplott gegen englische und irische Königin Elisabeth I.</a:t>
            </a:r>
            <a:endParaRPr lang="de-DE" altLang="de-DE" sz="1800" dirty="0">
              <a:latin typeface="Courier New" panose="02070309020205020404" pitchFamily="49" charset="0"/>
            </a:endParaRPr>
          </a:p>
        </p:txBody>
      </p:sp>
      <p:pic>
        <p:nvPicPr>
          <p:cNvPr id="18438" name="Picture 23" descr="MariaStuart">
            <a:extLst>
              <a:ext uri="{FF2B5EF4-FFF2-40B4-BE49-F238E27FC236}">
                <a16:creationId xmlns:a16="http://schemas.microsoft.com/office/drawing/2014/main" id="{1AD68F2D-B5CD-4A66-BED4-54B9D9F5A29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557463" y="981075"/>
            <a:ext cx="4029075" cy="511175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804">
                                            <p:txEl>
                                              <p:pRg st="0" end="0"/>
                                            </p:txEl>
                                          </p:spTgt>
                                        </p:tgtEl>
                                        <p:attrNameLst>
                                          <p:attrName>style.visibility</p:attrName>
                                        </p:attrNameLst>
                                      </p:cBhvr>
                                      <p:to>
                                        <p:strVal val="visible"/>
                                      </p:to>
                                    </p:set>
                                    <p:animEffect transition="in" filter="wipe(left)">
                                      <p:cBhvr>
                                        <p:cTn id="7" dur="500"/>
                                        <p:tgtEl>
                                          <p:spTgt spid="2468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80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liennummernplatzhalter 3">
            <a:extLst>
              <a:ext uri="{FF2B5EF4-FFF2-40B4-BE49-F238E27FC236}">
                <a16:creationId xmlns:a16="http://schemas.microsoft.com/office/drawing/2014/main" id="{19385830-92A9-44BE-B58A-30E42A88A27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fld id="{D6C670F3-254D-44D5-99EF-04339954D4E7}" type="slidenum">
              <a:rPr lang="de-DE" altLang="de-DE" sz="1400" smtClean="0"/>
              <a:pPr>
                <a:spcBef>
                  <a:spcPct val="0"/>
                </a:spcBef>
                <a:buFontTx/>
                <a:buNone/>
              </a:pPr>
              <a:t>9</a:t>
            </a:fld>
            <a:endParaRPr lang="de-DE" altLang="de-DE" sz="1400"/>
          </a:p>
        </p:txBody>
      </p:sp>
      <p:sp>
        <p:nvSpPr>
          <p:cNvPr id="20483" name="Rectangle 2">
            <a:extLst>
              <a:ext uri="{FF2B5EF4-FFF2-40B4-BE49-F238E27FC236}">
                <a16:creationId xmlns:a16="http://schemas.microsoft.com/office/drawing/2014/main" id="{B634DC30-0C1A-4A17-A33E-F2DC85503820}"/>
              </a:ext>
            </a:extLst>
          </p:cNvPr>
          <p:cNvSpPr>
            <a:spLocks noGrp="1" noChangeArrowheads="1"/>
          </p:cNvSpPr>
          <p:nvPr>
            <p:ph type="title"/>
          </p:nvPr>
        </p:nvSpPr>
        <p:spPr>
          <a:xfrm>
            <a:off x="176213" y="260350"/>
            <a:ext cx="8510587" cy="1000125"/>
          </a:xfrm>
        </p:spPr>
        <p:txBody>
          <a:bodyPr/>
          <a:lstStyle/>
          <a:p>
            <a:pPr eaLnBrk="1" hangingPunct="1"/>
            <a:r>
              <a:rPr lang="de-DE" altLang="de-DE" sz="3600" dirty="0">
                <a:solidFill>
                  <a:schemeClr val="tx1"/>
                </a:solidFill>
                <a:latin typeface="Calibri" panose="020F0502020204030204" pitchFamily="34" charset="0"/>
              </a:rPr>
              <a:t>Geschichte: Maria Stuart: Geheimschrift</a:t>
            </a:r>
          </a:p>
        </p:txBody>
      </p:sp>
      <p:sp>
        <p:nvSpPr>
          <p:cNvPr id="20484" name="Text Box 3">
            <a:extLst>
              <a:ext uri="{FF2B5EF4-FFF2-40B4-BE49-F238E27FC236}">
                <a16:creationId xmlns:a16="http://schemas.microsoft.com/office/drawing/2014/main" id="{FE9156BA-8650-4A01-A719-A627D5FC02A1}"/>
              </a:ext>
            </a:extLst>
          </p:cNvPr>
          <p:cNvSpPr txBox="1">
            <a:spLocks noChangeArrowheads="1"/>
          </p:cNvSpPr>
          <p:nvPr/>
        </p:nvSpPr>
        <p:spPr bwMode="auto">
          <a:xfrm>
            <a:off x="530225" y="1084263"/>
            <a:ext cx="8108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000">
                <a:solidFill>
                  <a:schemeClr val="tx1"/>
                </a:solidFill>
                <a:latin typeface="Arial" panose="020B0604020202020204" pitchFamily="34" charset="0"/>
              </a:defRPr>
            </a:lvl1pPr>
            <a:lvl2pPr marL="742950" indent="-285750">
              <a:spcBef>
                <a:spcPct val="20000"/>
              </a:spcBef>
              <a:buChar char="–"/>
              <a:defRPr>
                <a:solidFill>
                  <a:schemeClr val="tx1"/>
                </a:solidFill>
                <a:latin typeface="Arial" panose="020B0604020202020204" pitchFamily="34" charset="0"/>
              </a:defRPr>
            </a:lvl2pPr>
            <a:lvl3pPr marL="1143000" indent="-228600">
              <a:spcBef>
                <a:spcPct val="20000"/>
              </a:spcBef>
              <a:buChar char="•"/>
              <a:defRPr sz="16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de-DE" altLang="de-DE" sz="1800"/>
          </a:p>
        </p:txBody>
      </p:sp>
      <p:pic>
        <p:nvPicPr>
          <p:cNvPr id="20485" name="Picture 5" descr="BotschaftStuart">
            <a:extLst>
              <a:ext uri="{FF2B5EF4-FFF2-40B4-BE49-F238E27FC236}">
                <a16:creationId xmlns:a16="http://schemas.microsoft.com/office/drawing/2014/main" id="{E89D239A-F56B-4255-BC05-AC52D6F4D3F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14350" y="1039813"/>
            <a:ext cx="8040688" cy="4857750"/>
          </a:xfrm>
          <a:noFill/>
        </p:spPr>
      </p:pic>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5392</Words>
  <Application>Microsoft Office PowerPoint</Application>
  <PresentationFormat>Bildschirmpräsentation (4:3)</PresentationFormat>
  <Paragraphs>896</Paragraphs>
  <Slides>63</Slides>
  <Notes>63</Notes>
  <HiddenSlides>0</HiddenSlides>
  <MMClips>0</MMClips>
  <ScaleCrop>false</ScaleCrop>
  <HeadingPairs>
    <vt:vector size="8" baseType="variant">
      <vt:variant>
        <vt:lpstr>Verwendete Schriftarten</vt:lpstr>
      </vt:variant>
      <vt:variant>
        <vt:i4>9</vt:i4>
      </vt:variant>
      <vt:variant>
        <vt:lpstr>Design</vt:lpstr>
      </vt:variant>
      <vt:variant>
        <vt:i4>1</vt:i4>
      </vt:variant>
      <vt:variant>
        <vt:lpstr>Eingebettete OLE-Server</vt:lpstr>
      </vt:variant>
      <vt:variant>
        <vt:i4>2</vt:i4>
      </vt:variant>
      <vt:variant>
        <vt:lpstr>Folientitel</vt:lpstr>
      </vt:variant>
      <vt:variant>
        <vt:i4>63</vt:i4>
      </vt:variant>
    </vt:vector>
  </HeadingPairs>
  <TitlesOfParts>
    <vt:vector size="75" baseType="lpstr">
      <vt:lpstr>Arial</vt:lpstr>
      <vt:lpstr>Arial Narrow</vt:lpstr>
      <vt:lpstr>Calibri</vt:lpstr>
      <vt:lpstr>Cambria Math</vt:lpstr>
      <vt:lpstr>Courier New</vt:lpstr>
      <vt:lpstr>Frutiger 45 Light</vt:lpstr>
      <vt:lpstr>Symbol</vt:lpstr>
      <vt:lpstr>Times New Roman</vt:lpstr>
      <vt:lpstr>Wingdings</vt:lpstr>
      <vt:lpstr>Standarddesign</vt:lpstr>
      <vt:lpstr>Formel</vt:lpstr>
      <vt:lpstr>Equation</vt:lpstr>
      <vt:lpstr>Informatik </vt:lpstr>
      <vt:lpstr>Informatik: 2 Semester für Ingenieure </vt:lpstr>
      <vt:lpstr>Informatik: ein Semester für TJs und VTs </vt:lpstr>
      <vt:lpstr>Kryptografie: Motivation</vt:lpstr>
      <vt:lpstr>Kryptografie: Fragen </vt:lpstr>
      <vt:lpstr>PowerPoint-Präsentation</vt:lpstr>
      <vt:lpstr>Kryptografie - Die Kunst der Verschlüsselung: Aufbau der Vorlesung</vt:lpstr>
      <vt:lpstr>Geschichte: Maria Stuart (15...)</vt:lpstr>
      <vt:lpstr>Geschichte: Maria Stuart: Geheimschrift</vt:lpstr>
      <vt:lpstr>Verschlüsselungsart: Steganografie</vt:lpstr>
      <vt:lpstr>Monologische Verschlüsselung: Verschlüsseln durch Transposition</vt:lpstr>
      <vt:lpstr>Monologische Verschlüsselung: Verschlüsseln durch Substitution</vt:lpstr>
      <vt:lpstr>PowerPoint-Präsentation</vt:lpstr>
      <vt:lpstr>Allgemeiner Verschlüsselungsablauf</vt:lpstr>
      <vt:lpstr>Entschlüsselung</vt:lpstr>
      <vt:lpstr>Entschlüsselung der Substitutionsmethode</vt:lpstr>
      <vt:lpstr>Polyalphabetische Verschlüsselung</vt:lpstr>
      <vt:lpstr>Polyalphabetische Verschlüsselung </vt:lpstr>
      <vt:lpstr>Verschlüsselung im 1.Weltkrieg</vt:lpstr>
      <vt:lpstr>Verschlüsselung im 1.Weltkrieg: ADFGVX-System: 1. Stufe</vt:lpstr>
      <vt:lpstr>Verschlüsselung durch Chiffriermaschinen</vt:lpstr>
      <vt:lpstr>Chiffriermaschinen: Enigma 1</vt:lpstr>
      <vt:lpstr>Chiffriermaschinen: Enigma - Inneres</vt:lpstr>
      <vt:lpstr>Verschlüsselung im 2.Weltkrieg mit der Enigma</vt:lpstr>
      <vt:lpstr>Alan Turing und das Enigma Projekt</vt:lpstr>
      <vt:lpstr>Enigma: Wie konnte dies von den Allierten geknackt werden?</vt:lpstr>
      <vt:lpstr>Andere Verschlüsselungen</vt:lpstr>
      <vt:lpstr>Verschlüsselung im Computerzeitalter: Vorbereitung - Codierung</vt:lpstr>
      <vt:lpstr>Verschlüsselung: Beispiel mit 0en und 1en</vt:lpstr>
      <vt:lpstr>Einigung auf einen gemeinsamen Schlüssel: Wie einigt man sich über den Schlüssel ohne sich zu treffen? </vt:lpstr>
      <vt:lpstr>Einigung auf einen gemeinsamen Schlüssel: die Vorhängeschlossidee</vt:lpstr>
      <vt:lpstr>Vorhängeschlossidee mit Zahlen</vt:lpstr>
      <vt:lpstr>Vorhängeschlossidee mit Zahlen - Film</vt:lpstr>
      <vt:lpstr>Was hat es auf sich mit der Funktion</vt:lpstr>
      <vt:lpstr>Das RSA (Ronald Rivest, Adi Shamir, Leonard Adleman) - Verfahren</vt:lpstr>
      <vt:lpstr>Symmetrische Verschlüsselung</vt:lpstr>
      <vt:lpstr>PowerPoint-Präsentation</vt:lpstr>
      <vt:lpstr>Asymmetrische Verschlüsselung: Public-Key </vt:lpstr>
      <vt:lpstr>RSA-Verfahren </vt:lpstr>
      <vt:lpstr>RSA-Verfahren: einige Infos </vt:lpstr>
      <vt:lpstr>RSA-Verfahren </vt:lpstr>
      <vt:lpstr>RSA-Verfahren: Vorführung mit Zahlen: Vorbereitung - Nachricht: Wort als Zahl</vt:lpstr>
      <vt:lpstr>RSA-Verfahren: Vorführung mit Zahlen</vt:lpstr>
      <vt:lpstr>RSA-Verfahren: Sicherheit</vt:lpstr>
      <vt:lpstr>Verschlüsselung mit Bank</vt:lpstr>
      <vt:lpstr>Verschlüsselung mit der Bank</vt:lpstr>
      <vt:lpstr>RSA Security Inc.</vt:lpstr>
      <vt:lpstr>RSA in PGP (Pretty Good Privacy) Programm</vt:lpstr>
      <vt:lpstr>Das PGP (Pretty Good Privacy) Programm</vt:lpstr>
      <vt:lpstr>PGP: sichere emails</vt:lpstr>
      <vt:lpstr>Andere Begriffe</vt:lpstr>
      <vt:lpstr>Kryptografie - Die Kunst der Verschlüsselung: Aufbau der Vorlesung</vt:lpstr>
      <vt:lpstr>Quantencomputer</vt:lpstr>
      <vt:lpstr>Quantencomputer</vt:lpstr>
      <vt:lpstr>Quantencomputer</vt:lpstr>
      <vt:lpstr>Quantenkryptografie - perfekte Geheimhaltung</vt:lpstr>
      <vt:lpstr>Mit Hilfe von Quanten: Schlüsseleinigung von Alice und Bob mit Hilfe von Photonen</vt:lpstr>
      <vt:lpstr>Schlüsseleinigung von Alice und Bob: Beispiel – das B84-Protokoll</vt:lpstr>
      <vt:lpstr>Quantenkryptografie - Anwendungen</vt:lpstr>
      <vt:lpstr>Quantenkryptografie: 2017</vt:lpstr>
      <vt:lpstr>Quantencomputer -  Bemerkungen</vt:lpstr>
      <vt:lpstr>Kryptografie: Zusammenfassung</vt:lpstr>
      <vt:lpstr>Literatur:</vt:lpstr>
    </vt:vector>
  </TitlesOfParts>
  <Company>FH Bonn-Rhein-Sieg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mlob3m</dc:creator>
  <cp:lastModifiedBy>Rothe, Irene</cp:lastModifiedBy>
  <cp:revision>400</cp:revision>
  <dcterms:created xsi:type="dcterms:W3CDTF">2006-10-02T14:27:44Z</dcterms:created>
  <dcterms:modified xsi:type="dcterms:W3CDTF">2023-05-10T08:28:20Z</dcterms:modified>
</cp:coreProperties>
</file>