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4" r:id="rId2"/>
    <p:sldId id="307" r:id="rId3"/>
    <p:sldId id="294" r:id="rId4"/>
    <p:sldId id="275" r:id="rId5"/>
    <p:sldId id="276" r:id="rId6"/>
    <p:sldId id="278" r:id="rId7"/>
    <p:sldId id="296" r:id="rId8"/>
    <p:sldId id="297" r:id="rId9"/>
    <p:sldId id="277" r:id="rId10"/>
    <p:sldId id="299" r:id="rId11"/>
    <p:sldId id="300" r:id="rId12"/>
    <p:sldId id="301" r:id="rId13"/>
    <p:sldId id="302" r:id="rId14"/>
    <p:sldId id="295"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9900"/>
    <a:srgbClr val="FF33CC"/>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94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E2AEFB-C69B-4CE9-B0A5-EB33D200A907}" type="datetimeFigureOut">
              <a:rPr lang="ru-RU" smtClean="0"/>
              <a:pPr/>
              <a:t>13.01.2018</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96F5DE-7AB0-4203-8988-A6DEC5F2FB30}" type="slidenum">
              <a:rPr lang="ru-RU" smtClean="0"/>
              <a:pPr/>
              <a:t>‹#›</a:t>
            </a:fld>
            <a:endParaRPr lang="ru-RU"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Источник: </a:t>
            </a:r>
            <a:endParaRPr lang="ru-RU" dirty="0"/>
          </a:p>
        </p:txBody>
      </p:sp>
      <p:sp>
        <p:nvSpPr>
          <p:cNvPr id="4" name="Номер слайда 3"/>
          <p:cNvSpPr>
            <a:spLocks noGrp="1"/>
          </p:cNvSpPr>
          <p:nvPr>
            <p:ph type="sldNum" sz="quarter" idx="10"/>
          </p:nvPr>
        </p:nvSpPr>
        <p:spPr/>
        <p:txBody>
          <a:bodyPr/>
          <a:lstStyle/>
          <a:p>
            <a:fld id="{2996F5DE-7AB0-4203-8988-A6DEC5F2FB30}" type="slidenum">
              <a:rPr lang="ru-RU" smtClean="0"/>
              <a:pPr/>
              <a:t>1</a:t>
            </a:fld>
            <a:endParaRPr lang="ru-R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Источник: </a:t>
            </a:r>
          </a:p>
          <a:p>
            <a:endParaRPr lang="ru-RU" dirty="0"/>
          </a:p>
        </p:txBody>
      </p:sp>
      <p:sp>
        <p:nvSpPr>
          <p:cNvPr id="4" name="Номер слайда 3"/>
          <p:cNvSpPr>
            <a:spLocks noGrp="1"/>
          </p:cNvSpPr>
          <p:nvPr>
            <p:ph type="sldNum" sz="quarter" idx="10"/>
          </p:nvPr>
        </p:nvSpPr>
        <p:spPr/>
        <p:txBody>
          <a:bodyPr/>
          <a:lstStyle/>
          <a:p>
            <a:fld id="{2996F5DE-7AB0-4203-8988-A6DEC5F2FB30}" type="slidenum">
              <a:rPr lang="ru-RU" smtClean="0"/>
              <a:pPr/>
              <a:t>3</a:t>
            </a:fld>
            <a:endParaRPr lang="ru-R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Источник: </a:t>
            </a:r>
          </a:p>
          <a:p>
            <a:endParaRPr lang="ru-RU" dirty="0"/>
          </a:p>
        </p:txBody>
      </p:sp>
      <p:sp>
        <p:nvSpPr>
          <p:cNvPr id="4" name="Номер слайда 3"/>
          <p:cNvSpPr>
            <a:spLocks noGrp="1"/>
          </p:cNvSpPr>
          <p:nvPr>
            <p:ph type="sldNum" sz="quarter" idx="10"/>
          </p:nvPr>
        </p:nvSpPr>
        <p:spPr/>
        <p:txBody>
          <a:bodyPr/>
          <a:lstStyle/>
          <a:p>
            <a:fld id="{2996F5DE-7AB0-4203-8988-A6DEC5F2FB30}"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Источник: </a:t>
            </a:r>
          </a:p>
          <a:p>
            <a:endParaRPr lang="ru-RU" dirty="0"/>
          </a:p>
        </p:txBody>
      </p:sp>
      <p:sp>
        <p:nvSpPr>
          <p:cNvPr id="4" name="Номер слайда 3"/>
          <p:cNvSpPr>
            <a:spLocks noGrp="1"/>
          </p:cNvSpPr>
          <p:nvPr>
            <p:ph type="sldNum" sz="quarter" idx="10"/>
          </p:nvPr>
        </p:nvSpPr>
        <p:spPr/>
        <p:txBody>
          <a:bodyPr/>
          <a:lstStyle/>
          <a:p>
            <a:fld id="{2996F5DE-7AB0-4203-8988-A6DEC5F2FB30}" type="slidenum">
              <a:rPr lang="ru-RU" smtClean="0"/>
              <a:pPr/>
              <a:t>5</a:t>
            </a:fld>
            <a:endParaRPr lang="ru-R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Источник: </a:t>
            </a:r>
          </a:p>
          <a:p>
            <a:endParaRPr lang="ru-RU" dirty="0"/>
          </a:p>
        </p:txBody>
      </p:sp>
      <p:sp>
        <p:nvSpPr>
          <p:cNvPr id="4" name="Номер слайда 3"/>
          <p:cNvSpPr>
            <a:spLocks noGrp="1"/>
          </p:cNvSpPr>
          <p:nvPr>
            <p:ph type="sldNum" sz="quarter" idx="10"/>
          </p:nvPr>
        </p:nvSpPr>
        <p:spPr/>
        <p:txBody>
          <a:bodyPr/>
          <a:lstStyle/>
          <a:p>
            <a:fld id="{2996F5DE-7AB0-4203-8988-A6DEC5F2FB30}" type="slidenum">
              <a:rPr lang="ru-RU" smtClean="0"/>
              <a:pPr/>
              <a:t>6</a:t>
            </a:fld>
            <a:endParaRPr lang="ru-R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Источник: </a:t>
            </a:r>
          </a:p>
          <a:p>
            <a:endParaRPr lang="ru-RU" dirty="0"/>
          </a:p>
        </p:txBody>
      </p:sp>
      <p:sp>
        <p:nvSpPr>
          <p:cNvPr id="4" name="Номер слайда 3"/>
          <p:cNvSpPr>
            <a:spLocks noGrp="1"/>
          </p:cNvSpPr>
          <p:nvPr>
            <p:ph type="sldNum" sz="quarter" idx="10"/>
          </p:nvPr>
        </p:nvSpPr>
        <p:spPr/>
        <p:txBody>
          <a:bodyPr/>
          <a:lstStyle/>
          <a:p>
            <a:fld id="{2996F5DE-7AB0-4203-8988-A6DEC5F2FB30}" type="slidenum">
              <a:rPr lang="ru-RU" smtClean="0"/>
              <a:pPr/>
              <a:t>9</a:t>
            </a:fld>
            <a:endParaRPr lang="ru-R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 ghost-writer is somebody who writes a book for another person</a:t>
            </a:r>
            <a:endParaRPr lang="ru-RU" dirty="0"/>
          </a:p>
        </p:txBody>
      </p:sp>
      <p:sp>
        <p:nvSpPr>
          <p:cNvPr id="4" name="Номер слайда 3"/>
          <p:cNvSpPr>
            <a:spLocks noGrp="1"/>
          </p:cNvSpPr>
          <p:nvPr>
            <p:ph type="sldNum" sz="quarter" idx="10"/>
          </p:nvPr>
        </p:nvSpPr>
        <p:spPr/>
        <p:txBody>
          <a:bodyPr/>
          <a:lstStyle/>
          <a:p>
            <a:fld id="{2996F5DE-7AB0-4203-8988-A6DEC5F2FB30}" type="slidenum">
              <a:rPr lang="ru-RU" smtClean="0"/>
              <a:pPr/>
              <a:t>11</a:t>
            </a:fld>
            <a:endParaRPr lang="ru-R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2996F5DE-7AB0-4203-8988-A6DEC5F2FB30}" type="slidenum">
              <a:rPr lang="ru-RU" smtClean="0"/>
              <a:pPr/>
              <a:t>14</a:t>
            </a:fld>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19" name="Нижний колонтитул 18"/>
          <p:cNvSpPr>
            <a:spLocks noGrp="1"/>
          </p:cNvSpPr>
          <p:nvPr>
            <p:ph type="ftr" sz="quarter" idx="11"/>
          </p:nvPr>
        </p:nvSpPr>
        <p:spPr/>
        <p:txBody>
          <a:bodyPr/>
          <a:lstStyle/>
          <a:p>
            <a:endParaRPr lang="ru-RU" dirty="0"/>
          </a:p>
        </p:txBody>
      </p:sp>
      <p:sp>
        <p:nvSpPr>
          <p:cNvPr id="27" name="Номер слайда 26"/>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63A12CB8-1F44-49A3-A8F5-0D992F6EC98B}" type="slidenum">
              <a:rPr lang="ru-RU" smtClean="0"/>
              <a:pPr/>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9DF521AE-0F00-413E-B340-2614B2EC36C2}" type="datetimeFigureOut">
              <a:rPr lang="ru-RU" smtClean="0"/>
              <a:pPr/>
              <a:t>13.01.2018</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a:xfrm>
            <a:off x="8077200" y="6356350"/>
            <a:ext cx="609600" cy="365125"/>
          </a:xfrm>
        </p:spPr>
        <p:txBody>
          <a:bodyPr/>
          <a:lstStyle/>
          <a:p>
            <a:fld id="{63A12CB8-1F44-49A3-A8F5-0D992F6EC98B}" type="slidenum">
              <a:rPr lang="ru-RU" smtClean="0"/>
              <a:pPr/>
              <a:t>‹#›</a:t>
            </a:fld>
            <a:endParaRPr lang="ru-RU" dirty="0"/>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dirty="0"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DF521AE-0F00-413E-B340-2614B2EC36C2}" type="datetimeFigureOut">
              <a:rPr lang="ru-RU" smtClean="0"/>
              <a:pPr/>
              <a:t>13.01.2018</a:t>
            </a:fld>
            <a:endParaRPr lang="ru-RU" dirty="0"/>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dirty="0"/>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A12CB8-1F44-49A3-A8F5-0D992F6EC98B}" type="slidenum">
              <a:rPr lang="ru-RU" smtClean="0"/>
              <a:pPr/>
              <a:t>‹#›</a:t>
            </a:fld>
            <a:endParaRPr lang="ru-RU" dirty="0"/>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980728"/>
            <a:ext cx="9144000" cy="536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2279824"/>
            <a:ext cx="8568952" cy="4578176"/>
          </a:xfrm>
          <a:prstGeom prst="rect">
            <a:avLst/>
          </a:prstGeom>
        </p:spPr>
        <p:txBody>
          <a:bodyPr wrap="square">
            <a:spAutoFit/>
          </a:bodyPr>
          <a:lstStyle/>
          <a:p>
            <a:r>
              <a:rPr lang="en-US" dirty="0" smtClean="0"/>
              <a:t>His name is not really Jeff. His mother changed it because he could never spell his real name, James, and she thought Jeff was easier. </a:t>
            </a:r>
          </a:p>
          <a:p>
            <a:endParaRPr lang="en-US" sz="1050" dirty="0" smtClean="0"/>
          </a:p>
          <a:p>
            <a:r>
              <a:rPr lang="en-US" dirty="0" smtClean="0"/>
              <a:t>Pearce was born in Liverpool in the 1950s, in a very poor family. At school, all the teachers thought he was stupid because he couldn’t learn to read or write – at that time, not many people knew about dyslexia. But there was something that he was good at: selling things. Pearce’s first experience as a </a:t>
            </a:r>
            <a:r>
              <a:rPr lang="en-US" b="1" dirty="0" smtClean="0">
                <a:solidFill>
                  <a:srgbClr val="FF0000"/>
                </a:solidFill>
              </a:rPr>
              <a:t>salesman</a:t>
            </a:r>
            <a:r>
              <a:rPr lang="en-US" dirty="0" smtClean="0"/>
              <a:t> was when he was a boy, and he and his mother used to go door-to-door asking for old clothes that they could sell in the market. He instinctively knew what people wanted, and it soon seemed that he could </a:t>
            </a:r>
            <a:r>
              <a:rPr lang="en-US" b="1" dirty="0" smtClean="0">
                <a:solidFill>
                  <a:srgbClr val="FF0000"/>
                </a:solidFill>
              </a:rPr>
              <a:t>make money </a:t>
            </a:r>
            <a:r>
              <a:rPr lang="en-US" dirty="0" smtClean="0"/>
              <a:t>from anything. His mother always believed in him and told him that one day he would be successful and famous. </a:t>
            </a:r>
          </a:p>
          <a:p>
            <a:endParaRPr lang="en-US" sz="1050" dirty="0" smtClean="0"/>
          </a:p>
          <a:p>
            <a:r>
              <a:rPr lang="en-US" dirty="0" smtClean="0"/>
              <a:t>In 1983, when he already owned a small </a:t>
            </a:r>
            <a:r>
              <a:rPr lang="en-US" b="1" dirty="0" smtClean="0">
                <a:solidFill>
                  <a:srgbClr val="FF0000"/>
                </a:solidFill>
              </a:rPr>
              <a:t>boutique</a:t>
            </a:r>
            <a:r>
              <a:rPr lang="en-US" dirty="0" smtClean="0"/>
              <a:t>, he decided to invest £750 in leather trousers, and to sell them very cheaply in his shop. ‘It was a bit of a </a:t>
            </a:r>
            <a:r>
              <a:rPr lang="en-US" b="1" dirty="0" smtClean="0">
                <a:solidFill>
                  <a:srgbClr val="FF0000"/>
                </a:solidFill>
              </a:rPr>
              <a:t>gamble</a:t>
            </a:r>
            <a:r>
              <a:rPr lang="en-US" dirty="0" smtClean="0"/>
              <a:t>, to tell you the truth,’ he says. But Liverpool loved it, and there were photos of shoppers sleeping in the street outside his boutique on the front page of the local newspaper. The first day the trousers </a:t>
            </a:r>
            <a:r>
              <a:rPr lang="en-US" b="1" dirty="0" smtClean="0">
                <a:solidFill>
                  <a:srgbClr val="FF0000"/>
                </a:solidFill>
              </a:rPr>
              <a:t>went on sale</a:t>
            </a:r>
            <a:r>
              <a:rPr lang="en-US" dirty="0" smtClean="0"/>
              <a:t>, the shop took £25,000. </a:t>
            </a:r>
            <a:endParaRPr lang="ru-RU" dirty="0"/>
          </a:p>
        </p:txBody>
      </p:sp>
      <p:sp>
        <p:nvSpPr>
          <p:cNvPr id="3" name="TextBox 2"/>
          <p:cNvSpPr txBox="1"/>
          <p:nvPr/>
        </p:nvSpPr>
        <p:spPr>
          <a:xfrm>
            <a:off x="395536" y="908720"/>
            <a:ext cx="8064896" cy="461665"/>
          </a:xfrm>
          <a:prstGeom prst="rect">
            <a:avLst/>
          </a:prstGeom>
          <a:noFill/>
        </p:spPr>
        <p:txBody>
          <a:bodyPr wrap="square" rtlCol="0">
            <a:spAutoFit/>
          </a:bodyPr>
          <a:lstStyle/>
          <a:p>
            <a:r>
              <a:rPr lang="en-US" sz="2400" b="1" dirty="0" smtClean="0">
                <a:solidFill>
                  <a:srgbClr val="002060"/>
                </a:solidFill>
                <a:latin typeface="Times New Roman" pitchFamily="18" charset="0"/>
                <a:cs typeface="Times New Roman" pitchFamily="18" charset="0"/>
              </a:rPr>
              <a:t>The millionaire with a secret </a:t>
            </a:r>
          </a:p>
        </p:txBody>
      </p:sp>
      <p:sp>
        <p:nvSpPr>
          <p:cNvPr id="4" name="TextBox 3"/>
          <p:cNvSpPr txBox="1"/>
          <p:nvPr/>
        </p:nvSpPr>
        <p:spPr>
          <a:xfrm>
            <a:off x="0" y="1484784"/>
            <a:ext cx="5796136" cy="646331"/>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dirty="0" smtClean="0">
                <a:solidFill>
                  <a:schemeClr val="tx1"/>
                </a:solidFill>
              </a:rPr>
              <a:t>Jeff Pearce was a successful businessman – but he had a secret: he couldn’t read or write. </a:t>
            </a:r>
          </a:p>
        </p:txBody>
      </p:sp>
      <p:sp>
        <p:nvSpPr>
          <p:cNvPr id="64514" name="AutoShape 2" descr="data:image/jpeg;base64,/9j/4AAQSkZJRgABAQAAAQABAAD/2wCEAAkGBxMTEhUTExMWFhUXFxUXGBgYGBgYGBcYHRcXGBcXGRgaHSggGholHRcXITEhJSkrLi4uFx8zODMtNygtLisBCgoKBQUFDgUFDisZExkrKysrKysrKysrKysrKysrKysrKysrKysrKysrKysrKysrKysrKysrKysrKysrKysrK//AABEIAKgBLAMBIgACEQEDEQH/xAAbAAABBQEBAAAAAAAAAAAAAAAEAQIDBQYAB//EAEIQAAEDAQQFBwgIBwADAAAAAAEAAgMRBAUhMQYSQVFhcXOBkbLR8BMiNFOTobHBFBUjJDJSkuEzQkNicoLxBxaD/8QAFAEBAAAAAAAAAAAAAAAAAAAAAP/EABQRAQAAAAAAAAAAAAAAAAAAAAD/2gAMAwEAAhEDEQA/AN7dF1wGzwkwRE+Sjx8mz8g4Ik3XZ/URezZ3Lrn9Hh5qLd+RqKJQBG6YPURezZ3Jpuqz+oh9mzuRpKQhBltI7oh1aiGMcjGj4BY83NGCPs25/lG/kXoGkLfsyshK/bsA3oBZbFECB5NmVD5jcUtnu6NraakerWtNVvxpiEhdV56FNaZaDCm2vzQZfSSyxh2DWgcAPkqKN7QaFjeWgwVvfM+PjrVWIQdvy4oJgNzW0P8AaD1YLgKZtZQcB3KN1nIyJy2+PeovKuGY5a59aB0jm1/AOoeN/Woi5uWq3q+akhmBNDXpyRPkWEHzepABrNNKNHUMfdmiLPYi7EtaBsFB8VI0tGQrur4zTfKOP4nUHDDk9yCKWBjRSgJ4AdyhkstBkCTwGCPjjBeBnTq96faQKk0wFaDb0oAPIhjPwgnE5ftkgZmgbBXCuSPkkJNTt2bOWnWgpEEYaN2PIp46Aa1AaZYA4qKFhOyvwx4qSVtGjHNBZ3A1rpgC1pqdoHKtsbtjp+Bn6R3Lz26JdWRh3EeKL1WBus0HDFBT/VbPVt/QFY2K6YxnGz9Le5GshxR0MYoPmgFF0Q0H2TOTUb8aIG9Loj1TSNg/1b3LSMbghrXDUFB5he8bBWjGin9o7kNYywtoWt5aDuVzf9i84n5rOwgh2PWg1dgsjNVjTGyv+A3r0qwXTAI21giJoP6be5ee3Ri5mGNQvUYRgOTYghF1Wf1EXs2dyX6rg9RD7NnciQuQDfVcHqIvZs7kv1XZ/URezZ3IkJUAn1VB6iL2bO5YbTuxRNnYGxMA8k3JjR/O/gvRQVg9PvSGZ/wm9uRBt7m9Hh5qLsBFEIW5vR4Oai7DUUQgYU0p7kyiCqv2OsbuT5rEWmXAg03L0C8m1Y7kPIvN7wIy5f8AiAdstXAjMYGnjHYoprUSS2u3kSBmyvHl/ZMs0YLwTXPGqCtvuGlDjkqhrtg8DgtrftjDm13e5YmWctJGwe5ArjIK405M+Cgkmdln0YImKeuAI6QpJA/h1+OKASOP81ByFF2eMZtd/wAUQi38UytK6pQWTDQ1o13IB7+tSB7ajzG4b6FU/wBKdXJNM7iRU06aILa0zUriANwoKoF0lciAELi7IVJPWr667geaF+GWG75IKpljLscuVCWqz0NB1LYXlCyIUrV2wDuQNlsrB58hx2DxtQUtlsIDdZ2G3Lq5MEHaHEurUbuCvbU4yGkYqDh5o6kRdWi73Oq4Uxyz60Gfs8HngbeTaV63YYiGNruGCrLo0RYx/lHnWOwZAd61DIOpAPZ4qe9GsanRwolsBQRNYukgqixF/wBTXtQYvSGx1BPSsLbG0cKb/wB8F69b7GHAjYV53fV2lsuG/Px8UFhotUyMzw8V8b16XFLjRYy5LB5KjznSmatLktxlmP5W1AQagFLVNShyBVwSVS1QOWC0+9IZzTe3It3VYLT4/eGc03Z/e9Burn9Hg5qLsNRRKFuYfd4eai7ARJQISm1SqC0zBoJOxB0wqMaLz7SOxarzTI1I3cVuLNeTH1AI5K4quvuxazThrcNteFckHmUspBry1yRdijq7lIU163ea1aCRtFPObtxA+Kfo7FryMbXaTxwQaqzXcHMod23xksJpVos9hL2ULSa4fCi9WjhAGSitNna4EEAjag8GbZXDPPxgjoXOypx8Fei27RRhdVuHIcEJ/wCsU2/JBh5bO454clEJLFTavQ5NGRTMnxiqafQ97idV9OWiDGvZTMp9ksb5HarGkk8PjuW5sOgYB+0dXgMOs5rVWC5o4mgNaB4zKDK3Jo35IAuGs7qofmtBHdjyPOIaOGavGxNwU7GhBSQXBFmW1PHPlT5bki/I1XpCikagpY7oYMhTo96LgsQbsRTXb0htA8bEDo4gpmRoV9uA20UJvhg/mHzQW0cQ8BSatAqIX9F6xvWO9SfX0XrAgty1QuJyVPLpLCB+MEcDVcy/4nAkOw6kFo4BUdssIdJrmtGjWPLsqpBfbHYNIcdmIPzUdsiJjcQaVxd3IIYHGRgB8ZqbRuMtdqkY18FVtjnIIbXxVaS72+eD0oLmmCUJp6E5B1EqRcgcFg9PvSGc03tvW6Cwun3pDOab23oNzc5+7w81F2Aiig7nP3eHmouw1FIFqgrc2rDyHaiyo5MRRB5nIXRz67Ca594K2Nmt+sBrDNU982ejxQYg0OxWEjQGjdTOtEFRpFYjriRuB3jAp1ztGvV7QXDJ4FD070S+YSfZ1BI4j5o65rHiSActgJ6UDxeZxwqBhnj0hVts0pijdRzqH9lc2q7gdzTyY9IC8q0u0alikdJqmWM1ONSG12kBwO3jkg1lr04gaMCHcAevNAO0+hGJrtoACffTBYR00Jj1fJauVX0cau1csCNXGuHLuotho3orExrZZ2NdIaODKEtYMxgT5zt9cBhuJQHWXTJ0g+ys8r+IFBs25bVOb5tROFmDf8ntB6aVRNotrGjE02UFAAqiXSGAYE+B49yA115WzY2EcNcn4BNde1taCTEx3+LwPjRAm/2VFGOxIFSKNFd7jgO5GWK82vG747NiAJ+m7o3as8D2cd/yK0dwaSxWgHybidU0NQRQ0y96HMLHjzm1bxFUdZbOxgAY0AcAB7gguWy1/wCIe0WkDd1pscNQh7RDTuQVV830Y2ksY55GQFRX50WXN62+Y4MELN7sOmhxJ5Fqpn0O2qrJ5yMUFa6wkj7SaSQ7gdRo6sfekiigGcbDvLy53xchrzs07ma+tqtww4Ksfd1A0kudXPHL3VKDVw2iznNkR/1bgpJrLZJBR0TDyCh62kFYuKxSawFHY8CcOKuI7FLUUBI35e5BFfOjDKa8DjhiW1rurqk7abDwWbgIBc11cDSmsa1HTmtxCx+Rr8FS6U3dq6kzR+I6pGwuGI68sUFbcdllmnYyIuzBJGtRow1nE4U6czkvbxCNTVwpSmSpNGLoEELGgYkAuO0k4mq0DQgzcNj+1pTLoWisMNHciQQNbV1MUTZG0FdqAlcuquQdRKkKVBxWE08/js5odt63eqsLp8PvDOab23oNtc3o8OB/hR7P7AjCOjoqgro9Hh5qLsBGBA1w4k+74HFNeerpTkxxQVF42ejtYAY8AceVyrr1YSOVaG0MBHwQTodZurtQZy77B52ttWiuxhFa9WKAgszmPyPL81bWfLFBPTqQl42YOYQQjWJ/kQd6DxixXGG3kIziwOMpaRhRvnAVrj53Jt4rT3rOf5a8cPgAtBaLgH0lk7Rse11RmHDPrHvKJbdbRsBQeay3fNLTWa6hriMcdmFcEPZbllDifI03eaDiBmKkmuFcN69WNmaNlOgJhjA2e5B5q65JHNaNToDaK+F0BsbQ1vnABaV7NwTWCm5BX2OyVYDShy5N6L1aAZIwGoyUZZUoJoINcV2Ie3WTVFW7FeWeGjQFFaogRkgx7YakY58Etqu0OAFaCuPRwVhLAWk0Gad9HKCvbZGZEVHjYiobBFSmqFILIQpW2U0QR/Q4wK0ThZm0OACeLM5Sssx8fFAH9BYdgQ963F5URNAwErHHkFTRX8UCIDcUEGpglDVK4JoQccVNEKBQlnFSwFBM1KAmlPQJqpdVOSoEWC0+H3hnNDtyLfABYPT4feGc03tyINnc/o8PNR9hqLohboH3eDmouw1FFA1MTnJpQMcP+ISRhrUYFFk+PG1RvQTQsJb52aEbCWkjMbPGSLD/ABVMnKBkTTXd1H3DxkicEJEVOHIHvbXZ8VDIyuxTNKa4IBJIz4+ahcwo1I5vBBXmzEpI7H48bEfqLg9u+p4YoBmRUxRVmgBxIokbEXYnAbAi2EZIHBiY9inYFzmoKu0WdDsiFcVZWjBCOIPKgTyacGDJcxrhucFJrf2EIEEfBO8kE0y7mnxyJC552UQOLKYrqrtRIaIGvIUL3UBKe5JG2uGxBWst9cyraxA6tTtyUMV2RtNdXHj8kc0IOonBcF1UDkqSqUIHCqwWn/pDOab25FuysHp8fvDM/wCE3tyINpdHo8PNRdhqJKFuf0eHmouwEUUCEqNwT6JpQMUMimJTHIIIpdh2JlotQCbaoCcQaHYq99hefxPwQXLTgpWoWzto0CuWCm1kBDQpA1QtPFTMKBr4KqNtk4lElyY6WiCEWBu+vSu1GMyCbPbBRVMltLzqtrxQWcVo1jQIlrclW2N+qcetTTXk0bUFq0riqWO9RXNMtF9tG1BZWp4QdoiFKjNZq8NJWg4uA6lNY788pg3zj4zQHWe9i00dyK4gtjXKimh1hlsQ9ne6M8Peg1ocEjlVQW2u1T/SeKCaVyHlOGKa6ZDSTbkEuupYCq4zVzRtkdigOTkxpTqoHkJzUyqcEC1TqptUqDgVg9PfSGc03tvW8WC0+b94ZzTe29BtLmH3eHmouw1FeNqFuf0eHmouw1FFAhCaU+iaUEbgmOUhTHIInqF2Cmc1RPCDrO7x42qQFQA4pxQENepBKq58qcJ/H7ID3zIae0oV9oQM9pOXz/dA60zl2CPsVlAAwVZYTVy0Nnp7un/iBjoKilFSXhcgccSeSp71pqhRvaEGTbc4Z+H41+aEmu1xOJ71rZIxuUQgCDLR6PtJqW9O1X923cGbAPmjaALjOBtQOMY2Kst8GGSLnt4G1VdrvNu/4IAI7SWGjkYy3iiqZ5mvy8cU6GN2RxQWht3IovpJPgdyCMJqpYYSgKikqVeXcCqSOOhV5dwwQHaqULmlOQNCc0Li1cgckBSJUChYPT70hnNN7b1u1hNPx94Zh/Sb23oNndHo8PNRdhqKKGuc/d4eai7DUUEDQmSBSFIeRAx6iIUjjwTXIISo3hTOUbwggdmlqmyKLywrmg6YFDvKNFCm+TCCukrTJATSFX30dATWTcEEDLW2MZpzNJIhm8V5U2W5GyYPGHSFUWjQaIHWbUeDv6UF5aNJmgVaC7jQoY6TPP4WIez3e6OPyf4s6EjJQWKwyxxFpa1zquOtlnw3ZICpdIpRUlmGxDQaVSPOq1mKNcD5MAxVdQVOGJ4Hd0LPXfcb2TGShzqGk4Y7CNqCwmt9pdt1VXWm0TjN2Z9+5aiWIvZ+AAoC3XT5UtJwDCCAN/Kgzd5zTxtBc440HSg7FZLVOfxkCua3Ru0PprY0ywRtmsobgB7kFFYLmMQ/EXHaSQrOxQGuKspY8E0R0xQQvhACiAS2iTFDyTgBBOw4+5XlkZRoWItl7iMjfuR936Wh1ARrHh8UGxCfrKssl5sdv6Ue2SvgIJQkKaCuBQPqlamhcgfVYPT70hnNN7b1ulg9P/SGc03tvQbe5x93h5qLsBF0Qtz+jw81F2GoqiBhCYAVKmkoGFMcVK5Qu5EDHIaaagNSpZ5Q0E7llr0t5eCBluGxA6877a2oH7LGWq/ZWyB+saA1pXBF3g5waScR78/GCy9qmOVfHQg9aua9mTsDmkbiNx3UVkH7l5v/AONYXyWp2q46jYyX7swG++vvXojwWmhQTa+GKY4VUYkUkZqgJs7FMWgqKznbgivH7oB5IRuQr4OCOc4qNx8YIK+So2KKp/KrAjamjFAEWk8icI0SYymiJBA0bkTFDtUscG8KV4psQCvGKHtMtBmnWiWlVU2q0bKoIp5UwWV8mDR+3KprDYnSuwwAzO5a2yWRrG6oHeg8BvO1P8q/WzBLabvGCnuu2apB21XomlegUU5dLGfJynM/yuP9zdmWYXl89kfDKY5WlrhsIzG9tMwd6DeWa9BQaten4q8ui9zliR0LBxWkebyYgZrQXbJgDnu4oPQIZw7I96nasvY59Q1xG+q0sMgIqEExSJA5OKBVhdPvSGc03tvW6BWF099IZzTe29BrbovSAWeEeWiqIov6jfyDiiPrWD18XtGd65cgR16wevi9ozvTTekHrovaM71y5Ax16wevi9ozvTH3rB6+L2jO9cuQU98XtDQgTR/rb3rOSWyDMSsJ/wAmpFyCivS2sBJ1mE8C3oWYtloBObacDwXLkHqH/icxRWeSSSSNr5JMKvYDqNAAwrtJcVs7Ra7M4UM0PtGd65cgqbRPE3KeIjnGd6gZesI/rR/rb3rlyA6K9oPWx/rZ3oqO9YPXRe0Z3pFyB7rxg9fF7Rnemi3Wf18XtG965cgc22Wf18XtGd6kFus3r4faM71y5ArrfZvXRe0Z3phvCz+uh9o3vSrkDHXjZ/Xxe0Z3oS0XtB66P9be9cuQUVsviLISx/rb3pbAYnmr5owP82V+KVcg0tkt1naABNCP/ozvzRLbzg9fD7RneuXIBrTekHr4vaM71XXpBYbS2kr4XDYddlWne01qCuXIMXadH44H1ZaInxnaXsq3lofgiI54WmglYf8AdvelXILBt5xUA8rHya7a9Jqre7b+hA1TLGP92965cgtBesB/rxe0b3p4vWD18XtGd6VcgUXpZ/XRe0Z3rEadW6J07C2Rjh5IYh7T/O/DNcu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64516" name="AutoShape 4" descr="data:image/jpeg;base64,/9j/4AAQSkZJRgABAQAAAQABAAD/2wCEAAkGBxMTEhUTExMWFhUXFxUXGBgYGBgYGBcYHRcXGBcXGRgaHSggGholHRcXITEhJSkrLi4uFx8zODMtNygtLisBCgoKBQUFDgUFDisZExkrKysrKysrKysrKysrKysrKysrKysrKysrKysrKysrKysrKysrKysrKysrKysrKysrK//AABEIAKgBLAMBIgACEQEDEQH/xAAbAAABBQEBAAAAAAAAAAAAAAAEAQIDBQYAB//EAEIQAAEDAQQFBwgIBwADAAAAAAEAAgMRBAUhMQYSQVFhcXOBkbLR8BMiNFOTobHBFBUjJDJSkuEzQkNicoLxBxaD/8QAFAEBAAAAAAAAAAAAAAAAAAAAAP/EABQRAQAAAAAAAAAAAAAAAAAAAAD/2gAMAwEAAhEDEQA/AN7dF1wGzwkwRE+Sjx8mz8g4Ik3XZ/URezZ3Lrn9Hh5qLd+RqKJQBG6YPURezZ3Jpuqz+oh9mzuRpKQhBltI7oh1aiGMcjGj4BY83NGCPs25/lG/kXoGkLfsyshK/bsA3oBZbFECB5NmVD5jcUtnu6NraakerWtNVvxpiEhdV56FNaZaDCm2vzQZfSSyxh2DWgcAPkqKN7QaFjeWgwVvfM+PjrVWIQdvy4oJgNzW0P8AaD1YLgKZtZQcB3KN1nIyJy2+PeovKuGY5a59aB0jm1/AOoeN/Woi5uWq3q+akhmBNDXpyRPkWEHzepABrNNKNHUMfdmiLPYi7EtaBsFB8VI0tGQrur4zTfKOP4nUHDDk9yCKWBjRSgJ4AdyhkstBkCTwGCPjjBeBnTq96faQKk0wFaDb0oAPIhjPwgnE5ftkgZmgbBXCuSPkkJNTt2bOWnWgpEEYaN2PIp46Aa1AaZYA4qKFhOyvwx4qSVtGjHNBZ3A1rpgC1pqdoHKtsbtjp+Bn6R3Lz26JdWRh3EeKL1WBus0HDFBT/VbPVt/QFY2K6YxnGz9Le5GshxR0MYoPmgFF0Q0H2TOTUb8aIG9Loj1TSNg/1b3LSMbghrXDUFB5he8bBWjGin9o7kNYywtoWt5aDuVzf9i84n5rOwgh2PWg1dgsjNVjTGyv+A3r0qwXTAI21giJoP6be5ee3Ri5mGNQvUYRgOTYghF1Wf1EXs2dyX6rg9RD7NnciQuQDfVcHqIvZs7kv1XZ/URezZ3IkJUAn1VB6iL2bO5YbTuxRNnYGxMA8k3JjR/O/gvRQVg9PvSGZ/wm9uRBt7m9Hh5qLsBFEIW5vR4Oai7DUUQgYU0p7kyiCqv2OsbuT5rEWmXAg03L0C8m1Y7kPIvN7wIy5f8AiAdstXAjMYGnjHYoprUSS2u3kSBmyvHl/ZMs0YLwTXPGqCtvuGlDjkqhrtg8DgtrftjDm13e5YmWctJGwe5ArjIK405M+Cgkmdln0YImKeuAI6QpJA/h1+OKASOP81ByFF2eMZtd/wAUQi38UytK6pQWTDQ1o13IB7+tSB7ajzG4b6FU/wBKdXJNM7iRU06aILa0zUriANwoKoF0lciAELi7IVJPWr667geaF+GWG75IKpljLscuVCWqz0NB1LYXlCyIUrV2wDuQNlsrB58hx2DxtQUtlsIDdZ2G3Lq5MEHaHEurUbuCvbU4yGkYqDh5o6kRdWi73Oq4Uxyz60Gfs8HngbeTaV63YYiGNruGCrLo0RYx/lHnWOwZAd61DIOpAPZ4qe9GsanRwolsBQRNYukgqixF/wBTXtQYvSGx1BPSsLbG0cKb/wB8F69b7GHAjYV53fV2lsuG/Px8UFhotUyMzw8V8b16XFLjRYy5LB5KjznSmatLktxlmP5W1AQagFLVNShyBVwSVS1QOWC0+9IZzTe3It3VYLT4/eGc03Z/e9Burn9Hg5qLsNRRKFuYfd4eai7ARJQISm1SqC0zBoJOxB0wqMaLz7SOxarzTI1I3cVuLNeTH1AI5K4quvuxazThrcNteFckHmUspBry1yRdijq7lIU163ea1aCRtFPObtxA+Kfo7FryMbXaTxwQaqzXcHMod23xksJpVos9hL2ULSa4fCi9WjhAGSitNna4EEAjag8GbZXDPPxgjoXOypx8Fei27RRhdVuHIcEJ/wCsU2/JBh5bO454clEJLFTavQ5NGRTMnxiqafQ97idV9OWiDGvZTMp9ksb5HarGkk8PjuW5sOgYB+0dXgMOs5rVWC5o4mgNaB4zKDK3Jo35IAuGs7qofmtBHdjyPOIaOGavGxNwU7GhBSQXBFmW1PHPlT5bki/I1XpCikagpY7oYMhTo96LgsQbsRTXb0htA8bEDo4gpmRoV9uA20UJvhg/mHzQW0cQ8BSatAqIX9F6xvWO9SfX0XrAgty1QuJyVPLpLCB+MEcDVcy/4nAkOw6kFo4BUdssIdJrmtGjWPLsqpBfbHYNIcdmIPzUdsiJjcQaVxd3IIYHGRgB8ZqbRuMtdqkY18FVtjnIIbXxVaS72+eD0oLmmCUJp6E5B1EqRcgcFg9PvSGc03tvW6Cwun3pDOab23oNzc5+7w81F2Aiig7nP3eHmouw1FIFqgrc2rDyHaiyo5MRRB5nIXRz67Ca594K2Nmt+sBrDNU982ejxQYg0OxWEjQGjdTOtEFRpFYjriRuB3jAp1ztGvV7QXDJ4FD070S+YSfZ1BI4j5o65rHiSActgJ6UDxeZxwqBhnj0hVts0pijdRzqH9lc2q7gdzTyY9IC8q0u0alikdJqmWM1ONSG12kBwO3jkg1lr04gaMCHcAevNAO0+hGJrtoACffTBYR00Jj1fJauVX0cau1csCNXGuHLuotho3orExrZZ2NdIaODKEtYMxgT5zt9cBhuJQHWXTJ0g+ys8r+IFBs25bVOb5tROFmDf8ntB6aVRNotrGjE02UFAAqiXSGAYE+B49yA115WzY2EcNcn4BNde1taCTEx3+LwPjRAm/2VFGOxIFSKNFd7jgO5GWK82vG747NiAJ+m7o3as8D2cd/yK0dwaSxWgHybidU0NQRQ0y96HMLHjzm1bxFUdZbOxgAY0AcAB7gguWy1/wCIe0WkDd1pscNQh7RDTuQVV830Y2ksY55GQFRX50WXN62+Y4MELN7sOmhxJ5Fqpn0O2qrJ5yMUFa6wkj7SaSQ7gdRo6sfekiigGcbDvLy53xchrzs07ma+tqtww4Ksfd1A0kudXPHL3VKDVw2iznNkR/1bgpJrLZJBR0TDyCh62kFYuKxSawFHY8CcOKuI7FLUUBI35e5BFfOjDKa8DjhiW1rurqk7abDwWbgIBc11cDSmsa1HTmtxCx+Rr8FS6U3dq6kzR+I6pGwuGI68sUFbcdllmnYyIuzBJGtRow1nE4U6czkvbxCNTVwpSmSpNGLoEELGgYkAuO0k4mq0DQgzcNj+1pTLoWisMNHciQQNbV1MUTZG0FdqAlcuquQdRKkKVBxWE08/js5odt63eqsLp8PvDOab23oNtc3o8OB/hR7P7AjCOjoqgro9Hh5qLsBGBA1w4k+74HFNeerpTkxxQVF42ejtYAY8AceVyrr1YSOVaG0MBHwQTodZurtQZy77B52ttWiuxhFa9WKAgszmPyPL81bWfLFBPTqQl42YOYQQjWJ/kQd6DxixXGG3kIziwOMpaRhRvnAVrj53Jt4rT3rOf5a8cPgAtBaLgH0lk7Rse11RmHDPrHvKJbdbRsBQeay3fNLTWa6hriMcdmFcEPZbllDifI03eaDiBmKkmuFcN69WNmaNlOgJhjA2e5B5q65JHNaNToDaK+F0BsbQ1vnABaV7NwTWCm5BX2OyVYDShy5N6L1aAZIwGoyUZZUoJoINcV2Ie3WTVFW7FeWeGjQFFaogRkgx7YakY58Etqu0OAFaCuPRwVhLAWk0Gad9HKCvbZGZEVHjYiobBFSmqFILIQpW2U0QR/Q4wK0ThZm0OACeLM5Sssx8fFAH9BYdgQ963F5URNAwErHHkFTRX8UCIDcUEGpglDVK4JoQccVNEKBQlnFSwFBM1KAmlPQJqpdVOSoEWC0+H3hnNDtyLfABYPT4feGc03tyINnc/o8PNR9hqLohboH3eDmouw1FFA1MTnJpQMcP+ISRhrUYFFk+PG1RvQTQsJb52aEbCWkjMbPGSLD/ABVMnKBkTTXd1H3DxkicEJEVOHIHvbXZ8VDIyuxTNKa4IBJIz4+ahcwo1I5vBBXmzEpI7H48bEfqLg9u+p4YoBmRUxRVmgBxIokbEXYnAbAi2EZIHBiY9inYFzmoKu0WdDsiFcVZWjBCOIPKgTyacGDJcxrhucFJrf2EIEEfBO8kE0y7mnxyJC552UQOLKYrqrtRIaIGvIUL3UBKe5JG2uGxBWst9cyraxA6tTtyUMV2RtNdXHj8kc0IOonBcF1UDkqSqUIHCqwWn/pDOab25FuysHp8fvDM/wCE3tyINpdHo8PNRdhqJKFuf0eHmouwEUUCEqNwT6JpQMUMimJTHIIIpdh2JlotQCbaoCcQaHYq99hefxPwQXLTgpWoWzto0CuWCm1kBDQpA1QtPFTMKBr4KqNtk4lElyY6WiCEWBu+vSu1GMyCbPbBRVMltLzqtrxQWcVo1jQIlrclW2N+qcetTTXk0bUFq0riqWO9RXNMtF9tG1BZWp4QdoiFKjNZq8NJWg4uA6lNY788pg3zj4zQHWe9i00dyK4gtjXKimh1hlsQ9ne6M8Peg1ocEjlVQW2u1T/SeKCaVyHlOGKa6ZDSTbkEuupYCq4zVzRtkdigOTkxpTqoHkJzUyqcEC1TqptUqDgVg9PfSGc03tvW8WC0+b94ZzTe29BtLmH3eHmouw1FeNqFuf0eHmouw1FFAhCaU+iaUEbgmOUhTHIInqF2Cmc1RPCDrO7x42qQFQA4pxQENepBKq58qcJ/H7ID3zIae0oV9oQM9pOXz/dA60zl2CPsVlAAwVZYTVy0Nnp7un/iBjoKilFSXhcgccSeSp71pqhRvaEGTbc4Z+H41+aEmu1xOJ71rZIxuUQgCDLR6PtJqW9O1X923cGbAPmjaALjOBtQOMY2Kst8GGSLnt4G1VdrvNu/4IAI7SWGjkYy3iiqZ5mvy8cU6GN2RxQWht3IovpJPgdyCMJqpYYSgKikqVeXcCqSOOhV5dwwQHaqULmlOQNCc0Li1cgckBSJUChYPT70hnNN7b1u1hNPx94Zh/Sb23oNndHo8PNRdhqKKGuc/d4eai7DUUEDQmSBSFIeRAx6iIUjjwTXIISo3hTOUbwggdmlqmyKLywrmg6YFDvKNFCm+TCCukrTJATSFX30dATWTcEEDLW2MZpzNJIhm8V5U2W5GyYPGHSFUWjQaIHWbUeDv6UF5aNJmgVaC7jQoY6TPP4WIez3e6OPyf4s6EjJQWKwyxxFpa1zquOtlnw3ZICpdIpRUlmGxDQaVSPOq1mKNcD5MAxVdQVOGJ4Hd0LPXfcb2TGShzqGk4Y7CNqCwmt9pdt1VXWm0TjN2Z9+5aiWIvZ+AAoC3XT5UtJwDCCAN/Kgzd5zTxtBc440HSg7FZLVOfxkCua3Ru0PprY0ywRtmsobgB7kFFYLmMQ/EXHaSQrOxQGuKspY8E0R0xQQvhACiAS2iTFDyTgBBOw4+5XlkZRoWItl7iMjfuR936Wh1ARrHh8UGxCfrKssl5sdv6Ue2SvgIJQkKaCuBQPqlamhcgfVYPT70hnNN7b1ulg9P/SGc03tvQbe5x93h5qLsBF0Qtz+jw81F2GoqiBhCYAVKmkoGFMcVK5Qu5EDHIaaagNSpZ5Q0E7llr0t5eCBluGxA6877a2oH7LGWq/ZWyB+saA1pXBF3g5waScR78/GCy9qmOVfHQg9aua9mTsDmkbiNx3UVkH7l5v/AONYXyWp2q46jYyX7swG++vvXojwWmhQTa+GKY4VUYkUkZqgJs7FMWgqKznbgivH7oB5IRuQr4OCOc4qNx8YIK+So2KKp/KrAjamjFAEWk8icI0SYymiJBA0bkTFDtUscG8KV4psQCvGKHtMtBmnWiWlVU2q0bKoIp5UwWV8mDR+3KprDYnSuwwAzO5a2yWRrG6oHeg8BvO1P8q/WzBLabvGCnuu2apB21XomlegUU5dLGfJynM/yuP9zdmWYXl89kfDKY5WlrhsIzG9tMwd6DeWa9BQaten4q8ui9zliR0LBxWkebyYgZrQXbJgDnu4oPQIZw7I96nasvY59Q1xG+q0sMgIqEExSJA5OKBVhdPvSGc03tvW6BWF099IZzTe29BrbovSAWeEeWiqIov6jfyDiiPrWD18XtGd65cgR16wevi9ozvTTekHrovaM71y5Ax16wevi9ozvTH3rB6+L2jO9cuQU98XtDQgTR/rb3rOSWyDMSsJ/wAmpFyCivS2sBJ1mE8C3oWYtloBObacDwXLkHqH/icxRWeSSSSNr5JMKvYDqNAAwrtJcVs7Ra7M4UM0PtGd65cgqbRPE3KeIjnGd6gZesI/rR/rb3rlyA6K9oPWx/rZ3oqO9YPXRe0Z3pFyB7rxg9fF7Rnemi3Wf18XtG965cgc22Wf18XtGd6kFus3r4faM71y5ArrfZvXRe0Z3phvCz+uh9o3vSrkDHXjZ/Xxe0Z3oS0XtB66P9be9cuQUVsviLISx/rb3pbAYnmr5owP82V+KVcg0tkt1naABNCP/ozvzRLbzg9fD7RneuXIBrTekHr4vaM71XXpBYbS2kr4XDYddlWne01qCuXIMXadH44H1ZaInxnaXsq3lofgiI54WmglYf8AdvelXILBt5xUA8rHya7a9Jqre7b+hA1TLGP92965cgtBesB/rxe0b3p4vWD18XtGd6VcgUXpZ/XRe0Z3rEadW6J07C2Rjh5IYh7T/O/DNcu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7" name="Рисунок 6" descr="Без названия.jpg"/>
          <p:cNvPicPr>
            <a:picLocks noChangeAspect="1"/>
          </p:cNvPicPr>
          <p:nvPr/>
        </p:nvPicPr>
        <p:blipFill>
          <a:blip r:embed="rId2" cstate="print"/>
          <a:stretch>
            <a:fillRect/>
          </a:stretch>
        </p:blipFill>
        <p:spPr>
          <a:xfrm>
            <a:off x="5796136" y="476672"/>
            <a:ext cx="3114671" cy="174421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548680"/>
            <a:ext cx="8964488" cy="6512813"/>
          </a:xfrm>
          <a:prstGeom prst="rect">
            <a:avLst/>
          </a:prstGeom>
        </p:spPr>
        <p:txBody>
          <a:bodyPr wrap="square">
            <a:spAutoFit/>
          </a:bodyPr>
          <a:lstStyle/>
          <a:p>
            <a:r>
              <a:rPr lang="en-US" dirty="0" smtClean="0"/>
              <a:t>Jeff became a </a:t>
            </a:r>
            <a:r>
              <a:rPr lang="en-US" b="1" dirty="0" smtClean="0">
                <a:solidFill>
                  <a:srgbClr val="FF0000"/>
                </a:solidFill>
              </a:rPr>
              <a:t>millionaire</a:t>
            </a:r>
            <a:r>
              <a:rPr lang="en-US" dirty="0" smtClean="0"/>
              <a:t>, but later he lost most of his money in the </a:t>
            </a:r>
            <a:r>
              <a:rPr lang="en-US" b="1" dirty="0" smtClean="0">
                <a:solidFill>
                  <a:srgbClr val="FF0000"/>
                </a:solidFill>
              </a:rPr>
              <a:t>recession</a:t>
            </a:r>
            <a:r>
              <a:rPr lang="en-US" dirty="0" smtClean="0"/>
              <a:t> of the Nineties. He was almost 40, and he was </a:t>
            </a:r>
            <a:r>
              <a:rPr lang="en-US" b="1" dirty="0" smtClean="0">
                <a:solidFill>
                  <a:srgbClr val="FF0000"/>
                </a:solidFill>
              </a:rPr>
              <a:t>broke</a:t>
            </a:r>
            <a:r>
              <a:rPr lang="en-US" dirty="0" smtClean="0"/>
              <a:t> again. He even had to go back to selling clothes in the market. But he never gave up, and soon he </a:t>
            </a:r>
            <a:r>
              <a:rPr lang="en-US" b="1" dirty="0" smtClean="0">
                <a:solidFill>
                  <a:srgbClr val="FF0000"/>
                </a:solidFill>
              </a:rPr>
              <a:t>set up a new business</a:t>
            </a:r>
            <a:r>
              <a:rPr lang="en-US" dirty="0" smtClean="0"/>
              <a:t>, a department store, called Jeff’s, which again made him a millionaire. </a:t>
            </a:r>
            <a:endParaRPr lang="ru-RU" dirty="0" smtClean="0"/>
          </a:p>
          <a:p>
            <a:endParaRPr lang="en-US" sz="800" dirty="0" smtClean="0"/>
          </a:p>
          <a:p>
            <a:r>
              <a:rPr lang="en-US" dirty="0" smtClean="0"/>
              <a:t>However, success didn’t mean anything to Jeff because he still couldn’t read or write. Even his two daughters did not realize that their father couldn’t read. When one of them asked him to read her a bedtime story he went downstairs and cried because he felt so ashamed. At work he calculated </a:t>
            </a:r>
            <a:r>
              <a:rPr lang="en-US" b="1" dirty="0" smtClean="0">
                <a:solidFill>
                  <a:srgbClr val="FF0000"/>
                </a:solidFill>
              </a:rPr>
              <a:t>figures</a:t>
            </a:r>
            <a:r>
              <a:rPr lang="en-US" dirty="0" smtClean="0"/>
              <a:t> in his head, while his wife Gina wrote all the </a:t>
            </a:r>
            <a:r>
              <a:rPr lang="en-US" b="1" dirty="0" err="1" smtClean="0">
                <a:solidFill>
                  <a:srgbClr val="FF0000"/>
                </a:solidFill>
              </a:rPr>
              <a:t>cheques</a:t>
            </a:r>
            <a:r>
              <a:rPr lang="en-US" dirty="0" smtClean="0"/>
              <a:t> and read </a:t>
            </a:r>
            <a:r>
              <a:rPr lang="en-US" b="1" dirty="0" smtClean="0">
                <a:solidFill>
                  <a:srgbClr val="FF0000"/>
                </a:solidFill>
              </a:rPr>
              <a:t>contracts</a:t>
            </a:r>
            <a:r>
              <a:rPr lang="en-US" dirty="0" smtClean="0"/>
              <a:t>. </a:t>
            </a:r>
          </a:p>
          <a:p>
            <a:endParaRPr lang="en-US" sz="700" dirty="0" smtClean="0"/>
          </a:p>
          <a:p>
            <a:r>
              <a:rPr lang="en-US" dirty="0" smtClean="0"/>
              <a:t>In 1992 Pearce was awarded a Businessman of the Year prize for  the best clothes store in Liverpool. It was at this moment that  he told his friends and </a:t>
            </a:r>
          </a:p>
          <a:p>
            <a:r>
              <a:rPr lang="en-US" dirty="0" smtClean="0"/>
              <a:t>colleagues the truth, and decided to write a book about his </a:t>
            </a:r>
          </a:p>
          <a:p>
            <a:r>
              <a:rPr lang="en-US" dirty="0" smtClean="0"/>
              <a:t>experience. But first he had to learn to read and write. He went to </a:t>
            </a:r>
          </a:p>
          <a:p>
            <a:r>
              <a:rPr lang="en-US" dirty="0" smtClean="0"/>
              <a:t>evening classes, and employed a private teacher, but he found it </a:t>
            </a:r>
          </a:p>
          <a:p>
            <a:r>
              <a:rPr lang="en-US" dirty="0" smtClean="0"/>
              <a:t>very difficult because of his dyslexia. Finally, with the help of a </a:t>
            </a:r>
          </a:p>
          <a:p>
            <a:r>
              <a:rPr lang="en-US" dirty="0" smtClean="0"/>
              <a:t>ghostwriter*, his autobiography, A Pocketful of Holes and Dreams, </a:t>
            </a:r>
          </a:p>
          <a:p>
            <a:r>
              <a:rPr lang="en-US" dirty="0" smtClean="0"/>
              <a:t>was published, and became a best-seller. Recently, he was woken in </a:t>
            </a:r>
          </a:p>
          <a:p>
            <a:r>
              <a:rPr lang="en-US" dirty="0" smtClean="0"/>
              <a:t>the middle of the night by someone knocking on his front door. It </a:t>
            </a:r>
          </a:p>
          <a:p>
            <a:r>
              <a:rPr lang="en-US" dirty="0" smtClean="0"/>
              <a:t>was his daughter to whom he hadn’t been able to read a bedtime </a:t>
            </a:r>
          </a:p>
          <a:p>
            <a:r>
              <a:rPr lang="en-US" dirty="0" smtClean="0"/>
              <a:t>story all those years earlier. She had come to tell him that she had </a:t>
            </a:r>
          </a:p>
          <a:p>
            <a:r>
              <a:rPr lang="en-US" dirty="0" smtClean="0"/>
              <a:t>just read his book. ‘Dad, I’m so proud of you,’ she said – and burst </a:t>
            </a:r>
          </a:p>
          <a:p>
            <a:r>
              <a:rPr lang="en-US" dirty="0" smtClean="0"/>
              <a:t>into tears in his arms.</a:t>
            </a:r>
            <a:endParaRPr lang="ru-RU" dirty="0"/>
          </a:p>
        </p:txBody>
      </p:sp>
      <p:pic>
        <p:nvPicPr>
          <p:cNvPr id="63490" name="Picture 2" descr="Похожее изображение"/>
          <p:cNvPicPr>
            <a:picLocks noChangeAspect="1" noChangeArrowheads="1"/>
          </p:cNvPicPr>
          <p:nvPr/>
        </p:nvPicPr>
        <p:blipFill>
          <a:blip r:embed="rId3" cstate="print"/>
          <a:srcRect/>
          <a:stretch>
            <a:fillRect/>
          </a:stretch>
        </p:blipFill>
        <p:spPr bwMode="auto">
          <a:xfrm>
            <a:off x="6945238" y="3717032"/>
            <a:ext cx="2198762" cy="294102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80728"/>
            <a:ext cx="8280920" cy="1323439"/>
          </a:xfrm>
          <a:prstGeom prst="rect">
            <a:avLst/>
          </a:prstGeom>
          <a:noFill/>
        </p:spPr>
        <p:txBody>
          <a:bodyPr wrap="square" rtlCol="0">
            <a:spAutoFit/>
          </a:bodyPr>
          <a:lstStyle/>
          <a:p>
            <a:r>
              <a:rPr lang="en-US" sz="2000" dirty="0" smtClean="0">
                <a:solidFill>
                  <a:srgbClr val="002060"/>
                </a:solidFill>
                <a:latin typeface="Times New Roman" pitchFamily="18" charset="0"/>
                <a:cs typeface="Times New Roman" pitchFamily="18" charset="0"/>
              </a:rPr>
              <a:t>How did he become so rich?</a:t>
            </a:r>
          </a:p>
          <a:p>
            <a:r>
              <a:rPr lang="en-US" sz="2000" dirty="0" smtClean="0">
                <a:solidFill>
                  <a:srgbClr val="002060"/>
                </a:solidFill>
                <a:latin typeface="Times New Roman" pitchFamily="18" charset="0"/>
                <a:cs typeface="Times New Roman" pitchFamily="18" charset="0"/>
              </a:rPr>
              <a:t>Why is his success surprising?</a:t>
            </a:r>
          </a:p>
          <a:p>
            <a:r>
              <a:rPr lang="en-US" sz="2000" dirty="0" smtClean="0">
                <a:solidFill>
                  <a:srgbClr val="002060"/>
                </a:solidFill>
                <a:latin typeface="Times New Roman" pitchFamily="18" charset="0"/>
                <a:cs typeface="Times New Roman" pitchFamily="18" charset="0"/>
              </a:rPr>
              <a:t>How did he make his daughter proud of him?</a:t>
            </a:r>
          </a:p>
          <a:p>
            <a:r>
              <a:rPr lang="en-US" sz="2000" dirty="0" smtClean="0">
                <a:solidFill>
                  <a:srgbClr val="002060"/>
                </a:solidFill>
                <a:latin typeface="Times New Roman" pitchFamily="18" charset="0"/>
                <a:cs typeface="Times New Roman" pitchFamily="18" charset="0"/>
              </a:rPr>
              <a:t>What do you think you can learn from Jeff’s story?</a:t>
            </a:r>
            <a:endParaRPr lang="ru-RU" sz="2000" dirty="0" smtClean="0">
              <a:solidFill>
                <a:srgbClr val="002060"/>
              </a:solidFill>
              <a:latin typeface="Times New Roman" pitchFamily="18" charset="0"/>
              <a:cs typeface="Times New Roman" pitchFamily="18" charset="0"/>
            </a:endParaRPr>
          </a:p>
        </p:txBody>
      </p:sp>
      <p:sp>
        <p:nvSpPr>
          <p:cNvPr id="4" name="TextBox 3"/>
          <p:cNvSpPr txBox="1"/>
          <p:nvPr/>
        </p:nvSpPr>
        <p:spPr>
          <a:xfrm>
            <a:off x="395536" y="2420888"/>
            <a:ext cx="7776864" cy="3785652"/>
          </a:xfrm>
          <a:prstGeom prst="rect">
            <a:avLst/>
          </a:prstGeom>
          <a:noFill/>
        </p:spPr>
        <p:txBody>
          <a:bodyPr wrap="square" rtlCol="0">
            <a:spAutoFit/>
          </a:bodyPr>
          <a:lstStyle/>
          <a:p>
            <a:r>
              <a:rPr lang="en-US" sz="2000" b="1" i="1" dirty="0" smtClean="0">
                <a:solidFill>
                  <a:srgbClr val="0070C0"/>
                </a:solidFill>
              </a:rPr>
              <a:t>Number the events in the order in which they happened.</a:t>
            </a:r>
          </a:p>
          <a:p>
            <a:r>
              <a:rPr lang="en-US" sz="2000" dirty="0" smtClean="0"/>
              <a:t>A  __  He became a millionaire again.</a:t>
            </a:r>
          </a:p>
          <a:p>
            <a:r>
              <a:rPr lang="en-US" sz="2000" dirty="0" smtClean="0"/>
              <a:t>B  __  He learnt to read and write.</a:t>
            </a:r>
          </a:p>
          <a:p>
            <a:r>
              <a:rPr lang="en-US" sz="2000" dirty="0" smtClean="0"/>
              <a:t>C  __  He lost all his money.</a:t>
            </a:r>
          </a:p>
          <a:p>
            <a:r>
              <a:rPr lang="en-US" sz="2000" dirty="0" smtClean="0"/>
              <a:t>D  __  He sold old clothes in the market.</a:t>
            </a:r>
          </a:p>
          <a:p>
            <a:r>
              <a:rPr lang="en-US" sz="2000" dirty="0" smtClean="0"/>
              <a:t>E  __  He opened a department store.</a:t>
            </a:r>
          </a:p>
          <a:p>
            <a:r>
              <a:rPr lang="en-US" sz="2000" dirty="0" smtClean="0"/>
              <a:t>F  __  He won an important prize.</a:t>
            </a:r>
          </a:p>
          <a:p>
            <a:r>
              <a:rPr lang="en-US" sz="2000" dirty="0" smtClean="0"/>
              <a:t>G  __  He opened a small clothes shop.</a:t>
            </a:r>
          </a:p>
          <a:p>
            <a:r>
              <a:rPr lang="en-US" sz="2000" dirty="0" smtClean="0"/>
              <a:t>H  __  He became a millionaire.</a:t>
            </a:r>
          </a:p>
          <a:p>
            <a:r>
              <a:rPr lang="en-US" sz="2000" dirty="0" smtClean="0"/>
              <a:t>I  __  He sold clothes in the market again.</a:t>
            </a:r>
          </a:p>
          <a:p>
            <a:r>
              <a:rPr lang="en-US" sz="2000" dirty="0" smtClean="0"/>
              <a:t>J  __  He wrote his autobiography.</a:t>
            </a:r>
          </a:p>
          <a:p>
            <a:r>
              <a:rPr lang="en-US" sz="2000" dirty="0" smtClean="0"/>
              <a:t>K  __  His shop was on the front page of a newspaper.</a:t>
            </a:r>
            <a:endParaRPr lang="ru-RU" sz="2000" dirty="0"/>
          </a:p>
        </p:txBody>
      </p:sp>
      <p:pic>
        <p:nvPicPr>
          <p:cNvPr id="5" name="Picture 2" descr="Похожее изображение"/>
          <p:cNvPicPr>
            <a:picLocks noChangeAspect="1" noChangeArrowheads="1"/>
          </p:cNvPicPr>
          <p:nvPr/>
        </p:nvPicPr>
        <p:blipFill>
          <a:blip r:embed="rId2" cstate="print"/>
          <a:srcRect/>
          <a:stretch>
            <a:fillRect/>
          </a:stretch>
        </p:blipFill>
        <p:spPr bwMode="auto">
          <a:xfrm>
            <a:off x="6588224" y="2924944"/>
            <a:ext cx="2198762" cy="2941020"/>
          </a:xfrm>
          <a:prstGeom prst="rect">
            <a:avLst/>
          </a:prstGeom>
          <a:ln>
            <a:noFill/>
          </a:ln>
          <a:effectLst>
            <a:outerShdw blurRad="190500" algn="tl" rotWithShape="0">
              <a:srgbClr val="000000">
                <a:alpha val="70000"/>
              </a:srgbClr>
            </a:outerShdw>
          </a:effectLst>
        </p:spPr>
      </p:pic>
      <p:pic>
        <p:nvPicPr>
          <p:cNvPr id="6" name="Рисунок 5" descr="Без названия.jpg"/>
          <p:cNvPicPr>
            <a:picLocks noChangeAspect="1"/>
          </p:cNvPicPr>
          <p:nvPr/>
        </p:nvPicPr>
        <p:blipFill>
          <a:blip r:embed="rId3" cstate="print"/>
          <a:stretch>
            <a:fillRect/>
          </a:stretch>
        </p:blipFill>
        <p:spPr>
          <a:xfrm>
            <a:off x="6084168" y="836712"/>
            <a:ext cx="2828885" cy="158417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916832"/>
            <a:ext cx="5832648" cy="4062651"/>
          </a:xfrm>
          <a:prstGeom prst="rect">
            <a:avLst/>
          </a:prstGeom>
          <a:noFill/>
        </p:spPr>
        <p:txBody>
          <a:bodyPr wrap="square" rtlCol="0">
            <a:spAutoFit/>
          </a:bodyPr>
          <a:lstStyle/>
          <a:p>
            <a:r>
              <a:rPr lang="en-US" sz="2000" b="1" i="1" dirty="0" smtClean="0">
                <a:solidFill>
                  <a:srgbClr val="0070C0"/>
                </a:solidFill>
              </a:rPr>
              <a:t>Complete the questions with one of the words and phrases. Then answer the questions.</a:t>
            </a:r>
          </a:p>
          <a:p>
            <a:pPr marL="342900" indent="-342900">
              <a:buAutoNum type="arabicPeriod"/>
            </a:pPr>
            <a:r>
              <a:rPr lang="en-US" sz="2000" dirty="0" smtClean="0"/>
              <a:t>When was the last __________ in your country?  How long did it last (has it lasted)?</a:t>
            </a:r>
          </a:p>
          <a:p>
            <a:pPr marL="342900" indent="-342900">
              <a:buAutoNum type="arabicPeriod"/>
            </a:pPr>
            <a:r>
              <a:rPr lang="en-US" sz="2000" dirty="0" smtClean="0"/>
              <a:t>O you know anybody who works as a ________? What does he(she) sell? </a:t>
            </a:r>
          </a:p>
          <a:p>
            <a:pPr marL="342900" indent="-342900">
              <a:buAutoNum type="arabicPeriod"/>
            </a:pPr>
            <a:r>
              <a:rPr lang="en-US" sz="2000" dirty="0" smtClean="0"/>
              <a:t>If you were completely ________, who would you ask to lend you some money?</a:t>
            </a:r>
          </a:p>
          <a:p>
            <a:pPr marL="342900" indent="-342900">
              <a:buAutoNum type="arabicPeriod"/>
            </a:pPr>
            <a:r>
              <a:rPr lang="en-US" sz="2000" dirty="0" smtClean="0"/>
              <a:t>Have you ever bought something the first day it ______? What?</a:t>
            </a:r>
          </a:p>
          <a:p>
            <a:pPr marL="342900" indent="-342900">
              <a:buAutoNum type="arabicPeriod"/>
            </a:pPr>
            <a:r>
              <a:rPr lang="en-US" sz="2000" dirty="0" smtClean="0"/>
              <a:t>Do you know anybody who has ______ on their own? Is it successful?</a:t>
            </a:r>
          </a:p>
          <a:p>
            <a:pPr marL="342900" indent="-342900"/>
            <a:endParaRPr lang="ru-RU" dirty="0"/>
          </a:p>
        </p:txBody>
      </p:sp>
      <p:sp>
        <p:nvSpPr>
          <p:cNvPr id="3" name="Прямоугольник 2"/>
          <p:cNvSpPr/>
          <p:nvPr/>
        </p:nvSpPr>
        <p:spPr>
          <a:xfrm>
            <a:off x="6156176" y="1988840"/>
            <a:ext cx="2843808" cy="378565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2000" b="1" dirty="0" smtClean="0">
                <a:solidFill>
                  <a:schemeClr val="tx1"/>
                </a:solidFill>
              </a:rPr>
              <a:t>millionaire</a:t>
            </a:r>
          </a:p>
          <a:p>
            <a:pPr algn="ctr"/>
            <a:r>
              <a:rPr lang="en-US" sz="2000" b="1" dirty="0" smtClean="0">
                <a:solidFill>
                  <a:schemeClr val="tx1"/>
                </a:solidFill>
              </a:rPr>
              <a:t>broke</a:t>
            </a:r>
            <a:r>
              <a:rPr lang="en-US" sz="2000" dirty="0" smtClean="0">
                <a:solidFill>
                  <a:schemeClr val="tx1"/>
                </a:solidFill>
              </a:rPr>
              <a:t> </a:t>
            </a:r>
          </a:p>
          <a:p>
            <a:pPr algn="ctr"/>
            <a:r>
              <a:rPr lang="en-US" sz="2000" b="1" dirty="0" smtClean="0">
                <a:solidFill>
                  <a:schemeClr val="tx1"/>
                </a:solidFill>
              </a:rPr>
              <a:t>recession</a:t>
            </a:r>
            <a:r>
              <a:rPr lang="en-US" sz="2000" dirty="0" smtClean="0">
                <a:solidFill>
                  <a:schemeClr val="tx1"/>
                </a:solidFill>
              </a:rPr>
              <a:t> </a:t>
            </a:r>
          </a:p>
          <a:p>
            <a:pPr algn="ctr"/>
            <a:r>
              <a:rPr lang="en-US" sz="2000" b="1" dirty="0" smtClean="0">
                <a:solidFill>
                  <a:schemeClr val="tx1"/>
                </a:solidFill>
              </a:rPr>
              <a:t>set up a new business</a:t>
            </a:r>
          </a:p>
          <a:p>
            <a:pPr algn="ctr"/>
            <a:r>
              <a:rPr lang="en-US" sz="2000" b="1" dirty="0" smtClean="0">
                <a:solidFill>
                  <a:schemeClr val="tx1"/>
                </a:solidFill>
              </a:rPr>
              <a:t>figure</a:t>
            </a:r>
            <a:endParaRPr lang="en-US" sz="2000" dirty="0" smtClean="0">
              <a:solidFill>
                <a:schemeClr val="tx1"/>
              </a:solidFill>
            </a:endParaRPr>
          </a:p>
          <a:p>
            <a:pPr algn="ctr"/>
            <a:r>
              <a:rPr lang="en-US" sz="2000" b="1" dirty="0" smtClean="0">
                <a:solidFill>
                  <a:schemeClr val="tx1"/>
                </a:solidFill>
              </a:rPr>
              <a:t>contract</a:t>
            </a:r>
          </a:p>
          <a:p>
            <a:pPr algn="ctr"/>
            <a:r>
              <a:rPr lang="en-US" sz="2000" b="1" dirty="0" err="1" smtClean="0">
                <a:solidFill>
                  <a:schemeClr val="tx1"/>
                </a:solidFill>
              </a:rPr>
              <a:t>cheque</a:t>
            </a:r>
            <a:r>
              <a:rPr lang="en-US" sz="2000" dirty="0" smtClean="0">
                <a:solidFill>
                  <a:schemeClr val="tx1"/>
                </a:solidFill>
              </a:rPr>
              <a:t> </a:t>
            </a:r>
          </a:p>
          <a:p>
            <a:pPr algn="ctr"/>
            <a:r>
              <a:rPr lang="en-US" sz="2000" b="1" dirty="0" smtClean="0">
                <a:solidFill>
                  <a:schemeClr val="tx1"/>
                </a:solidFill>
              </a:rPr>
              <a:t>salesman</a:t>
            </a:r>
            <a:r>
              <a:rPr lang="en-US" sz="2000" dirty="0" smtClean="0">
                <a:solidFill>
                  <a:schemeClr val="tx1"/>
                </a:solidFill>
              </a:rPr>
              <a:t> </a:t>
            </a:r>
          </a:p>
          <a:p>
            <a:pPr algn="ctr"/>
            <a:r>
              <a:rPr lang="en-US" sz="2000" b="1" dirty="0" smtClean="0">
                <a:solidFill>
                  <a:schemeClr val="tx1"/>
                </a:solidFill>
              </a:rPr>
              <a:t>make money </a:t>
            </a:r>
          </a:p>
          <a:p>
            <a:pPr algn="ctr"/>
            <a:r>
              <a:rPr lang="en-US" sz="2000" b="1" dirty="0" smtClean="0">
                <a:solidFill>
                  <a:schemeClr val="tx1"/>
                </a:solidFill>
              </a:rPr>
              <a:t>boutique</a:t>
            </a:r>
          </a:p>
          <a:p>
            <a:pPr algn="ctr"/>
            <a:r>
              <a:rPr lang="en-US" sz="2000" b="1" dirty="0" smtClean="0">
                <a:solidFill>
                  <a:schemeClr val="tx1"/>
                </a:solidFill>
              </a:rPr>
              <a:t>gamble</a:t>
            </a:r>
          </a:p>
          <a:p>
            <a:pPr algn="ctr"/>
            <a:r>
              <a:rPr lang="en-US" sz="2000" b="1" dirty="0" smtClean="0">
                <a:solidFill>
                  <a:schemeClr val="tx1"/>
                </a:solidFill>
              </a:rPr>
              <a:t>go on sale</a:t>
            </a:r>
            <a:endParaRPr lang="ru-RU" sz="2000" dirty="0">
              <a:solidFill>
                <a:schemeClr val="tx1"/>
              </a:solidFill>
            </a:endParaRPr>
          </a:p>
        </p:txBody>
      </p:sp>
      <p:sp>
        <p:nvSpPr>
          <p:cNvPr id="4" name="TextBox 3"/>
          <p:cNvSpPr txBox="1"/>
          <p:nvPr/>
        </p:nvSpPr>
        <p:spPr>
          <a:xfrm>
            <a:off x="323528" y="908720"/>
            <a:ext cx="8352928" cy="984885"/>
          </a:xfrm>
          <a:prstGeom prst="rect">
            <a:avLst/>
          </a:prstGeom>
          <a:noFill/>
        </p:spPr>
        <p:txBody>
          <a:bodyPr wrap="square" rtlCol="0">
            <a:spAutoFit/>
          </a:bodyPr>
          <a:lstStyle/>
          <a:p>
            <a:r>
              <a:rPr lang="en-US" sz="2000" b="1" i="1" dirty="0" smtClean="0">
                <a:solidFill>
                  <a:srgbClr val="0070C0"/>
                </a:solidFill>
              </a:rPr>
              <a:t>Look at the highlighted words and phrases related to money and business. Try to work out the meaning from the context.</a:t>
            </a:r>
          </a:p>
          <a:p>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23528" y="4149080"/>
            <a:ext cx="8568952" cy="2708920"/>
          </a:xfrm>
        </p:spPr>
        <p:txBody>
          <a:bodyPr numCol="1">
            <a:noAutofit/>
          </a:bodyPr>
          <a:lstStyle/>
          <a:p>
            <a:pPr marL="342900" indent="-342900" algn="l">
              <a:buAutoNum type="arabicPeriod"/>
            </a:pPr>
            <a:r>
              <a:rPr lang="en-US" sz="2000" b="1" dirty="0" smtClean="0"/>
              <a:t>Talk</a:t>
            </a:r>
            <a:r>
              <a:rPr lang="en-US" sz="2000" dirty="0" smtClean="0"/>
              <a:t> about </a:t>
            </a:r>
            <a:r>
              <a:rPr lang="en-US" sz="2000" b="1" dirty="0" smtClean="0"/>
              <a:t>money</a:t>
            </a:r>
          </a:p>
          <a:p>
            <a:pPr marL="342900" indent="-342900" algn="l">
              <a:buFont typeface="Wingdings 2"/>
              <a:buAutoNum type="arabicPeriod"/>
            </a:pPr>
            <a:r>
              <a:rPr lang="en-US" sz="2000" dirty="0" smtClean="0"/>
              <a:t>Use </a:t>
            </a:r>
            <a:r>
              <a:rPr lang="en-US" sz="2000" b="1" dirty="0" smtClean="0"/>
              <a:t>Past Simple </a:t>
            </a:r>
            <a:r>
              <a:rPr lang="en-US" sz="2000" dirty="0" smtClean="0"/>
              <a:t>and </a:t>
            </a:r>
            <a:r>
              <a:rPr lang="en-US" sz="2000" b="1" dirty="0" smtClean="0"/>
              <a:t>Present Perfect </a:t>
            </a:r>
            <a:r>
              <a:rPr lang="en-US" sz="2000" dirty="0" smtClean="0"/>
              <a:t>tenses</a:t>
            </a:r>
          </a:p>
          <a:p>
            <a:pPr marL="342900" indent="-342900" algn="l">
              <a:buFont typeface="Wingdings 2"/>
              <a:buAutoNum type="arabicPeriod"/>
            </a:pPr>
            <a:r>
              <a:rPr lang="en-US" sz="2000" dirty="0" smtClean="0"/>
              <a:t>Use </a:t>
            </a:r>
            <a:r>
              <a:rPr lang="en-US" sz="2000" b="1" dirty="0" smtClean="0"/>
              <a:t>new words</a:t>
            </a:r>
            <a:r>
              <a:rPr lang="en-US" sz="2000" dirty="0" smtClean="0"/>
              <a:t>:</a:t>
            </a:r>
          </a:p>
          <a:p>
            <a:pPr algn="ctr"/>
            <a:r>
              <a:rPr lang="en-US" sz="2000" b="1" dirty="0" smtClean="0"/>
              <a:t>broke</a:t>
            </a:r>
            <a:r>
              <a:rPr lang="en-US" sz="2000" dirty="0" smtClean="0"/>
              <a:t>       </a:t>
            </a:r>
            <a:r>
              <a:rPr lang="en-US" sz="2000" b="1" dirty="0" smtClean="0"/>
              <a:t>set up a new business      recession      </a:t>
            </a:r>
          </a:p>
          <a:p>
            <a:pPr algn="ctr"/>
            <a:r>
              <a:rPr lang="en-US" sz="2000" b="1" dirty="0" smtClean="0"/>
              <a:t> </a:t>
            </a:r>
            <a:r>
              <a:rPr lang="en-US" sz="2000" b="1" dirty="0" err="1" smtClean="0"/>
              <a:t>cheque</a:t>
            </a:r>
            <a:r>
              <a:rPr lang="en-US" sz="2000" b="1" dirty="0" smtClean="0"/>
              <a:t>       gamble      went on sale</a:t>
            </a:r>
            <a:endParaRPr lang="ru-RU" sz="2000" dirty="0" smtClean="0"/>
          </a:p>
          <a:p>
            <a:pPr marL="342900" indent="-342900" algn="l">
              <a:buFont typeface="Wingdings 2"/>
              <a:buAutoNum type="arabicPeriod"/>
            </a:pPr>
            <a:endParaRPr lang="en-US" sz="2000" dirty="0" smtClean="0"/>
          </a:p>
        </p:txBody>
      </p:sp>
      <p:pic>
        <p:nvPicPr>
          <p:cNvPr id="9218" name="Picture 2"/>
          <p:cNvPicPr>
            <a:picLocks noChangeAspect="1" noChangeArrowheads="1"/>
          </p:cNvPicPr>
          <p:nvPr/>
        </p:nvPicPr>
        <p:blipFill>
          <a:blip r:embed="rId3" cstate="print"/>
          <a:srcRect/>
          <a:stretch>
            <a:fillRect/>
          </a:stretch>
        </p:blipFill>
        <p:spPr bwMode="auto">
          <a:xfrm>
            <a:off x="1475656" y="836712"/>
            <a:ext cx="5953125" cy="29432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3995678"/>
            <a:ext cx="7848872" cy="2954655"/>
          </a:xfrm>
          <a:prstGeom prst="rect">
            <a:avLst/>
          </a:prstGeom>
          <a:noFill/>
        </p:spPr>
        <p:txBody>
          <a:bodyPr wrap="square" rtlCol="0">
            <a:spAutoFit/>
          </a:bodyPr>
          <a:lstStyle/>
          <a:p>
            <a:r>
              <a:rPr lang="en-US" sz="2400" b="1" dirty="0" smtClean="0">
                <a:solidFill>
                  <a:srgbClr val="002060"/>
                </a:solidFill>
                <a:latin typeface="Times New Roman" pitchFamily="18" charset="0"/>
                <a:cs typeface="Times New Roman" pitchFamily="18" charset="0"/>
              </a:rPr>
              <a:t>Have you ever…..?</a:t>
            </a:r>
          </a:p>
          <a:p>
            <a:pPr marL="274320" indent="-274320">
              <a:buClr>
                <a:schemeClr val="accent3"/>
              </a:buClr>
              <a:buSzPct val="95000"/>
              <a:buFont typeface="Wingdings 2"/>
              <a:buChar char=""/>
            </a:pPr>
            <a:r>
              <a:rPr lang="en-US" sz="2400" dirty="0" smtClean="0"/>
              <a:t>bought or sold something on eBay or a similar site</a:t>
            </a:r>
          </a:p>
          <a:p>
            <a:pPr marL="274320" indent="-274320">
              <a:buClr>
                <a:schemeClr val="accent3"/>
              </a:buClr>
              <a:buSzPct val="95000"/>
              <a:buFont typeface="Wingdings 2"/>
              <a:buChar char=""/>
            </a:pPr>
            <a:r>
              <a:rPr lang="en-US" sz="2400" dirty="0" smtClean="0"/>
              <a:t>lost your credit card or your wallet</a:t>
            </a:r>
          </a:p>
          <a:p>
            <a:pPr marL="274320" indent="-274320">
              <a:buClr>
                <a:schemeClr val="accent3"/>
              </a:buClr>
              <a:buSzPct val="95000"/>
              <a:buFont typeface="Wingdings 2"/>
              <a:buChar char=""/>
            </a:pPr>
            <a:r>
              <a:rPr lang="en-US" sz="2400" dirty="0" smtClean="0"/>
              <a:t>saved for something for a long time</a:t>
            </a:r>
          </a:p>
          <a:p>
            <a:pPr marL="274320" indent="-274320">
              <a:buClr>
                <a:schemeClr val="accent3"/>
              </a:buClr>
              <a:buSzPct val="95000"/>
              <a:buFont typeface="Wingdings 2"/>
              <a:buChar char=""/>
            </a:pPr>
            <a:r>
              <a:rPr lang="en-US" sz="2400" dirty="0" smtClean="0"/>
              <a:t>wasted money on something you’ve never used</a:t>
            </a:r>
          </a:p>
          <a:p>
            <a:pPr marL="274320" indent="-274320">
              <a:buClr>
                <a:schemeClr val="accent3"/>
              </a:buClr>
              <a:buSzPct val="95000"/>
              <a:buFont typeface="Wingdings 2"/>
              <a:buChar char=""/>
            </a:pPr>
            <a:r>
              <a:rPr lang="en-US" sz="2400" dirty="0" smtClean="0"/>
              <a:t>won any money (e.g. in a lottery)</a:t>
            </a:r>
          </a:p>
          <a:p>
            <a:pPr marL="274320" indent="-274320">
              <a:buClr>
                <a:schemeClr val="accent3"/>
              </a:buClr>
              <a:buSzPct val="95000"/>
              <a:buFont typeface="Wingdings 2"/>
              <a:buChar char=""/>
            </a:pPr>
            <a:r>
              <a:rPr lang="en-US" sz="2400" dirty="0" smtClean="0"/>
              <a:t>lent money to someone who didn’t pay you back</a:t>
            </a:r>
          </a:p>
          <a:p>
            <a:endParaRPr lang="ru-RU" dirty="0"/>
          </a:p>
        </p:txBody>
      </p:sp>
      <p:pic>
        <p:nvPicPr>
          <p:cNvPr id="70658" name="Picture 2" descr="Картинки по запросу money"/>
          <p:cNvPicPr>
            <a:picLocks noChangeAspect="1" noChangeArrowheads="1"/>
          </p:cNvPicPr>
          <p:nvPr/>
        </p:nvPicPr>
        <p:blipFill>
          <a:blip r:embed="rId2" cstate="print"/>
          <a:srcRect/>
          <a:stretch>
            <a:fillRect/>
          </a:stretch>
        </p:blipFill>
        <p:spPr bwMode="auto">
          <a:xfrm>
            <a:off x="1547664" y="764704"/>
            <a:ext cx="5888654" cy="331236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51520" y="4509120"/>
            <a:ext cx="8640960" cy="2088232"/>
          </a:xfrm>
        </p:spPr>
        <p:txBody>
          <a:bodyPr>
            <a:normAutofit/>
          </a:bodyPr>
          <a:lstStyle/>
          <a:p>
            <a:pPr marL="541338" indent="-447675" algn="l">
              <a:lnSpc>
                <a:spcPct val="150000"/>
              </a:lnSpc>
              <a:buFont typeface="Wingdings" pitchFamily="2" charset="2"/>
              <a:buChar char="q"/>
            </a:pPr>
            <a:r>
              <a:rPr lang="en-US" sz="2400" dirty="0" smtClean="0">
                <a:solidFill>
                  <a:srgbClr val="002060"/>
                </a:solidFill>
                <a:latin typeface="Times New Roman" pitchFamily="18" charset="0"/>
                <a:cs typeface="Times New Roman" pitchFamily="18" charset="0"/>
              </a:rPr>
              <a:t>Improve my reading and speaking skills</a:t>
            </a:r>
          </a:p>
          <a:p>
            <a:pPr marL="541338" indent="-447675" algn="l">
              <a:lnSpc>
                <a:spcPct val="150000"/>
              </a:lnSpc>
              <a:buFont typeface="Wingdings" pitchFamily="2" charset="2"/>
              <a:buChar char="q"/>
            </a:pPr>
            <a:r>
              <a:rPr lang="en-US" sz="2400" dirty="0" smtClean="0">
                <a:solidFill>
                  <a:srgbClr val="002060"/>
                </a:solidFill>
                <a:latin typeface="Times New Roman" pitchFamily="18" charset="0"/>
                <a:cs typeface="Times New Roman" pitchFamily="18" charset="0"/>
              </a:rPr>
              <a:t>Talk about money</a:t>
            </a:r>
          </a:p>
          <a:p>
            <a:pPr marL="541338" indent="-447675" algn="l">
              <a:lnSpc>
                <a:spcPct val="150000"/>
              </a:lnSpc>
              <a:buFont typeface="Wingdings" pitchFamily="2" charset="2"/>
              <a:buChar char="q"/>
            </a:pPr>
            <a:r>
              <a:rPr lang="en-US" sz="2400" dirty="0" smtClean="0">
                <a:solidFill>
                  <a:srgbClr val="002060"/>
                </a:solidFill>
                <a:latin typeface="Times New Roman" pitchFamily="18" charset="0"/>
                <a:cs typeface="Times New Roman" pitchFamily="18" charset="0"/>
              </a:rPr>
              <a:t>Learn present perfect and Past simple tenses</a:t>
            </a:r>
          </a:p>
          <a:p>
            <a:pPr algn="l"/>
            <a:endParaRPr lang="ru-RU" sz="2000" dirty="0">
              <a:solidFill>
                <a:srgbClr val="002060"/>
              </a:solidFill>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cstate="print"/>
          <a:srcRect/>
          <a:stretch>
            <a:fillRect/>
          </a:stretch>
        </p:blipFill>
        <p:spPr bwMode="auto">
          <a:xfrm>
            <a:off x="2483768" y="764704"/>
            <a:ext cx="4298975" cy="37083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51520" y="2276872"/>
            <a:ext cx="8640960" cy="4581128"/>
          </a:xfrm>
        </p:spPr>
        <p:txBody>
          <a:bodyPr numCol="2">
            <a:normAutofit/>
          </a:bodyPr>
          <a:lstStyle/>
          <a:p>
            <a:pPr algn="l"/>
            <a:r>
              <a:rPr lang="en-US" sz="2000" b="1" dirty="0" smtClean="0">
                <a:solidFill>
                  <a:srgbClr val="002060"/>
                </a:solidFill>
                <a:latin typeface="Times New Roman" pitchFamily="18" charset="0"/>
                <a:cs typeface="Times New Roman" pitchFamily="18" charset="0"/>
              </a:rPr>
              <a:t>“Ka-</a:t>
            </a:r>
            <a:r>
              <a:rPr lang="en-US" sz="2000" b="1" dirty="0" err="1" smtClean="0">
                <a:solidFill>
                  <a:srgbClr val="002060"/>
                </a:solidFill>
                <a:latin typeface="Times New Roman" pitchFamily="18" charset="0"/>
                <a:cs typeface="Times New Roman" pitchFamily="18" charset="0"/>
              </a:rPr>
              <a:t>Ching</a:t>
            </a:r>
            <a:r>
              <a:rPr lang="en-US" sz="2000" b="1" dirty="0" smtClean="0">
                <a:solidFill>
                  <a:srgbClr val="002060"/>
                </a:solidFill>
                <a:latin typeface="Times New Roman" pitchFamily="18" charset="0"/>
                <a:cs typeface="Times New Roman" pitchFamily="18" charset="0"/>
              </a:rPr>
              <a:t>”</a:t>
            </a:r>
            <a:endParaRPr lang="ru-RU" sz="2000" b="1" dirty="0" smtClean="0">
              <a:solidFill>
                <a:srgbClr val="002060"/>
              </a:solidFill>
              <a:latin typeface="Times New Roman" pitchFamily="18" charset="0"/>
              <a:cs typeface="Times New Roman" pitchFamily="18" charset="0"/>
            </a:endParaRPr>
          </a:p>
          <a:p>
            <a:pPr algn="l"/>
            <a:r>
              <a:rPr lang="en-US" sz="1800" dirty="0" smtClean="0"/>
              <a:t>We live in a </a:t>
            </a:r>
            <a:r>
              <a:rPr lang="ru-RU" sz="1800" dirty="0" smtClean="0"/>
              <a:t>______ </a:t>
            </a:r>
            <a:r>
              <a:rPr lang="en-US" sz="1800" dirty="0" smtClean="0"/>
              <a:t>little world--</a:t>
            </a:r>
            <a:br>
              <a:rPr lang="en-US" sz="1800" dirty="0" smtClean="0"/>
            </a:br>
            <a:r>
              <a:rPr lang="en-US" sz="1800" dirty="0" smtClean="0"/>
              <a:t>that teaches every little boy and girl</a:t>
            </a:r>
            <a:br>
              <a:rPr lang="en-US" sz="1800" dirty="0" smtClean="0"/>
            </a:br>
            <a:r>
              <a:rPr lang="en-US" sz="1800" dirty="0" smtClean="0"/>
              <a:t>To </a:t>
            </a:r>
            <a:r>
              <a:rPr lang="ru-RU" sz="1800" dirty="0" smtClean="0"/>
              <a:t>________ </a:t>
            </a:r>
            <a:r>
              <a:rPr lang="en-US" sz="1800" dirty="0" smtClean="0"/>
              <a:t>as much as they can possibly--</a:t>
            </a:r>
            <a:br>
              <a:rPr lang="en-US" sz="1800" dirty="0" smtClean="0"/>
            </a:br>
            <a:r>
              <a:rPr lang="en-US" sz="1800" dirty="0" smtClean="0"/>
              <a:t>then turn around and</a:t>
            </a:r>
            <a:br>
              <a:rPr lang="en-US" sz="1800" dirty="0" smtClean="0"/>
            </a:br>
            <a:r>
              <a:rPr lang="en-US" sz="1800" dirty="0" smtClean="0"/>
              <a:t>Spend it foolishly</a:t>
            </a:r>
            <a:br>
              <a:rPr lang="en-US" sz="1800" dirty="0" smtClean="0"/>
            </a:br>
            <a:r>
              <a:rPr lang="en-US" sz="1800" dirty="0" smtClean="0"/>
              <a:t>We've created us a </a:t>
            </a:r>
            <a:r>
              <a:rPr lang="ru-RU" sz="1800" dirty="0" smtClean="0"/>
              <a:t>________ </a:t>
            </a:r>
            <a:r>
              <a:rPr lang="en-US" sz="1800" dirty="0" smtClean="0"/>
              <a:t>mess</a:t>
            </a:r>
            <a:br>
              <a:rPr lang="en-US" sz="1800" dirty="0" smtClean="0"/>
            </a:br>
            <a:r>
              <a:rPr lang="en-US" sz="1800" dirty="0" smtClean="0"/>
              <a:t>We </a:t>
            </a:r>
            <a:r>
              <a:rPr lang="ru-RU" sz="1800" dirty="0" smtClean="0"/>
              <a:t>_______ </a:t>
            </a:r>
            <a:r>
              <a:rPr lang="en-US" sz="1800" dirty="0" smtClean="0"/>
              <a:t>the money that we don't possess</a:t>
            </a:r>
            <a:br>
              <a:rPr lang="en-US" sz="1800" dirty="0" smtClean="0"/>
            </a:br>
            <a:r>
              <a:rPr lang="en-US" sz="1800" dirty="0" smtClean="0"/>
              <a:t>Our religion is to go and </a:t>
            </a:r>
            <a:r>
              <a:rPr lang="ru-RU" sz="1800" dirty="0" smtClean="0"/>
              <a:t>_______ </a:t>
            </a:r>
            <a:r>
              <a:rPr lang="en-US" sz="1800" dirty="0" smtClean="0"/>
              <a:t>it all</a:t>
            </a:r>
            <a:br>
              <a:rPr lang="en-US" sz="1800" dirty="0" smtClean="0"/>
            </a:br>
            <a:r>
              <a:rPr lang="en-US" sz="1800" dirty="0" smtClean="0"/>
              <a:t>So it's </a:t>
            </a:r>
            <a:r>
              <a:rPr lang="en-US" sz="1800" dirty="0" err="1" smtClean="0"/>
              <a:t>shoppin</a:t>
            </a:r>
            <a:r>
              <a:rPr lang="en-US" sz="1800" dirty="0" smtClean="0"/>
              <a:t>' every Sunday at the </a:t>
            </a:r>
            <a:r>
              <a:rPr lang="ru-RU" sz="1800" dirty="0" smtClean="0"/>
              <a:t>______</a:t>
            </a:r>
            <a:r>
              <a:rPr lang="en-US" sz="1800" dirty="0" smtClean="0"/>
              <a:t/>
            </a:r>
            <a:br>
              <a:rPr lang="en-US" sz="1800" dirty="0" smtClean="0"/>
            </a:br>
            <a:endParaRPr lang="ru-RU" sz="1800" dirty="0" smtClean="0"/>
          </a:p>
          <a:p>
            <a:pPr algn="l"/>
            <a:r>
              <a:rPr lang="en-US" sz="1800" i="1" dirty="0" smtClean="0"/>
              <a:t>[Chorus:]</a:t>
            </a:r>
            <a:r>
              <a:rPr lang="en-US" sz="1800" dirty="0" smtClean="0"/>
              <a:t/>
            </a:r>
            <a:br>
              <a:rPr lang="en-US" sz="1800" dirty="0" smtClean="0"/>
            </a:br>
            <a:r>
              <a:rPr lang="en-US" sz="1800" dirty="0" smtClean="0"/>
              <a:t>All we ever want is more</a:t>
            </a:r>
            <a:br>
              <a:rPr lang="en-US" sz="1800" dirty="0" smtClean="0"/>
            </a:br>
            <a:r>
              <a:rPr lang="en-US" sz="1800" dirty="0" smtClean="0"/>
              <a:t>A lot more than we had before</a:t>
            </a:r>
            <a:br>
              <a:rPr lang="en-US" sz="1800" dirty="0" smtClean="0"/>
            </a:br>
            <a:r>
              <a:rPr lang="en-US" sz="1800" dirty="0" smtClean="0"/>
              <a:t>So take me to the nearest store</a:t>
            </a:r>
            <a:br>
              <a:rPr lang="en-US" sz="1800" dirty="0" smtClean="0"/>
            </a:br>
            <a:r>
              <a:rPr lang="en-US" sz="1800" dirty="0" smtClean="0"/>
              <a:t>Can you hear it ring</a:t>
            </a:r>
            <a:br>
              <a:rPr lang="en-US" sz="1800" dirty="0" smtClean="0"/>
            </a:br>
            <a:r>
              <a:rPr lang="en-US" sz="1800" dirty="0" smtClean="0"/>
              <a:t>It makes you </a:t>
            </a:r>
            <a:r>
              <a:rPr lang="en-US" sz="1800" dirty="0" err="1" smtClean="0"/>
              <a:t>wanna</a:t>
            </a:r>
            <a:r>
              <a:rPr lang="en-US" sz="1800" dirty="0" smtClean="0"/>
              <a:t> sing</a:t>
            </a:r>
            <a:br>
              <a:rPr lang="en-US" sz="1800" dirty="0" smtClean="0"/>
            </a:br>
            <a:r>
              <a:rPr lang="en-US" sz="1800" dirty="0" smtClean="0"/>
              <a:t>It's such a beautiful thing--Ka-</a:t>
            </a:r>
            <a:r>
              <a:rPr lang="en-US" sz="1800" dirty="0" err="1" smtClean="0"/>
              <a:t>ching</a:t>
            </a:r>
            <a:r>
              <a:rPr lang="en-US" sz="1800" dirty="0" smtClean="0"/>
              <a:t>!</a:t>
            </a:r>
            <a:br>
              <a:rPr lang="en-US" sz="1800" dirty="0" smtClean="0"/>
            </a:br>
            <a:r>
              <a:rPr lang="en-US" sz="1800" dirty="0" smtClean="0"/>
              <a:t>Lots of diamond rings</a:t>
            </a:r>
            <a:br>
              <a:rPr lang="en-US" sz="1800" dirty="0" smtClean="0"/>
            </a:br>
            <a:r>
              <a:rPr lang="en-US" sz="1800" dirty="0" smtClean="0"/>
              <a:t>The happiness it brings</a:t>
            </a:r>
            <a:br>
              <a:rPr lang="en-US" sz="1800" dirty="0" smtClean="0"/>
            </a:br>
            <a:r>
              <a:rPr lang="en-US" sz="1800" dirty="0" smtClean="0"/>
              <a:t>You'll live like a king</a:t>
            </a:r>
            <a:br>
              <a:rPr lang="en-US" sz="1800" dirty="0" smtClean="0"/>
            </a:br>
            <a:r>
              <a:rPr lang="en-US" sz="1800" dirty="0" smtClean="0"/>
              <a:t>With lots of money and things</a:t>
            </a:r>
            <a:br>
              <a:rPr lang="en-US" sz="1800" dirty="0" smtClean="0"/>
            </a:br>
            <a:r>
              <a:rPr lang="en-US" sz="1800" dirty="0" smtClean="0"/>
              <a:t/>
            </a:r>
            <a:br>
              <a:rPr lang="en-US" sz="1800" dirty="0" smtClean="0"/>
            </a:br>
            <a:r>
              <a:rPr lang="en-US" sz="1800" dirty="0" smtClean="0"/>
              <a:t>When you're </a:t>
            </a:r>
            <a:r>
              <a:rPr lang="ru-RU" sz="1800" dirty="0" smtClean="0"/>
              <a:t>______ </a:t>
            </a:r>
            <a:r>
              <a:rPr lang="en-US" sz="1800" dirty="0" smtClean="0"/>
              <a:t>go and get a </a:t>
            </a:r>
            <a:r>
              <a:rPr lang="ru-RU" sz="1800" dirty="0" smtClean="0"/>
              <a:t>________</a:t>
            </a:r>
            <a:r>
              <a:rPr lang="en-US" sz="1800" dirty="0" smtClean="0"/>
              <a:t/>
            </a:r>
            <a:br>
              <a:rPr lang="en-US" sz="1800" dirty="0" smtClean="0"/>
            </a:br>
            <a:r>
              <a:rPr lang="en-US" sz="1800" dirty="0" smtClean="0"/>
              <a:t>Take out another </a:t>
            </a:r>
            <a:r>
              <a:rPr lang="ru-RU" sz="1800" dirty="0" smtClean="0"/>
              <a:t> _________ </a:t>
            </a:r>
            <a:r>
              <a:rPr lang="en-US" sz="1800" dirty="0" smtClean="0"/>
              <a:t>on your home</a:t>
            </a:r>
            <a:br>
              <a:rPr lang="en-US" sz="1800" dirty="0" smtClean="0"/>
            </a:br>
            <a:r>
              <a:rPr lang="en-US" sz="1800" dirty="0" smtClean="0"/>
              <a:t>Consolidate so you can </a:t>
            </a:r>
            <a:r>
              <a:rPr lang="ru-RU" sz="1800" dirty="0" smtClean="0"/>
              <a:t>_________</a:t>
            </a:r>
            <a:r>
              <a:rPr lang="en-US" sz="1800" dirty="0" smtClean="0"/>
              <a:t/>
            </a:r>
            <a:br>
              <a:rPr lang="en-US" sz="1800" dirty="0" smtClean="0"/>
            </a:br>
            <a:r>
              <a:rPr lang="en-US" sz="1800" dirty="0" smtClean="0"/>
              <a:t>To go and spend some more when</a:t>
            </a:r>
            <a:br>
              <a:rPr lang="en-US" sz="1800" dirty="0" smtClean="0"/>
            </a:br>
            <a:r>
              <a:rPr lang="en-US" sz="1800" dirty="0" smtClean="0"/>
              <a:t>you get bored</a:t>
            </a:r>
            <a:br>
              <a:rPr lang="en-US" sz="1800" dirty="0" smtClean="0"/>
            </a:br>
            <a:r>
              <a:rPr lang="en-US" sz="1800" dirty="0" smtClean="0"/>
              <a:t/>
            </a:r>
            <a:br>
              <a:rPr lang="en-US" sz="1800" dirty="0" smtClean="0"/>
            </a:br>
            <a:r>
              <a:rPr lang="en-US" sz="1800" i="1" dirty="0" smtClean="0"/>
              <a:t>[Repeat Chorus]</a:t>
            </a:r>
            <a:endParaRPr lang="en-US" sz="1800" dirty="0" smtClean="0"/>
          </a:p>
        </p:txBody>
      </p:sp>
      <p:sp>
        <p:nvSpPr>
          <p:cNvPr id="4" name="TextBox 3"/>
          <p:cNvSpPr txBox="1"/>
          <p:nvPr/>
        </p:nvSpPr>
        <p:spPr>
          <a:xfrm>
            <a:off x="1331640" y="1484784"/>
            <a:ext cx="5760640" cy="646331"/>
          </a:xfrm>
          <a:prstGeom prst="rect">
            <a:avLst/>
          </a:prstGeom>
          <a:noFill/>
        </p:spPr>
        <p:txBody>
          <a:bodyPr wrap="square" rtlCol="0">
            <a:spAutoFit/>
          </a:bodyPr>
          <a:lstStyle/>
          <a:p>
            <a:pPr algn="ctr"/>
            <a:r>
              <a:rPr lang="en-US" b="1" dirty="0" smtClean="0"/>
              <a:t>credit card</a:t>
            </a:r>
            <a:r>
              <a:rPr lang="ru-RU" b="1" dirty="0" smtClean="0"/>
              <a:t>        </a:t>
            </a:r>
            <a:r>
              <a:rPr lang="en-US" b="1" dirty="0" smtClean="0"/>
              <a:t>afford</a:t>
            </a:r>
            <a:r>
              <a:rPr lang="ru-RU" b="1" dirty="0" smtClean="0"/>
              <a:t>        </a:t>
            </a:r>
            <a:r>
              <a:rPr lang="en-US" b="1" dirty="0" smtClean="0"/>
              <a:t>mall</a:t>
            </a:r>
            <a:r>
              <a:rPr lang="ru-RU" b="1" dirty="0" smtClean="0"/>
              <a:t>         </a:t>
            </a:r>
            <a:r>
              <a:rPr lang="en-US" b="1" dirty="0" smtClean="0"/>
              <a:t>spend</a:t>
            </a:r>
            <a:r>
              <a:rPr lang="ru-RU" b="1" dirty="0" smtClean="0"/>
              <a:t>         </a:t>
            </a:r>
            <a:r>
              <a:rPr lang="en-US" b="1" dirty="0" smtClean="0"/>
              <a:t>loan</a:t>
            </a:r>
            <a:r>
              <a:rPr lang="ru-RU" b="1" dirty="0" smtClean="0"/>
              <a:t>    </a:t>
            </a:r>
          </a:p>
          <a:p>
            <a:pPr algn="ctr"/>
            <a:r>
              <a:rPr lang="ru-RU" b="1" dirty="0" smtClean="0"/>
              <a:t>      </a:t>
            </a:r>
            <a:r>
              <a:rPr lang="en-US" b="1" dirty="0" smtClean="0"/>
              <a:t>greedy</a:t>
            </a:r>
            <a:r>
              <a:rPr lang="ru-RU" b="1" dirty="0" smtClean="0"/>
              <a:t>        </a:t>
            </a:r>
            <a:r>
              <a:rPr lang="en-US" b="1" dirty="0" smtClean="0"/>
              <a:t>earn</a:t>
            </a:r>
            <a:r>
              <a:rPr lang="ru-RU" b="1" dirty="0" smtClean="0"/>
              <a:t>         </a:t>
            </a:r>
            <a:r>
              <a:rPr lang="en-US" b="1" dirty="0" smtClean="0"/>
              <a:t>blow</a:t>
            </a:r>
            <a:r>
              <a:rPr lang="ru-RU" b="1" dirty="0" smtClean="0"/>
              <a:t>         </a:t>
            </a:r>
            <a:r>
              <a:rPr lang="en-US" b="1" dirty="0" smtClean="0"/>
              <a:t>broke</a:t>
            </a:r>
            <a:r>
              <a:rPr lang="ru-RU" b="1" dirty="0" smtClean="0"/>
              <a:t>         </a:t>
            </a:r>
            <a:r>
              <a:rPr lang="en-US" b="1" dirty="0" smtClean="0"/>
              <a:t>mortgage</a:t>
            </a:r>
            <a:r>
              <a:rPr lang="ru-RU" b="1" dirty="0" smtClean="0"/>
              <a:t>    </a:t>
            </a:r>
            <a:endParaRPr lang="ru-RU" b="1" dirty="0"/>
          </a:p>
        </p:txBody>
      </p:sp>
      <p:sp>
        <p:nvSpPr>
          <p:cNvPr id="5" name="TextBox 4"/>
          <p:cNvSpPr txBox="1"/>
          <p:nvPr/>
        </p:nvSpPr>
        <p:spPr>
          <a:xfrm>
            <a:off x="611560" y="764704"/>
            <a:ext cx="8208912" cy="646331"/>
          </a:xfrm>
          <a:prstGeom prst="rect">
            <a:avLst/>
          </a:prstGeom>
          <a:noFill/>
        </p:spPr>
        <p:txBody>
          <a:bodyPr wrap="square" rtlCol="0">
            <a:spAutoFit/>
          </a:bodyPr>
          <a:lstStyle/>
          <a:p>
            <a:r>
              <a:rPr lang="en-US" b="1" i="1" dirty="0" smtClean="0">
                <a:solidFill>
                  <a:srgbClr val="0070C0"/>
                </a:solidFill>
              </a:rPr>
              <a:t>Listen to a song about money and complete it with the words. </a:t>
            </a:r>
          </a:p>
          <a:p>
            <a:r>
              <a:rPr lang="en-US" b="1" dirty="0" smtClean="0">
                <a:solidFill>
                  <a:srgbClr val="002060"/>
                </a:solidFill>
                <a:latin typeface="Times New Roman" pitchFamily="18" charset="0"/>
                <a:cs typeface="Times New Roman" pitchFamily="18" charset="0"/>
              </a:rPr>
              <a:t>What is “Ka-</a:t>
            </a:r>
            <a:r>
              <a:rPr lang="en-US" b="1" dirty="0" err="1" smtClean="0">
                <a:solidFill>
                  <a:srgbClr val="002060"/>
                </a:solidFill>
                <a:latin typeface="Times New Roman" pitchFamily="18" charset="0"/>
                <a:cs typeface="Times New Roman" pitchFamily="18" charset="0"/>
              </a:rPr>
              <a:t>Ching</a:t>
            </a:r>
            <a:r>
              <a:rPr lang="en-US" b="1" dirty="0" smtClean="0">
                <a:solidFill>
                  <a:srgbClr val="002060"/>
                </a:solidFill>
                <a:latin typeface="Times New Roman" pitchFamily="18" charset="0"/>
                <a:cs typeface="Times New Roman" pitchFamily="18" charset="0"/>
              </a:rPr>
              <a:t>”?</a:t>
            </a:r>
            <a:endParaRPr lang="ru-RU" b="1" dirty="0" err="1" smtClean="0">
              <a:solidFill>
                <a:srgbClr val="002060"/>
              </a:solidFill>
              <a:latin typeface="Times New Roman" pitchFamily="18" charset="0"/>
              <a:cs typeface="Times New Roman" pitchFamily="18" charset="0"/>
            </a:endParaRPr>
          </a:p>
        </p:txBody>
      </p:sp>
      <p:graphicFrame>
        <p:nvGraphicFramePr>
          <p:cNvPr id="51201" name="Object 1"/>
          <p:cNvGraphicFramePr>
            <a:graphicFrameLocks noChangeAspect="1"/>
          </p:cNvGraphicFramePr>
          <p:nvPr/>
        </p:nvGraphicFramePr>
        <p:xfrm>
          <a:off x="7668344" y="1268760"/>
          <a:ext cx="1181100" cy="685800"/>
        </p:xfrm>
        <a:graphic>
          <a:graphicData uri="http://schemas.openxmlformats.org/presentationml/2006/ole">
            <p:oleObj spid="_x0000_s51201" name="Объект упаковщика для оболочки" showAsIcon="1" r:id="rId4" imgW="1181520" imgH="68580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verb" presetSubtype="0" fill="hold" nodeType="clickEffect">
                                  <p:stCondLst>
                                    <p:cond delay="0"/>
                                  </p:stCondLst>
                                  <p:childTnLst>
                                    <p:cmd type="verb" cmd="0">
                                      <p:cBhvr>
                                        <p:cTn id="6" dur="1" fill="hold"/>
                                        <p:tgtEl>
                                          <p:spTgt spid="51201"/>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467544" y="980728"/>
            <a:ext cx="8424936" cy="5616624"/>
          </a:xfrm>
        </p:spPr>
        <p:txBody>
          <a:bodyPr>
            <a:normAutofit/>
          </a:bodyPr>
          <a:lstStyle/>
          <a:p>
            <a:pPr algn="l"/>
            <a:r>
              <a:rPr lang="en-US" sz="2000" b="1" i="1" dirty="0" smtClean="0">
                <a:solidFill>
                  <a:srgbClr val="0070C0"/>
                </a:solidFill>
              </a:rPr>
              <a:t>Now look at the words A-H in the song and match them with their meanings 1-10</a:t>
            </a:r>
            <a:endParaRPr lang="ru-RU" sz="2000" b="1" i="1" dirty="0">
              <a:solidFill>
                <a:srgbClr val="0070C0"/>
              </a:solidFill>
            </a:endParaRPr>
          </a:p>
        </p:txBody>
      </p:sp>
      <p:graphicFrame>
        <p:nvGraphicFramePr>
          <p:cNvPr id="4" name="Таблица 3"/>
          <p:cNvGraphicFramePr>
            <a:graphicFrameLocks noGrp="1"/>
          </p:cNvGraphicFramePr>
          <p:nvPr/>
        </p:nvGraphicFramePr>
        <p:xfrm>
          <a:off x="611560" y="1844824"/>
          <a:ext cx="7992888" cy="4392490"/>
        </p:xfrm>
        <a:graphic>
          <a:graphicData uri="http://schemas.openxmlformats.org/drawingml/2006/table">
            <a:tbl>
              <a:tblPr firstRow="1" bandRow="1">
                <a:tableStyleId>{8A107856-5554-42FB-B03E-39F5DBC370BA}</a:tableStyleId>
              </a:tblPr>
              <a:tblGrid>
                <a:gridCol w="691930"/>
                <a:gridCol w="1602325"/>
                <a:gridCol w="592066"/>
                <a:gridCol w="5106567"/>
              </a:tblGrid>
              <a:tr h="439249">
                <a:tc>
                  <a:txBody>
                    <a:bodyPr/>
                    <a:lstStyle/>
                    <a:p>
                      <a:r>
                        <a:rPr lang="en-US" b="0" dirty="0" smtClean="0"/>
                        <a:t>A</a:t>
                      </a:r>
                      <a:endParaRPr lang="ru-RU" b="0" dirty="0"/>
                    </a:p>
                  </a:txBody>
                  <a:tcPr/>
                </a:tc>
                <a:tc>
                  <a:txBody>
                    <a:bodyPr/>
                    <a:lstStyle/>
                    <a:p>
                      <a:pPr algn="l"/>
                      <a:r>
                        <a:rPr lang="en-US" b="0" dirty="0" smtClean="0"/>
                        <a:t>afford</a:t>
                      </a:r>
                      <a:endParaRPr lang="ru-RU" b="0" dirty="0" smtClean="0"/>
                    </a:p>
                  </a:txBody>
                  <a:tcPr/>
                </a:tc>
                <a:tc>
                  <a:txBody>
                    <a:bodyPr/>
                    <a:lstStyle/>
                    <a:p>
                      <a:r>
                        <a:rPr lang="en-US" b="0" dirty="0" smtClean="0"/>
                        <a:t>1. </a:t>
                      </a:r>
                      <a:endParaRPr lang="ru-RU" b="0" dirty="0"/>
                    </a:p>
                  </a:txBody>
                  <a:tcPr/>
                </a:tc>
                <a:tc>
                  <a:txBody>
                    <a:bodyPr/>
                    <a:lstStyle/>
                    <a:p>
                      <a:r>
                        <a:rPr lang="en-US" b="0" dirty="0" smtClean="0"/>
                        <a:t>to give or pay money for something</a:t>
                      </a:r>
                      <a:endParaRPr lang="ru-RU" b="0" dirty="0"/>
                    </a:p>
                  </a:txBody>
                  <a:tcPr/>
                </a:tc>
              </a:tr>
              <a:tr h="439249">
                <a:tc>
                  <a:txBody>
                    <a:bodyPr/>
                    <a:lstStyle/>
                    <a:p>
                      <a:r>
                        <a:rPr lang="en-US" dirty="0" smtClean="0"/>
                        <a:t>B</a:t>
                      </a:r>
                      <a:endParaRPr lang="ru-RU" dirty="0"/>
                    </a:p>
                  </a:txBody>
                  <a:tcPr/>
                </a:tc>
                <a:tc>
                  <a:txBody>
                    <a:bodyPr/>
                    <a:lstStyle/>
                    <a:p>
                      <a:pPr algn="l"/>
                      <a:r>
                        <a:rPr lang="en-US" dirty="0" smtClean="0"/>
                        <a:t>mall</a:t>
                      </a:r>
                      <a:endParaRPr lang="ru-RU" b="1" dirty="0" smtClean="0"/>
                    </a:p>
                  </a:txBody>
                  <a:tcPr/>
                </a:tc>
                <a:tc>
                  <a:txBody>
                    <a:bodyPr/>
                    <a:lstStyle/>
                    <a:p>
                      <a:r>
                        <a:rPr lang="en-US" dirty="0" smtClean="0"/>
                        <a:t>2. </a:t>
                      </a:r>
                      <a:endParaRPr lang="ru-RU" dirty="0"/>
                    </a:p>
                  </a:txBody>
                  <a:tcPr/>
                </a:tc>
                <a:tc>
                  <a:txBody>
                    <a:bodyPr/>
                    <a:lstStyle/>
                    <a:p>
                      <a:r>
                        <a:rPr lang="en-US" dirty="0" smtClean="0"/>
                        <a:t>money that a person or a bank lands you</a:t>
                      </a:r>
                      <a:endParaRPr lang="ru-RU" dirty="0"/>
                    </a:p>
                  </a:txBody>
                  <a:tcPr/>
                </a:tc>
              </a:tr>
              <a:tr h="439249">
                <a:tc>
                  <a:txBody>
                    <a:bodyPr/>
                    <a:lstStyle/>
                    <a:p>
                      <a:r>
                        <a:rPr lang="en-US" dirty="0" smtClean="0"/>
                        <a:t>C</a:t>
                      </a:r>
                      <a:endParaRPr lang="ru-RU" dirty="0"/>
                    </a:p>
                  </a:txBody>
                  <a:tcPr/>
                </a:tc>
                <a:tc>
                  <a:txBody>
                    <a:bodyPr/>
                    <a:lstStyle/>
                    <a:p>
                      <a:pPr algn="l"/>
                      <a:r>
                        <a:rPr lang="en-US" dirty="0" smtClean="0"/>
                        <a:t>spend</a:t>
                      </a:r>
                      <a:endParaRPr lang="ru-RU" b="1" dirty="0" smtClean="0"/>
                    </a:p>
                  </a:txBody>
                  <a:tcPr/>
                </a:tc>
                <a:tc>
                  <a:txBody>
                    <a:bodyPr/>
                    <a:lstStyle/>
                    <a:p>
                      <a:r>
                        <a:rPr lang="en-US" dirty="0" smtClean="0"/>
                        <a:t>3. </a:t>
                      </a:r>
                      <a:endParaRPr lang="ru-RU" dirty="0"/>
                    </a:p>
                  </a:txBody>
                  <a:tcPr/>
                </a:tc>
                <a:tc>
                  <a:txBody>
                    <a:bodyPr/>
                    <a:lstStyle/>
                    <a:p>
                      <a:r>
                        <a:rPr lang="en-US" dirty="0" smtClean="0"/>
                        <a:t>to have enough money to buy something</a:t>
                      </a:r>
                      <a:endParaRPr lang="ru-RU" dirty="0"/>
                    </a:p>
                  </a:txBody>
                  <a:tcPr/>
                </a:tc>
              </a:tr>
              <a:tr h="439249">
                <a:tc>
                  <a:txBody>
                    <a:bodyPr/>
                    <a:lstStyle/>
                    <a:p>
                      <a:r>
                        <a:rPr lang="en-US" dirty="0" smtClean="0"/>
                        <a:t>D</a:t>
                      </a:r>
                      <a:endParaRPr lang="ru-RU" dirty="0"/>
                    </a:p>
                  </a:txBody>
                  <a:tcPr/>
                </a:tc>
                <a:tc>
                  <a:txBody>
                    <a:bodyPr/>
                    <a:lstStyle/>
                    <a:p>
                      <a:pPr algn="l"/>
                      <a:r>
                        <a:rPr lang="en-US" dirty="0" smtClean="0"/>
                        <a:t>loan</a:t>
                      </a:r>
                      <a:r>
                        <a:rPr lang="ru-RU" dirty="0" smtClean="0"/>
                        <a:t>    </a:t>
                      </a:r>
                      <a:endParaRPr lang="ru-RU" b="1" dirty="0" smtClean="0"/>
                    </a:p>
                  </a:txBody>
                  <a:tcPr/>
                </a:tc>
                <a:tc>
                  <a:txBody>
                    <a:bodyPr/>
                    <a:lstStyle/>
                    <a:p>
                      <a:r>
                        <a:rPr lang="en-US" dirty="0" smtClean="0"/>
                        <a:t>4. </a:t>
                      </a:r>
                      <a:endParaRPr lang="ru-RU" dirty="0"/>
                    </a:p>
                  </a:txBody>
                  <a:tcPr/>
                </a:tc>
                <a:tc>
                  <a:txBody>
                    <a:bodyPr/>
                    <a:lstStyle/>
                    <a:p>
                      <a:r>
                        <a:rPr lang="en-US" dirty="0" smtClean="0"/>
                        <a:t>a shopping centre (US)</a:t>
                      </a:r>
                      <a:endParaRPr lang="ru-RU" dirty="0"/>
                    </a:p>
                  </a:txBody>
                  <a:tcPr/>
                </a:tc>
              </a:tr>
              <a:tr h="439249">
                <a:tc>
                  <a:txBody>
                    <a:bodyPr/>
                    <a:lstStyle/>
                    <a:p>
                      <a:r>
                        <a:rPr lang="en-US" dirty="0" smtClean="0"/>
                        <a:t>E</a:t>
                      </a:r>
                      <a:endParaRPr lang="ru-RU" dirty="0"/>
                    </a:p>
                  </a:txBody>
                  <a:tcPr/>
                </a:tc>
                <a:tc>
                  <a:txBody>
                    <a:bodyPr/>
                    <a:lstStyle/>
                    <a:p>
                      <a:pPr algn="l"/>
                      <a:r>
                        <a:rPr lang="en-US" dirty="0" smtClean="0"/>
                        <a:t>greedy</a:t>
                      </a:r>
                      <a:endParaRPr lang="ru-RU" dirty="0"/>
                    </a:p>
                  </a:txBody>
                  <a:tcPr/>
                </a:tc>
                <a:tc>
                  <a:txBody>
                    <a:bodyPr/>
                    <a:lstStyle/>
                    <a:p>
                      <a:r>
                        <a:rPr lang="en-US" dirty="0" smtClean="0"/>
                        <a:t>5. </a:t>
                      </a:r>
                      <a:endParaRPr lang="ru-RU" dirty="0"/>
                    </a:p>
                  </a:txBody>
                  <a:tcPr/>
                </a:tc>
                <a:tc>
                  <a:txBody>
                    <a:bodyPr/>
                    <a:lstStyle/>
                    <a:p>
                      <a:r>
                        <a:rPr lang="en-US" dirty="0" smtClean="0"/>
                        <a:t>having no money (informal)</a:t>
                      </a:r>
                      <a:endParaRPr lang="ru-RU" dirty="0"/>
                    </a:p>
                  </a:txBody>
                  <a:tcPr/>
                </a:tc>
              </a:tr>
              <a:tr h="439249">
                <a:tc>
                  <a:txBody>
                    <a:bodyPr/>
                    <a:lstStyle/>
                    <a:p>
                      <a:r>
                        <a:rPr lang="en-US" dirty="0" smtClean="0"/>
                        <a:t>F</a:t>
                      </a:r>
                      <a:endParaRPr lang="ru-RU" dirty="0"/>
                    </a:p>
                  </a:txBody>
                  <a:tcPr/>
                </a:tc>
                <a:tc>
                  <a:txBody>
                    <a:bodyPr/>
                    <a:lstStyle/>
                    <a:p>
                      <a:pPr algn="l"/>
                      <a:r>
                        <a:rPr lang="en-US" dirty="0" smtClean="0"/>
                        <a:t>earn</a:t>
                      </a:r>
                      <a:endParaRPr lang="ru-RU" dirty="0"/>
                    </a:p>
                  </a:txBody>
                  <a:tcPr/>
                </a:tc>
                <a:tc>
                  <a:txBody>
                    <a:bodyPr/>
                    <a:lstStyle/>
                    <a:p>
                      <a:r>
                        <a:rPr lang="en-US" dirty="0" smtClean="0"/>
                        <a:t>6. </a:t>
                      </a:r>
                      <a:endParaRPr lang="ru-RU" dirty="0"/>
                    </a:p>
                  </a:txBody>
                  <a:tcPr/>
                </a:tc>
                <a:tc>
                  <a:txBody>
                    <a:bodyPr/>
                    <a:lstStyle/>
                    <a:p>
                      <a:r>
                        <a:rPr lang="en-US" dirty="0" smtClean="0"/>
                        <a:t>a small plastic card you use to buy things</a:t>
                      </a:r>
                      <a:endParaRPr lang="ru-RU" dirty="0"/>
                    </a:p>
                  </a:txBody>
                  <a:tcPr/>
                </a:tc>
              </a:tr>
              <a:tr h="439249">
                <a:tc>
                  <a:txBody>
                    <a:bodyPr/>
                    <a:lstStyle/>
                    <a:p>
                      <a:r>
                        <a:rPr lang="en-US" dirty="0" smtClean="0"/>
                        <a:t>G</a:t>
                      </a:r>
                      <a:endParaRPr lang="ru-RU" dirty="0"/>
                    </a:p>
                  </a:txBody>
                  <a:tcPr/>
                </a:tc>
                <a:tc>
                  <a:txBody>
                    <a:bodyPr/>
                    <a:lstStyle/>
                    <a:p>
                      <a:pPr algn="l"/>
                      <a:r>
                        <a:rPr lang="en-US" dirty="0" smtClean="0"/>
                        <a:t>blow</a:t>
                      </a:r>
                      <a:endParaRPr lang="ru-RU" dirty="0"/>
                    </a:p>
                  </a:txBody>
                  <a:tcPr/>
                </a:tc>
                <a:tc>
                  <a:txBody>
                    <a:bodyPr/>
                    <a:lstStyle/>
                    <a:p>
                      <a:r>
                        <a:rPr lang="en-US" dirty="0" smtClean="0"/>
                        <a:t>7. </a:t>
                      </a:r>
                      <a:endParaRPr lang="ru-RU" dirty="0"/>
                    </a:p>
                  </a:txBody>
                  <a:tcPr/>
                </a:tc>
                <a:tc>
                  <a:txBody>
                    <a:bodyPr/>
                    <a:lstStyle/>
                    <a:p>
                      <a:r>
                        <a:rPr lang="en-US" dirty="0" smtClean="0"/>
                        <a:t>to get money by working</a:t>
                      </a:r>
                      <a:endParaRPr lang="ru-RU" dirty="0"/>
                    </a:p>
                  </a:txBody>
                  <a:tcPr/>
                </a:tc>
              </a:tr>
              <a:tr h="439249">
                <a:tc>
                  <a:txBody>
                    <a:bodyPr/>
                    <a:lstStyle/>
                    <a:p>
                      <a:r>
                        <a:rPr lang="en-US" dirty="0" smtClean="0"/>
                        <a:t>H</a:t>
                      </a:r>
                      <a:endParaRPr lang="ru-RU" dirty="0"/>
                    </a:p>
                  </a:txBody>
                  <a:tcPr/>
                </a:tc>
                <a:tc>
                  <a:txBody>
                    <a:bodyPr/>
                    <a:lstStyle/>
                    <a:p>
                      <a:pPr algn="l"/>
                      <a:r>
                        <a:rPr lang="en-US" dirty="0" smtClean="0"/>
                        <a:t>broke</a:t>
                      </a:r>
                      <a:endParaRPr lang="ru-RU" dirty="0"/>
                    </a:p>
                  </a:txBody>
                  <a:tcPr/>
                </a:tc>
                <a:tc>
                  <a:txBody>
                    <a:bodyPr/>
                    <a:lstStyle/>
                    <a:p>
                      <a:r>
                        <a:rPr lang="en-US" dirty="0" smtClean="0"/>
                        <a:t>8. </a:t>
                      </a:r>
                      <a:endParaRPr lang="ru-RU" dirty="0"/>
                    </a:p>
                  </a:txBody>
                  <a:tcPr/>
                </a:tc>
                <a:tc>
                  <a:txBody>
                    <a:bodyPr/>
                    <a:lstStyle/>
                    <a:p>
                      <a:r>
                        <a:rPr lang="en-US" dirty="0" smtClean="0"/>
                        <a:t>wanting more money, etc</a:t>
                      </a:r>
                      <a:endParaRPr lang="ru-RU" dirty="0"/>
                    </a:p>
                  </a:txBody>
                  <a:tcPr/>
                </a:tc>
              </a:tr>
              <a:tr h="439249">
                <a:tc>
                  <a:txBody>
                    <a:bodyPr/>
                    <a:lstStyle/>
                    <a:p>
                      <a:r>
                        <a:rPr lang="en-US" dirty="0" smtClean="0"/>
                        <a:t>I</a:t>
                      </a:r>
                      <a:endParaRPr lang="ru-RU" dirty="0"/>
                    </a:p>
                  </a:txBody>
                  <a:tcPr/>
                </a:tc>
                <a:tc>
                  <a:txBody>
                    <a:bodyPr/>
                    <a:lstStyle/>
                    <a:p>
                      <a:pPr algn="l"/>
                      <a:r>
                        <a:rPr lang="en-US" dirty="0" smtClean="0"/>
                        <a:t>mortgage</a:t>
                      </a:r>
                      <a:r>
                        <a:rPr lang="ru-RU" dirty="0" smtClean="0"/>
                        <a:t> </a:t>
                      </a:r>
                      <a:endParaRPr lang="ru-RU" dirty="0"/>
                    </a:p>
                  </a:txBody>
                  <a:tcPr/>
                </a:tc>
                <a:tc>
                  <a:txBody>
                    <a:bodyPr/>
                    <a:lstStyle/>
                    <a:p>
                      <a:r>
                        <a:rPr lang="en-US" dirty="0" smtClean="0"/>
                        <a:t>9.</a:t>
                      </a:r>
                      <a:endParaRPr lang="ru-RU" dirty="0"/>
                    </a:p>
                  </a:txBody>
                  <a:tcPr/>
                </a:tc>
                <a:tc>
                  <a:txBody>
                    <a:bodyPr/>
                    <a:lstStyle/>
                    <a:p>
                      <a:r>
                        <a:rPr lang="en-US" dirty="0" smtClean="0"/>
                        <a:t>to spend</a:t>
                      </a:r>
                      <a:r>
                        <a:rPr lang="en-US" baseline="0" dirty="0" smtClean="0"/>
                        <a:t> a lot of money on something (informal)</a:t>
                      </a:r>
                      <a:endParaRPr lang="ru-RU" dirty="0"/>
                    </a:p>
                  </a:txBody>
                  <a:tcPr/>
                </a:tc>
              </a:tr>
              <a:tr h="439249">
                <a:tc>
                  <a:txBody>
                    <a:bodyPr/>
                    <a:lstStyle/>
                    <a:p>
                      <a:r>
                        <a:rPr lang="en-US" dirty="0" smtClean="0"/>
                        <a:t>H</a:t>
                      </a:r>
                      <a:endParaRPr lang="ru-RU" dirty="0"/>
                    </a:p>
                  </a:txBody>
                  <a:tcPr/>
                </a:tc>
                <a:tc>
                  <a:txBody>
                    <a:bodyPr/>
                    <a:lstStyle/>
                    <a:p>
                      <a:pPr algn="l"/>
                      <a:r>
                        <a:rPr lang="en-US" dirty="0" smtClean="0"/>
                        <a:t>credit card</a:t>
                      </a:r>
                      <a:endParaRPr lang="ru-RU" b="1" dirty="0"/>
                    </a:p>
                  </a:txBody>
                  <a:tcPr/>
                </a:tc>
                <a:tc>
                  <a:txBody>
                    <a:bodyPr/>
                    <a:lstStyle/>
                    <a:p>
                      <a:r>
                        <a:rPr lang="en-US" dirty="0" smtClean="0"/>
                        <a:t>10.</a:t>
                      </a:r>
                      <a:endParaRPr lang="ru-RU" dirty="0"/>
                    </a:p>
                  </a:txBody>
                  <a:tcPr/>
                </a:tc>
                <a:tc>
                  <a:txBody>
                    <a:bodyPr/>
                    <a:lstStyle/>
                    <a:p>
                      <a:r>
                        <a:rPr lang="en-US" dirty="0" smtClean="0"/>
                        <a:t>the money the bank lends to you to buy a house</a:t>
                      </a:r>
                      <a:endParaRPr lang="ru-RU"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51520" y="764704"/>
            <a:ext cx="8640960" cy="432048"/>
          </a:xfrm>
        </p:spPr>
        <p:txBody>
          <a:bodyPr>
            <a:normAutofit lnSpcReduction="10000"/>
          </a:bodyPr>
          <a:lstStyle/>
          <a:p>
            <a:pPr algn="ctr"/>
            <a:r>
              <a:rPr lang="en-US" sz="2400" b="1" dirty="0" smtClean="0">
                <a:solidFill>
                  <a:srgbClr val="002060"/>
                </a:solidFill>
                <a:latin typeface="Times New Roman" pitchFamily="18" charset="0"/>
                <a:cs typeface="Times New Roman" pitchFamily="18" charset="0"/>
              </a:rPr>
              <a:t>Present Perfect Vs. Past Simple</a:t>
            </a:r>
          </a:p>
          <a:p>
            <a:pPr algn="l"/>
            <a:endParaRPr lang="ru-RU" sz="2000" dirty="0">
              <a:solidFill>
                <a:srgbClr val="002060"/>
              </a:solidFill>
              <a:latin typeface="Times New Roman" pitchFamily="18" charset="0"/>
              <a:cs typeface="Times New Roman" pitchFamily="18" charset="0"/>
            </a:endParaRPr>
          </a:p>
        </p:txBody>
      </p:sp>
      <p:graphicFrame>
        <p:nvGraphicFramePr>
          <p:cNvPr id="5" name="Таблица 4"/>
          <p:cNvGraphicFramePr>
            <a:graphicFrameLocks noGrp="1"/>
          </p:cNvGraphicFramePr>
          <p:nvPr/>
        </p:nvGraphicFramePr>
        <p:xfrm>
          <a:off x="323528" y="1340768"/>
          <a:ext cx="8424936" cy="1508760"/>
        </p:xfrm>
        <a:graphic>
          <a:graphicData uri="http://schemas.openxmlformats.org/drawingml/2006/table">
            <a:tbl>
              <a:tblPr firstRow="1" bandRow="1">
                <a:tableStyleId>{21E4AEA4-8DFA-4A89-87EB-49C32662AFE0}</a:tableStyleId>
              </a:tblPr>
              <a:tblGrid>
                <a:gridCol w="4212468"/>
                <a:gridCol w="4212468"/>
              </a:tblGrid>
              <a:tr h="370840">
                <a:tc>
                  <a:txBody>
                    <a:bodyPr/>
                    <a:lstStyle/>
                    <a:p>
                      <a:pPr algn="ctr"/>
                      <a:r>
                        <a:rPr lang="en-US" sz="2000" dirty="0" smtClean="0"/>
                        <a:t>Present Perfect</a:t>
                      </a:r>
                      <a:endParaRPr lang="ru-RU" sz="2000" dirty="0"/>
                    </a:p>
                  </a:txBody>
                  <a:tcPr/>
                </a:tc>
                <a:tc>
                  <a:txBody>
                    <a:bodyPr/>
                    <a:lstStyle/>
                    <a:p>
                      <a:pPr algn="ctr"/>
                      <a:r>
                        <a:rPr lang="en-US" sz="2000" dirty="0" smtClean="0"/>
                        <a:t>Past Simple</a:t>
                      </a:r>
                      <a:endParaRPr lang="ru-RU" sz="2000" dirty="0"/>
                    </a:p>
                  </a:txBody>
                  <a:tcPr/>
                </a:tc>
              </a:tr>
              <a:tr h="370840">
                <a:tc>
                  <a:txBody>
                    <a:bodyPr/>
                    <a:lstStyle/>
                    <a:p>
                      <a:r>
                        <a:rPr lang="en-US" dirty="0" smtClean="0"/>
                        <a:t>General,</a:t>
                      </a:r>
                      <a:r>
                        <a:rPr lang="en-US" baseline="0" dirty="0" smtClean="0"/>
                        <a:t> not specific time in the past</a:t>
                      </a:r>
                      <a:endParaRPr lang="ru-RU" dirty="0"/>
                    </a:p>
                  </a:txBody>
                  <a:tcPr/>
                </a:tc>
                <a:tc>
                  <a:txBody>
                    <a:bodyPr/>
                    <a:lstStyle/>
                    <a:p>
                      <a:r>
                        <a:rPr lang="en-US" dirty="0" smtClean="0"/>
                        <a:t>Specific time in the past</a:t>
                      </a:r>
                      <a:endParaRPr lang="ru-RU" dirty="0"/>
                    </a:p>
                  </a:txBody>
                  <a:tcPr/>
                </a:tc>
              </a:tr>
              <a:tr h="370840">
                <a:tc>
                  <a:txBody>
                    <a:bodyPr/>
                    <a:lstStyle/>
                    <a:p>
                      <a:r>
                        <a:rPr lang="en-US" dirty="0" smtClean="0"/>
                        <a:t>Visible results in the present</a:t>
                      </a:r>
                      <a:endParaRPr lang="ru-RU" dirty="0"/>
                    </a:p>
                  </a:txBody>
                  <a:tcPr/>
                </a:tc>
                <a:tc>
                  <a:txBody>
                    <a:bodyPr/>
                    <a:lstStyle/>
                    <a:p>
                      <a:r>
                        <a:rPr lang="en-US" dirty="0" smtClean="0"/>
                        <a:t>Finished,</a:t>
                      </a:r>
                      <a:r>
                        <a:rPr lang="en-US" baseline="0" dirty="0" smtClean="0"/>
                        <a:t> does not influence the present</a:t>
                      </a:r>
                      <a:endParaRPr lang="ru-RU" dirty="0"/>
                    </a:p>
                  </a:txBody>
                  <a:tcPr/>
                </a:tc>
              </a:tr>
              <a:tr h="370840">
                <a:tc>
                  <a:txBody>
                    <a:bodyPr/>
                    <a:lstStyle/>
                    <a:p>
                      <a:r>
                        <a:rPr lang="en-US" dirty="0" smtClean="0"/>
                        <a:t>Resent actions</a:t>
                      </a:r>
                      <a:endParaRPr lang="ru-RU" dirty="0"/>
                    </a:p>
                  </a:txBody>
                  <a:tcPr/>
                </a:tc>
                <a:tc>
                  <a:txBody>
                    <a:bodyPr/>
                    <a:lstStyle/>
                    <a:p>
                      <a:endParaRPr lang="ru-RU" dirty="0"/>
                    </a:p>
                  </a:txBody>
                  <a:tcPr/>
                </a:tc>
              </a:tr>
            </a:tbl>
          </a:graphicData>
        </a:graphic>
      </p:graphicFrame>
      <p:pic>
        <p:nvPicPr>
          <p:cNvPr id="34822" name="Picture 6" descr="Картинки по запросу present perfect vs past simple"/>
          <p:cNvPicPr>
            <a:picLocks noChangeAspect="1" noChangeArrowheads="1"/>
          </p:cNvPicPr>
          <p:nvPr/>
        </p:nvPicPr>
        <p:blipFill>
          <a:blip r:embed="rId3" cstate="print"/>
          <a:srcRect/>
          <a:stretch>
            <a:fillRect/>
          </a:stretch>
        </p:blipFill>
        <p:spPr bwMode="auto">
          <a:xfrm>
            <a:off x="1691680" y="2852936"/>
            <a:ext cx="5715000" cy="2276475"/>
          </a:xfrm>
          <a:prstGeom prst="rect">
            <a:avLst/>
          </a:prstGeom>
          <a:noFill/>
        </p:spPr>
      </p:pic>
      <p:graphicFrame>
        <p:nvGraphicFramePr>
          <p:cNvPr id="7" name="Таблица 6"/>
          <p:cNvGraphicFramePr>
            <a:graphicFrameLocks noGrp="1"/>
          </p:cNvGraphicFramePr>
          <p:nvPr/>
        </p:nvGraphicFramePr>
        <p:xfrm>
          <a:off x="0" y="5207000"/>
          <a:ext cx="9144000" cy="1381760"/>
        </p:xfrm>
        <a:graphic>
          <a:graphicData uri="http://schemas.openxmlformats.org/drawingml/2006/table">
            <a:tbl>
              <a:tblPr firstRow="1" bandRow="1">
                <a:tableStyleId>{2D5ABB26-0587-4C30-8999-92F81FD0307C}</a:tableStyleId>
              </a:tblPr>
              <a:tblGrid>
                <a:gridCol w="4572000"/>
                <a:gridCol w="4572000"/>
              </a:tblGrid>
              <a:tr h="370840">
                <a:tc>
                  <a:txBody>
                    <a:bodyPr/>
                    <a:lstStyle/>
                    <a:p>
                      <a:pPr algn="r"/>
                      <a:r>
                        <a:rPr lang="en-US" dirty="0" smtClean="0"/>
                        <a:t>I have been to London twice  in my life.</a:t>
                      </a:r>
                      <a:endParaRPr lang="ru-RU" dirty="0"/>
                    </a:p>
                  </a:txBody>
                  <a:tcPr/>
                </a:tc>
                <a:tc>
                  <a:txBody>
                    <a:bodyPr/>
                    <a:lstStyle/>
                    <a:p>
                      <a:r>
                        <a:rPr lang="en-US" dirty="0" smtClean="0"/>
                        <a:t>I was in London in 1994.</a:t>
                      </a:r>
                      <a:endParaRPr lang="ru-RU" dirty="0"/>
                    </a:p>
                  </a:txBody>
                  <a:tcPr/>
                </a:tc>
              </a:tr>
              <a:tr h="370840">
                <a:tc>
                  <a:txBody>
                    <a:bodyPr/>
                    <a:lstStyle/>
                    <a:p>
                      <a:pPr algn="r"/>
                      <a:r>
                        <a:rPr lang="en-US" dirty="0" smtClean="0"/>
                        <a:t>I  have worked for this company  for 10 years</a:t>
                      </a:r>
                      <a:endParaRPr lang="ru-RU" dirty="0"/>
                    </a:p>
                  </a:txBody>
                  <a:tcPr/>
                </a:tc>
                <a:tc>
                  <a:txBody>
                    <a:bodyPr/>
                    <a:lstStyle/>
                    <a:p>
                      <a:r>
                        <a:rPr lang="en-US" dirty="0" smtClean="0"/>
                        <a:t>I worked for this company 10 years ago.</a:t>
                      </a:r>
                      <a:endParaRPr lang="ru-RU" dirty="0"/>
                    </a:p>
                  </a:txBody>
                  <a:tcPr/>
                </a:tc>
              </a:tr>
              <a:tr h="370840">
                <a:tc>
                  <a:txBody>
                    <a:bodyPr/>
                    <a:lstStyle/>
                    <a:p>
                      <a:pPr algn="r"/>
                      <a:r>
                        <a:rPr lang="en-US" dirty="0" smtClean="0"/>
                        <a:t>I have lost my key. I cannot open the door now. </a:t>
                      </a:r>
                      <a:endParaRPr lang="ru-RU" dirty="0"/>
                    </a:p>
                  </a:txBody>
                  <a:tcPr/>
                </a:tc>
                <a:tc>
                  <a:txBody>
                    <a:bodyPr/>
                    <a:lstStyle/>
                    <a:p>
                      <a:r>
                        <a:rPr lang="en-US" dirty="0" smtClean="0"/>
                        <a:t>I lost my key yesterday. (I</a:t>
                      </a:r>
                      <a:r>
                        <a:rPr lang="en-US" baseline="0" dirty="0" smtClean="0"/>
                        <a:t> found the key or made new one. I have the key now)</a:t>
                      </a:r>
                      <a:endParaRPr lang="ru-RU"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nvGraphicFramePr>
        <p:xfrm>
          <a:off x="323528" y="1412776"/>
          <a:ext cx="8424936" cy="3505200"/>
        </p:xfrm>
        <a:graphic>
          <a:graphicData uri="http://schemas.openxmlformats.org/drawingml/2006/table">
            <a:tbl>
              <a:tblPr firstRow="1" bandRow="1">
                <a:tableStyleId>{21E4AEA4-8DFA-4A89-87EB-49C32662AFE0}</a:tableStyleId>
              </a:tblPr>
              <a:tblGrid>
                <a:gridCol w="4212468"/>
                <a:gridCol w="4212468"/>
              </a:tblGrid>
              <a:tr h="370840">
                <a:tc>
                  <a:txBody>
                    <a:bodyPr/>
                    <a:lstStyle/>
                    <a:p>
                      <a:pPr algn="ctr"/>
                      <a:r>
                        <a:rPr lang="en-US" sz="2000" dirty="0" smtClean="0"/>
                        <a:t>Present Perfect</a:t>
                      </a:r>
                      <a:endParaRPr lang="ru-RU" sz="2000" dirty="0"/>
                    </a:p>
                  </a:txBody>
                  <a:tcPr/>
                </a:tc>
                <a:tc>
                  <a:txBody>
                    <a:bodyPr/>
                    <a:lstStyle/>
                    <a:p>
                      <a:pPr algn="ctr"/>
                      <a:r>
                        <a:rPr lang="en-US" sz="2000" dirty="0" smtClean="0"/>
                        <a:t>Past Simple</a:t>
                      </a:r>
                      <a:endParaRPr lang="ru-RU" sz="2000" dirty="0"/>
                    </a:p>
                  </a:txBody>
                  <a:tcPr/>
                </a:tc>
              </a:tr>
              <a:tr h="1112520">
                <a:tc>
                  <a:txBody>
                    <a:bodyPr/>
                    <a:lstStyle/>
                    <a:p>
                      <a:pPr algn="l" fontAlgn="t">
                        <a:buFont typeface="Arial"/>
                        <a:buNone/>
                      </a:pPr>
                      <a:r>
                        <a:rPr lang="en-US" dirty="0" smtClean="0"/>
                        <a:t>just</a:t>
                      </a:r>
                    </a:p>
                    <a:p>
                      <a:pPr algn="l" fontAlgn="t">
                        <a:buFont typeface="Arial"/>
                        <a:buNone/>
                      </a:pPr>
                      <a:r>
                        <a:rPr lang="en-US" dirty="0" smtClean="0"/>
                        <a:t>already</a:t>
                      </a:r>
                    </a:p>
                    <a:p>
                      <a:pPr algn="l" fontAlgn="t">
                        <a:buFont typeface="Arial"/>
                        <a:buNone/>
                      </a:pPr>
                      <a:r>
                        <a:rPr lang="en-US" dirty="0" smtClean="0"/>
                        <a:t>up to now</a:t>
                      </a:r>
                    </a:p>
                    <a:p>
                      <a:pPr algn="l" fontAlgn="t">
                        <a:buFont typeface="Arial"/>
                        <a:buNone/>
                      </a:pPr>
                      <a:r>
                        <a:rPr lang="en-US" dirty="0" smtClean="0"/>
                        <a:t>until now / till now</a:t>
                      </a:r>
                    </a:p>
                    <a:p>
                      <a:pPr algn="l" fontAlgn="t">
                        <a:buFont typeface="Arial"/>
                        <a:buNone/>
                      </a:pPr>
                      <a:r>
                        <a:rPr lang="en-US" dirty="0" smtClean="0"/>
                        <a:t>ever  / never</a:t>
                      </a:r>
                    </a:p>
                    <a:p>
                      <a:pPr algn="l" fontAlgn="t">
                        <a:buFont typeface="Arial"/>
                        <a:buNone/>
                      </a:pPr>
                      <a:r>
                        <a:rPr lang="en-US" dirty="0" smtClean="0"/>
                        <a:t>(not) yet</a:t>
                      </a:r>
                    </a:p>
                    <a:p>
                      <a:pPr algn="l" fontAlgn="t">
                        <a:buFont typeface="Arial"/>
                        <a:buNone/>
                      </a:pPr>
                      <a:r>
                        <a:rPr lang="en-US" dirty="0" smtClean="0"/>
                        <a:t>so far</a:t>
                      </a:r>
                    </a:p>
                    <a:p>
                      <a:pPr algn="l" fontAlgn="t">
                        <a:buFont typeface="Arial"/>
                        <a:buNone/>
                      </a:pPr>
                      <a:r>
                        <a:rPr lang="en-US" dirty="0" smtClean="0"/>
                        <a:t>lately / recently</a:t>
                      </a:r>
                    </a:p>
                    <a:p>
                      <a:pPr algn="l" fontAlgn="t">
                        <a:buFont typeface="Arial"/>
                        <a:buNone/>
                      </a:pPr>
                      <a:r>
                        <a:rPr lang="en-US" dirty="0" smtClean="0"/>
                        <a:t>before</a:t>
                      </a:r>
                    </a:p>
                    <a:p>
                      <a:pPr algn="l" fontAlgn="t">
                        <a:buFont typeface="Arial"/>
                        <a:buNone/>
                      </a:pPr>
                      <a:r>
                        <a:rPr lang="en-US" dirty="0" smtClean="0"/>
                        <a:t>since</a:t>
                      </a:r>
                    </a:p>
                    <a:p>
                      <a:pPr algn="l" fontAlgn="t">
                        <a:buFont typeface="Arial"/>
                        <a:buNone/>
                      </a:pPr>
                      <a:r>
                        <a:rPr lang="en-US" dirty="0" smtClean="0"/>
                        <a:t>for </a:t>
                      </a:r>
                    </a:p>
                  </a:txBody>
                  <a:tcPr/>
                </a:tc>
                <a:tc>
                  <a:txBody>
                    <a:bodyPr/>
                    <a:lstStyle/>
                    <a:p>
                      <a:pPr algn="l" fontAlgn="t">
                        <a:buFont typeface="Arial"/>
                        <a:buNone/>
                      </a:pPr>
                      <a:r>
                        <a:rPr lang="en-US" dirty="0" smtClean="0"/>
                        <a:t>yesterday</a:t>
                      </a:r>
                    </a:p>
                    <a:p>
                      <a:pPr algn="l" fontAlgn="t">
                        <a:buFont typeface="Arial"/>
                        <a:buNone/>
                      </a:pPr>
                      <a:r>
                        <a:rPr lang="en-US" dirty="0" smtClean="0"/>
                        <a:t>... ago</a:t>
                      </a:r>
                    </a:p>
                    <a:p>
                      <a:pPr algn="l" fontAlgn="t">
                        <a:buFont typeface="Arial"/>
                        <a:buNone/>
                      </a:pPr>
                      <a:r>
                        <a:rPr lang="en-US" dirty="0" smtClean="0"/>
                        <a:t>in 1990</a:t>
                      </a:r>
                    </a:p>
                    <a:p>
                      <a:pPr algn="l" fontAlgn="t">
                        <a:buFont typeface="Arial"/>
                        <a:buNone/>
                      </a:pPr>
                      <a:r>
                        <a:rPr lang="en-US" dirty="0" smtClean="0"/>
                        <a:t>the other day</a:t>
                      </a:r>
                    </a:p>
                    <a:p>
                      <a:pPr algn="l" fontAlgn="t">
                        <a:buFont typeface="Arial"/>
                        <a:buNone/>
                      </a:pPr>
                      <a:r>
                        <a:rPr lang="en-US" dirty="0" smtClean="0"/>
                        <a:t>last ...</a:t>
                      </a:r>
                    </a:p>
                    <a:p>
                      <a:pPr algn="l" fontAlgn="t">
                        <a:buFont typeface="Arial"/>
                        <a:buNone/>
                      </a:pPr>
                      <a:r>
                        <a:rPr lang="en-US" dirty="0" smtClean="0"/>
                        <a:t>when</a:t>
                      </a:r>
                    </a:p>
                    <a:p>
                      <a:endParaRPr lang="ru-RU" dirty="0"/>
                    </a:p>
                  </a:txBody>
                  <a:tcPr/>
                </a:tc>
              </a:tr>
            </a:tbl>
          </a:graphicData>
        </a:graphic>
      </p:graphicFrame>
      <p:sp>
        <p:nvSpPr>
          <p:cNvPr id="5" name="Прямоугольник 4"/>
          <p:cNvSpPr/>
          <p:nvPr/>
        </p:nvSpPr>
        <p:spPr>
          <a:xfrm>
            <a:off x="3392934" y="764704"/>
            <a:ext cx="1887055" cy="461665"/>
          </a:xfrm>
          <a:prstGeom prst="rect">
            <a:avLst/>
          </a:prstGeom>
        </p:spPr>
        <p:txBody>
          <a:bodyPr wrap="square">
            <a:spAutoFit/>
          </a:bodyPr>
          <a:lstStyle/>
          <a:p>
            <a:pPr algn="ctr"/>
            <a:r>
              <a:rPr lang="en-US" sz="2400" b="1" dirty="0" smtClean="0">
                <a:solidFill>
                  <a:srgbClr val="002060"/>
                </a:solidFill>
                <a:latin typeface="Times New Roman" pitchFamily="18" charset="0"/>
                <a:cs typeface="Times New Roman" pitchFamily="18" charset="0"/>
              </a:rPr>
              <a:t>Signal words</a:t>
            </a:r>
          </a:p>
        </p:txBody>
      </p:sp>
      <p:graphicFrame>
        <p:nvGraphicFramePr>
          <p:cNvPr id="7" name="Таблица 6"/>
          <p:cNvGraphicFramePr>
            <a:graphicFrameLocks noGrp="1"/>
          </p:cNvGraphicFramePr>
          <p:nvPr/>
        </p:nvGraphicFramePr>
        <p:xfrm>
          <a:off x="0" y="5207000"/>
          <a:ext cx="9144000" cy="1112520"/>
        </p:xfrm>
        <a:graphic>
          <a:graphicData uri="http://schemas.openxmlformats.org/drawingml/2006/table">
            <a:tbl>
              <a:tblPr firstRow="1" bandRow="1">
                <a:tableStyleId>{2D5ABB26-0587-4C30-8999-92F81FD0307C}</a:tableStyleId>
              </a:tblPr>
              <a:tblGrid>
                <a:gridCol w="4572000"/>
                <a:gridCol w="4572000"/>
              </a:tblGrid>
              <a:tr h="370840">
                <a:tc>
                  <a:txBody>
                    <a:bodyPr/>
                    <a:lstStyle/>
                    <a:p>
                      <a:pPr algn="r"/>
                      <a:r>
                        <a:rPr kumimoji="0" lang="en-US" b="0" i="0" kern="1200" dirty="0" smtClean="0">
                          <a:solidFill>
                            <a:schemeClr val="tx1"/>
                          </a:solidFill>
                          <a:latin typeface="+mn-lt"/>
                          <a:ea typeface="+mn-ea"/>
                          <a:cs typeface="+mn-cs"/>
                        </a:rPr>
                        <a:t>Have you </a:t>
                      </a:r>
                      <a:r>
                        <a:rPr kumimoji="0" lang="en-US" b="1" i="0" kern="1200" dirty="0" smtClean="0">
                          <a:solidFill>
                            <a:schemeClr val="tx1"/>
                          </a:solidFill>
                          <a:latin typeface="+mn-lt"/>
                          <a:ea typeface="+mn-ea"/>
                          <a:cs typeface="+mn-cs"/>
                        </a:rPr>
                        <a:t>ever</a:t>
                      </a:r>
                      <a:r>
                        <a:rPr kumimoji="0" lang="en-US" b="0" i="0" kern="1200" dirty="0" smtClean="0">
                          <a:solidFill>
                            <a:schemeClr val="tx1"/>
                          </a:solidFill>
                          <a:latin typeface="+mn-lt"/>
                          <a:ea typeface="+mn-ea"/>
                          <a:cs typeface="+mn-cs"/>
                        </a:rPr>
                        <a:t> been to Canada?</a:t>
                      </a:r>
                      <a:endParaRPr lang="ru-RU" dirty="0"/>
                    </a:p>
                  </a:txBody>
                  <a:tcPr/>
                </a:tc>
                <a:tc>
                  <a:txBody>
                    <a:bodyPr/>
                    <a:lstStyle/>
                    <a:p>
                      <a:r>
                        <a:rPr kumimoji="0" lang="en-US" b="0" i="0" kern="1200" dirty="0" smtClean="0">
                          <a:solidFill>
                            <a:schemeClr val="tx1"/>
                          </a:solidFill>
                          <a:latin typeface="+mn-lt"/>
                          <a:ea typeface="+mn-ea"/>
                          <a:cs typeface="+mn-cs"/>
                        </a:rPr>
                        <a:t>When did</a:t>
                      </a:r>
                      <a:r>
                        <a:rPr kumimoji="0" lang="en-US" b="0" i="0" kern="1200" baseline="0" dirty="0" smtClean="0">
                          <a:solidFill>
                            <a:schemeClr val="tx1"/>
                          </a:solidFill>
                          <a:latin typeface="+mn-lt"/>
                          <a:ea typeface="+mn-ea"/>
                          <a:cs typeface="+mn-cs"/>
                        </a:rPr>
                        <a:t> h</a:t>
                      </a:r>
                      <a:r>
                        <a:rPr kumimoji="0" lang="en-US" b="0" i="0" kern="1200" dirty="0" smtClean="0">
                          <a:solidFill>
                            <a:schemeClr val="tx1"/>
                          </a:solidFill>
                          <a:latin typeface="+mn-lt"/>
                          <a:ea typeface="+mn-ea"/>
                          <a:cs typeface="+mn-cs"/>
                        </a:rPr>
                        <a:t>e go to Canada?</a:t>
                      </a:r>
                      <a:endParaRPr lang="ru-RU" dirty="0"/>
                    </a:p>
                  </a:txBody>
                  <a:tcPr/>
                </a:tc>
              </a:tr>
              <a:tr h="370840">
                <a:tc>
                  <a:txBody>
                    <a:bodyPr/>
                    <a:lstStyle/>
                    <a:p>
                      <a:pPr algn="r"/>
                      <a:r>
                        <a:rPr kumimoji="0" lang="en-US" b="0" i="0" kern="1200" dirty="0" smtClean="0">
                          <a:solidFill>
                            <a:schemeClr val="tx1"/>
                          </a:solidFill>
                          <a:latin typeface="+mn-lt"/>
                          <a:ea typeface="+mn-ea"/>
                          <a:cs typeface="+mn-cs"/>
                        </a:rPr>
                        <a:t>I have </a:t>
                      </a:r>
                      <a:r>
                        <a:rPr kumimoji="0" lang="en-US" b="1" i="0" kern="1200" dirty="0" smtClean="0">
                          <a:solidFill>
                            <a:schemeClr val="tx1"/>
                          </a:solidFill>
                          <a:latin typeface="+mn-lt"/>
                          <a:ea typeface="+mn-ea"/>
                          <a:cs typeface="+mn-cs"/>
                        </a:rPr>
                        <a:t>just</a:t>
                      </a:r>
                      <a:r>
                        <a:rPr kumimoji="0" lang="en-US" b="0" i="0" kern="1200" dirty="0" smtClean="0">
                          <a:solidFill>
                            <a:schemeClr val="tx1"/>
                          </a:solidFill>
                          <a:latin typeface="+mn-lt"/>
                          <a:ea typeface="+mn-ea"/>
                          <a:cs typeface="+mn-cs"/>
                        </a:rPr>
                        <a:t> phoned Mary.</a:t>
                      </a:r>
                      <a:endParaRPr lang="ru-RU" dirty="0"/>
                    </a:p>
                  </a:txBody>
                  <a:tcPr/>
                </a:tc>
                <a:tc>
                  <a:txBody>
                    <a:bodyPr/>
                    <a:lstStyle/>
                    <a:p>
                      <a:r>
                        <a:rPr kumimoji="0" lang="en-US" b="0" i="0" kern="1200" dirty="0" smtClean="0">
                          <a:solidFill>
                            <a:schemeClr val="tx1"/>
                          </a:solidFill>
                          <a:latin typeface="+mn-lt"/>
                          <a:ea typeface="+mn-ea"/>
                          <a:cs typeface="+mn-cs"/>
                        </a:rPr>
                        <a:t>I phoned Mary 2 minutes </a:t>
                      </a:r>
                      <a:r>
                        <a:rPr kumimoji="0" lang="en-US" b="1" i="0" kern="1200" dirty="0" smtClean="0">
                          <a:solidFill>
                            <a:schemeClr val="tx1"/>
                          </a:solidFill>
                          <a:latin typeface="+mn-lt"/>
                          <a:ea typeface="+mn-ea"/>
                          <a:cs typeface="+mn-cs"/>
                        </a:rPr>
                        <a:t>ago</a:t>
                      </a:r>
                      <a:r>
                        <a:rPr kumimoji="0" lang="en-US" b="0" i="0" kern="1200" dirty="0" smtClean="0">
                          <a:solidFill>
                            <a:schemeClr val="tx1"/>
                          </a:solidFill>
                          <a:latin typeface="+mn-lt"/>
                          <a:ea typeface="+mn-ea"/>
                          <a:cs typeface="+mn-cs"/>
                        </a:rPr>
                        <a:t>.</a:t>
                      </a:r>
                      <a:endParaRPr lang="ru-RU" dirty="0"/>
                    </a:p>
                  </a:txBody>
                  <a:tcPr/>
                </a:tc>
              </a:tr>
              <a:tr h="370840">
                <a:tc>
                  <a:txBody>
                    <a:bodyPr/>
                    <a:lstStyle/>
                    <a:p>
                      <a:pPr algn="r"/>
                      <a:r>
                        <a:rPr lang="en-US" dirty="0" smtClean="0"/>
                        <a:t> </a:t>
                      </a:r>
                      <a:endParaRPr lang="ru-RU" dirty="0"/>
                    </a:p>
                  </a:txBody>
                  <a:tcPr/>
                </a:tc>
                <a:tc>
                  <a:txBody>
                    <a:bodyPr/>
                    <a:lstStyle/>
                    <a:p>
                      <a:endParaRPr lang="ru-RU"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764704"/>
            <a:ext cx="8892480" cy="5986254"/>
          </a:xfrm>
          <a:prstGeom prst="rect">
            <a:avLst/>
          </a:prstGeom>
          <a:noFill/>
        </p:spPr>
        <p:txBody>
          <a:bodyPr wrap="square" rtlCol="0">
            <a:spAutoFit/>
          </a:bodyPr>
          <a:lstStyle/>
          <a:p>
            <a:pPr>
              <a:spcAft>
                <a:spcPts val="600"/>
              </a:spcAft>
            </a:pPr>
            <a:r>
              <a:rPr lang="en-US" b="1" i="1" dirty="0" smtClean="0">
                <a:solidFill>
                  <a:srgbClr val="0070C0"/>
                </a:solidFill>
              </a:rPr>
              <a:t>Change the verb into the correct form of the past simple or present perfect</a:t>
            </a:r>
          </a:p>
          <a:p>
            <a:pPr marL="342900" indent="-342900">
              <a:buFont typeface="+mj-lt"/>
              <a:buAutoNum type="arabicPeriod"/>
            </a:pPr>
            <a:r>
              <a:rPr lang="en-US" dirty="0" smtClean="0"/>
              <a:t>Last night I </a:t>
            </a:r>
            <a:r>
              <a:rPr lang="en-US" u="sng" dirty="0" smtClean="0"/>
              <a:t>       </a:t>
            </a:r>
            <a:r>
              <a:rPr lang="en-US" dirty="0" smtClean="0"/>
              <a:t>(lose) my keys - I had to call my </a:t>
            </a:r>
            <a:r>
              <a:rPr lang="en-US" dirty="0" err="1" smtClean="0"/>
              <a:t>flatmate</a:t>
            </a:r>
            <a:r>
              <a:rPr lang="en-US" dirty="0" smtClean="0"/>
              <a:t> to let me in.</a:t>
            </a:r>
          </a:p>
          <a:p>
            <a:pPr marL="342900" indent="-342900">
              <a:buFont typeface="+mj-lt"/>
              <a:buAutoNum type="arabicPeriod"/>
            </a:pPr>
            <a:r>
              <a:rPr lang="en-US" dirty="0" smtClean="0"/>
              <a:t>I  _____ (lose) my keys - can you help me look for them?</a:t>
            </a:r>
          </a:p>
          <a:p>
            <a:pPr marL="342900" indent="-342900">
              <a:buFont typeface="+mj-lt"/>
              <a:buAutoNum type="arabicPeriod"/>
            </a:pPr>
            <a:r>
              <a:rPr lang="en-US" dirty="0" smtClean="0"/>
              <a:t>I  ______ (visit) Paris three times.</a:t>
            </a:r>
          </a:p>
          <a:p>
            <a:pPr marL="342900" indent="-342900">
              <a:buFont typeface="+mj-lt"/>
              <a:buAutoNum type="arabicPeriod"/>
            </a:pPr>
            <a:r>
              <a:rPr lang="en-US" dirty="0" smtClean="0"/>
              <a:t>Last year I  _______ (visit) Paris.</a:t>
            </a:r>
          </a:p>
          <a:p>
            <a:pPr marL="342900" indent="-342900">
              <a:buFont typeface="+mj-lt"/>
              <a:buAutoNum type="arabicPeriod"/>
            </a:pPr>
            <a:r>
              <a:rPr lang="en-US" dirty="0" smtClean="0"/>
              <a:t>I  ________ (know) my great grandmother for a few years - she died when I was eight.</a:t>
            </a:r>
          </a:p>
          <a:p>
            <a:pPr marL="342900" indent="-342900">
              <a:buFont typeface="+mj-lt"/>
              <a:buAutoNum type="arabicPeriod"/>
            </a:pPr>
            <a:r>
              <a:rPr lang="en-US" dirty="0" smtClean="0"/>
              <a:t>I ________ (know) Julie for three years - we still meet once a month.</a:t>
            </a:r>
          </a:p>
          <a:p>
            <a:pPr marL="342900" indent="-342900">
              <a:buFont typeface="+mj-lt"/>
              <a:buAutoNum type="arabicPeriod"/>
            </a:pPr>
            <a:r>
              <a:rPr lang="en-US" dirty="0" smtClean="0"/>
              <a:t>I  __________ (play) Hockey since I was a child - I'm pretty good!</a:t>
            </a:r>
          </a:p>
          <a:p>
            <a:pPr marL="342900" indent="-342900">
              <a:buFont typeface="+mj-lt"/>
              <a:buAutoNum type="arabicPeriod"/>
            </a:pPr>
            <a:r>
              <a:rPr lang="en-US" dirty="0" smtClean="0"/>
              <a:t>She  ___________ (play) hockey at school but she didn't like it.</a:t>
            </a:r>
          </a:p>
          <a:p>
            <a:pPr marL="342900" indent="-342900">
              <a:buFont typeface="+mj-lt"/>
              <a:buAutoNum type="arabicPeriod"/>
            </a:pPr>
            <a:r>
              <a:rPr lang="en-US" dirty="0" smtClean="0"/>
              <a:t>Sorry, I  _________ (miss) the bus - I'm going to be late.</a:t>
            </a:r>
          </a:p>
          <a:p>
            <a:pPr marL="342900" indent="-342900">
              <a:buFont typeface="+mj-lt"/>
              <a:buAutoNum type="arabicPeriod"/>
            </a:pPr>
            <a:r>
              <a:rPr lang="en-US" dirty="0" smtClean="0"/>
              <a:t>I  ___________ (miss) the bus and then I  _________ (miss) the airplane as well!</a:t>
            </a:r>
          </a:p>
          <a:p>
            <a:pPr marL="342900" indent="-342900">
              <a:buFont typeface="+mj-lt"/>
              <a:buAutoNum type="arabicPeriod"/>
            </a:pPr>
            <a:r>
              <a:rPr lang="en-US" dirty="0" smtClean="0"/>
              <a:t>Last month I  ________ (go) to Scotland.</a:t>
            </a:r>
          </a:p>
          <a:p>
            <a:pPr marL="342900" indent="-342900">
              <a:buFont typeface="+mj-lt"/>
              <a:buAutoNum type="arabicPeriod"/>
            </a:pPr>
            <a:r>
              <a:rPr lang="en-US" dirty="0" smtClean="0"/>
              <a:t>I'm sorry, John isn't here now. He  _________ (go) to the shops.</a:t>
            </a:r>
          </a:p>
          <a:p>
            <a:pPr marL="342900" indent="-342900">
              <a:buFont typeface="+mj-lt"/>
              <a:buAutoNum type="arabicPeriod"/>
            </a:pPr>
            <a:r>
              <a:rPr lang="en-US" dirty="0" smtClean="0"/>
              <a:t>We  _________ (finish) this room last week.</a:t>
            </a:r>
          </a:p>
          <a:p>
            <a:pPr marL="342900" indent="-342900">
              <a:buFont typeface="+mj-lt"/>
              <a:buAutoNum type="arabicPeriod"/>
            </a:pPr>
            <a:r>
              <a:rPr lang="en-US" dirty="0" smtClean="0"/>
              <a:t>I  _________ (finish) my exams finally - I'm so happy!</a:t>
            </a:r>
          </a:p>
          <a:p>
            <a:pPr marL="342900" indent="-342900">
              <a:buFont typeface="+mj-lt"/>
              <a:buAutoNum type="arabicPeriod"/>
            </a:pPr>
            <a:r>
              <a:rPr lang="en-US" dirty="0" smtClean="0"/>
              <a:t>Yesterday, I  _________ (see) all of my friends. It was great.</a:t>
            </a:r>
          </a:p>
          <a:p>
            <a:pPr marL="342900" indent="-342900">
              <a:buFont typeface="+mj-lt"/>
              <a:buAutoNum type="arabicPeriod"/>
            </a:pPr>
            <a:r>
              <a:rPr lang="en-US" dirty="0" smtClean="0"/>
              <a:t>I  __________ (see) Julie three times this week.</a:t>
            </a:r>
          </a:p>
          <a:p>
            <a:pPr marL="342900" indent="-342900">
              <a:buFont typeface="+mj-lt"/>
              <a:buAutoNum type="arabicPeriod"/>
            </a:pPr>
            <a:r>
              <a:rPr lang="en-US" dirty="0" smtClean="0"/>
              <a:t>She  _________ (live) in London since 1994.</a:t>
            </a:r>
          </a:p>
          <a:p>
            <a:pPr marL="342900" indent="-342900">
              <a:buFont typeface="+mj-lt"/>
              <a:buAutoNum type="arabicPeriod"/>
            </a:pPr>
            <a:r>
              <a:rPr lang="en-US" dirty="0" smtClean="0"/>
              <a:t>She  __________ (live) in London when she was a child.</a:t>
            </a:r>
          </a:p>
          <a:p>
            <a:pPr marL="342900" indent="-342900">
              <a:buFont typeface="+mj-lt"/>
              <a:buAutoNum type="arabicPeriod"/>
            </a:pPr>
            <a:r>
              <a:rPr lang="en-US" dirty="0" smtClean="0"/>
              <a:t>I  _________ (drink) three cups of coffee today.</a:t>
            </a:r>
          </a:p>
          <a:p>
            <a:pPr marL="342900" indent="-342900">
              <a:buFont typeface="+mj-lt"/>
              <a:buAutoNum type="arabicPeriod"/>
            </a:pPr>
            <a:r>
              <a:rPr lang="en-US" dirty="0" smtClean="0"/>
              <a:t>I  ___________ (drink) three cups of coffee yesterday.</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51520" y="980728"/>
            <a:ext cx="8640960" cy="5877272"/>
          </a:xfrm>
        </p:spPr>
        <p:txBody>
          <a:bodyPr>
            <a:normAutofit fontScale="92500" lnSpcReduction="20000"/>
          </a:bodyPr>
          <a:lstStyle/>
          <a:p>
            <a:pPr algn="l"/>
            <a:r>
              <a:rPr lang="en-US" sz="2200" b="1" i="1" dirty="0" smtClean="0">
                <a:solidFill>
                  <a:srgbClr val="0070C0"/>
                </a:solidFill>
              </a:rPr>
              <a:t>1. Read the conversation. What are they arguing about?</a:t>
            </a:r>
          </a:p>
          <a:p>
            <a:pPr algn="l">
              <a:spcAft>
                <a:spcPts val="600"/>
              </a:spcAft>
            </a:pPr>
            <a:r>
              <a:rPr lang="en-US" sz="2200" b="1" i="1" dirty="0" smtClean="0">
                <a:solidFill>
                  <a:srgbClr val="0070C0"/>
                </a:solidFill>
              </a:rPr>
              <a:t>2. Read the conversation again and put the verbs in the present perfect or the past simple. Then listen and check.</a:t>
            </a:r>
          </a:p>
          <a:p>
            <a:pPr algn="l"/>
            <a:r>
              <a:rPr lang="en-US" sz="2000" b="1" dirty="0" smtClean="0">
                <a:latin typeface="Times New Roman" pitchFamily="18" charset="0"/>
                <a:cs typeface="Times New Roman" pitchFamily="18" charset="0"/>
              </a:rPr>
              <a:t>David: </a:t>
            </a:r>
            <a:r>
              <a:rPr lang="en-US" sz="2000" dirty="0" smtClean="0">
                <a:latin typeface="Times New Roman" pitchFamily="18" charset="0"/>
                <a:cs typeface="Times New Roman" pitchFamily="18" charset="0"/>
              </a:rPr>
              <a:t>I haven’t  seen (seen) those shoes before. Are they new?</a:t>
            </a:r>
          </a:p>
          <a:p>
            <a:pPr algn="l"/>
            <a:r>
              <a:rPr lang="en-US" sz="2100" b="1" dirty="0" smtClean="0">
                <a:latin typeface="Times New Roman" pitchFamily="18" charset="0"/>
                <a:cs typeface="Times New Roman" pitchFamily="18" charset="0"/>
              </a:rPr>
              <a:t>Kate</a:t>
            </a:r>
            <a:r>
              <a:rPr lang="en-US" sz="2000" dirty="0" smtClean="0">
                <a:latin typeface="Times New Roman" pitchFamily="18" charset="0"/>
                <a:cs typeface="Times New Roman" pitchFamily="18" charset="0"/>
              </a:rPr>
              <a:t>: Yes. I _______(just buy) them. Do you like them?</a:t>
            </a:r>
          </a:p>
          <a:p>
            <a:pPr algn="l"/>
            <a:r>
              <a:rPr lang="en-US" sz="2100" b="1" dirty="0" smtClean="0">
                <a:latin typeface="Times New Roman" pitchFamily="18" charset="0"/>
                <a:cs typeface="Times New Roman" pitchFamily="18" charset="0"/>
              </a:rPr>
              <a:t>David</a:t>
            </a:r>
            <a:r>
              <a:rPr lang="en-US" sz="2000" dirty="0" smtClean="0">
                <a:latin typeface="Times New Roman" pitchFamily="18" charset="0"/>
                <a:cs typeface="Times New Roman" pitchFamily="18" charset="0"/>
              </a:rPr>
              <a:t>: They’re OK. How much ______ they _______ (cost)?</a:t>
            </a:r>
          </a:p>
          <a:p>
            <a:pPr algn="l"/>
            <a:r>
              <a:rPr lang="en-US" sz="2100" b="1" dirty="0" smtClean="0">
                <a:latin typeface="Times New Roman" pitchFamily="18" charset="0"/>
                <a:cs typeface="Times New Roman" pitchFamily="18" charset="0"/>
              </a:rPr>
              <a:t>Kate</a:t>
            </a:r>
            <a:r>
              <a:rPr lang="en-US" sz="2000" dirty="0" smtClean="0">
                <a:latin typeface="Times New Roman" pitchFamily="18" charset="0"/>
                <a:cs typeface="Times New Roman" pitchFamily="18" charset="0"/>
              </a:rPr>
              <a:t>: Oh, not much. They ________ (be) a bargain. Under 100 Pounds.</a:t>
            </a:r>
          </a:p>
          <a:p>
            <a:pPr algn="l"/>
            <a:r>
              <a:rPr lang="en-US" sz="2100" b="1" dirty="0" smtClean="0">
                <a:latin typeface="Times New Roman" pitchFamily="18" charset="0"/>
                <a:cs typeface="Times New Roman" pitchFamily="18" charset="0"/>
              </a:rPr>
              <a:t>David</a:t>
            </a:r>
            <a:r>
              <a:rPr lang="en-US" sz="2000" dirty="0" smtClean="0">
                <a:latin typeface="Times New Roman" pitchFamily="18" charset="0"/>
                <a:cs typeface="Times New Roman" pitchFamily="18" charset="0"/>
              </a:rPr>
              <a:t>: You mean 99.99. That isn’t cheap for a pair of shoes. Anyway, we can’t  afford to buy new clothes at the moment.</a:t>
            </a:r>
          </a:p>
          <a:p>
            <a:pPr algn="l"/>
            <a:r>
              <a:rPr lang="en-US" sz="2100" b="1" dirty="0" smtClean="0">
                <a:latin typeface="Times New Roman" pitchFamily="18" charset="0"/>
                <a:cs typeface="Times New Roman" pitchFamily="18" charset="0"/>
              </a:rPr>
              <a:t>Kate:</a:t>
            </a:r>
            <a:r>
              <a:rPr lang="en-US" sz="2000" dirty="0" smtClean="0">
                <a:latin typeface="Times New Roman" pitchFamily="18" charset="0"/>
                <a:cs typeface="Times New Roman" pitchFamily="18" charset="0"/>
              </a:rPr>
              <a:t> Why not?</a:t>
            </a:r>
            <a:endParaRPr lang="ru-RU" sz="2000" dirty="0" smtClean="0">
              <a:latin typeface="Times New Roman" pitchFamily="18" charset="0"/>
              <a:cs typeface="Times New Roman" pitchFamily="18" charset="0"/>
            </a:endParaRPr>
          </a:p>
          <a:p>
            <a:pPr algn="l"/>
            <a:r>
              <a:rPr lang="en-US" sz="2100" b="1" dirty="0" smtClean="0">
                <a:latin typeface="Times New Roman" pitchFamily="18" charset="0"/>
                <a:cs typeface="Times New Roman" pitchFamily="18" charset="0"/>
              </a:rPr>
              <a:t>David</a:t>
            </a:r>
            <a:r>
              <a:rPr lang="en-US" sz="2000" dirty="0" smtClean="0">
                <a:latin typeface="Times New Roman" pitchFamily="18" charset="0"/>
                <a:cs typeface="Times New Roman" pitchFamily="18" charset="0"/>
              </a:rPr>
              <a:t>: __________ you ____________ (see) this?</a:t>
            </a:r>
          </a:p>
          <a:p>
            <a:pPr algn="l"/>
            <a:r>
              <a:rPr lang="en-US" sz="2100" b="1" dirty="0" smtClean="0">
                <a:latin typeface="Times New Roman" pitchFamily="18" charset="0"/>
                <a:cs typeface="Times New Roman" pitchFamily="18" charset="0"/>
              </a:rPr>
              <a:t>Kate</a:t>
            </a:r>
            <a:r>
              <a:rPr lang="en-US" sz="2000" dirty="0" smtClean="0">
                <a:latin typeface="Times New Roman" pitchFamily="18" charset="0"/>
                <a:cs typeface="Times New Roman" pitchFamily="18" charset="0"/>
              </a:rPr>
              <a:t>: No. What is it?</a:t>
            </a:r>
            <a:endParaRPr lang="ru-RU" sz="2000" dirty="0" smtClean="0">
              <a:latin typeface="Times New Roman" pitchFamily="18" charset="0"/>
              <a:cs typeface="Times New Roman" pitchFamily="18" charset="0"/>
            </a:endParaRPr>
          </a:p>
          <a:p>
            <a:pPr algn="l"/>
            <a:r>
              <a:rPr lang="en-US" sz="2100" b="1" dirty="0" smtClean="0">
                <a:latin typeface="Times New Roman" pitchFamily="18" charset="0"/>
                <a:cs typeface="Times New Roman" pitchFamily="18" charset="0"/>
              </a:rPr>
              <a:t>David</a:t>
            </a:r>
            <a:r>
              <a:rPr lang="en-US" sz="2000" dirty="0" smtClean="0">
                <a:latin typeface="Times New Roman" pitchFamily="18" charset="0"/>
                <a:cs typeface="Times New Roman" pitchFamily="18" charset="0"/>
              </a:rPr>
              <a:t>: The phone bill. It __________ (arrive) this morning. And we ___________ (not pay) the electricity bill yet.</a:t>
            </a:r>
          </a:p>
          <a:p>
            <a:pPr algn="l"/>
            <a:r>
              <a:rPr lang="en-US" sz="2100" b="1" dirty="0" smtClean="0">
                <a:latin typeface="Times New Roman" pitchFamily="18" charset="0"/>
                <a:cs typeface="Times New Roman" pitchFamily="18" charset="0"/>
              </a:rPr>
              <a:t>Kate</a:t>
            </a:r>
            <a:r>
              <a:rPr lang="en-US" sz="2000" dirty="0" smtClean="0">
                <a:latin typeface="Times New Roman" pitchFamily="18" charset="0"/>
                <a:cs typeface="Times New Roman" pitchFamily="18" charset="0"/>
              </a:rPr>
              <a:t>: Well, what about the </a:t>
            </a:r>
            <a:r>
              <a:rPr lang="en-US" sz="2000" dirty="0" err="1" smtClean="0">
                <a:latin typeface="Times New Roman" pitchFamily="18" charset="0"/>
                <a:cs typeface="Times New Roman" pitchFamily="18" charset="0"/>
              </a:rPr>
              <a:t>iPad</a:t>
            </a:r>
            <a:r>
              <a:rPr lang="en-US" sz="2000" dirty="0" smtClean="0">
                <a:latin typeface="Times New Roman" pitchFamily="18" charset="0"/>
                <a:cs typeface="Times New Roman" pitchFamily="18" charset="0"/>
              </a:rPr>
              <a:t> you __________ (buy) last week?</a:t>
            </a:r>
            <a:endParaRPr lang="ru-RU" sz="2000" dirty="0" smtClean="0">
              <a:latin typeface="Times New Roman" pitchFamily="18" charset="0"/>
              <a:cs typeface="Times New Roman" pitchFamily="18" charset="0"/>
            </a:endParaRPr>
          </a:p>
          <a:p>
            <a:pPr algn="l"/>
            <a:r>
              <a:rPr lang="en-US" sz="2100" b="1" dirty="0" smtClean="0">
                <a:latin typeface="Times New Roman" pitchFamily="18" charset="0"/>
                <a:cs typeface="Times New Roman" pitchFamily="18" charset="0"/>
              </a:rPr>
              <a:t>David</a:t>
            </a:r>
            <a:r>
              <a:rPr lang="en-US" sz="2000" dirty="0" smtClean="0">
                <a:latin typeface="Times New Roman" pitchFamily="18" charset="0"/>
                <a:cs typeface="Times New Roman" pitchFamily="18" charset="0"/>
              </a:rPr>
              <a:t>: What about it?</a:t>
            </a:r>
          </a:p>
          <a:p>
            <a:pPr algn="l"/>
            <a:r>
              <a:rPr lang="en-US" sz="2100" b="1" dirty="0" smtClean="0">
                <a:latin typeface="Times New Roman" pitchFamily="18" charset="0"/>
                <a:cs typeface="Times New Roman" pitchFamily="18" charset="0"/>
              </a:rPr>
              <a:t>Kate</a:t>
            </a:r>
            <a:r>
              <a:rPr lang="en-US" sz="2000" dirty="0" smtClean="0">
                <a:latin typeface="Times New Roman" pitchFamily="18" charset="0"/>
                <a:cs typeface="Times New Roman" pitchFamily="18" charset="0"/>
              </a:rPr>
              <a:t>:  You _______________ (not need) a new one. The old one __________ (work) perfectly well.</a:t>
            </a:r>
            <a:endParaRPr lang="ru-RU" sz="2000" dirty="0" smtClean="0">
              <a:latin typeface="Times New Roman" pitchFamily="18" charset="0"/>
              <a:cs typeface="Times New Roman" pitchFamily="18" charset="0"/>
            </a:endParaRPr>
          </a:p>
          <a:p>
            <a:pPr algn="l"/>
            <a:r>
              <a:rPr lang="en-US" sz="2100" b="1" dirty="0" smtClean="0">
                <a:latin typeface="Times New Roman" pitchFamily="18" charset="0"/>
                <a:cs typeface="Times New Roman" pitchFamily="18" charset="0"/>
              </a:rPr>
              <a:t>David</a:t>
            </a:r>
            <a:r>
              <a:rPr lang="en-US" sz="2000" dirty="0" smtClean="0">
                <a:latin typeface="Times New Roman" pitchFamily="18" charset="0"/>
                <a:cs typeface="Times New Roman" pitchFamily="18" charset="0"/>
              </a:rPr>
              <a:t>: But I ________ (need) the new model.</a:t>
            </a:r>
          </a:p>
          <a:p>
            <a:pPr algn="l"/>
            <a:r>
              <a:rPr lang="en-US" sz="2100" b="1" dirty="0" smtClean="0">
                <a:latin typeface="Times New Roman" pitchFamily="18" charset="0"/>
                <a:cs typeface="Times New Roman" pitchFamily="18" charset="0"/>
              </a:rPr>
              <a:t>Kate</a:t>
            </a:r>
            <a:r>
              <a:rPr lang="en-US" sz="2000" dirty="0" smtClean="0">
                <a:latin typeface="Times New Roman" pitchFamily="18" charset="0"/>
                <a:cs typeface="Times New Roman" pitchFamily="18" charset="0"/>
              </a:rPr>
              <a:t>: Well, I __________ (need) some new shoes.</a:t>
            </a:r>
            <a:endParaRPr lang="ru-RU"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Другая 2">
      <a:dk1>
        <a:srgbClr val="01303D"/>
      </a:dk1>
      <a:lt1>
        <a:sysClr val="window" lastClr="FFFFFF"/>
      </a:lt1>
      <a:dk2>
        <a:srgbClr val="B4ECFC"/>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1646</TotalTime>
  <Words>1591</Words>
  <Application>Microsoft Office PowerPoint</Application>
  <PresentationFormat>Экран (4:3)</PresentationFormat>
  <Paragraphs>212</Paragraphs>
  <Slides>14</Slides>
  <Notes>8</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14</vt:i4>
      </vt:variant>
    </vt:vector>
  </HeadingPairs>
  <TitlesOfParts>
    <vt:vector size="16" baseType="lpstr">
      <vt:lpstr>Поток</vt:lpstr>
      <vt:lpstr>Объект упаковщика для оболочки</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vector>
  </TitlesOfParts>
  <Company>RePack by SPecialiST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user</cp:lastModifiedBy>
  <cp:revision>126</cp:revision>
  <dcterms:created xsi:type="dcterms:W3CDTF">2017-08-15T05:34:17Z</dcterms:created>
  <dcterms:modified xsi:type="dcterms:W3CDTF">2018-01-13T10:06:03Z</dcterms:modified>
</cp:coreProperties>
</file>