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86" r:id="rId16"/>
    <p:sldId id="289" r:id="rId17"/>
    <p:sldId id="290" r:id="rId18"/>
    <p:sldId id="291" r:id="rId19"/>
    <p:sldId id="292" r:id="rId20"/>
    <p:sldId id="28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1" autoAdjust="0"/>
    <p:restoredTop sz="82678" autoAdjust="0"/>
  </p:normalViewPr>
  <p:slideViewPr>
    <p:cSldViewPr snapToGrid="0" showGuides="1">
      <p:cViewPr varScale="1">
        <p:scale>
          <a:sx n="69" d="100"/>
          <a:sy n="69" d="100"/>
        </p:scale>
        <p:origin x="1238" y="67"/>
      </p:cViewPr>
      <p:guideLst>
        <p:guide orient="horz" pos="1729"/>
        <p:guide pos="3840"/>
        <p:guide orient="horz" pos="3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ו'/אב/תשע"ט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additional information about how to find \beta, see ESLII pages 132-135, and pages</a:t>
            </a:r>
            <a:r>
              <a:rPr lang="en-US" baseline="0" dirty="0" smtClean="0"/>
              <a:t> 418-421</a:t>
            </a:r>
            <a:r>
              <a:rPr lang="en-US" dirty="0" smtClean="0"/>
              <a:t>. It turns out to be a convex </a:t>
            </a:r>
            <a:r>
              <a:rPr lang="en-US" baseline="0" dirty="0" smtClean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Details on the formulation of the inner product are given in ESLII pages 132-135, and pages</a:t>
            </a:r>
            <a:r>
              <a:rPr lang="en-US" baseline="0" dirty="0" smtClean="0"/>
              <a:t> 418-421</a:t>
            </a:r>
            <a:r>
              <a:rPr lang="en-US" dirty="0" smtClean="0"/>
              <a:t>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 356-359 in ISLR provide very good intuition on the relationship between SVMs and logistic</a:t>
            </a:r>
            <a:r>
              <a:rPr lang="en-US" baseline="0" dirty="0" smtClean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explanation</a:t>
            </a:r>
            <a:r>
              <a:rPr lang="en-US" baseline="0" dirty="0" smtClean="0"/>
              <a:t> here of bias-variance tradeoff of the test set error is somewhat “hand waving”. If you’re interested, it is also explained in pages 183-184 in ISLR.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56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b0b75dcd62e496675b92c06e51ab35ee/8ab6a6c85e36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</a:t>
            </a:r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When I want to understand what is happening today or try to decide what will happen tomorrow, I look back.</a:t>
            </a:r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- </a:t>
            </a:r>
            <a:r>
              <a:rPr lang="en-US" dirty="0" smtClean="0"/>
              <a:t>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(not        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variables are called “</a:t>
                </a:r>
                <a:r>
                  <a:rPr lang="en-US" b="1" dirty="0" smtClean="0"/>
                  <a:t>slack variables</a:t>
                </a:r>
                <a:r>
                  <a:rPr lang="en-US" dirty="0" smtClean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tuning parameter limits our “slack budget”, and controls the </a:t>
                </a:r>
                <a:r>
                  <a:rPr lang="en-US" b="1" dirty="0" smtClean="0"/>
                  <a:t>bias-variance tradeoff</a:t>
                </a:r>
                <a:r>
                  <a:rPr lang="en-US" dirty="0" smtClean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Large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Small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support vector classifier </a:t>
                </a:r>
                <a:r>
                  <a:rPr lang="en-US" dirty="0" smtClean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Use </a:t>
                </a:r>
                <a:r>
                  <a:rPr lang="en-US" b="1" dirty="0" smtClean="0"/>
                  <a:t>kernels</a:t>
                </a:r>
                <a:r>
                  <a:rPr lang="en-US" dirty="0" smtClean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 smtClean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Kernels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 smtClean="0"/>
                  <a:t>d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-Degree polynomial </a:t>
                </a:r>
                <a:r>
                  <a:rPr lang="en-US" sz="1600" dirty="0" smtClean="0"/>
                  <a:t>(separating hyperplane -&gt; a polynomial separator)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Radial basis </a:t>
                </a:r>
                <a:r>
                  <a:rPr lang="en-US" sz="1600" dirty="0" smtClean="0"/>
                  <a:t>(“circular” decision rule)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Source: Introduction to Statistical Learning, </a:t>
            </a:r>
            <a:br>
              <a:rPr lang="en-US" dirty="0" smtClean="0"/>
            </a:br>
            <a:r>
              <a:rPr lang="en-US" dirty="0" smtClean="0"/>
              <a:t>		Chapter 9.3 (Support Vector Machines)</a:t>
            </a:r>
            <a:br>
              <a:rPr lang="en-US" dirty="0" smtClean="0"/>
            </a:br>
            <a:r>
              <a:rPr lang="en-US" dirty="0" smtClean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versus one</a:t>
                </a:r>
              </a:p>
              <a:p>
                <a:pPr lvl="1"/>
                <a:r>
                  <a:rPr lang="en-US" dirty="0" smtClean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classifiers, choose the one mostly “voted for”</a:t>
                </a:r>
                <a:endParaRPr lang="he-IL" dirty="0"/>
              </a:p>
              <a:p>
                <a:r>
                  <a:rPr lang="en-US" dirty="0" smtClean="0"/>
                  <a:t>One versus many</a:t>
                </a:r>
              </a:p>
              <a:p>
                <a:pPr lvl="1"/>
                <a:r>
                  <a:rPr lang="en-US" dirty="0" smtClean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classifiers</a:t>
                </a:r>
              </a:p>
              <a:p>
                <a:pPr lvl="1"/>
                <a:r>
                  <a:rPr lang="en-US" dirty="0" smtClean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Hands-on demonstration:</a:t>
            </a:r>
          </a:p>
          <a:p>
            <a:r>
              <a:rPr lang="en-US" dirty="0" smtClean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Cross Validation?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We’ve talked about the train/test division – it allows us to build a model and then evaluate it on an independent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A train/test division provides us with a single relevant error (of the test set), which is sometimes not enough: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In a sense, estimating the error based on a single observation is like calculating an average based on a sample with a single number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Intuitively, as we repeat the process many times, we improve the estimate for the error, but it becomes more computationally intensive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How do we choose the number of repetitions,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How do we Choose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? 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sz="2400" b="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is called “10-fold” cv, and means we randomly split the data 90/10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 smtClean="0"/>
                  <a:t>Train </a:t>
                </a:r>
                <a:r>
                  <a:rPr lang="en-US" sz="1600" dirty="0"/>
                  <a:t>on 90% and estimate the error on 10</a:t>
                </a:r>
                <a:r>
                  <a:rPr lang="en-US" sz="1600" dirty="0" smtClean="0"/>
                  <a:t>%; Repeat 10 times;</a:t>
                </a:r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 smtClean="0"/>
                  <a:t>As </a:t>
                </a:r>
                <a:r>
                  <a:rPr lang="en-US" sz="1600" dirty="0"/>
                  <a:t>a result, we get the distribution of the </a:t>
                </a:r>
                <a:r>
                  <a:rPr lang="en-US" sz="1600" dirty="0" smtClean="0"/>
                  <a:t>error</a:t>
                </a:r>
                <a:endParaRPr lang="en-US" sz="1600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, this is a special case called “leave-one-out” cross validation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 smtClean="0"/>
                  <a:t>Rarely </a:t>
                </a:r>
                <a:r>
                  <a:rPr lang="en-US" sz="1600" dirty="0"/>
                  <a:t>ever </a:t>
                </a:r>
                <a:r>
                  <a:rPr lang="en-US" sz="1600" dirty="0" smtClean="0"/>
                  <a:t>used, but very low bias (we simulate the “real” process with </a:t>
                </a:r>
                <a:r>
                  <a:rPr lang="en-US" sz="1600" i="1" dirty="0" smtClean="0"/>
                  <a:t>n-1</a:t>
                </a:r>
                <a:r>
                  <a:rPr lang="en-US" sz="1600" dirty="0" smtClean="0"/>
                  <a:t> observations)</a:t>
                </a:r>
                <a:endParaRPr lang="en-US" sz="1600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  <a:blipFill>
                <a:blip r:embed="rId4"/>
                <a:stretch>
                  <a:fillRect l="-242" t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123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Train/Validation</a:t>
            </a:r>
          </a:p>
          <a:p>
            <a:pPr algn="ctr"/>
            <a:r>
              <a:rPr lang="en-US" dirty="0" smtClean="0"/>
              <a:t>(i.e., 50/50, once)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94184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k-fold, k=10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8655205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Leave one out</a:t>
            </a:r>
            <a:endParaRPr lang="he-IL" dirty="0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>
            <a:off x="3579541" y="5057079"/>
            <a:ext cx="136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50151" y="5057079"/>
            <a:ext cx="14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137102"/>
            <a:ext cx="60105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905" y="3724508"/>
            <a:ext cx="51988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Computational intensity, Variance increases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7188820" y="4215162"/>
            <a:ext cx="1853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Bias decreases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494263" y="5524152"/>
            <a:ext cx="97796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Intuition</a:t>
            </a:r>
            <a:r>
              <a:rPr lang="en-US" dirty="0" smtClean="0"/>
              <a:t>: In LOOOCV we’re essentially using almost “the same” version of train set</a:t>
            </a:r>
          </a:p>
          <a:p>
            <a:r>
              <a:rPr lang="en-US" dirty="0" smtClean="0"/>
              <a:t>This yields lower bias, but highly correlated models provide high variance</a:t>
            </a:r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627756"/>
            <a:ext cx="6010507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Error vs. Parameter Tuning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cross-validation is utilized for various tasks: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When we want to provide an </a:t>
            </a:r>
            <a:r>
              <a:rPr lang="en-US" b="1" dirty="0" smtClean="0"/>
              <a:t>estimate for a model’s performance </a:t>
            </a:r>
            <a:r>
              <a:rPr lang="en-US" dirty="0" smtClean="0"/>
              <a:t>(KPI’s such as MSE, Type-I/II errors, etc.)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Compare modelling approaches </a:t>
            </a:r>
            <a:r>
              <a:rPr lang="en-US" dirty="0" smtClean="0"/>
              <a:t>and we want to choose a model which yields the lowest error (or the lowest error variance/bias/etc.)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When we want to </a:t>
            </a:r>
            <a:r>
              <a:rPr lang="en-US" b="1" dirty="0" smtClean="0"/>
              <a:t>tune hyper-parameters</a:t>
            </a:r>
            <a:r>
              <a:rPr lang="en-US" dirty="0" smtClean="0"/>
              <a:t> within our model, e.g.: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err="1" smtClean="0"/>
              <a:t>svm</a:t>
            </a:r>
            <a:r>
              <a:rPr lang="en-US" dirty="0" smtClean="0"/>
              <a:t> example, find the optimal cost parameter (which yields the minimum classification error), or in </a:t>
            </a:r>
            <a:r>
              <a:rPr lang="en-US" dirty="0" err="1" smtClean="0"/>
              <a:t>knn</a:t>
            </a:r>
            <a:r>
              <a:rPr lang="en-US" dirty="0" smtClean="0"/>
              <a:t> find the optimal number of neighbors.</a:t>
            </a:r>
          </a:p>
          <a:p>
            <a:pPr lvl="1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Trees</a:t>
            </a:r>
            <a:r>
              <a:rPr lang="en-US" dirty="0" smtClean="0"/>
              <a:t>, </a:t>
            </a:r>
            <a:r>
              <a:rPr lang="en-US" strike="sngStrike" dirty="0" smtClean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k-fold </a:t>
            </a:r>
            <a:r>
              <a:rPr lang="en-US" sz="1400" dirty="0" err="1" smtClean="0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Decision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following images, which classifier was used to generate the classification?</a:t>
            </a:r>
          </a:p>
          <a:p>
            <a:r>
              <a:rPr lang="en-US" dirty="0" smtClean="0"/>
              <a:t>Choose out of the following list: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LDA</a:t>
            </a:r>
          </a:p>
          <a:p>
            <a:pPr lvl="1"/>
            <a:r>
              <a:rPr lang="en-US" dirty="0" smtClean="0"/>
              <a:t>QDA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Trees</a:t>
            </a:r>
          </a:p>
          <a:p>
            <a:r>
              <a:rPr lang="en-US" dirty="0" smtClean="0"/>
              <a:t>/class code/03-Match_the_classifier.R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961971" y="5738217"/>
            <a:ext cx="2609385" cy="780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 quiz/illustration here!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6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Hyperplanes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Both logistic regression and linear discriminant analysis assume </a:t>
                </a:r>
                <a:r>
                  <a:rPr lang="en-US" b="1" dirty="0" smtClean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Support vector = hyperplane = line in 2d</a:t>
                </a:r>
                <a:br>
                  <a:rPr lang="en-US" dirty="0" smtClean="0"/>
                </a:br>
                <a:r>
                  <a:rPr lang="en-US" dirty="0" smtClean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(Very rarely there is) Exactly one separating hyperplane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 smtClean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Separator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 example</a:t>
            </a:r>
          </a:p>
          <a:p>
            <a:pPr marL="0" indent="0">
              <a:buNone/>
            </a:pPr>
            <a:r>
              <a:rPr lang="en-US" dirty="0" smtClean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Correction</a:t>
            </a:r>
            <a:r>
              <a:rPr lang="en-US" dirty="0" smtClean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Correction</a:t>
                </a:r>
                <a:r>
                  <a:rPr lang="en-US" dirty="0" smtClean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Demands are not as strict as before</a:t>
                </a:r>
              </a:p>
              <a:p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3959</TotalTime>
  <Words>995</Words>
  <Application>Microsoft Office PowerPoint</Application>
  <PresentationFormat>Widescreen</PresentationFormat>
  <Paragraphs>187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Cross Validation</vt:lpstr>
      <vt:lpstr>Why Cross Validation?</vt:lpstr>
      <vt:lpstr>How do we Choose k?  (k∈\{1,…,n\})</vt:lpstr>
      <vt:lpstr>Estimating Error vs. Parameter Tuning</vt:lpstr>
      <vt:lpstr>Live Coding Example k-fold cv</vt:lpstr>
      <vt:lpstr>Classification and Decision Trees</vt:lpstr>
      <vt:lpstr>Match the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375</cp:revision>
  <dcterms:created xsi:type="dcterms:W3CDTF">2019-03-21T08:27:23Z</dcterms:created>
  <dcterms:modified xsi:type="dcterms:W3CDTF">2019-08-07T11:31:33Z</dcterms:modified>
</cp:coreProperties>
</file>