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66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678" autoAdjust="0"/>
  </p:normalViewPr>
  <p:slideViewPr>
    <p:cSldViewPr snapToGrid="0" showGuides="1">
      <p:cViewPr>
        <p:scale>
          <a:sx n="75" d="100"/>
          <a:sy n="75" d="100"/>
        </p:scale>
        <p:origin x="1882" y="456"/>
      </p:cViewPr>
      <p:guideLst>
        <p:guide orient="horz" pos="1706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כ"א/תמוז/תשע"ט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18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2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ntimeter.com/s/b0b75dcd62e496675b92c06e51ab35ee/8ab6a6c85e36/edit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56f130e7c30206442ffb2a0b6b3ffba7/0135534fa19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It is only when they go wrong that machines remind you how powerful they are.</a:t>
            </a:r>
          </a:p>
          <a:p>
            <a:endParaRPr lang="en-US" dirty="0"/>
          </a:p>
          <a:p>
            <a:pPr algn="r"/>
            <a:r>
              <a:rPr lang="en-US" dirty="0"/>
              <a:t>- Clive James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“Under the hood” of LDA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represent the a-priori probability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-class observation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the density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given classification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b="0" dirty="0" smtClean="0"/>
                  <a:t>I.e., a really small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might indicate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doesn’t actually belong to this class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The Bayes theorem,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b="0" dirty="0" smtClean="0"/>
                  <a:t> can be formulated as: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By setting assumptions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(i.e., from the data) we can quickly derive our goal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We assign the class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the maximal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788" b="-16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5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The density of X is determined by the following function (by assumption):</a:t>
                </a:r>
              </a:p>
              <a:p>
                <a:pPr marL="0" indent="0">
                  <a:buNone/>
                </a:pP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is referred to as multivariate Gaussian (normal) distribution, i.e.: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(mean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components)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 the LDA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shared among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classes.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1504" b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classifier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By setting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into our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taking log, we can reach the following classifier: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 classification of an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This classifier is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hence the term </a:t>
                </a:r>
                <a:r>
                  <a:rPr lang="en-US" b="1" dirty="0" smtClean="0"/>
                  <a:t>Linear</a:t>
                </a:r>
                <a:r>
                  <a:rPr lang="en-US" dirty="0" smtClean="0"/>
                  <a:t> discriminant analysis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5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discriminant analysis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In the LDA we assumed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identical for all classes, however, it might be different between classes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If we relax that assumption, we will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each class.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 algebra is a bit more complex but the classifier becomes: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Note that this classifier has a 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hence the name of QDA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 analysis vs. </a:t>
            </a:r>
            <a:br>
              <a:rPr lang="en-US" dirty="0" smtClean="0"/>
            </a:br>
            <a:r>
              <a:rPr lang="en-US" dirty="0" smtClean="0"/>
              <a:t>Logistic Regression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LDA/QDA compared to logistic regression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More stable in cases where the data is </a:t>
                </a:r>
                <a:r>
                  <a:rPr lang="en-US" i="1" dirty="0" smtClean="0"/>
                  <a:t>separable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With small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and normally distributed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LDA tends to outperform linear regression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More </a:t>
                </a:r>
                <a:r>
                  <a:rPr lang="en-US" dirty="0" smtClean="0"/>
                  <a:t>popular when we have a multi-response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Provides a more complex representation of the relationships between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variables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Logistic regression is easier to interpret and analyze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Logistic regression works better with factors (LDA/QDA assume normality)</a:t>
                </a:r>
                <a:endParaRPr lang="he-IL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  <a:blipFill>
                <a:blip r:embed="rId2"/>
                <a:stretch>
                  <a:fillRect l="-674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LDA vs. QDA </a:t>
            </a:r>
            <a:br>
              <a:rPr lang="en-US" sz="4000" dirty="0" smtClean="0"/>
            </a:br>
            <a:r>
              <a:rPr lang="en-US" sz="4000" dirty="0"/>
              <a:t>(</a:t>
            </a:r>
            <a:r>
              <a:rPr lang="en-US" sz="4000" dirty="0" smtClean="0"/>
              <a:t>Bias-variance tradeoff)</a:t>
            </a:r>
            <a:endParaRPr lang="he-IL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In QDA we estimate more parameters 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’s), hence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QDA has a lower bias but a higher variance than LDA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If the assumption of a common variance matrix is “off” than LDA will be less accurate than QDA due to its bias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If you have a lot of observations, than QDA is safer to use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But, try both, decide by performance on test set…)</a:t>
                </a:r>
                <a:endParaRPr lang="he-IL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  <a:blipFill>
                <a:blip r:embed="rId2"/>
                <a:stretch>
                  <a:fillRect l="-674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6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quiz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method would you use to predict each of these scenarios? why?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75" y="2708275"/>
            <a:ext cx="4077053" cy="3391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9244"/>
          <a:stretch/>
        </p:blipFill>
        <p:spPr>
          <a:xfrm>
            <a:off x="353574" y="2708275"/>
            <a:ext cx="3292451" cy="3391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19179"/>
          <a:stretch/>
        </p:blipFill>
        <p:spPr>
          <a:xfrm>
            <a:off x="3851721" y="2708275"/>
            <a:ext cx="3516819" cy="3391194"/>
          </a:xfrm>
          <a:prstGeom prst="rect">
            <a:avLst/>
          </a:prstGeom>
        </p:spPr>
      </p:pic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061" t="18242" r="8788" b="16788"/>
          <a:stretch/>
        </p:blipFill>
        <p:spPr>
          <a:xfrm>
            <a:off x="10480566" y="848360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question…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Would LDA/QDA fit for training on a dataset which was extremely unbalanced originally but has been modified to be balanced (by over-sampling specific classes)?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Explain why.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0" name="Rounded Rectangle 49"/>
          <p:cNvSpPr/>
          <p:nvPr/>
        </p:nvSpPr>
        <p:spPr>
          <a:xfrm>
            <a:off x="1320567" y="4597727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</a:t>
            </a:r>
            <a:br>
              <a:rPr lang="en-US" dirty="0"/>
            </a:br>
            <a:r>
              <a:rPr lang="en-US" dirty="0"/>
              <a:t>(LDA)</a:t>
            </a:r>
            <a:endParaRPr lang="he-IL" dirty="0"/>
          </a:p>
        </p:txBody>
      </p:sp>
      <p:sp>
        <p:nvSpPr>
          <p:cNvPr id="51" name="Rounded Rectangle 50"/>
          <p:cNvSpPr/>
          <p:nvPr/>
        </p:nvSpPr>
        <p:spPr>
          <a:xfrm>
            <a:off x="1320567" y="5545578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Quadratic (QDA)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1"/>
            <a:endCxn id="50" idx="3"/>
          </p:cNvCxnSpPr>
          <p:nvPr/>
        </p:nvCxnSpPr>
        <p:spPr>
          <a:xfrm flipH="1" flipV="1">
            <a:off x="3106332" y="4909699"/>
            <a:ext cx="70095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1"/>
            <a:endCxn id="51" idx="3"/>
          </p:cNvCxnSpPr>
          <p:nvPr/>
        </p:nvCxnSpPr>
        <p:spPr>
          <a:xfrm flipH="1">
            <a:off x="3106332" y="5344596"/>
            <a:ext cx="700956" cy="5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Trees, Forests, Boosting, etc.</a:t>
            </a:r>
            <a:endParaRPr lang="he-IL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0" name="Rounded Rectangle 49"/>
          <p:cNvSpPr/>
          <p:nvPr/>
        </p:nvSpPr>
        <p:spPr>
          <a:xfrm>
            <a:off x="1320567" y="4597727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</a:t>
            </a:r>
            <a:br>
              <a:rPr lang="en-US" dirty="0"/>
            </a:br>
            <a:r>
              <a:rPr lang="en-US" dirty="0"/>
              <a:t>(LDA)</a:t>
            </a:r>
            <a:endParaRPr lang="he-IL" dirty="0"/>
          </a:p>
        </p:txBody>
      </p:sp>
      <p:sp>
        <p:nvSpPr>
          <p:cNvPr id="51" name="Rounded Rectangle 50"/>
          <p:cNvSpPr/>
          <p:nvPr/>
        </p:nvSpPr>
        <p:spPr>
          <a:xfrm>
            <a:off x="1320567" y="5545578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Quadratic (QDA)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1"/>
            <a:endCxn id="50" idx="3"/>
          </p:cNvCxnSpPr>
          <p:nvPr/>
        </p:nvCxnSpPr>
        <p:spPr>
          <a:xfrm flipH="1" flipV="1">
            <a:off x="3106332" y="4909699"/>
            <a:ext cx="70095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1"/>
            <a:endCxn id="51" idx="3"/>
          </p:cNvCxnSpPr>
          <p:nvPr/>
        </p:nvCxnSpPr>
        <p:spPr>
          <a:xfrm flipH="1">
            <a:off x="3106332" y="5344596"/>
            <a:ext cx="700956" cy="5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Trees, Forests, Boosting, etc.</a:t>
            </a:r>
            <a:endParaRPr lang="he-IL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Given data </a:t>
                </a:r>
                <a:r>
                  <a:rPr lang="en-US" i="1" dirty="0"/>
                  <a:t>X</a:t>
                </a:r>
                <a:r>
                  <a:rPr lang="en-US" dirty="0"/>
                  <a:t> (matrix) with independent </a:t>
                </a:r>
                <a:r>
                  <a:rPr lang="en-US" b="1" dirty="0"/>
                  <a:t>categorical </a:t>
                </a:r>
                <a:r>
                  <a:rPr lang="en-US" dirty="0"/>
                  <a:t>result </a:t>
                </a:r>
                <a:r>
                  <a:rPr lang="en-US" i="1" dirty="0"/>
                  <a:t>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/>
                  <a:t>Y </a:t>
                </a:r>
                <a:r>
                  <a:rPr lang="en-US" dirty="0"/>
                  <a:t>can be a 0-1; T-F; or even multiple level variable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Find a prediction to </a:t>
                </a:r>
                <a:r>
                  <a:rPr lang="en-US" i="1" dirty="0"/>
                  <a:t>Y</a:t>
                </a:r>
                <a:r>
                  <a:rPr lang="en-US" dirty="0"/>
                  <a:t> or formally, find: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Or more generally that </a:t>
                </a:r>
                <a:r>
                  <a:rPr lang="en-US" i="1" dirty="0"/>
                  <a:t>Y</a:t>
                </a:r>
                <a:r>
                  <a:rPr lang="en-US" dirty="0"/>
                  <a:t> is of a certain type,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Probability is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hence, linear regression does not capture its range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0FC6-4FC2-4723-AB64-BFCE6A80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accuracy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EBF2-7280-4121-9C49-E9B7CE72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measure accuracy?</a:t>
            </a:r>
          </a:p>
          <a:p>
            <a:pPr lvl="1"/>
            <a:r>
              <a:rPr lang="en-US" b="1" dirty="0"/>
              <a:t>Objective</a:t>
            </a:r>
            <a:r>
              <a:rPr lang="en-US" dirty="0"/>
              <a:t>: e.g., likelihood function, vs.: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: e.g., Confusion matrix (misclassification), ROC, AUC,…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7ED92-3794-4CC6-8A43-D54896C7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25519-DE70-4828-B305-D0CFBE57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F9060-C30B-40DE-A7CE-67DAAEADD72F}"/>
              </a:ext>
            </a:extLst>
          </p:cNvPr>
          <p:cNvGrpSpPr/>
          <p:nvPr/>
        </p:nvGrpSpPr>
        <p:grpSpPr>
          <a:xfrm>
            <a:off x="2681959" y="3515934"/>
            <a:ext cx="2913321" cy="2468941"/>
            <a:chOff x="1626784" y="3515934"/>
            <a:chExt cx="2913321" cy="24689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E0C4EBD-B652-4DA8-8EF4-57A49E1E07A0}"/>
                </a:ext>
              </a:extLst>
            </p:cNvPr>
            <p:cNvSpPr/>
            <p:nvPr/>
          </p:nvSpPr>
          <p:spPr>
            <a:xfrm>
              <a:off x="1626784" y="3515934"/>
              <a:ext cx="2913321" cy="2468941"/>
            </a:xfrm>
            <a:prstGeom prst="roundRect">
              <a:avLst>
                <a:gd name="adj" fmla="val 50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2D13D4-C487-4A5D-A334-4E0D552D684F}"/>
                </a:ext>
              </a:extLst>
            </p:cNvPr>
            <p:cNvSpPr/>
            <p:nvPr/>
          </p:nvSpPr>
          <p:spPr>
            <a:xfrm>
              <a:off x="2215614" y="3611631"/>
              <a:ext cx="1814126" cy="5988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Objective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EE4BE8-9DDA-4F25-ADE1-DBA6B0204D4B}"/>
                </a:ext>
              </a:extLst>
            </p:cNvPr>
            <p:cNvSpPr/>
            <p:nvPr/>
          </p:nvSpPr>
          <p:spPr>
            <a:xfrm>
              <a:off x="1765005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Entropy</a:t>
              </a:r>
              <a:endParaRPr lang="en-IL" sz="16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380F29-292B-4E12-BA4B-069E858BB621}"/>
                </a:ext>
              </a:extLst>
            </p:cNvPr>
            <p:cNvSpPr/>
            <p:nvPr/>
          </p:nvSpPr>
          <p:spPr>
            <a:xfrm>
              <a:off x="1765005" y="4875992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Gini</a:t>
              </a:r>
              <a:endParaRPr lang="en-IL" sz="16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388C11-8F8D-4334-8FD3-66CCBCA73441}"/>
                </a:ext>
              </a:extLst>
            </p:cNvPr>
            <p:cNvSpPr/>
            <p:nvPr/>
          </p:nvSpPr>
          <p:spPr>
            <a:xfrm>
              <a:off x="3186473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Likelihood</a:t>
              </a:r>
              <a:endParaRPr lang="en-IL" sz="14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D220F6-A550-4B51-9138-46397987E472}"/>
                </a:ext>
              </a:extLst>
            </p:cNvPr>
            <p:cNvSpPr/>
            <p:nvPr/>
          </p:nvSpPr>
          <p:spPr>
            <a:xfrm>
              <a:off x="3186473" y="4875992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Bayes</a:t>
              </a:r>
              <a:endParaRPr lang="en-IL" sz="16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60B6BF-3CC5-48F3-8A54-095EA6DB9B22}"/>
                </a:ext>
              </a:extLst>
            </p:cNvPr>
            <p:cNvSpPr/>
            <p:nvPr/>
          </p:nvSpPr>
          <p:spPr>
            <a:xfrm>
              <a:off x="1765005" y="5426174"/>
              <a:ext cx="1212111" cy="4018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Separator Margin</a:t>
              </a:r>
              <a:endParaRPr lang="en-IL" sz="12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D8D218-FE2D-47B7-9F24-51C540245C52}"/>
                </a:ext>
              </a:extLst>
            </p:cNvPr>
            <p:cNvSpPr/>
            <p:nvPr/>
          </p:nvSpPr>
          <p:spPr>
            <a:xfrm>
              <a:off x="3186473" y="5411601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  <a:endParaRPr lang="en-IL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EE9021-E660-4ACE-A02E-EF37FCEC01D8}"/>
              </a:ext>
            </a:extLst>
          </p:cNvPr>
          <p:cNvGrpSpPr/>
          <p:nvPr/>
        </p:nvGrpSpPr>
        <p:grpSpPr>
          <a:xfrm>
            <a:off x="6596720" y="3515934"/>
            <a:ext cx="2913321" cy="2468941"/>
            <a:chOff x="7548867" y="3515934"/>
            <a:chExt cx="2913321" cy="24689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3F6CABE-6668-4F27-9F93-42E7ACBE976D}"/>
                </a:ext>
              </a:extLst>
            </p:cNvPr>
            <p:cNvSpPr/>
            <p:nvPr/>
          </p:nvSpPr>
          <p:spPr>
            <a:xfrm>
              <a:off x="7548867" y="3515934"/>
              <a:ext cx="2913321" cy="2468941"/>
            </a:xfrm>
            <a:prstGeom prst="roundRect">
              <a:avLst>
                <a:gd name="adj" fmla="val 50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8FD5A4-535C-4897-8CF5-4DEDEAAAF2A8}"/>
                </a:ext>
              </a:extLst>
            </p:cNvPr>
            <p:cNvSpPr/>
            <p:nvPr/>
          </p:nvSpPr>
          <p:spPr>
            <a:xfrm>
              <a:off x="8098465" y="3611631"/>
              <a:ext cx="1814126" cy="5988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Performance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8F763AB-1634-4EA3-BB03-F67F7A40EC48}"/>
                </a:ext>
              </a:extLst>
            </p:cNvPr>
            <p:cNvSpPr/>
            <p:nvPr/>
          </p:nvSpPr>
          <p:spPr>
            <a:xfrm>
              <a:off x="7734692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Type-I</a:t>
              </a:r>
              <a:endParaRPr lang="en-IL" sz="16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FDA49A1-C413-49D7-8B6F-EB6EE1DB0240}"/>
                </a:ext>
              </a:extLst>
            </p:cNvPr>
            <p:cNvSpPr/>
            <p:nvPr/>
          </p:nvSpPr>
          <p:spPr>
            <a:xfrm>
              <a:off x="7734691" y="4888374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Type-II</a:t>
              </a:r>
              <a:endParaRPr lang="en-IL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A98133-2B93-40D4-AF35-702C62E6CF51}"/>
                </a:ext>
              </a:extLst>
            </p:cNvPr>
            <p:cNvSpPr/>
            <p:nvPr/>
          </p:nvSpPr>
          <p:spPr>
            <a:xfrm>
              <a:off x="9114389" y="4329241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ROC</a:t>
              </a:r>
              <a:endParaRPr lang="en-IL" sz="16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68EBC21-5758-483B-93A5-5DF3A008596E}"/>
                </a:ext>
              </a:extLst>
            </p:cNvPr>
            <p:cNvSpPr/>
            <p:nvPr/>
          </p:nvSpPr>
          <p:spPr>
            <a:xfrm>
              <a:off x="9114389" y="4875991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AUC</a:t>
              </a:r>
              <a:endParaRPr lang="en-IL" sz="16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02DB25E-0656-4561-BC64-9F6E47DC9C95}"/>
                </a:ext>
              </a:extLst>
            </p:cNvPr>
            <p:cNvSpPr/>
            <p:nvPr/>
          </p:nvSpPr>
          <p:spPr>
            <a:xfrm>
              <a:off x="7734691" y="5426174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Operational Implications</a:t>
              </a:r>
              <a:endParaRPr lang="en-IL" sz="12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0ADBA9-DCAE-4135-BC21-1AE85B4668D3}"/>
                </a:ext>
              </a:extLst>
            </p:cNvPr>
            <p:cNvSpPr/>
            <p:nvPr/>
          </p:nvSpPr>
          <p:spPr>
            <a:xfrm>
              <a:off x="9114389" y="5411600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  <a:endParaRPr lang="en-IL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D12819-25BD-4DEE-B7AF-DD4442AE1857}"/>
              </a:ext>
            </a:extLst>
          </p:cNvPr>
          <p:cNvGrpSpPr/>
          <p:nvPr/>
        </p:nvGrpSpPr>
        <p:grpSpPr>
          <a:xfrm>
            <a:off x="7071887" y="6132097"/>
            <a:ext cx="4164810" cy="584775"/>
            <a:chOff x="8235728" y="342051"/>
            <a:chExt cx="4164810" cy="584775"/>
          </a:xfrm>
        </p:grpSpPr>
        <p:pic>
          <p:nvPicPr>
            <p:cNvPr id="22" name="Picture 21">
              <a:hlinkClick r:id="rId3"/>
              <a:extLst>
                <a:ext uri="{FF2B5EF4-FFF2-40B4-BE49-F238E27FC236}">
                  <a16:creationId xmlns:a16="http://schemas.microsoft.com/office/drawing/2014/main" id="{DB58D866-C1C8-46C0-8AC0-0119F1B82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61" t="18242" r="8788" b="16788"/>
            <a:stretch/>
          </p:blipFill>
          <p:spPr>
            <a:xfrm>
              <a:off x="8235728" y="356980"/>
              <a:ext cx="640080" cy="55335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017EAA-0246-48A0-80A4-30764F645462}"/>
                </a:ext>
              </a:extLst>
            </p:cNvPr>
            <p:cNvSpPr txBox="1"/>
            <p:nvPr/>
          </p:nvSpPr>
          <p:spPr>
            <a:xfrm>
              <a:off x="8931580" y="342051"/>
              <a:ext cx="3468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Sanity check:</a:t>
              </a:r>
            </a:p>
            <a:p>
              <a:r>
                <a:rPr lang="en-US" sz="1600" dirty="0"/>
                <a:t>Objectives vs. performance in </a:t>
              </a:r>
              <a:r>
                <a:rPr lang="en-US" sz="1600" i="1" dirty="0" err="1"/>
                <a:t>lm</a:t>
              </a:r>
              <a:endParaRPr lang="en-IL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6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Regression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8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C32C-85A4-4E9C-8105-FB22F774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and likelihood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995B1-110C-4833-A2FC-F96DC7D5A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logistic regression, we assume that the probability can be modeled as a function of a linear combination of </a:t>
                </a:r>
                <a:r>
                  <a:rPr lang="en-US" i="1" dirty="0"/>
                  <a:t>x</a:t>
                </a:r>
                <a:r>
                  <a:rPr lang="en-US" dirty="0"/>
                  <a:t>, i.e.: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is known as the “logit link function”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linear)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Likelihood serves as our objective. It measures the extent to which the observed event is likely to happen under the model’s assumptions, i.e.: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995B1-110C-4833-A2FC-F96DC7D5A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E927B-C0DC-4C85-9C78-CD5E09E1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BECF7-D857-47CB-81CD-79C2BAF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B8FC1D-4BF5-4834-ABE4-167D074807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B8FC1D-4BF5-4834-ABE4-167D07480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0A2C-CBBD-4347-BD7A-E09490B1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the linear regression case, we had a closed analytical form of the 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With logistic regression there is no closed analytical form to solve the max(log-likelihood), instead optimization algorithms such as Newton-Raphson are employed (see ESLII p.120-122)</a:t>
            </a:r>
          </a:p>
          <a:p>
            <a:pPr>
              <a:lnSpc>
                <a:spcPct val="150000"/>
              </a:lnSpc>
            </a:pPr>
            <a:r>
              <a:rPr lang="en-US" dirty="0"/>
              <a:t>Logistic regression example:</a:t>
            </a:r>
          </a:p>
          <a:p>
            <a:pPr>
              <a:lnSpc>
                <a:spcPct val="150000"/>
              </a:lnSpc>
            </a:pPr>
            <a:r>
              <a:rPr lang="en-US" dirty="0"/>
              <a:t>/class code/02-classification.Rmd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FC62-C5BC-4777-81BF-BF3855F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C889D-7C4E-46EE-98E1-F7AEB2CD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1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 Analysis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A9B70-9C48-4DEB-86FD-BC480DC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6CF1-E4B7-4764-9D3D-081E38A1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6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Instead of assuming a logit-linear model (logistic regression), we may consider an alternative approach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Does not assume a linear relationship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Model the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per each class of response variable </a:t>
                </a:r>
                <a:r>
                  <a:rPr lang="en-US" i="1" dirty="0" smtClean="0"/>
                  <a:t>Y</a:t>
                </a: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Use Bayes’ theorem to flip the estimates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642" y="2121408"/>
                <a:ext cx="9958812" cy="4050792"/>
              </a:xfrm>
              <a:blipFill>
                <a:blip r:embed="rId2"/>
                <a:stretch>
                  <a:fillRect l="-306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0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2911</TotalTime>
  <Words>739</Words>
  <Application>Microsoft Office PowerPoint</Application>
  <PresentationFormat>Widescreen</PresentationFormat>
  <Paragraphs>170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Cambria Math</vt:lpstr>
      <vt:lpstr>Century Gothic</vt:lpstr>
      <vt:lpstr>Gisha</vt:lpstr>
      <vt:lpstr>Times New Roman</vt:lpstr>
      <vt:lpstr>Wingdings</vt:lpstr>
      <vt:lpstr>Wood Type</vt:lpstr>
      <vt:lpstr>Classification Methods</vt:lpstr>
      <vt:lpstr>Contents for today</vt:lpstr>
      <vt:lpstr>Background</vt:lpstr>
      <vt:lpstr>Classification accuracy</vt:lpstr>
      <vt:lpstr>Logistics Regression</vt:lpstr>
      <vt:lpstr>Logistic regression and likelihood</vt:lpstr>
      <vt:lpstr>Finding the optimal β</vt:lpstr>
      <vt:lpstr>Discriminant Analysis</vt:lpstr>
      <vt:lpstr>Linear discriminant analysis</vt:lpstr>
      <vt:lpstr>“Under the hood” of LDA</vt:lpstr>
      <vt:lpstr>The distribution of X</vt:lpstr>
      <vt:lpstr>The classifier</vt:lpstr>
      <vt:lpstr>Quadratic discriminant analysis</vt:lpstr>
      <vt:lpstr>Discriminant analysis vs.  Logistic Regression</vt:lpstr>
      <vt:lpstr>LDA vs. QDA  (Bias-variance tradeoff)</vt:lpstr>
      <vt:lpstr>Summary quiz</vt:lpstr>
      <vt:lpstr>Yet another question…</vt:lpstr>
      <vt:lpstr>Contents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269</cp:revision>
  <dcterms:created xsi:type="dcterms:W3CDTF">2019-03-21T08:27:23Z</dcterms:created>
  <dcterms:modified xsi:type="dcterms:W3CDTF">2019-07-24T22:24:45Z</dcterms:modified>
</cp:coreProperties>
</file>