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302" r:id="rId12"/>
    <p:sldId id="296" r:id="rId13"/>
    <p:sldId id="298" r:id="rId14"/>
    <p:sldId id="303" r:id="rId15"/>
    <p:sldId id="304" r:id="rId16"/>
    <p:sldId id="299" r:id="rId17"/>
    <p:sldId id="300" r:id="rId18"/>
    <p:sldId id="305" r:id="rId19"/>
    <p:sldId id="306" r:id="rId20"/>
    <p:sldId id="307" r:id="rId21"/>
    <p:sldId id="28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AD278-EA32-4683-AFDD-461F4788A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6B6DC-98DE-4BD3-8FB3-79095C09D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FA9FE-87D7-40C6-A956-93D9FDB1F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BD90-9D5F-42B1-959B-49D9182481F7}" type="datetimeFigureOut">
              <a:rPr lang="en-CA" smtClean="0"/>
              <a:t>2024-02-07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4DD95-67BA-48D0-AE44-CD7514DEB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37071-A1C7-429E-B45F-CA483B483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D1D2-DF57-4184-B076-B66CF7CFDF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312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69760-B7AB-4CFD-812B-7D653F4EE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5BDD0-6113-42DD-9C73-D7DD141F9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D45D0-1C98-49F7-B67F-972CE8A6E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BD90-9D5F-42B1-959B-49D9182481F7}" type="datetimeFigureOut">
              <a:rPr lang="en-CA" smtClean="0"/>
              <a:t>2024-02-07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9B5E4-2DC6-41F4-A94C-F2D297E35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66FAC-FDA6-4041-84C3-35CD3346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D1D2-DF57-4184-B076-B66CF7CFDF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755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63754F-FD65-4B9C-B121-BDC0C2F71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3381BB-9113-4BC0-B84B-16CA5930D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C7183-721A-4D13-979C-82360DD22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BD90-9D5F-42B1-959B-49D9182481F7}" type="datetimeFigureOut">
              <a:rPr lang="en-CA" smtClean="0"/>
              <a:t>2024-02-07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3A47C-CF83-4067-8086-C23001AD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79539-7465-4095-85A1-7B574928B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D1D2-DF57-4184-B076-B66CF7CFDF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6771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5150-4D8E-4AEF-8A9E-C1C50C0D8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EB27B-23A5-4654-9FED-B83BBFB18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3F6EA-1DB9-42C7-A855-B850E9E8B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BD90-9D5F-42B1-959B-49D9182481F7}" type="datetimeFigureOut">
              <a:rPr lang="en-CA" smtClean="0"/>
              <a:t>2024-02-07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A0F6C-A6F8-4D9E-B4BF-BD9B3271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3ECE0-D3E0-49CB-89D7-B5D73ED61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D1D2-DF57-4184-B076-B66CF7CFDF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013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DE96-D289-4BB3-93A8-DB5C7DD2C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79464-68C9-4FD7-A460-33907BB84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36B13-B229-4115-98FB-EA26E24D3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BD90-9D5F-42B1-959B-49D9182481F7}" type="datetimeFigureOut">
              <a:rPr lang="en-CA" smtClean="0"/>
              <a:t>2024-02-07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23CA5-C358-4A0D-A561-6234AD637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FEF75-0D7E-4003-AB02-5747B517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D1D2-DF57-4184-B076-B66CF7CFDF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474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6FFA-AC9B-4785-80CD-D6D65252A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463BF-1936-4A3F-B2C7-D0C59011F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CFD00-7E36-4DA7-AF99-EF2899C4E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1DD40-0989-471C-AA87-A1AB31ECB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BD90-9D5F-42B1-959B-49D9182481F7}" type="datetimeFigureOut">
              <a:rPr lang="en-CA" smtClean="0"/>
              <a:t>2024-02-07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C29C0-82EB-406E-A024-65AAD4EB6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C9962-E437-4966-9EF1-0E9BA4209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D1D2-DF57-4184-B076-B66CF7CFDF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614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D4BB-8399-4355-B925-0E11A9C78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65691-DAA7-4391-8E78-3386C3FF3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56BA4-5F09-46CA-9134-F9F5DF4CC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7CFE9F-716A-48E2-A2B4-5665C09DC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1B5889-CB3E-4624-A5AD-B14D05210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760669-C802-4B89-B9B4-F7809BD9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BD90-9D5F-42B1-959B-49D9182481F7}" type="datetimeFigureOut">
              <a:rPr lang="en-CA" smtClean="0"/>
              <a:t>2024-02-07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4B3E38-B2A8-482B-A1C7-504F8758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7CBB53-0829-44C8-A548-2A1BC875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D1D2-DF57-4184-B076-B66CF7CFDF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3051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240B0-F3E0-46AB-8859-2C76979C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3C8FEF-B40E-4C61-8A3D-310508AC8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BD90-9D5F-42B1-959B-49D9182481F7}" type="datetimeFigureOut">
              <a:rPr lang="en-CA" smtClean="0"/>
              <a:t>2024-02-07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4B5133-8C1C-4ABC-B8A3-227E87128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DA0D0-83C3-432F-B697-CF5142276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D1D2-DF57-4184-B076-B66CF7CFDF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166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4D00B2-2490-4E86-8CE2-CA0D03402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BD90-9D5F-42B1-959B-49D9182481F7}" type="datetimeFigureOut">
              <a:rPr lang="en-CA" smtClean="0"/>
              <a:t>2024-02-07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979BF1-94F6-4C5A-8E1B-FAECCA496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050B5-1102-4C5B-BA46-9C81B865F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D1D2-DF57-4184-B076-B66CF7CFDF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1749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5F27A-6DC8-4510-A93F-A91B2DBB3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C1C44-EC21-4F12-A599-A15F1AB69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C7669-EB6F-4820-AFA0-1D01E5ED3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54FAA-DEC6-4376-BC37-157607BEF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BD90-9D5F-42B1-959B-49D9182481F7}" type="datetimeFigureOut">
              <a:rPr lang="en-CA" smtClean="0"/>
              <a:t>2024-02-07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69E02-37C3-4E1D-B709-71790E19F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1624C-AF0B-443D-9F42-FB46CFAE2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D1D2-DF57-4184-B076-B66CF7CFDF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9002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B0C2-A29E-49FD-B095-4CB65EEB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37F747-B1CB-4F3A-89D8-7A23B7544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07E3F7-3012-4A0D-BF52-40214B7B2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C9D57-CACF-4577-ABC9-4E6313F6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1BD90-9D5F-42B1-959B-49D9182481F7}" type="datetimeFigureOut">
              <a:rPr lang="en-CA" smtClean="0"/>
              <a:t>2024-02-07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05ED4-566E-40FB-9483-FBFFB575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7BFFE-27CE-449E-8DE3-11DFD9717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6D1D2-DF57-4184-B076-B66CF7CFDF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759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BE66B1-760F-460A-AEA7-FBB3A9598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D7FDE-2CA4-4788-ABF4-FFA381F42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2DC7D-560A-4D15-92BF-F733AE2E2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1BD90-9D5F-42B1-959B-49D9182481F7}" type="datetimeFigureOut">
              <a:rPr lang="en-CA" smtClean="0"/>
              <a:t>2024-02-07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C59F4-892B-4A30-B50E-9D1AE28C7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C7355-98D3-45E0-BBB0-086451BBE1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6D1D2-DF57-4184-B076-B66CF7CFDF8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2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D2D43-E784-4DE0-A00B-915C889C3B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Common Artefacts in MRI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5B839-820C-45C5-A528-BD63343DDC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Irene Vavasour</a:t>
            </a:r>
          </a:p>
          <a:p>
            <a:r>
              <a:rPr lang="en-CA" dirty="0"/>
              <a:t>Feb 7, 2024</a:t>
            </a:r>
          </a:p>
          <a:p>
            <a:endParaRPr lang="en-CA" dirty="0"/>
          </a:p>
          <a:p>
            <a:r>
              <a:rPr lang="en-CA" dirty="0"/>
              <a:t>UBC MRI Research Monthly Analysis Meeting</a:t>
            </a:r>
          </a:p>
        </p:txBody>
      </p:sp>
    </p:spTree>
    <p:extLst>
      <p:ext uri="{BB962C8B-B14F-4D97-AF65-F5344CB8AC3E}">
        <p14:creationId xmlns:p14="http://schemas.microsoft.com/office/powerpoint/2010/main" val="4164854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A5954-3462-43E4-A1AC-748196188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Phase Wrap Artefact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254BE-0DE1-4CED-AB09-17F152841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Unfortunately most of the ways we can fix it involve altering the sequence parameters!</a:t>
            </a:r>
          </a:p>
          <a:p>
            <a:endParaRPr lang="en-US" dirty="0"/>
          </a:p>
          <a:p>
            <a:r>
              <a:rPr lang="en-US" dirty="0"/>
              <a:t>Swap phase and frequency encoding directions</a:t>
            </a:r>
          </a:p>
          <a:p>
            <a:r>
              <a:rPr lang="en-US" dirty="0"/>
              <a:t>Turn on oversampling (phase and slice)</a:t>
            </a:r>
          </a:p>
          <a:p>
            <a:r>
              <a:rPr lang="en-US" dirty="0"/>
              <a:t>Increase FOV</a:t>
            </a:r>
          </a:p>
          <a:p>
            <a:endParaRPr lang="en-US" dirty="0"/>
          </a:p>
          <a:p>
            <a:r>
              <a:rPr lang="en-US" dirty="0"/>
              <a:t>All we can do in research is:</a:t>
            </a:r>
          </a:p>
          <a:p>
            <a:pPr lvl="1"/>
            <a:r>
              <a:rPr lang="en-US" dirty="0"/>
              <a:t>Position the FOV such that it avoids out of volume anatomy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90188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21BE5-B214-4FAA-89D9-DFCA0022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Gibbs Ringing Artefact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D0361-1C52-4599-AE7C-35992B91C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 collection limited in frequency range can lead to ringing (dark bands) at sharp edges</a:t>
            </a:r>
          </a:p>
          <a:p>
            <a:pPr lvl="1"/>
            <a:r>
              <a:rPr lang="en-CA" dirty="0"/>
              <a:t>Use low pass filter to remove the offending high frequency components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4A30A2-E3E1-4AB2-9BDD-42785EB4F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423" y="3550412"/>
            <a:ext cx="2229153" cy="2761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769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5C509-652F-45AA-8C57-B8FFE8059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Error Artefacts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08BDC-DA02-4C30-988F-A00575582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80406" cy="4351338"/>
          </a:xfrm>
        </p:spPr>
        <p:txBody>
          <a:bodyPr/>
          <a:lstStyle/>
          <a:p>
            <a:r>
              <a:rPr lang="en-US" dirty="0"/>
              <a:t>Due to spikes of noise in raw data (</a:t>
            </a:r>
            <a:r>
              <a:rPr lang="en-US" dirty="0" err="1"/>
              <a:t>ie</a:t>
            </a:r>
            <a:r>
              <a:rPr lang="en-US" dirty="0"/>
              <a:t> k-space).  Image is Fourier Transformed into bars/stripes</a:t>
            </a:r>
          </a:p>
          <a:p>
            <a:pPr lvl="1"/>
            <a:r>
              <a:rPr lang="en-US" dirty="0"/>
              <a:t>Try and reprocess the raw data</a:t>
            </a:r>
          </a:p>
          <a:p>
            <a:pPr lvl="1"/>
            <a:r>
              <a:rPr lang="en-US" dirty="0"/>
              <a:t>Is there a noise source that could be responsible (hardware)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4DBE4E-09F8-408F-B519-44F7546D2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244" y="3588523"/>
            <a:ext cx="2953512" cy="29535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20D02B-55F4-4BE2-821E-4472A8C2DCC1}"/>
              </a:ext>
            </a:extLst>
          </p:cNvPr>
          <p:cNvSpPr txBox="1"/>
          <p:nvPr/>
        </p:nvSpPr>
        <p:spPr>
          <a:xfrm>
            <a:off x="9573976" y="6611779"/>
            <a:ext cx="26180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https://mriquestions.com/data-artifacts.html</a:t>
            </a:r>
          </a:p>
        </p:txBody>
      </p:sp>
    </p:spTree>
    <p:extLst>
      <p:ext uri="{BB962C8B-B14F-4D97-AF65-F5344CB8AC3E}">
        <p14:creationId xmlns:p14="http://schemas.microsoft.com/office/powerpoint/2010/main" val="863614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7BEAB-31C3-46D1-AD2A-107E0619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Zipper Artefacts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42127-E804-4A9F-AFCA-0FC5B7F1F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4559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Line or lines occurring in the frequency encoding direction that propagate through the entire FOV</a:t>
            </a:r>
          </a:p>
          <a:p>
            <a:endParaRPr lang="en-US" dirty="0"/>
          </a:p>
          <a:p>
            <a:r>
              <a:rPr lang="en-US" dirty="0"/>
              <a:t>Usually due to RF interference/noise picked up by the receiver coil and encoded into the image</a:t>
            </a:r>
          </a:p>
          <a:p>
            <a:endParaRPr lang="en-US" dirty="0"/>
          </a:p>
          <a:p>
            <a:pPr lvl="1"/>
            <a:r>
              <a:rPr lang="en-US" dirty="0"/>
              <a:t>Close the scanner room door</a:t>
            </a:r>
          </a:p>
          <a:p>
            <a:pPr lvl="1"/>
            <a:r>
              <a:rPr lang="en-US" dirty="0"/>
              <a:t>Remove possible sources from scanner room</a:t>
            </a:r>
          </a:p>
          <a:p>
            <a:pPr lvl="1"/>
            <a:r>
              <a:rPr lang="en-US" dirty="0"/>
              <a:t>Test Faraday cage for leaks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18889B-B4CE-4B1E-A502-FCA41B015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202" y="1825625"/>
            <a:ext cx="3168352" cy="33923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3528B9-2E84-4A54-B53C-4B41815F0D53}"/>
              </a:ext>
            </a:extLst>
          </p:cNvPr>
          <p:cNvSpPr txBox="1"/>
          <p:nvPr/>
        </p:nvSpPr>
        <p:spPr>
          <a:xfrm>
            <a:off x="9537106" y="6546538"/>
            <a:ext cx="26548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https://mriquestions.com/zipper-artifact.html</a:t>
            </a:r>
          </a:p>
        </p:txBody>
      </p:sp>
    </p:spTree>
    <p:extLst>
      <p:ext uri="{BB962C8B-B14F-4D97-AF65-F5344CB8AC3E}">
        <p14:creationId xmlns:p14="http://schemas.microsoft.com/office/powerpoint/2010/main" val="4251833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983F2-91CA-4C3B-8583-556F61831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Eddy Current Artefacts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794C9-D7F0-47C3-9B45-69D91F7BB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406662" cy="44809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Currents are generated in a nearby conductor whenever a changing magnetic field is present</a:t>
            </a:r>
            <a:endParaRPr lang="en-CA" sz="1700" dirty="0"/>
          </a:p>
          <a:p>
            <a:r>
              <a:rPr lang="en-CA" dirty="0"/>
              <a:t>Can lead to </a:t>
            </a:r>
          </a:p>
          <a:p>
            <a:pPr lvl="1"/>
            <a:r>
              <a:rPr lang="en-CA" dirty="0"/>
              <a:t>delay in the gradient form</a:t>
            </a:r>
          </a:p>
          <a:p>
            <a:pPr lvl="1"/>
            <a:r>
              <a:rPr lang="en-CA" dirty="0"/>
              <a:t>lingering gradient form tail</a:t>
            </a:r>
          </a:p>
          <a:p>
            <a:pPr lvl="2"/>
            <a:r>
              <a:rPr lang="en-CA" dirty="0"/>
              <a:t>Often arises from diffusion gradients</a:t>
            </a:r>
          </a:p>
          <a:p>
            <a:pPr lvl="2"/>
            <a:r>
              <a:rPr lang="en-CA" dirty="0"/>
              <a:t>distortions are affine so fixed with registration</a:t>
            </a:r>
          </a:p>
          <a:p>
            <a:pPr lvl="1"/>
            <a:endParaRPr lang="en-CA" sz="1700" dirty="0"/>
          </a:p>
          <a:p>
            <a:r>
              <a:rPr lang="en-CA" dirty="0"/>
              <a:t>Fixes</a:t>
            </a:r>
          </a:p>
          <a:p>
            <a:pPr lvl="1"/>
            <a:r>
              <a:rPr lang="en-CA" dirty="0"/>
              <a:t>pre-emphasis</a:t>
            </a:r>
          </a:p>
          <a:p>
            <a:pPr lvl="1"/>
            <a:r>
              <a:rPr lang="en-CA" dirty="0"/>
              <a:t>crusher gradients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5DA11D-728F-4105-ADD1-6FC8808A73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57133" r="64258"/>
          <a:stretch/>
        </p:blipFill>
        <p:spPr>
          <a:xfrm>
            <a:off x="7319126" y="1559082"/>
            <a:ext cx="4251491" cy="16939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35F7CB-3228-4F07-A4B0-84E05AACF5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06" t="55445" r="12023"/>
          <a:stretch/>
        </p:blipFill>
        <p:spPr>
          <a:xfrm>
            <a:off x="7319125" y="4128941"/>
            <a:ext cx="4251491" cy="17606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085E03-C364-4C1C-AD87-2DA00163ED04}"/>
              </a:ext>
            </a:extLst>
          </p:cNvPr>
          <p:cNvSpPr txBox="1"/>
          <p:nvPr/>
        </p:nvSpPr>
        <p:spPr>
          <a:xfrm>
            <a:off x="8249671" y="1210273"/>
            <a:ext cx="240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Short </a:t>
            </a:r>
            <a:r>
              <a:rPr lang="el-GR" dirty="0"/>
              <a:t>τ</a:t>
            </a:r>
            <a:r>
              <a:rPr lang="en-CA" dirty="0"/>
              <a:t>, large amplitude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0ED54A-0E77-412A-8684-149421A197FA}"/>
              </a:ext>
            </a:extLst>
          </p:cNvPr>
          <p:cNvSpPr txBox="1"/>
          <p:nvPr/>
        </p:nvSpPr>
        <p:spPr>
          <a:xfrm>
            <a:off x="8249671" y="3759609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Long </a:t>
            </a:r>
            <a:r>
              <a:rPr lang="el-GR" dirty="0"/>
              <a:t>τ</a:t>
            </a:r>
            <a:r>
              <a:rPr lang="en-CA" dirty="0"/>
              <a:t>, small amplitude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E4E28D-B030-48C4-A642-D779C162C48F}"/>
              </a:ext>
            </a:extLst>
          </p:cNvPr>
          <p:cNvSpPr txBox="1"/>
          <p:nvPr/>
        </p:nvSpPr>
        <p:spPr>
          <a:xfrm>
            <a:off x="10928911" y="6619014"/>
            <a:ext cx="12859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C Baron ISMTM 2023</a:t>
            </a:r>
          </a:p>
        </p:txBody>
      </p:sp>
    </p:spTree>
    <p:extLst>
      <p:ext uri="{BB962C8B-B14F-4D97-AF65-F5344CB8AC3E}">
        <p14:creationId xmlns:p14="http://schemas.microsoft.com/office/powerpoint/2010/main" val="776258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3DD1-882A-4009-979F-542538264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Eddy Current Artefacts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AC6EC-705C-4F20-9664-D65F927E4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non-cartesian data collection, eddy currents can lead to image blurring</a:t>
            </a:r>
          </a:p>
          <a:p>
            <a:pPr lvl="1"/>
            <a:r>
              <a:rPr lang="en-CA" dirty="0"/>
              <a:t>needs to be corrected during reconstruction</a:t>
            </a:r>
          </a:p>
          <a:p>
            <a:pPr lvl="1"/>
            <a:r>
              <a:rPr lang="en-CA" dirty="0"/>
              <a:t>can use gradient impulse response function (GIRF)</a:t>
            </a:r>
          </a:p>
          <a:p>
            <a:pPr lvl="1"/>
            <a:r>
              <a:rPr lang="en-CA" dirty="0"/>
              <a:t>or even better with concurrent field monitoring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5CA52-48C5-480A-BD25-F8B8DA5D39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4" t="4423" r="1764" b="1852"/>
          <a:stretch/>
        </p:blipFill>
        <p:spPr>
          <a:xfrm>
            <a:off x="4251650" y="3899880"/>
            <a:ext cx="3688699" cy="29298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464235-27D5-4334-9308-F045FDEE8903}"/>
              </a:ext>
            </a:extLst>
          </p:cNvPr>
          <p:cNvSpPr txBox="1"/>
          <p:nvPr/>
        </p:nvSpPr>
        <p:spPr>
          <a:xfrm>
            <a:off x="10940862" y="6611779"/>
            <a:ext cx="12715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tx2"/>
                </a:solidFill>
              </a:rPr>
              <a:t>Vannesjo</a:t>
            </a:r>
            <a:r>
              <a:rPr lang="en-US" sz="1000" dirty="0">
                <a:solidFill>
                  <a:schemeClr val="tx2"/>
                </a:solidFill>
              </a:rPr>
              <a:t> MRM 2016</a:t>
            </a:r>
          </a:p>
        </p:txBody>
      </p:sp>
    </p:spTree>
    <p:extLst>
      <p:ext uri="{BB962C8B-B14F-4D97-AF65-F5344CB8AC3E}">
        <p14:creationId xmlns:p14="http://schemas.microsoft.com/office/powerpoint/2010/main" val="829280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0049A-3381-4328-9C95-50BB40EBA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Chemical Shift Artefacts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2C92E-B1C3-4857-927A-3371F2C04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Fat and water resonate at slightly different frequencies  </a:t>
            </a:r>
          </a:p>
          <a:p>
            <a:r>
              <a:rPr lang="en-US" dirty="0"/>
              <a:t>The signal from fat will be displaced relative to its actual location towards the lower frequency side of the encoding axis</a:t>
            </a:r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193BC0-4B4F-4333-A271-F7F63C011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405" y="3438962"/>
            <a:ext cx="6602349" cy="28582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52A880-4FEF-4AD5-A80B-01A67F0E6DB4}"/>
              </a:ext>
            </a:extLst>
          </p:cNvPr>
          <p:cNvSpPr txBox="1"/>
          <p:nvPr/>
        </p:nvSpPr>
        <p:spPr>
          <a:xfrm>
            <a:off x="9193516" y="6611779"/>
            <a:ext cx="30893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https://mriquestions.com/chemical-shift-artifact.html</a:t>
            </a:r>
          </a:p>
        </p:txBody>
      </p:sp>
    </p:spTree>
    <p:extLst>
      <p:ext uri="{BB962C8B-B14F-4D97-AF65-F5344CB8AC3E}">
        <p14:creationId xmlns:p14="http://schemas.microsoft.com/office/powerpoint/2010/main" val="25010406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36B28-B5C8-4B62-BFF3-85E4BD197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Chemical Shift Artefacts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5BAE6-6380-48BF-A5CD-4182A939F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Unfortunately most of the ways we can fix it involve altering the sequence parameters!</a:t>
            </a:r>
          </a:p>
          <a:p>
            <a:r>
              <a:rPr lang="en-US" dirty="0"/>
              <a:t>Use a higher receive bandwidth</a:t>
            </a:r>
          </a:p>
          <a:p>
            <a:r>
              <a:rPr lang="en-US" dirty="0"/>
              <a:t>Swap phase and frequency encoding directions</a:t>
            </a:r>
          </a:p>
          <a:p>
            <a:endParaRPr lang="en-US" dirty="0"/>
          </a:p>
          <a:p>
            <a:r>
              <a:rPr lang="en-US" dirty="0"/>
              <a:t>All we can do in research is:</a:t>
            </a:r>
          </a:p>
          <a:p>
            <a:pPr lvl="1"/>
            <a:r>
              <a:rPr lang="en-US" dirty="0"/>
              <a:t>Plan our sequences better</a:t>
            </a:r>
          </a:p>
          <a:p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0F4279-3DD4-43BC-99B9-9C049322B11E}"/>
              </a:ext>
            </a:extLst>
          </p:cNvPr>
          <p:cNvSpPr txBox="1"/>
          <p:nvPr/>
        </p:nvSpPr>
        <p:spPr>
          <a:xfrm>
            <a:off x="9176109" y="6611779"/>
            <a:ext cx="30893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https://mriquestions.com/chemical-shift-artifact.html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C2450-CFE9-48A1-B766-35B924E01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8956" y="3739039"/>
            <a:ext cx="4680585" cy="287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72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ECAC6-112B-4B97-B6EF-1791BAE7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Image Reconstruction Artefacts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E2AF9-1C1F-46E1-86CA-D86A291C0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Artefacts arise due to </a:t>
            </a:r>
          </a:p>
          <a:p>
            <a:pPr lvl="1"/>
            <a:r>
              <a:rPr lang="en-CA" dirty="0"/>
              <a:t>finite scan time</a:t>
            </a:r>
          </a:p>
          <a:p>
            <a:pPr lvl="1"/>
            <a:r>
              <a:rPr lang="en-CA" dirty="0"/>
              <a:t>acquire discrete points</a:t>
            </a:r>
          </a:p>
          <a:p>
            <a:pPr lvl="2"/>
            <a:r>
              <a:rPr lang="en-CA" dirty="0"/>
              <a:t>leads to aliasing and phase wrap</a:t>
            </a:r>
          </a:p>
          <a:p>
            <a:pPr lvl="1"/>
            <a:r>
              <a:rPr lang="en-CA" dirty="0"/>
              <a:t>limited bandwidth</a:t>
            </a:r>
          </a:p>
          <a:p>
            <a:pPr lvl="2"/>
            <a:r>
              <a:rPr lang="en-CA" dirty="0"/>
              <a:t>leads to blurring and Gibbs ringing</a:t>
            </a:r>
          </a:p>
          <a:p>
            <a:pPr lvl="2"/>
            <a:endParaRPr lang="en-CA" dirty="0"/>
          </a:p>
          <a:p>
            <a:r>
              <a:rPr lang="en-CA" dirty="0"/>
              <a:t>Parallel imaging</a:t>
            </a:r>
          </a:p>
          <a:p>
            <a:pPr lvl="1"/>
            <a:r>
              <a:rPr lang="en-CA" dirty="0"/>
              <a:t>noise amplification</a:t>
            </a:r>
          </a:p>
          <a:p>
            <a:pPr lvl="1"/>
            <a:r>
              <a:rPr lang="en-CA" dirty="0"/>
              <a:t>residual aliasing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92FE36-0C7E-4D94-9FA3-AE68BCA10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312" y="4242655"/>
            <a:ext cx="5961490" cy="25183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6D7757-C4DC-4E5A-A084-5CC98D7B4AAF}"/>
              </a:ext>
            </a:extLst>
          </p:cNvPr>
          <p:cNvSpPr txBox="1"/>
          <p:nvPr/>
        </p:nvSpPr>
        <p:spPr>
          <a:xfrm>
            <a:off x="10966621" y="6600160"/>
            <a:ext cx="12186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G Cruz ISMTM 2023</a:t>
            </a:r>
          </a:p>
        </p:txBody>
      </p:sp>
    </p:spTree>
    <p:extLst>
      <p:ext uri="{BB962C8B-B14F-4D97-AF65-F5344CB8AC3E}">
        <p14:creationId xmlns:p14="http://schemas.microsoft.com/office/powerpoint/2010/main" val="307651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5F6BA-E3A6-4AE9-921C-03B8F3CC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Image Reconstruction Artefacts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18FB5-E4B4-4123-B0DD-599614C79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Compressed sensing requires a regularisation factor</a:t>
            </a:r>
          </a:p>
          <a:p>
            <a:pPr lvl="1"/>
            <a:r>
              <a:rPr lang="en-CA" dirty="0"/>
              <a:t>If it is not optimised then can get</a:t>
            </a:r>
          </a:p>
          <a:p>
            <a:pPr lvl="2"/>
            <a:r>
              <a:rPr lang="en-CA" dirty="0"/>
              <a:t>under regularised = noise</a:t>
            </a:r>
          </a:p>
          <a:p>
            <a:pPr lvl="2"/>
            <a:r>
              <a:rPr lang="en-CA" dirty="0"/>
              <a:t>over regularised = blurring</a:t>
            </a:r>
          </a:p>
          <a:p>
            <a:pPr lvl="2"/>
            <a:endParaRPr lang="en-CA" sz="1500" dirty="0"/>
          </a:p>
          <a:p>
            <a:r>
              <a:rPr lang="en-CA" dirty="0"/>
              <a:t>Conventional reconstruction </a:t>
            </a:r>
          </a:p>
          <a:p>
            <a:pPr lvl="1"/>
            <a:r>
              <a:rPr lang="en-CA" dirty="0"/>
              <a:t>well characterised linear operations and can be simply solved</a:t>
            </a:r>
          </a:p>
          <a:p>
            <a:pPr lvl="1"/>
            <a:endParaRPr lang="en-CA" sz="1100" dirty="0"/>
          </a:p>
          <a:p>
            <a:r>
              <a:rPr lang="en-CA" dirty="0"/>
              <a:t>Deep learning reconstruction</a:t>
            </a:r>
          </a:p>
          <a:p>
            <a:pPr lvl="1"/>
            <a:r>
              <a:rPr lang="en-CA" dirty="0"/>
              <a:t>includes non-linear operations</a:t>
            </a:r>
          </a:p>
          <a:p>
            <a:pPr lvl="1"/>
            <a:r>
              <a:rPr lang="en-CA" dirty="0"/>
              <a:t>depends on loss function, hyper-parameters, training data</a:t>
            </a:r>
          </a:p>
          <a:p>
            <a:pPr lvl="1"/>
            <a:r>
              <a:rPr lang="en-CA" dirty="0"/>
              <a:t>can also be very dependent on noise level (</a:t>
            </a:r>
            <a:r>
              <a:rPr lang="en-CA" dirty="0" err="1"/>
              <a:t>ie</a:t>
            </a:r>
            <a:r>
              <a:rPr lang="en-CA" dirty="0"/>
              <a:t> works well at low noise but breaks down at high noise)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CAA42B-042A-4E93-8AF4-8F4A28A0B36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48" r="21163"/>
          <a:stretch/>
        </p:blipFill>
        <p:spPr>
          <a:xfrm>
            <a:off x="8719791" y="1687513"/>
            <a:ext cx="3212150" cy="31375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60B5D7-FFB2-4327-88B8-21D04490690A}"/>
              </a:ext>
            </a:extLst>
          </p:cNvPr>
          <p:cNvSpPr txBox="1"/>
          <p:nvPr/>
        </p:nvSpPr>
        <p:spPr>
          <a:xfrm>
            <a:off x="8844365" y="1652980"/>
            <a:ext cx="1443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No regularisation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CFD51D-FB87-45B7-9728-0FF40F6D7E36}"/>
              </a:ext>
            </a:extLst>
          </p:cNvPr>
          <p:cNvSpPr txBox="1"/>
          <p:nvPr/>
        </p:nvSpPr>
        <p:spPr>
          <a:xfrm>
            <a:off x="10354980" y="1652980"/>
            <a:ext cx="1512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Under-regularised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8850F3-0D32-4171-8B8F-0FA0BCE72763}"/>
              </a:ext>
            </a:extLst>
          </p:cNvPr>
          <p:cNvSpPr txBox="1"/>
          <p:nvPr/>
        </p:nvSpPr>
        <p:spPr>
          <a:xfrm>
            <a:off x="10403927" y="3209122"/>
            <a:ext cx="14068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Over-regularised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12B209-6CC8-4FAF-9A75-1CB2B6FDC0DE}"/>
              </a:ext>
            </a:extLst>
          </p:cNvPr>
          <p:cNvSpPr txBox="1"/>
          <p:nvPr/>
        </p:nvSpPr>
        <p:spPr>
          <a:xfrm>
            <a:off x="8868532" y="3209122"/>
            <a:ext cx="1382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dirty="0">
                <a:solidFill>
                  <a:schemeClr val="bg1"/>
                </a:solidFill>
              </a:rPr>
              <a:t>Well-regularised</a:t>
            </a:r>
          </a:p>
        </p:txBody>
      </p:sp>
    </p:spTree>
    <p:extLst>
      <p:ext uri="{BB962C8B-B14F-4D97-AF65-F5344CB8AC3E}">
        <p14:creationId xmlns:p14="http://schemas.microsoft.com/office/powerpoint/2010/main" val="326933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91468-60C6-437C-A38F-82BCB66E5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Disclaimers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70671-D4DA-4DDA-A2F1-B52E6CDE4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I’m not an expert in imaging artefacts</a:t>
            </a:r>
          </a:p>
          <a:p>
            <a:r>
              <a:rPr lang="en-CA" dirty="0"/>
              <a:t>I took some of my material from an artefact presentation made by Laura Barlow</a:t>
            </a:r>
          </a:p>
          <a:p>
            <a:pPr lvl="1"/>
            <a:r>
              <a:rPr lang="en-CA" dirty="0"/>
              <a:t>She’s much more of an expert </a:t>
            </a:r>
          </a:p>
          <a:p>
            <a:r>
              <a:rPr lang="en-CA" dirty="0"/>
              <a:t>I also raided a 2023 ISMRM educational session on artifacts</a:t>
            </a:r>
          </a:p>
        </p:txBody>
      </p:sp>
    </p:spTree>
    <p:extLst>
      <p:ext uri="{BB962C8B-B14F-4D97-AF65-F5344CB8AC3E}">
        <p14:creationId xmlns:p14="http://schemas.microsoft.com/office/powerpoint/2010/main" val="2043164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26058-794A-4190-AAD0-A6E969F06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Artefacts: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29D90-6FC0-43BA-B1DA-FE115E151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3200" dirty="0"/>
              <a:t>Can definitely be a problem</a:t>
            </a:r>
          </a:p>
          <a:p>
            <a:r>
              <a:rPr lang="en-CA" sz="3200" dirty="0"/>
              <a:t>There are some solutions but really you need to take care to set up your study carefully to avoid them</a:t>
            </a:r>
          </a:p>
          <a:p>
            <a:pPr lvl="1"/>
            <a:r>
              <a:rPr lang="en-CA" sz="2800" dirty="0"/>
              <a:t>Otherwise you may need to discard data</a:t>
            </a:r>
          </a:p>
          <a:p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198840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DBFB-28A8-446A-8466-3568E25B4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Next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C18F0-20E2-46AA-B7ED-94960E6C0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      When: </a:t>
            </a:r>
            <a:r>
              <a:rPr lang="en-CA" b="1" dirty="0"/>
              <a:t>Mar 6</a:t>
            </a:r>
            <a:r>
              <a:rPr lang="en-CA" b="1" baseline="30000" dirty="0"/>
              <a:t>th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	      Time: </a:t>
            </a:r>
            <a:r>
              <a:rPr lang="en-CA" b="1" dirty="0"/>
              <a:t>3:15-4:15</a:t>
            </a:r>
            <a:r>
              <a:rPr lang="en-CA" dirty="0"/>
              <a:t>pm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Topic: ASL</a:t>
            </a:r>
          </a:p>
        </p:txBody>
      </p:sp>
    </p:spTree>
    <p:extLst>
      <p:ext uri="{BB962C8B-B14F-4D97-AF65-F5344CB8AC3E}">
        <p14:creationId xmlns:p14="http://schemas.microsoft.com/office/powerpoint/2010/main" val="1262204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64CA3-035A-4F4D-92EB-2AD3D8C6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Artefacts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F4DAE-359E-4E2A-982A-A930DBD19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Definitions: </a:t>
            </a:r>
          </a:p>
          <a:p>
            <a:pPr lvl="1"/>
            <a:r>
              <a:rPr lang="en-US" dirty="0"/>
              <a:t>findings that are due to things outside the patient that may obscure or distort the image</a:t>
            </a:r>
          </a:p>
          <a:p>
            <a:pPr lvl="1"/>
            <a:r>
              <a:rPr lang="en-US" dirty="0"/>
              <a:t>a feature that does not correlate with the physical properties of the subject being imaged and may confound or obscure interpretation of that image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4242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D1D8D-C64E-4221-AB10-DF3157B3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Artefact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76FFA-33E4-4091-AE86-E3E3AE6F0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Motion related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Tissue related</a:t>
            </a:r>
          </a:p>
          <a:p>
            <a:pPr marL="514350" indent="-514350">
              <a:buFont typeface="+mj-lt"/>
              <a:buAutoNum type="arabicPeriod"/>
            </a:pP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Technique related</a:t>
            </a:r>
          </a:p>
        </p:txBody>
      </p:sp>
    </p:spTree>
    <p:extLst>
      <p:ext uri="{BB962C8B-B14F-4D97-AF65-F5344CB8AC3E}">
        <p14:creationId xmlns:p14="http://schemas.microsoft.com/office/powerpoint/2010/main" val="357190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2617F-F057-4AE0-9848-2C6A10FD8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Motion Artefacts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02DDC-E782-450E-84B0-E15965295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Manifests as blurring or ghosting along the phase encoding axis…”duplication of anatomy”</a:t>
            </a:r>
          </a:p>
          <a:p>
            <a:r>
              <a:rPr lang="en-US" dirty="0"/>
              <a:t>Also know as aliasing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D5B578-DFFA-48AC-A905-18180FA6D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637" y="3273267"/>
            <a:ext cx="2331625" cy="29036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1FFA10-3BE0-4FEA-BFE8-008BD3731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699" y="3429000"/>
            <a:ext cx="2820295" cy="19110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2B3DE6-63EF-41FC-A39F-F1083A7285A2}"/>
              </a:ext>
            </a:extLst>
          </p:cNvPr>
          <p:cNvSpPr txBox="1"/>
          <p:nvPr/>
        </p:nvSpPr>
        <p:spPr>
          <a:xfrm>
            <a:off x="6928702" y="6607229"/>
            <a:ext cx="52902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https://www.ajnr.org/content/33/1/77 https://mriquestions.com/motion-artifact-direction.html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B20A81-6F8E-4D50-AD26-F5ACC51A015B}"/>
              </a:ext>
            </a:extLst>
          </p:cNvPr>
          <p:cNvSpPr txBox="1"/>
          <p:nvPr/>
        </p:nvSpPr>
        <p:spPr>
          <a:xfrm>
            <a:off x="7299305" y="5304561"/>
            <a:ext cx="1935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Movement of eyes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FC7FE9-9013-4D4D-A9A7-C6AD9037817C}"/>
              </a:ext>
            </a:extLst>
          </p:cNvPr>
          <p:cNvSpPr txBox="1"/>
          <p:nvPr/>
        </p:nvSpPr>
        <p:spPr>
          <a:xfrm>
            <a:off x="3056784" y="6187616"/>
            <a:ext cx="1581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Patient motion</a:t>
            </a:r>
          </a:p>
        </p:txBody>
      </p:sp>
    </p:spTree>
    <p:extLst>
      <p:ext uri="{BB962C8B-B14F-4D97-AF65-F5344CB8AC3E}">
        <p14:creationId xmlns:p14="http://schemas.microsoft.com/office/powerpoint/2010/main" val="163282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8E84D-5AD9-4C74-9F7E-7FA0A0328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Motion Artefacts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90701-32F3-4486-B59C-BC83B0858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Unfortunately most of the ways we can fix it involve altering the sequence parameters!</a:t>
            </a:r>
          </a:p>
          <a:p>
            <a:endParaRPr lang="en-US" sz="1700" dirty="0"/>
          </a:p>
          <a:p>
            <a:r>
              <a:rPr lang="en-US" dirty="0"/>
              <a:t>Swap phase and frequency encoding directions</a:t>
            </a:r>
          </a:p>
          <a:p>
            <a:r>
              <a:rPr lang="en-US" dirty="0"/>
              <a:t>Use a less motion sensitive acquisition (propeller)</a:t>
            </a:r>
          </a:p>
          <a:p>
            <a:r>
              <a:rPr lang="en-US" dirty="0"/>
              <a:t>Make the sequence faster</a:t>
            </a:r>
          </a:p>
          <a:p>
            <a:r>
              <a:rPr lang="en-US" dirty="0"/>
              <a:t>Use multiple concatenations/packages</a:t>
            </a:r>
          </a:p>
          <a:p>
            <a:endParaRPr lang="en-US" sz="1700" dirty="0"/>
          </a:p>
          <a:p>
            <a:r>
              <a:rPr lang="en-US" dirty="0"/>
              <a:t>All we can do in research is:</a:t>
            </a:r>
          </a:p>
          <a:p>
            <a:pPr lvl="1"/>
            <a:r>
              <a:rPr lang="en-US" dirty="0"/>
              <a:t>Counsel the patient, add more comfort &amp;/or immobilization aids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6075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BDF7A-1172-4958-86DA-7421CAF2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Susceptibility Artefacts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22F4A-92A7-4D74-8BFF-C96A5F6E1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Magnetic field inhomogeneities caused by large changes in susceptibility manifest as signal voids, distortion.</a:t>
            </a:r>
          </a:p>
          <a:p>
            <a:endParaRPr lang="en-US" sz="1400" dirty="0"/>
          </a:p>
          <a:p>
            <a:r>
              <a:rPr lang="en-US" dirty="0"/>
              <a:t>The size of the effect depends on field strength, the type and amount of para/ferromagnetic substance present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EFACEA-2DE0-438F-A1D5-FC53E8C86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640" y="4001292"/>
            <a:ext cx="2693194" cy="26312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08271F-F2CF-47CB-826B-E6ACE3173E31}"/>
              </a:ext>
            </a:extLst>
          </p:cNvPr>
          <p:cNvSpPr txBox="1"/>
          <p:nvPr/>
        </p:nvSpPr>
        <p:spPr>
          <a:xfrm>
            <a:off x="9235817" y="6611779"/>
            <a:ext cx="30315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https://mriquestions.com/susceptibility-artifact.html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2F67E0D-0BF4-43C4-882B-1C9EB288B2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351" t="7313" b="2812"/>
          <a:stretch/>
        </p:blipFill>
        <p:spPr bwMode="auto">
          <a:xfrm>
            <a:off x="5836274" y="4001292"/>
            <a:ext cx="2147082" cy="263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444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BC8C0-E641-4BE3-A280-B9C2B9686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Susceptibility Artefacts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0EA32-4DD7-457B-A9E9-E2B2470F1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6730"/>
            <a:ext cx="10515600" cy="50857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Unfortunately most of the ways we can fix it involve altering the sequence parameters!</a:t>
            </a:r>
          </a:p>
          <a:p>
            <a:endParaRPr lang="en-US" dirty="0"/>
          </a:p>
          <a:p>
            <a:r>
              <a:rPr lang="en-US" dirty="0"/>
              <a:t>Swap phase and frequency encoding directions</a:t>
            </a:r>
          </a:p>
          <a:p>
            <a:r>
              <a:rPr lang="en-US" dirty="0"/>
              <a:t>Use a less sensitive acquisition (SE not FFE, MARS)</a:t>
            </a:r>
          </a:p>
          <a:p>
            <a:r>
              <a:rPr lang="en-US" dirty="0"/>
              <a:t>Increase receive bandwidth</a:t>
            </a:r>
          </a:p>
          <a:p>
            <a:r>
              <a:rPr lang="en-US" dirty="0"/>
              <a:t>Increase frequency encoding steps</a:t>
            </a:r>
          </a:p>
          <a:p>
            <a:r>
              <a:rPr lang="en-US" dirty="0"/>
              <a:t>Use a lower magnetic field</a:t>
            </a:r>
          </a:p>
          <a:p>
            <a:r>
              <a:rPr lang="en-US" dirty="0"/>
              <a:t>Do better shimming or add field mapping</a:t>
            </a:r>
          </a:p>
          <a:p>
            <a:endParaRPr lang="en-US" dirty="0"/>
          </a:p>
          <a:p>
            <a:r>
              <a:rPr lang="en-US" dirty="0"/>
              <a:t>All we can do in research is:</a:t>
            </a:r>
          </a:p>
          <a:p>
            <a:pPr lvl="1"/>
            <a:r>
              <a:rPr lang="en-US" dirty="0"/>
              <a:t>Remove the offending item/device if possible</a:t>
            </a:r>
          </a:p>
          <a:p>
            <a:pPr lvl="1"/>
            <a:r>
              <a:rPr lang="en-US" dirty="0"/>
              <a:t>There are some post-processing techniques such as </a:t>
            </a:r>
            <a:r>
              <a:rPr lang="en-US" dirty="0" err="1"/>
              <a:t>topup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14524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B3AE7-5846-41A9-B475-A076B4D5A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Phase Wrap Artefact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963F2-43C8-4BA9-94C2-BCE5E3702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1355"/>
            <a:ext cx="10515600" cy="4351338"/>
          </a:xfrm>
        </p:spPr>
        <p:txBody>
          <a:bodyPr/>
          <a:lstStyle/>
          <a:p>
            <a:r>
              <a:rPr lang="en-US" dirty="0"/>
              <a:t>Occurs in the phase direction when the object being imaged is larger than the field of view.  </a:t>
            </a:r>
          </a:p>
          <a:p>
            <a:r>
              <a:rPr lang="en-US" dirty="0"/>
              <a:t>The phase frequencies occurring outside of the field of view are mis-mapped into the same positions within the field of view as the desired anatomy.</a:t>
            </a:r>
          </a:p>
          <a:p>
            <a:endParaRPr lang="en-C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F770BD-BCCA-4FD5-8F05-084FD8753A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47"/>
          <a:stretch/>
        </p:blipFill>
        <p:spPr>
          <a:xfrm>
            <a:off x="4760148" y="3628445"/>
            <a:ext cx="2704338" cy="27672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EBC5AF-E05C-4ECF-8E6C-97B165650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9875" y="3628445"/>
            <a:ext cx="2858535" cy="2768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BDF0EA-F718-4A9D-B23C-46255CCD2243}"/>
              </a:ext>
            </a:extLst>
          </p:cNvPr>
          <p:cNvSpPr txBox="1"/>
          <p:nvPr/>
        </p:nvSpPr>
        <p:spPr>
          <a:xfrm>
            <a:off x="7269030" y="6604007"/>
            <a:ext cx="52629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2"/>
                </a:solidFill>
              </a:rPr>
              <a:t>https://mriquestions.com/wrap-around-artifact.html, Biogen Protocol 221AD305 (CLARIO), </a:t>
            </a:r>
          </a:p>
        </p:txBody>
      </p:sp>
    </p:spTree>
    <p:extLst>
      <p:ext uri="{BB962C8B-B14F-4D97-AF65-F5344CB8AC3E}">
        <p14:creationId xmlns:p14="http://schemas.microsoft.com/office/powerpoint/2010/main" val="246879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949</Words>
  <Application>Microsoft Office PowerPoint</Application>
  <PresentationFormat>Widescreen</PresentationFormat>
  <Paragraphs>158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Common Artefacts in MRI</vt:lpstr>
      <vt:lpstr>Disclaimers</vt:lpstr>
      <vt:lpstr>Artefacts</vt:lpstr>
      <vt:lpstr>Artefact categories</vt:lpstr>
      <vt:lpstr>Motion Artefacts</vt:lpstr>
      <vt:lpstr>Motion Artefacts</vt:lpstr>
      <vt:lpstr>Susceptibility Artefacts</vt:lpstr>
      <vt:lpstr>Susceptibility Artefacts</vt:lpstr>
      <vt:lpstr>Phase Wrap Artefact</vt:lpstr>
      <vt:lpstr>Phase Wrap Artefact</vt:lpstr>
      <vt:lpstr>Gibbs Ringing Artefact</vt:lpstr>
      <vt:lpstr>Data Error Artefacts</vt:lpstr>
      <vt:lpstr>Zipper Artefacts</vt:lpstr>
      <vt:lpstr>Eddy Current Artefacts</vt:lpstr>
      <vt:lpstr>Eddy Current Artefacts</vt:lpstr>
      <vt:lpstr>Chemical Shift Artefacts</vt:lpstr>
      <vt:lpstr>Chemical Shift Artefacts</vt:lpstr>
      <vt:lpstr>Image Reconstruction Artefacts</vt:lpstr>
      <vt:lpstr>Image Reconstruction Artefacts</vt:lpstr>
      <vt:lpstr>Artefacts: Conclusions</vt:lpstr>
      <vt:lpstr>Next Meeting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Artefacts</dc:title>
  <dc:creator>Vavasour, Irene</dc:creator>
  <cp:lastModifiedBy>Vavasour, Irene</cp:lastModifiedBy>
  <cp:revision>32</cp:revision>
  <dcterms:created xsi:type="dcterms:W3CDTF">2024-01-15T19:20:39Z</dcterms:created>
  <dcterms:modified xsi:type="dcterms:W3CDTF">2024-02-08T00:08:58Z</dcterms:modified>
</cp:coreProperties>
</file>