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3" r:id="rId9"/>
    <p:sldId id="259" r:id="rId10"/>
    <p:sldId id="261" r:id="rId11"/>
    <p:sldId id="262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F50-A5EC-4199-9AAC-ABDD1B93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99AFC-7C31-472C-A53D-A87497BB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334E-6F04-44F7-815D-9AE6E897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158F-8163-42E7-BB1C-8970FC8E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37A7-2F7B-4AF0-B040-E952A11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7ABC-06C5-428B-A966-57F544C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AEC0F-8EBB-4F4E-97DC-8E7DD453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D187-89AE-49D6-89B6-B3991DD2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5557-FA15-4D71-943A-93548378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7FED-C724-4B90-A71D-5C3FA712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6BFE9-6C8C-40C3-980D-E13A88BB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96D7-BA9A-450F-A686-49D01478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3C7D-E0DC-4371-9E9A-F098EF54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8BDF-BEA2-426D-B134-8F7BFF2D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3102-2A24-4A37-B266-2F4C52F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3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6735-BEF1-497D-A6F1-4FBE2AEE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7F80-4943-4D3A-A28A-648392CA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12D7-8B1C-4210-91AF-E4BC0092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93E2-7EB2-418C-A595-0F4E53BD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9BE2-45EF-497E-9D9F-1C0AAE7B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3890-0C86-4BC6-9B52-65C1D9D9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CE85-0E8B-4356-BE26-79BA6C14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DE5B-CB01-4F45-B23B-51B1BAB7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4F6-C802-435F-BAC9-1796699F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F85E-7381-4C78-A480-F3962AE8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2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6089-5B12-42AD-B0FC-435AA89B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2369-07E6-4CA7-96A1-F4EE492A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F095E-6C17-44EA-A8EA-CB813F11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9A50D-0CA8-44C8-B077-22DEF158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D847-CA85-4005-A05C-CA7C6F2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B83D-A55D-42F0-9925-557469B8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9D92-2522-4193-819B-3BD1FA42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BF78-4077-4C66-A093-506280BE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77DA-D32E-47EA-9F21-6B4D3FB8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360BA-A5A1-4B36-959C-42084100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483DF-6F04-41A3-B127-3DAD1B3B7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47949-FA9A-432E-B602-1A14635C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87DEB-4F72-4B1F-815F-88932D57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D6F4B-0586-4EDA-BBAD-27C1C58B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49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70C5-2BA1-437C-95F4-2A1C91D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EE90E-8DB5-4898-BE3E-B6A57D35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D3FCC-6066-46EF-9684-BE5CFC65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C582C-B1E5-4711-AB4D-75E608D6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E3663-6F5B-4D0F-9D8F-E1AD5437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98D16-65FE-4A2D-9C58-405475B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BF1B2-F605-49BD-B274-B2ED2349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6086-10BD-40E8-9636-E977D349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0C90-C502-48C7-A778-01A7B3B9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4F683-F43C-4FFF-92D3-C0787C9F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287A-51A5-4C1C-9BF5-7FAB5F00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261D-1375-4EA0-9C31-F3A4D5E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2F0C-8EAA-4E85-A9B4-2A5B7C58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9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7044-CE1B-43D5-BDF3-256251F1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2B640-B3E9-4816-BC23-6925840C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6226-E1A9-42A5-BE26-C0295A7E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A14C-8EFC-4980-89B8-B7825769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142D-8623-4EFD-9336-EDB8E99F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074AF-0174-4209-951D-AA7F3B15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5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92C6B-1094-4D97-9175-6FE66498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B14B-B5AD-45D5-9AAA-D6336145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8332-610F-4322-A5D3-57D145D12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7FBA-64A3-490B-B7D4-B9BDE5DB05D5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D70C-C560-443F-9B87-5299AF9F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B0EB-C00B-4469-9A3C-01C0670DD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CA81-48B2-4686-BFF4-105C20A885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4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FBD2-9B7F-47D5-AC62-B9A9D198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9739"/>
            <a:ext cx="9144000" cy="2387600"/>
          </a:xfrm>
        </p:spPr>
        <p:txBody>
          <a:bodyPr/>
          <a:lstStyle/>
          <a:p>
            <a:r>
              <a:rPr lang="en-CA" dirty="0"/>
              <a:t>Types of scans available and what they’re good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35A4-45CD-46EB-B134-7BECE8CE8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Irene Vavasour</a:t>
            </a:r>
          </a:p>
          <a:p>
            <a:r>
              <a:rPr lang="en-CA" dirty="0"/>
              <a:t>Sep 6</a:t>
            </a:r>
            <a:r>
              <a:rPr lang="en-CA" baseline="30000" dirty="0"/>
              <a:t>th</a:t>
            </a:r>
            <a:r>
              <a:rPr lang="en-CA" dirty="0"/>
              <a:t> 2023</a:t>
            </a:r>
          </a:p>
          <a:p>
            <a:endParaRPr lang="en-CA" dirty="0"/>
          </a:p>
          <a:p>
            <a:r>
              <a:rPr lang="en-CA" dirty="0"/>
              <a:t>Monthly Analysis meeting for UBC MRI Research</a:t>
            </a:r>
          </a:p>
        </p:txBody>
      </p:sp>
    </p:spTree>
    <p:extLst>
      <p:ext uri="{BB962C8B-B14F-4D97-AF65-F5344CB8AC3E}">
        <p14:creationId xmlns:p14="http://schemas.microsoft.com/office/powerpoint/2010/main" val="389265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C778-99A8-449D-BE65-14517D47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Metabolic Imaging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6491D-E05B-4155-B785-813F8BB42E42}"/>
              </a:ext>
            </a:extLst>
          </p:cNvPr>
          <p:cNvSpPr txBox="1"/>
          <p:nvPr/>
        </p:nvSpPr>
        <p:spPr>
          <a:xfrm>
            <a:off x="6096000" y="1690688"/>
            <a:ext cx="56532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Chemical Exchange Saturation Transfer (CEST)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measure metabolites at very low concentration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metabolite must be able to exchange protons with surrounding water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MT to measure a specific molecular frequency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Measured functional groups are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Amide: amide proton transfer (APT)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Used in </a:t>
            </a:r>
            <a:r>
              <a:rPr lang="en-US" dirty="0" err="1"/>
              <a:t>tumour</a:t>
            </a:r>
            <a:r>
              <a:rPr lang="en-US" dirty="0"/>
              <a:t> grading and acute ischemic stroke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Amine: glutamate (Glu-CEST)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Hydroxyl protons: </a:t>
            </a:r>
            <a:r>
              <a:rPr lang="en-US" dirty="0" err="1"/>
              <a:t>mI</a:t>
            </a:r>
            <a:r>
              <a:rPr lang="en-US" dirty="0"/>
              <a:t>, glucose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83D41-4E05-4F17-8341-C607B4F33F60}"/>
              </a:ext>
            </a:extLst>
          </p:cNvPr>
          <p:cNvSpPr txBox="1"/>
          <p:nvPr/>
        </p:nvSpPr>
        <p:spPr>
          <a:xfrm>
            <a:off x="538358" y="1690688"/>
            <a:ext cx="4486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Magnetic Resonance Spectroscopy (MRS)</a:t>
            </a:r>
            <a:endParaRPr lang="en-CA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B2C7-3408-4EE3-87E0-E8459DE3EA71}"/>
              </a:ext>
            </a:extLst>
          </p:cNvPr>
          <p:cNvSpPr txBox="1"/>
          <p:nvPr/>
        </p:nvSpPr>
        <p:spPr>
          <a:xfrm>
            <a:off x="6096000" y="5060157"/>
            <a:ext cx="5653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Positron Emission Tomography (PET)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Detects location of positron emission after injection of radiolabeled tracer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in Parkinson’s, Alzheimer’s, cancer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C4B93-D8A2-4B99-9439-4C54A9720B83}"/>
              </a:ext>
            </a:extLst>
          </p:cNvPr>
          <p:cNvSpPr txBox="1"/>
          <p:nvPr/>
        </p:nvSpPr>
        <p:spPr>
          <a:xfrm>
            <a:off x="537963" y="2060020"/>
            <a:ext cx="5129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Proton (</a:t>
            </a:r>
            <a:r>
              <a:rPr lang="en-US" b="1" baseline="30000" dirty="0"/>
              <a:t>1</a:t>
            </a:r>
            <a:r>
              <a:rPr lang="en-US" b="1" dirty="0"/>
              <a:t>H)</a:t>
            </a:r>
          </a:p>
          <a:p>
            <a:pPr marL="285750" indent="-285750">
              <a:buFontTx/>
              <a:buChar char="-"/>
            </a:pPr>
            <a:r>
              <a:rPr lang="en-US" dirty="0"/>
              <a:t>Measures hydrogen atoms on metabolites that are mobile and of sufficient concentration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common metabolites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NAA: n-acetyl aspartate, measure of neuronal health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Cr: creatine, measure of energy usage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Cho: choline, measure of membrane turnover or damage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mI</a:t>
            </a:r>
            <a:r>
              <a:rPr lang="en-US" dirty="0"/>
              <a:t>: myo-inositol, measure of gliosis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Glu: glutamate and Gln: glutamine</a:t>
            </a:r>
          </a:p>
          <a:p>
            <a:pPr marL="285750" indent="-285750">
              <a:buFontTx/>
              <a:buChar char="-"/>
            </a:pPr>
            <a:r>
              <a:rPr lang="en-CA" dirty="0"/>
              <a:t>More sketchy metabolites include GABA, GSH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61AE7-4A5F-4C7F-8538-5098DC71E881}"/>
              </a:ext>
            </a:extLst>
          </p:cNvPr>
          <p:cNvSpPr txBox="1"/>
          <p:nvPr/>
        </p:nvSpPr>
        <p:spPr>
          <a:xfrm>
            <a:off x="537962" y="5390615"/>
            <a:ext cx="512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X-nuclei (</a:t>
            </a:r>
            <a:r>
              <a:rPr lang="en-US" b="1" baseline="30000" dirty="0"/>
              <a:t>23</a:t>
            </a:r>
            <a:r>
              <a:rPr lang="en-US" b="1" dirty="0"/>
              <a:t>Na/</a:t>
            </a:r>
            <a:r>
              <a:rPr lang="en-US" b="1" baseline="30000" dirty="0"/>
              <a:t>31</a:t>
            </a:r>
            <a:r>
              <a:rPr lang="en-US" b="1" dirty="0"/>
              <a:t>P)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of 2024, we will have the capability of measuring nuclei other than hydrogen, namely </a:t>
            </a:r>
            <a:r>
              <a:rPr lang="en-US" baseline="30000" dirty="0"/>
              <a:t>23</a:t>
            </a:r>
            <a:r>
              <a:rPr lang="en-US" dirty="0"/>
              <a:t>Na and </a:t>
            </a:r>
            <a:r>
              <a:rPr lang="en-US" baseline="30000" dirty="0"/>
              <a:t>31</a:t>
            </a:r>
            <a:r>
              <a:rPr lang="en-US" dirty="0"/>
              <a:t>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E25F2-1C7E-4927-B0E4-C736C88B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247581"/>
            <a:ext cx="2512319" cy="13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88B0-5B8F-4C51-93C2-6548D6C4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Susceptibility Imaging (T2* or R2* imaging)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8FC-1182-4628-B069-29C1FA131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4875" cy="4351338"/>
          </a:xfrm>
        </p:spPr>
        <p:txBody>
          <a:bodyPr>
            <a:normAutofit/>
          </a:bodyPr>
          <a:lstStyle/>
          <a:p>
            <a:r>
              <a:rPr lang="en-US" dirty="0"/>
              <a:t>Used to detect distortions in the local magnetic field</a:t>
            </a:r>
          </a:p>
          <a:p>
            <a:r>
              <a:rPr lang="en-US" dirty="0"/>
              <a:t>Susceptibility weighted imaging (SWI) is sensitive to venous blood and iron</a:t>
            </a:r>
          </a:p>
          <a:p>
            <a:r>
              <a:rPr lang="en-CA" dirty="0"/>
              <a:t>Used in</a:t>
            </a:r>
          </a:p>
          <a:p>
            <a:pPr lvl="1"/>
            <a:r>
              <a:rPr lang="en-CA" dirty="0"/>
              <a:t>TBI: detect micro-hemorrhage</a:t>
            </a:r>
          </a:p>
          <a:p>
            <a:pPr lvl="1"/>
            <a:r>
              <a:rPr lang="en-CA" dirty="0"/>
              <a:t>Stroke or hemorrhage</a:t>
            </a:r>
          </a:p>
          <a:p>
            <a:pPr lvl="1"/>
            <a:r>
              <a:rPr lang="en-CA" dirty="0"/>
              <a:t>MS: central vein sign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FF54A29-4B0B-4DDD-B353-8595A175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10" y="1927352"/>
            <a:ext cx="2510981" cy="273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8017D4-6FC6-4CD8-AC72-772FFD7410EF}"/>
              </a:ext>
            </a:extLst>
          </p:cNvPr>
          <p:cNvSpPr txBox="1">
            <a:spLocks/>
          </p:cNvSpPr>
          <p:nvPr/>
        </p:nvSpPr>
        <p:spPr>
          <a:xfrm>
            <a:off x="838200" y="4899025"/>
            <a:ext cx="10515600" cy="255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Quantitative Susceptibility Mapping (QSM) quantifies the underlying magnetic susceptibilities from the field distortions</a:t>
            </a:r>
          </a:p>
          <a:p>
            <a:r>
              <a:rPr lang="en-CA" dirty="0"/>
              <a:t>Both SWI and QSM have very high spatial resolution</a:t>
            </a:r>
          </a:p>
        </p:txBody>
      </p:sp>
    </p:spTree>
    <p:extLst>
      <p:ext uri="{BB962C8B-B14F-4D97-AF65-F5344CB8AC3E}">
        <p14:creationId xmlns:p14="http://schemas.microsoft.com/office/powerpoint/2010/main" val="13420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64DE-854E-4A06-B185-3475ADED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Angiography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7ECC-CB1E-40AD-B0F7-68AC4CDB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measure vasculature, usually arteries but can also include veins</a:t>
            </a:r>
          </a:p>
        </p:txBody>
      </p:sp>
      <p:pic>
        <p:nvPicPr>
          <p:cNvPr id="2050" name="Picture 2" descr="Magnetic resonance angiography - Wikipedia">
            <a:extLst>
              <a:ext uri="{FF2B5EF4-FFF2-40B4-BE49-F238E27FC236}">
                <a16:creationId xmlns:a16="http://schemas.microsoft.com/office/drawing/2014/main" id="{1CCE4A14-BFB8-44B9-A575-733BA3D9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2787264"/>
            <a:ext cx="2800350" cy="32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BA0E8B-42F1-439E-B7F9-9A8316E37C48}"/>
              </a:ext>
            </a:extLst>
          </p:cNvPr>
          <p:cNvSpPr txBox="1">
            <a:spLocks/>
          </p:cNvSpPr>
          <p:nvPr/>
        </p:nvSpPr>
        <p:spPr>
          <a:xfrm>
            <a:off x="838200" y="2683669"/>
            <a:ext cx="6924675" cy="2784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TOF: time of flight, uses movement of blood to measure flow</a:t>
            </a:r>
          </a:p>
          <a:p>
            <a:pPr lvl="1"/>
            <a:r>
              <a:rPr lang="en-US" dirty="0"/>
              <a:t>contrast enhanced MRA, uses contrast agent to shorten T1 of blood and enhance TOF signal differences</a:t>
            </a:r>
          </a:p>
          <a:p>
            <a:pPr lvl="1"/>
            <a:r>
              <a:rPr lang="en-US" dirty="0"/>
              <a:t>phase contrast MRA, measures difference in phase from moving blood vs stationary tissue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49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F7FA-66C1-4AC0-AB60-0BA993D3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Imaging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EEAE-E1F5-4627-944C-5385DF56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now</a:t>
            </a:r>
          </a:p>
          <a:p>
            <a:pPr lvl="1"/>
            <a:r>
              <a:rPr lang="en-US" dirty="0"/>
              <a:t>Transcranial magnetic stimulation</a:t>
            </a:r>
          </a:p>
          <a:p>
            <a:pPr lvl="1"/>
            <a:r>
              <a:rPr lang="en-US" dirty="0"/>
              <a:t>Electroencephalogram</a:t>
            </a:r>
          </a:p>
          <a:p>
            <a:pPr lvl="1"/>
            <a:r>
              <a:rPr lang="en-US" dirty="0"/>
              <a:t>Galvanic vestibular stimulation</a:t>
            </a:r>
          </a:p>
          <a:p>
            <a:pPr lvl="1"/>
            <a:r>
              <a:rPr lang="en-US" dirty="0"/>
              <a:t>Focused ultrasound</a:t>
            </a:r>
          </a:p>
          <a:p>
            <a:pPr lvl="1"/>
            <a:r>
              <a:rPr lang="en-US" dirty="0"/>
              <a:t>Transcranial direct stimulation</a:t>
            </a:r>
          </a:p>
          <a:p>
            <a:r>
              <a:rPr lang="en-US" dirty="0"/>
              <a:t>Possibly in future</a:t>
            </a:r>
          </a:p>
          <a:p>
            <a:pPr lvl="1"/>
            <a:r>
              <a:rPr lang="en-US" dirty="0"/>
              <a:t>Deep brain stimulation</a:t>
            </a:r>
          </a:p>
          <a:p>
            <a:pPr lvl="1"/>
            <a:r>
              <a:rPr lang="en-US" dirty="0"/>
              <a:t>High intensity focused ultrasound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03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6063-58FE-4AA0-B70E-8C914762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F502-20BB-46D6-9713-F1784B9E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 us know if you have other types of sequences that you would like to try. We’ll see what we can do.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6652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196D-90B2-4A84-9D2B-1C0A681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Conventional Imaging for Brain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EDFD8-4A28-411E-A78F-AA95C405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6"/>
          <a:stretch/>
        </p:blipFill>
        <p:spPr>
          <a:xfrm>
            <a:off x="66777" y="2063806"/>
            <a:ext cx="2262188" cy="2520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AB650-1BD8-440A-87F6-DF6DF85BAFAC}"/>
              </a:ext>
            </a:extLst>
          </p:cNvPr>
          <p:cNvSpPr txBox="1"/>
          <p:nvPr/>
        </p:nvSpPr>
        <p:spPr>
          <a:xfrm>
            <a:off x="66776" y="4605651"/>
            <a:ext cx="225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T</a:t>
            </a:r>
            <a:r>
              <a:rPr lang="en-CA" b="1" baseline="-25000" dirty="0">
                <a:solidFill>
                  <a:srgbClr val="C00000"/>
                </a:solidFill>
              </a:rPr>
              <a:t>1</a:t>
            </a:r>
            <a:r>
              <a:rPr lang="en-CA" b="1" dirty="0">
                <a:solidFill>
                  <a:srgbClr val="C00000"/>
                </a:solidFill>
              </a:rPr>
              <a:t>-weighted</a:t>
            </a:r>
          </a:p>
          <a:p>
            <a:pPr algn="ctr"/>
            <a:r>
              <a:rPr lang="en-CA" dirty="0"/>
              <a:t>- Good for tissue (WM/GM/CSF) contrast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E4330E-3EC6-4CE9-AF91-FC7F94E46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8363" r="65467" b="7774"/>
          <a:stretch/>
        </p:blipFill>
        <p:spPr>
          <a:xfrm>
            <a:off x="2582337" y="2057076"/>
            <a:ext cx="2210010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C2950-BBB1-4A05-8DB3-724876D39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5" t="8363" r="34857" b="7774"/>
          <a:stretch/>
        </p:blipFill>
        <p:spPr>
          <a:xfrm>
            <a:off x="5051723" y="2057076"/>
            <a:ext cx="2249715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A9EBC-82FA-405B-BF2B-CB0AE3429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7" t="8363" r="3591" b="7774"/>
          <a:stretch/>
        </p:blipFill>
        <p:spPr>
          <a:xfrm>
            <a:off x="7560814" y="2057076"/>
            <a:ext cx="2217918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FDFF4-F032-4D40-BE5B-8A83A5DF2E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1901" r="50824" b="1901"/>
          <a:stretch/>
        </p:blipFill>
        <p:spPr>
          <a:xfrm>
            <a:off x="10038108" y="2057076"/>
            <a:ext cx="2021976" cy="25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1D606F-4BFD-4008-AE84-06AD991B78F4}"/>
              </a:ext>
            </a:extLst>
          </p:cNvPr>
          <p:cNvSpPr txBox="1"/>
          <p:nvPr/>
        </p:nvSpPr>
        <p:spPr>
          <a:xfrm>
            <a:off x="2582338" y="4601248"/>
            <a:ext cx="2210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Proton Density weighted</a:t>
            </a:r>
          </a:p>
          <a:p>
            <a:r>
              <a:rPr lang="en-CA" dirty="0"/>
              <a:t>- Areas of increased water content appear bright (e.g. MS lesions)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E8F6F-B854-45D9-BAC5-499FF914DC28}"/>
              </a:ext>
            </a:extLst>
          </p:cNvPr>
          <p:cNvSpPr txBox="1"/>
          <p:nvPr/>
        </p:nvSpPr>
        <p:spPr>
          <a:xfrm>
            <a:off x="5091428" y="4612849"/>
            <a:ext cx="2210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T</a:t>
            </a:r>
            <a:r>
              <a:rPr lang="en-CA" b="1" baseline="-25000" dirty="0">
                <a:solidFill>
                  <a:srgbClr val="C00000"/>
                </a:solidFill>
              </a:rPr>
              <a:t>2</a:t>
            </a:r>
            <a:r>
              <a:rPr lang="en-CA" b="1" dirty="0">
                <a:solidFill>
                  <a:srgbClr val="C00000"/>
                </a:solidFill>
              </a:rPr>
              <a:t>-weighted</a:t>
            </a:r>
          </a:p>
          <a:p>
            <a:r>
              <a:rPr lang="en-CA" dirty="0"/>
              <a:t>- Areas of increased water content appear bright (e.g. MS lesions)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DFBE3-5EDB-425A-B59B-76481427474E}"/>
              </a:ext>
            </a:extLst>
          </p:cNvPr>
          <p:cNvSpPr txBox="1"/>
          <p:nvPr/>
        </p:nvSpPr>
        <p:spPr>
          <a:xfrm>
            <a:off x="7560814" y="4617998"/>
            <a:ext cx="221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Contrast Enhancing</a:t>
            </a:r>
          </a:p>
          <a:p>
            <a:r>
              <a:rPr lang="en-CA" dirty="0"/>
              <a:t>- Bright areas indicate breakdown of blood brain barrier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91521-266C-42AD-94B9-49B13671EB9B}"/>
              </a:ext>
            </a:extLst>
          </p:cNvPr>
          <p:cNvSpPr txBox="1"/>
          <p:nvPr/>
        </p:nvSpPr>
        <p:spPr>
          <a:xfrm>
            <a:off x="10038108" y="4613622"/>
            <a:ext cx="2021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FLAIR</a:t>
            </a:r>
          </a:p>
          <a:p>
            <a:r>
              <a:rPr lang="en-CA" dirty="0"/>
              <a:t>- Fluid Attenuation Inversion Recovery</a:t>
            </a:r>
          </a:p>
          <a:p>
            <a:r>
              <a:rPr lang="en-CA" dirty="0"/>
              <a:t>- Very sensitive to tissue abnormality</a:t>
            </a:r>
          </a:p>
        </p:txBody>
      </p:sp>
    </p:spTree>
    <p:extLst>
      <p:ext uri="{BB962C8B-B14F-4D97-AF65-F5344CB8AC3E}">
        <p14:creationId xmlns:p14="http://schemas.microsoft.com/office/powerpoint/2010/main" val="8285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6655-F0FB-43BC-90A5-AC4DD0B3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Relaxation Times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50F5E-2BAD-4501-8AFB-D5E388F319BC}"/>
              </a:ext>
            </a:extLst>
          </p:cNvPr>
          <p:cNvSpPr txBox="1"/>
          <p:nvPr/>
        </p:nvSpPr>
        <p:spPr>
          <a:xfrm>
            <a:off x="838199" y="1646512"/>
            <a:ext cx="37052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  <a:r>
              <a:rPr lang="en-US" sz="2800" baseline="-25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 relaxation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dirty="0"/>
              <a:t>Measured with either inversion recovery or saturation recovery using several images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Sensitive to water mobility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Correlated with water content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38CD7-0647-4B62-BADA-AF7D7EF7A06C}"/>
              </a:ext>
            </a:extLst>
          </p:cNvPr>
          <p:cNvSpPr txBox="1"/>
          <p:nvPr/>
        </p:nvSpPr>
        <p:spPr>
          <a:xfrm>
            <a:off x="6096000" y="1646512"/>
            <a:ext cx="54006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  <a:r>
              <a:rPr lang="en-US" sz="2800" baseline="-25000" dirty="0">
                <a:solidFill>
                  <a:srgbClr val="002060"/>
                </a:solidFill>
              </a:rPr>
              <a:t>2</a:t>
            </a:r>
            <a:r>
              <a:rPr lang="en-US" sz="2800" dirty="0">
                <a:solidFill>
                  <a:srgbClr val="002060"/>
                </a:solidFill>
              </a:rPr>
              <a:t> relaxation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dirty="0"/>
              <a:t>Measured using multi-echo datasets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Sensitive to water mobility and tissue microstructure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 single relaxation time in white matter, i.e. there’s more than 1 water compartment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Myelin water (related to myelin content)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Intra/extracellular water (related to inflammation and edema)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443A5-6E16-46AA-860E-02DC8E83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36" y="4345717"/>
            <a:ext cx="1752845" cy="2205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C8873-DBD8-422B-953C-6D8B2D7A8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17" y="4345717"/>
            <a:ext cx="17861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3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AC22-DB42-4379-8EE4-3589CBF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Myelin Sensitive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74FD-AF71-4B43-AF09-A3361DC5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Myelin Water Fraction, MWF</a:t>
            </a:r>
          </a:p>
          <a:p>
            <a:pPr lvl="1"/>
            <a:r>
              <a:rPr lang="en-CA" dirty="0"/>
              <a:t>Uses multi-echo T2 relaxation to separate water pools based on T2 time</a:t>
            </a:r>
          </a:p>
          <a:p>
            <a:pPr lvl="1"/>
            <a:r>
              <a:rPr lang="en-CA" dirty="0"/>
              <a:t>Short T2 pool is assigned to water within myelin bilayers</a:t>
            </a:r>
          </a:p>
          <a:p>
            <a:r>
              <a:rPr lang="en-CA" dirty="0"/>
              <a:t>Magnetisation Transfer Ratio, MTR</a:t>
            </a:r>
          </a:p>
          <a:p>
            <a:pPr lvl="1"/>
            <a:r>
              <a:rPr lang="en-CA" dirty="0"/>
              <a:t>Sensitive to the transfer of magnetisation between water and macromolecules (more macromolecules = more magnetisation transfer)</a:t>
            </a:r>
          </a:p>
          <a:p>
            <a:pPr lvl="1"/>
            <a:r>
              <a:rPr lang="en-CA" dirty="0"/>
              <a:t>Myelin contributes to the macromolecules</a:t>
            </a:r>
          </a:p>
          <a:p>
            <a:pPr lvl="1"/>
            <a:r>
              <a:rPr lang="en-CA" dirty="0"/>
              <a:t>But MTR is also affected by changes in water content</a:t>
            </a:r>
          </a:p>
          <a:p>
            <a:r>
              <a:rPr lang="en-CA" dirty="0"/>
              <a:t>Inhomogeneous Magnetisation Transfer Ratio, </a:t>
            </a:r>
            <a:r>
              <a:rPr lang="en-CA" dirty="0" err="1"/>
              <a:t>ihMTR</a:t>
            </a:r>
            <a:endParaRPr lang="en-CA" dirty="0"/>
          </a:p>
          <a:p>
            <a:pPr lvl="1"/>
            <a:r>
              <a:rPr lang="en-CA" dirty="0"/>
              <a:t>Similar to MTR but thought to be more sensitive to the lipid chains within bilayers</a:t>
            </a:r>
          </a:p>
          <a:p>
            <a:pPr lvl="1"/>
            <a:r>
              <a:rPr lang="en-CA" dirty="0"/>
              <a:t>Myelin is mainly composed of lipids</a:t>
            </a:r>
          </a:p>
          <a:p>
            <a:r>
              <a:rPr lang="en-CA" dirty="0"/>
              <a:t>Macromolecular Pool Fraction, MPF</a:t>
            </a:r>
          </a:p>
          <a:p>
            <a:pPr lvl="1"/>
            <a:r>
              <a:rPr lang="en-CA" dirty="0"/>
              <a:t>Also uses MT effect but uses a two pool model (water and macromolecules) to fit the proton fraction in each pool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3492BFE2-0465-4A25-A33B-FB8BEB097F73}"/>
              </a:ext>
            </a:extLst>
          </p:cNvPr>
          <p:cNvSpPr/>
          <p:nvPr/>
        </p:nvSpPr>
        <p:spPr>
          <a:xfrm>
            <a:off x="7791450" y="1170781"/>
            <a:ext cx="4276725" cy="1955800"/>
          </a:xfrm>
          <a:prstGeom prst="irregularSeal2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Recommendation</a:t>
            </a:r>
            <a:endParaRPr lang="en-CA" dirty="0"/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6A688062-A675-4E4D-AE8C-B334AAC45E65}"/>
              </a:ext>
            </a:extLst>
          </p:cNvPr>
          <p:cNvSpPr/>
          <p:nvPr/>
        </p:nvSpPr>
        <p:spPr>
          <a:xfrm>
            <a:off x="7791449" y="3532981"/>
            <a:ext cx="4276725" cy="1955800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yet available to 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05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0BDF-4D1F-4021-89B8-4D52ACF6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Myelin Water Fraction techniques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B6272-C6CA-4F1E-A947-706F0AE4C191}"/>
              </a:ext>
            </a:extLst>
          </p:cNvPr>
          <p:cNvSpPr txBox="1"/>
          <p:nvPr/>
        </p:nvSpPr>
        <p:spPr>
          <a:xfrm>
            <a:off x="1151751" y="196215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48-echo GRASE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3E051-38B2-4166-A0D3-F3868AAEB7AA}"/>
              </a:ext>
            </a:extLst>
          </p:cNvPr>
          <p:cNvSpPr txBox="1"/>
          <p:nvPr/>
        </p:nvSpPr>
        <p:spPr>
          <a:xfrm>
            <a:off x="5153025" y="196215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METRICS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0AE7B-FF95-43DE-825A-E72198FEF2EE}"/>
              </a:ext>
            </a:extLst>
          </p:cNvPr>
          <p:cNvSpPr txBox="1"/>
          <p:nvPr/>
        </p:nvSpPr>
        <p:spPr>
          <a:xfrm>
            <a:off x="9172932" y="1962149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CALIPR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E2650-279E-4B36-9CDF-4CA7D5E3DAB6}"/>
              </a:ext>
            </a:extLst>
          </p:cNvPr>
          <p:cNvSpPr txBox="1"/>
          <p:nvPr/>
        </p:nvSpPr>
        <p:spPr>
          <a:xfrm>
            <a:off x="571501" y="2590800"/>
            <a:ext cx="3257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Uses extra gradient echoes to speed up data acquisition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Collects 48 echoes at 8ms spacing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Acquired at 2x2x5mm</a:t>
            </a:r>
            <a:r>
              <a:rPr lang="en-US" baseline="30000" dirty="0"/>
              <a:t>3</a:t>
            </a:r>
            <a:r>
              <a:rPr lang="en-US" dirty="0"/>
              <a:t> but reconstructed to 1x1x2.5mm</a:t>
            </a:r>
            <a:r>
              <a:rPr lang="en-US" baseline="30000" dirty="0"/>
              <a:t>3</a:t>
            </a:r>
          </a:p>
          <a:p>
            <a:pPr marL="285750" indent="-285750">
              <a:buFontTx/>
              <a:buChar char="-"/>
            </a:pPr>
            <a:r>
              <a:rPr lang="en-US" dirty="0"/>
              <a:t>7.5 min for 20/40 slices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7E755-2BC2-4AFA-A2E9-AEA1D9E754F9}"/>
              </a:ext>
            </a:extLst>
          </p:cNvPr>
          <p:cNvSpPr txBox="1"/>
          <p:nvPr/>
        </p:nvSpPr>
        <p:spPr>
          <a:xfrm>
            <a:off x="3982762" y="2590800"/>
            <a:ext cx="3637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Uses compressed sensing to speed up acquisition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Collects 48 echoes at 8ms spacing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Acquired at 2x2x5mm</a:t>
            </a:r>
            <a:r>
              <a:rPr lang="en-US" baseline="30000" dirty="0"/>
              <a:t>3</a:t>
            </a:r>
            <a:r>
              <a:rPr lang="en-US" dirty="0"/>
              <a:t> but reconstructed to 1x1x2.5mm</a:t>
            </a:r>
            <a:r>
              <a:rPr lang="en-US" baseline="30000" dirty="0"/>
              <a:t>3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5-6 min for 20/40 slices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5BC5A-8D5E-4184-95C7-18A6B8C49574}"/>
              </a:ext>
            </a:extLst>
          </p:cNvPr>
          <p:cNvSpPr txBox="1"/>
          <p:nvPr/>
        </p:nvSpPr>
        <p:spPr>
          <a:xfrm>
            <a:off x="7774149" y="2590800"/>
            <a:ext cx="3922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Uses compressed sensing and subspace constrained reconstruction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Collects 56 echoes at 6ms spacing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Acquired at 1.7x1.7x1.7mm</a:t>
            </a:r>
            <a:r>
              <a:rPr lang="en-US" baseline="30000" dirty="0"/>
              <a:t>3</a:t>
            </a:r>
            <a:r>
              <a:rPr lang="en-US" dirty="0"/>
              <a:t> but reconstructed to 1x1x1mm</a:t>
            </a:r>
            <a:r>
              <a:rPr lang="en-US" baseline="30000" dirty="0"/>
              <a:t>3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7.5 min for 100 slices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Requires offline image reconstruction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EBBD2552-E71C-4698-ACD3-8661EAE78579}"/>
              </a:ext>
            </a:extLst>
          </p:cNvPr>
          <p:cNvSpPr/>
          <p:nvPr/>
        </p:nvSpPr>
        <p:spPr>
          <a:xfrm>
            <a:off x="7778910" y="4804647"/>
            <a:ext cx="3846349" cy="1548527"/>
          </a:xfrm>
          <a:prstGeom prst="irregularSeal2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quite ready for primetime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42EC-84F9-4ADF-956F-634FE9D6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Diffusion Tensor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B74E-A44A-4DBF-9E31-BF5F7D3E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Measures the movement of water molecules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20E23-4D21-4221-9757-AF17AB4EA5FD}"/>
              </a:ext>
            </a:extLst>
          </p:cNvPr>
          <p:cNvSpPr txBox="1"/>
          <p:nvPr/>
        </p:nvSpPr>
        <p:spPr>
          <a:xfrm>
            <a:off x="866755" y="2333625"/>
            <a:ext cx="4497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1 b-value (700 or 1000)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Hardi60 sequence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distribution of angles over the sphere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Takes about 6min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D233-C668-486E-9141-DA2D166080A4}"/>
              </a:ext>
            </a:extLst>
          </p:cNvPr>
          <p:cNvSpPr txBox="1"/>
          <p:nvPr/>
        </p:nvSpPr>
        <p:spPr>
          <a:xfrm>
            <a:off x="838200" y="3794840"/>
            <a:ext cx="4857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multi-shell b-values</a:t>
            </a:r>
          </a:p>
          <a:p>
            <a:pPr marL="285750" indent="-285750">
              <a:buFontTx/>
              <a:buChar char="-"/>
            </a:pPr>
            <a:r>
              <a:rPr lang="en-CA" dirty="0"/>
              <a:t>Recommend 98 or 128 directions and 3 b-values (500,1000,2000)</a:t>
            </a:r>
          </a:p>
          <a:p>
            <a:pPr marL="285750" indent="-285750">
              <a:buFontTx/>
              <a:buChar char="-"/>
            </a:pPr>
            <a:r>
              <a:rPr lang="en-CA" dirty="0"/>
              <a:t>Takes 8/10min</a:t>
            </a:r>
          </a:p>
          <a:p>
            <a:pPr marL="285750" indent="-285750">
              <a:buFontTx/>
              <a:buChar char="-"/>
            </a:pPr>
            <a:r>
              <a:rPr lang="en-CA" dirty="0"/>
              <a:t>Can be modeled to account for crossing fibres and remove effects of edema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DBSI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NODDI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2074-23CF-4ADA-8B6F-DE4088290ACF}"/>
              </a:ext>
            </a:extLst>
          </p:cNvPr>
          <p:cNvSpPr txBox="1"/>
          <p:nvPr/>
        </p:nvSpPr>
        <p:spPr>
          <a:xfrm>
            <a:off x="5944643" y="2337863"/>
            <a:ext cx="5619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Tractography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the direction of principle diffusion to define axon direction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trace along these directions to create </a:t>
            </a:r>
            <a:r>
              <a:rPr lang="en-US" dirty="0" err="1"/>
              <a:t>fibre</a:t>
            </a:r>
            <a:r>
              <a:rPr lang="en-US" dirty="0"/>
              <a:t> maps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done with both single and multi-shell diffusion acquisitions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F05AA-BA28-4477-9905-38A163F2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34" y="4237728"/>
            <a:ext cx="4658768" cy="2040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9A8FC-B2A0-4E83-B85D-48C0D95EF3A7}"/>
              </a:ext>
            </a:extLst>
          </p:cNvPr>
          <p:cNvSpPr txBox="1"/>
          <p:nvPr/>
        </p:nvSpPr>
        <p:spPr>
          <a:xfrm>
            <a:off x="6400575" y="6278052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Jeurissen</a:t>
            </a:r>
            <a:r>
              <a:rPr lang="en-US" sz="1200" dirty="0"/>
              <a:t> 2019 NMR in Biomed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03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689B-5628-4026-AB8A-6C2D0C3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DTI Measurements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FDB5-80F5-437C-92BA-29437F68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57376"/>
            <a:ext cx="4238626" cy="4095749"/>
          </a:xfrm>
        </p:spPr>
        <p:txBody>
          <a:bodyPr>
            <a:normAutofit/>
          </a:bodyPr>
          <a:lstStyle/>
          <a:p>
            <a:r>
              <a:rPr lang="en-US" sz="1800" dirty="0"/>
              <a:t>Fractional Anisotropy</a:t>
            </a:r>
          </a:p>
          <a:p>
            <a:pPr lvl="1"/>
            <a:r>
              <a:rPr lang="en-US" sz="1600" dirty="0"/>
              <a:t>Decreases when tissue is damaged</a:t>
            </a:r>
          </a:p>
          <a:p>
            <a:r>
              <a:rPr lang="en-US" sz="1800" dirty="0"/>
              <a:t>Mean Diffusivity</a:t>
            </a:r>
          </a:p>
          <a:p>
            <a:pPr lvl="1"/>
            <a:r>
              <a:rPr lang="en-US" sz="1600" dirty="0"/>
              <a:t>Equals the average diffusion of water and increases with water mobility</a:t>
            </a:r>
          </a:p>
          <a:p>
            <a:r>
              <a:rPr lang="en-US" sz="1800" dirty="0"/>
              <a:t>Axial Diffusivity</a:t>
            </a:r>
          </a:p>
          <a:p>
            <a:pPr lvl="1"/>
            <a:r>
              <a:rPr lang="en-US" sz="1600" dirty="0"/>
              <a:t>Diffusivity along axon</a:t>
            </a:r>
          </a:p>
          <a:p>
            <a:pPr lvl="1"/>
            <a:r>
              <a:rPr lang="en-US" sz="1600" dirty="0"/>
              <a:t>Decreases with acute axonal damage but increases after debris has been removed</a:t>
            </a:r>
          </a:p>
          <a:p>
            <a:r>
              <a:rPr lang="en-US" sz="1800" dirty="0"/>
              <a:t>Radial Diffusivity</a:t>
            </a:r>
          </a:p>
          <a:p>
            <a:pPr lvl="1"/>
            <a:r>
              <a:rPr lang="en-US" sz="1600" dirty="0"/>
              <a:t>Diffusivity perpendicular to axon</a:t>
            </a:r>
          </a:p>
          <a:p>
            <a:pPr lvl="1"/>
            <a:r>
              <a:rPr lang="en-US" sz="1600" dirty="0"/>
              <a:t>Modulated by myelin (but not a specific myelin marker)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2037F53-0FF6-4784-899F-2D600ECA72BC}"/>
              </a:ext>
            </a:extLst>
          </p:cNvPr>
          <p:cNvSpPr/>
          <p:nvPr/>
        </p:nvSpPr>
        <p:spPr>
          <a:xfrm>
            <a:off x="10029825" y="2069863"/>
            <a:ext cx="409575" cy="18449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D463A79-B9C1-4DF8-BCC0-0C9AF5EB302F}"/>
              </a:ext>
            </a:extLst>
          </p:cNvPr>
          <p:cNvSpPr/>
          <p:nvPr/>
        </p:nvSpPr>
        <p:spPr>
          <a:xfrm>
            <a:off x="10029824" y="3994983"/>
            <a:ext cx="409575" cy="130252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4C01D-B413-47D2-8E58-95C97948090E}"/>
              </a:ext>
            </a:extLst>
          </p:cNvPr>
          <p:cNvSpPr txBox="1"/>
          <p:nvPr/>
        </p:nvSpPr>
        <p:spPr>
          <a:xfrm>
            <a:off x="10620376" y="2664390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with DBSI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EF193-662C-4A5D-8B94-21863A7C5EAA}"/>
              </a:ext>
            </a:extLst>
          </p:cNvPr>
          <p:cNvSpPr txBox="1"/>
          <p:nvPr/>
        </p:nvSpPr>
        <p:spPr>
          <a:xfrm>
            <a:off x="10620375" y="4308761"/>
            <a:ext cx="13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with NODDI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8639B-323F-4A7B-A890-7214DFCA48C7}"/>
              </a:ext>
            </a:extLst>
          </p:cNvPr>
          <p:cNvSpPr txBox="1"/>
          <p:nvPr/>
        </p:nvSpPr>
        <p:spPr>
          <a:xfrm>
            <a:off x="5133975" y="1881188"/>
            <a:ext cx="4895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Restricted Fraction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Isotropic diffusion that is restricted so assigned to water within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Increases with inflammation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Non-restricted Fraction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Isotropic diffusion that is more free so assigned to intra/extracellular water as well as CSF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Increases with edema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Neurite Density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 of the density of neurites within voxel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Dispersion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Measures how aligned the neurites are within a voxel (0=non-aligned, 1=perfectly aligned)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9901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C2A9-FD3C-4073-8DA2-DB6B2A8A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Perfusion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799B-2A9A-4AB1-B0D7-021BB22B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550"/>
          </a:xfrm>
        </p:spPr>
        <p:txBody>
          <a:bodyPr/>
          <a:lstStyle/>
          <a:p>
            <a:r>
              <a:rPr lang="en-US" dirty="0"/>
              <a:t>Defined as the steady-state delivery of blood to an element of tissue</a:t>
            </a:r>
          </a:p>
          <a:p>
            <a:r>
              <a:rPr lang="en-CA" dirty="0"/>
              <a:t>Two main methods: using an exogenous (Gadolinium) or an endogenous (labeled blood water) contrast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C4E0C-F5EB-467E-8F5A-09211393E57E}"/>
              </a:ext>
            </a:extLst>
          </p:cNvPr>
          <p:cNvSpPr txBox="1"/>
          <p:nvPr/>
        </p:nvSpPr>
        <p:spPr>
          <a:xfrm>
            <a:off x="838200" y="3265616"/>
            <a:ext cx="54387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Exogenous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Susceptibility Contrast Enhancement (DSC)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the change in susceptibility due to the perfusion of gadolinium into the tissue with T2 or T2*-weighted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Contrast Enhancement (DCE)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the change in signal due to gadolinium using a series of T1-weighted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pharmacokinetic modeling to extract measurements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566A2-969B-4C82-AC52-E06161F3FD9F}"/>
              </a:ext>
            </a:extLst>
          </p:cNvPr>
          <p:cNvSpPr txBox="1"/>
          <p:nvPr/>
        </p:nvSpPr>
        <p:spPr>
          <a:xfrm>
            <a:off x="6553200" y="3305175"/>
            <a:ext cx="50482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Endogenous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Arterial Spin Labeling (ASL)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the body’s own arterial blood as a diffusible tracer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Pseudocontinuous</a:t>
            </a:r>
            <a:r>
              <a:rPr lang="en-US" dirty="0"/>
              <a:t> ASL (</a:t>
            </a:r>
            <a:r>
              <a:rPr lang="en-US" dirty="0" err="1"/>
              <a:t>pCASL</a:t>
            </a:r>
            <a:r>
              <a:rPr lang="en-US" dirty="0"/>
              <a:t>) is the method of choice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67A1F-989A-4B06-B228-83D2E0344DDB}"/>
              </a:ext>
            </a:extLst>
          </p:cNvPr>
          <p:cNvSpPr txBox="1"/>
          <p:nvPr/>
        </p:nvSpPr>
        <p:spPr>
          <a:xfrm>
            <a:off x="7761003" y="5292546"/>
            <a:ext cx="2632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Measured values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Cerebral Blood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Cerebral Blood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Transit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54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D4C5-A895-44AE-9154-CD593491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ABC5-C94A-4136-B3E0-9485B8BB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Task based fMRI</a:t>
            </a:r>
          </a:p>
          <a:p>
            <a:pPr lvl="1"/>
            <a:r>
              <a:rPr lang="en-CA" dirty="0"/>
              <a:t>Uses block design with a task and rest</a:t>
            </a:r>
          </a:p>
          <a:p>
            <a:r>
              <a:rPr lang="en-CA" dirty="0"/>
              <a:t>Resting state fMRI</a:t>
            </a:r>
          </a:p>
          <a:p>
            <a:pPr lvl="1"/>
            <a:r>
              <a:rPr lang="en-CA" dirty="0"/>
              <a:t>Continuous data collection for at least 8min</a:t>
            </a:r>
          </a:p>
          <a:p>
            <a:pPr lvl="1"/>
            <a:r>
              <a:rPr lang="en-CA" dirty="0"/>
              <a:t>Related to brain connectivity</a:t>
            </a:r>
          </a:p>
          <a:p>
            <a:r>
              <a:rPr lang="en-CA" dirty="0"/>
              <a:t>Multi-echo fMRI</a:t>
            </a:r>
          </a:p>
          <a:p>
            <a:pPr lvl="1"/>
            <a:r>
              <a:rPr lang="en-CA" dirty="0"/>
              <a:t>Some groups are using 3-5 echoes</a:t>
            </a:r>
          </a:p>
          <a:p>
            <a:pPr lvl="1"/>
            <a:r>
              <a:rPr lang="en-CA" dirty="0"/>
              <a:t>More robust than single echo</a:t>
            </a:r>
          </a:p>
          <a:p>
            <a:pPr lvl="1"/>
            <a:r>
              <a:rPr lang="en-CA" dirty="0"/>
              <a:t>May take slightly longer than single-echo</a:t>
            </a:r>
          </a:p>
          <a:p>
            <a:r>
              <a:rPr lang="en-CA" dirty="0"/>
              <a:t>Functional ASL</a:t>
            </a:r>
          </a:p>
          <a:p>
            <a:pPr lvl="1"/>
            <a:r>
              <a:rPr lang="en-CA" dirty="0"/>
              <a:t>Erin’s hope for the future</a:t>
            </a:r>
          </a:p>
          <a:p>
            <a:pPr lvl="1"/>
            <a:r>
              <a:rPr lang="en-CA" dirty="0"/>
              <a:t>Used to measure task related to CBF changes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9D65E26-FAB1-473C-A6F7-5B234E7CBA69}"/>
              </a:ext>
            </a:extLst>
          </p:cNvPr>
          <p:cNvSpPr/>
          <p:nvPr/>
        </p:nvSpPr>
        <p:spPr>
          <a:xfrm>
            <a:off x="7010400" y="1825625"/>
            <a:ext cx="828675" cy="301307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7C0CA-D694-4CE2-8F91-7F1364FF412D}"/>
              </a:ext>
            </a:extLst>
          </p:cNvPr>
          <p:cNvSpPr txBox="1"/>
          <p:nvPr/>
        </p:nvSpPr>
        <p:spPr>
          <a:xfrm>
            <a:off x="8161589" y="3101329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BOLD signal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8007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1192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Types of scans available and what they’re good at</vt:lpstr>
      <vt:lpstr>Conventional Imaging for Brain</vt:lpstr>
      <vt:lpstr>Quantitative Relaxation Times</vt:lpstr>
      <vt:lpstr>Myelin Sensitive Imaging</vt:lpstr>
      <vt:lpstr>Myelin Water Fraction techniques</vt:lpstr>
      <vt:lpstr>Diffusion Tensor Imaging</vt:lpstr>
      <vt:lpstr>DTI Measurements</vt:lpstr>
      <vt:lpstr>Perfusion Imaging</vt:lpstr>
      <vt:lpstr>Functional Imaging</vt:lpstr>
      <vt:lpstr>Metabolic Imaging</vt:lpstr>
      <vt:lpstr>Susceptibility Imaging (T2* or R2* imaging)</vt:lpstr>
      <vt:lpstr>MR Angiography</vt:lpstr>
      <vt:lpstr>Multimodal Imaging</vt:lpstr>
      <vt:lpstr>Other?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scans available and what they’re good at</dc:title>
  <dc:creator>Vavasour, Irene</dc:creator>
  <cp:lastModifiedBy>Vavasour, Irene</cp:lastModifiedBy>
  <cp:revision>50</cp:revision>
  <dcterms:created xsi:type="dcterms:W3CDTF">2023-08-21T23:16:48Z</dcterms:created>
  <dcterms:modified xsi:type="dcterms:W3CDTF">2023-09-06T23:09:17Z</dcterms:modified>
</cp:coreProperties>
</file>