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98" r:id="rId7"/>
    <p:sldId id="286" r:id="rId8"/>
    <p:sldId id="287" r:id="rId9"/>
    <p:sldId id="303" r:id="rId10"/>
    <p:sldId id="297" r:id="rId11"/>
    <p:sldId id="299" r:id="rId12"/>
    <p:sldId id="288" r:id="rId13"/>
    <p:sldId id="289" r:id="rId14"/>
    <p:sldId id="304" r:id="rId15"/>
    <p:sldId id="300" r:id="rId16"/>
    <p:sldId id="302" r:id="rId17"/>
    <p:sldId id="292" r:id="rId18"/>
    <p:sldId id="291" r:id="rId19"/>
    <p:sldId id="305" r:id="rId20"/>
    <p:sldId id="301" r:id="rId21"/>
    <p:sldId id="290" r:id="rId22"/>
    <p:sldId id="295" r:id="rId23"/>
    <p:sldId id="294" r:id="rId24"/>
    <p:sldId id="306" r:id="rId25"/>
    <p:sldId id="296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FA0000"/>
    <a:srgbClr val="DB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enevav\Desktop\Projects\CanProCo\Analysis\CONtrols\Repro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001132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001132"/>
                </a:solidFill>
              </a:rPr>
              <a:t>Magnetisation Transfer Ratio</a:t>
            </a:r>
          </a:p>
        </c:rich>
      </c:tx>
      <c:layout>
        <c:manualLayout>
          <c:xMode val="edge"/>
          <c:yMode val="edge"/>
          <c:x val="0.27895635825696102"/>
          <c:y val="2.0970379689305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00113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74888542463088"/>
          <c:y val="0.13956861446228117"/>
          <c:w val="0.80003673878722281"/>
          <c:h val="0.7697472543968966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MTR!$E$6:$E$12</c:f>
              <c:numCache>
                <c:formatCode>General</c:formatCode>
                <c:ptCount val="7"/>
                <c:pt idx="0">
                  <c:v>57.155110499999999</c:v>
                </c:pt>
                <c:pt idx="1">
                  <c:v>58.506896499999996</c:v>
                </c:pt>
                <c:pt idx="2">
                  <c:v>57.052975000000004</c:v>
                </c:pt>
                <c:pt idx="4">
                  <c:v>58.883330999999998</c:v>
                </c:pt>
                <c:pt idx="5">
                  <c:v>58.600200000000001</c:v>
                </c:pt>
                <c:pt idx="6">
                  <c:v>58.051492499999995</c:v>
                </c:pt>
              </c:numCache>
            </c:numRef>
          </c:xVal>
          <c:yVal>
            <c:numRef>
              <c:f>MTR!$F$6:$F$12</c:f>
              <c:numCache>
                <c:formatCode>General</c:formatCode>
                <c:ptCount val="7"/>
                <c:pt idx="0">
                  <c:v>-1.2898129999999952</c:v>
                </c:pt>
                <c:pt idx="1">
                  <c:v>-0.10413500000000653</c:v>
                </c:pt>
                <c:pt idx="2">
                  <c:v>1.0034259999999975</c:v>
                </c:pt>
                <c:pt idx="4">
                  <c:v>-2.1683540000000008</c:v>
                </c:pt>
                <c:pt idx="5">
                  <c:v>-2.5276000000005183E-2</c:v>
                </c:pt>
                <c:pt idx="6">
                  <c:v>6.2294999999998879E-2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37-4AC1-87EF-6BFE94A7571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MTR!$E$13:$E$22</c:f>
              <c:numCache>
                <c:formatCode>General</c:formatCode>
                <c:ptCount val="10"/>
                <c:pt idx="0">
                  <c:v>46.531768499999998</c:v>
                </c:pt>
                <c:pt idx="1">
                  <c:v>46.030480499999996</c:v>
                </c:pt>
                <c:pt idx="2">
                  <c:v>46.079141499999999</c:v>
                </c:pt>
                <c:pt idx="3">
                  <c:v>46.126163500000004</c:v>
                </c:pt>
                <c:pt idx="4">
                  <c:v>45.825251999999999</c:v>
                </c:pt>
                <c:pt idx="5">
                  <c:v>46.653064499999999</c:v>
                </c:pt>
                <c:pt idx="6">
                  <c:v>47.776948500000003</c:v>
                </c:pt>
                <c:pt idx="7">
                  <c:v>47.003162000000003</c:v>
                </c:pt>
                <c:pt idx="8">
                  <c:v>46.487509500000002</c:v>
                </c:pt>
                <c:pt idx="9">
                  <c:v>46.799127999999996</c:v>
                </c:pt>
              </c:numCache>
            </c:numRef>
          </c:xVal>
          <c:yVal>
            <c:numRef>
              <c:f>MTR!$F$13:$F$22</c:f>
              <c:numCache>
                <c:formatCode>General</c:formatCode>
                <c:ptCount val="10"/>
                <c:pt idx="0">
                  <c:v>-2.5565649999999991</c:v>
                </c:pt>
                <c:pt idx="1">
                  <c:v>0.97199699999999467</c:v>
                </c:pt>
                <c:pt idx="2">
                  <c:v>0.81178500000000042</c:v>
                </c:pt>
                <c:pt idx="3">
                  <c:v>0.57387700000000308</c:v>
                </c:pt>
                <c:pt idx="4">
                  <c:v>1.369640000000004</c:v>
                </c:pt>
                <c:pt idx="5">
                  <c:v>-0.97072500000000161</c:v>
                </c:pt>
                <c:pt idx="6">
                  <c:v>0.22481300000000459</c:v>
                </c:pt>
                <c:pt idx="7">
                  <c:v>1.5921300000000045</c:v>
                </c:pt>
                <c:pt idx="8">
                  <c:v>2.2766149999999996</c:v>
                </c:pt>
                <c:pt idx="9">
                  <c:v>2.0701960000000028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37-4AC1-87EF-6BFE94A75711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MTR!$E$23:$E$32</c:f>
              <c:numCache>
                <c:formatCode>General</c:formatCode>
                <c:ptCount val="10"/>
                <c:pt idx="0">
                  <c:v>44.806942500000005</c:v>
                </c:pt>
                <c:pt idx="2">
                  <c:v>47.527613500000001</c:v>
                </c:pt>
                <c:pt idx="4">
                  <c:v>46.139784499999998</c:v>
                </c:pt>
                <c:pt idx="5">
                  <c:v>45.591716000000005</c:v>
                </c:pt>
                <c:pt idx="6">
                  <c:v>45.750540000000001</c:v>
                </c:pt>
                <c:pt idx="7">
                  <c:v>46.789021500000004</c:v>
                </c:pt>
                <c:pt idx="8">
                  <c:v>44.331715000000003</c:v>
                </c:pt>
                <c:pt idx="9">
                  <c:v>47.795359000000005</c:v>
                </c:pt>
              </c:numCache>
            </c:numRef>
          </c:xVal>
          <c:yVal>
            <c:numRef>
              <c:f>MTR!$F$23:$F$32</c:f>
              <c:numCache>
                <c:formatCode>General</c:formatCode>
                <c:ptCount val="10"/>
                <c:pt idx="0">
                  <c:v>-3.205013000000001</c:v>
                </c:pt>
                <c:pt idx="2">
                  <c:v>-3.0106129999999993</c:v>
                </c:pt>
                <c:pt idx="4">
                  <c:v>-3.8088189999999997</c:v>
                </c:pt>
                <c:pt idx="5">
                  <c:v>-2.3532259999999994</c:v>
                </c:pt>
                <c:pt idx="6">
                  <c:v>-0.1644940000000048</c:v>
                </c:pt>
                <c:pt idx="7">
                  <c:v>0.96201500000000095</c:v>
                </c:pt>
                <c:pt idx="8">
                  <c:v>-0.24190000000000111</c:v>
                </c:pt>
                <c:pt idx="9">
                  <c:v>3.1806860000000015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37-4AC1-87EF-6BFE94A75711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MTR!$E$34:$E$43</c:f>
              <c:numCache>
                <c:formatCode>General</c:formatCode>
                <c:ptCount val="10"/>
                <c:pt idx="0">
                  <c:v>52.910936500000005</c:v>
                </c:pt>
                <c:pt idx="1">
                  <c:v>51.206959999999995</c:v>
                </c:pt>
                <c:pt idx="2">
                  <c:v>52.605006500000002</c:v>
                </c:pt>
                <c:pt idx="3">
                  <c:v>52.319778499999998</c:v>
                </c:pt>
                <c:pt idx="4">
                  <c:v>51.051658000000003</c:v>
                </c:pt>
                <c:pt idx="5">
                  <c:v>52.229855499999999</c:v>
                </c:pt>
                <c:pt idx="7">
                  <c:v>53.340960500000001</c:v>
                </c:pt>
                <c:pt idx="8">
                  <c:v>53.194032499999999</c:v>
                </c:pt>
                <c:pt idx="9">
                  <c:v>52.511773000000005</c:v>
                </c:pt>
              </c:numCache>
            </c:numRef>
          </c:xVal>
          <c:yVal>
            <c:numRef>
              <c:f>MTR!$F$34:$F$43</c:f>
              <c:numCache>
                <c:formatCode>General</c:formatCode>
                <c:ptCount val="10"/>
                <c:pt idx="0">
                  <c:v>0.19319300000000084</c:v>
                </c:pt>
                <c:pt idx="1">
                  <c:v>-2.5901799999999966</c:v>
                </c:pt>
                <c:pt idx="2">
                  <c:v>-1.4535630000000026</c:v>
                </c:pt>
                <c:pt idx="3">
                  <c:v>0.45523899999999884</c:v>
                </c:pt>
                <c:pt idx="4">
                  <c:v>-1.3009199999999979</c:v>
                </c:pt>
                <c:pt idx="5">
                  <c:v>-0.22808500000000009</c:v>
                </c:pt>
                <c:pt idx="7">
                  <c:v>-0.46505899999999656</c:v>
                </c:pt>
                <c:pt idx="8">
                  <c:v>-3.8527000000001976E-2</c:v>
                </c:pt>
                <c:pt idx="9">
                  <c:v>0.81457999999999942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37-4AC1-87EF-6BFE94A75711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MTR!$E$44:$E$54</c:f>
              <c:numCache>
                <c:formatCode>General</c:formatCode>
                <c:ptCount val="11"/>
                <c:pt idx="0">
                  <c:v>58.381507499999998</c:v>
                </c:pt>
                <c:pt idx="1">
                  <c:v>58.268591000000001</c:v>
                </c:pt>
                <c:pt idx="2">
                  <c:v>58.110638999999999</c:v>
                </c:pt>
                <c:pt idx="3">
                  <c:v>58.014462000000002</c:v>
                </c:pt>
                <c:pt idx="4">
                  <c:v>51.640912999999998</c:v>
                </c:pt>
                <c:pt idx="5">
                  <c:v>59.198659499999998</c:v>
                </c:pt>
                <c:pt idx="6">
                  <c:v>58.3165665</c:v>
                </c:pt>
                <c:pt idx="8">
                  <c:v>58.462464999999995</c:v>
                </c:pt>
                <c:pt idx="9">
                  <c:v>58.063073000000003</c:v>
                </c:pt>
                <c:pt idx="10">
                  <c:v>56.221819499999995</c:v>
                </c:pt>
              </c:numCache>
            </c:numRef>
          </c:xVal>
          <c:yVal>
            <c:numRef>
              <c:f>MTR!$F$44:$F$54</c:f>
              <c:numCache>
                <c:formatCode>General</c:formatCode>
                <c:ptCount val="11"/>
                <c:pt idx="0">
                  <c:v>9.1695000000001414E-2</c:v>
                </c:pt>
                <c:pt idx="1">
                  <c:v>-0.30790799999999763</c:v>
                </c:pt>
                <c:pt idx="2">
                  <c:v>-0.28871200000000385</c:v>
                </c:pt>
                <c:pt idx="3">
                  <c:v>0.61189000000000249</c:v>
                </c:pt>
                <c:pt idx="4">
                  <c:v>-3.5312339999999978</c:v>
                </c:pt>
                <c:pt idx="5">
                  <c:v>-2.003974999999997</c:v>
                </c:pt>
                <c:pt idx="6">
                  <c:v>-0.17419300000000248</c:v>
                </c:pt>
                <c:pt idx="8">
                  <c:v>0.56085800000000319</c:v>
                </c:pt>
                <c:pt idx="9">
                  <c:v>-0.76622800000000524</c:v>
                </c:pt>
                <c:pt idx="10">
                  <c:v>1.2392529999999979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37-4AC1-87EF-6BFE94A75711}"/>
            </c:ext>
          </c:extLst>
        </c:ser>
        <c:ser>
          <c:idx val="5"/>
          <c:order val="5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MTR!$H$18:$H$19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xVal>
          <c:yVal>
            <c:numRef>
              <c:f>MTR!$I$18:$I$19</c:f>
              <c:numCache>
                <c:formatCode>General</c:formatCode>
                <c:ptCount val="2"/>
                <c:pt idx="0">
                  <c:v>-0.2314843913043477</c:v>
                </c:pt>
                <c:pt idx="1">
                  <c:v>-0.2314843913043477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E37-4AC1-87EF-6BFE94A75711}"/>
            </c:ext>
          </c:extLst>
        </c:ser>
        <c:ser>
          <c:idx val="6"/>
          <c:order val="6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37-4AC1-87EF-6BFE94A75711}"/>
              </c:ext>
            </c:extLst>
          </c:dPt>
          <c:xVal>
            <c:numRef>
              <c:f>MTR!$H$21:$H$22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xVal>
          <c:yVal>
            <c:numRef>
              <c:f>MTR!$I$21:$I$22</c:f>
              <c:numCache>
                <c:formatCode>General</c:formatCode>
                <c:ptCount val="2"/>
                <c:pt idx="0">
                  <c:v>3.144637733569787</c:v>
                </c:pt>
                <c:pt idx="1">
                  <c:v>3.144637733569787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E37-4AC1-87EF-6BFE94A75711}"/>
            </c:ext>
          </c:extLst>
        </c:ser>
        <c:ser>
          <c:idx val="7"/>
          <c:order val="7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MTR!$H$24:$H$25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xVal>
          <c:yVal>
            <c:numRef>
              <c:f>MTR!$I$24:$I$25</c:f>
              <c:numCache>
                <c:formatCode>General</c:formatCode>
                <c:ptCount val="2"/>
                <c:pt idx="0">
                  <c:v>-3.144637733569787</c:v>
                </c:pt>
                <c:pt idx="1">
                  <c:v>-3.144637733569787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E37-4AC1-87EF-6BFE94A75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6190415"/>
        <c:axId val="1166182095"/>
      </c:scatterChart>
      <c:valAx>
        <c:axId val="1166190415"/>
        <c:scaling>
          <c:orientation val="minMax"/>
          <c:max val="60"/>
          <c:min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rgbClr val="00113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rgbClr val="001132"/>
                    </a:solidFill>
                  </a:rPr>
                  <a:t>Mean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rgbClr val="00113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113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182095"/>
        <c:crosses val="autoZero"/>
        <c:crossBetween val="midCat"/>
      </c:valAx>
      <c:valAx>
        <c:axId val="1166182095"/>
        <c:scaling>
          <c:orientation val="minMax"/>
          <c:min val="-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rgbClr val="00113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400">
                    <a:solidFill>
                      <a:srgbClr val="001132"/>
                    </a:solidFill>
                  </a:rPr>
                  <a:t>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rgbClr val="00113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113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190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8228-671E-4931-9D7D-B9D1AADA3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5F46B-6459-4294-9E2E-28F76EA17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5110-E27E-49C6-9102-210B7BFA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493B-0EDD-4352-9A74-708186B2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9089-87B8-4833-917E-84BAFDC9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9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CFAA-CABB-4AB9-8DEF-F05C05EC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8FFC4-358E-4AE4-8C0E-6F603577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5240-98EA-42B9-9225-21ABFACF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7FB5-60AF-43C3-A9DF-BA6CA535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88DA-23C1-4906-8FC1-617D6F37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5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3430A-84A2-4510-B2BB-517E25D9B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6AA7A-978B-473D-A0FA-9F59C8FD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6237-5ED8-42CD-9C91-B16DDA08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3E09-CCA0-4E54-AC4F-6B2B50E1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1788E-B0F0-4BF4-95E6-EC64F0C8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1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7299-9C79-43C6-8DA8-EA78E308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3742-CD01-472B-AAC5-BB01AD2C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D3687-9518-4194-BE54-750ADB0D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1353-5349-4266-95D6-166DFAA6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B813-6183-4CA3-8CB1-DBA88E60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81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9BA7-ACB7-44D9-8BD9-C904CCA6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1B7C-AE18-460D-B9C7-4CD4B7C60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969D-4C73-429A-9EED-31448F21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6E36-66DA-4DDF-A948-88C8192B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A563-4678-4E51-84DB-73308BFF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4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A945-BCC5-4EAF-984B-1C310FF9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FC0E-ABD8-4601-864B-CCF3D0CE0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DF6E2-3052-4020-981F-10F972ABB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7ADD-3FEA-4FB2-A9C5-49B45C65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34B0C-0383-459B-94EC-0D3BE4E7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72CD9-4839-4169-BC3E-687D2BA4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71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5196-3807-4A42-9B41-FAF28050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E1F1E-AF1C-4D90-8AEE-A5B138A4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6AD2-6D1E-4586-9012-B3E371C5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9E93E-49E9-41B5-9C23-C5E2FF6A9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E6C4B-5EA4-4D52-BAAB-7E6253113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81C3F-49B7-405D-B7D0-FC976CB6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07F0E-D5E9-443F-BB0F-CDD35ED1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961B3-F187-47E7-B6E7-2B9CCF9D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1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12A7-9F9C-4487-8D71-B049AF1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21136-B5D5-499D-AA56-0EA038C0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9373E-2D4B-4380-A04B-B10C4596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B5C20-D733-4640-A285-9B28443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47CA8-A4CB-41B4-92B5-0584EB51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DECEF-6C46-4640-AC43-12646F90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75D41-E1C1-4878-9BCD-41EC7B94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67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CB43-7078-4033-A587-9451935B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0CB3-9E4D-406D-BDE2-319917D8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26AB-F61C-4F4E-A2C7-E385376D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9B0B7-F597-4A2D-B697-8BCD3710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0EB9-0C7B-49B4-9A5E-2535D6FD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6202-EDDE-495F-B35F-3CD983B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95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4D7-E87E-4D95-982D-74A0B734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A0398-1CC8-4ACF-AB4B-A7DDE90F8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17936-18A2-43F2-B0EE-CFDF2067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E16E-B8CE-4D53-8CFB-E0FA651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19EF-1556-4C98-A609-30886A10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BFA5-276B-4242-9518-5B3062C6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7D70C-52AA-4526-B694-10B392F5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2F64-CF7D-4140-A70E-AEC200A3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7161-A169-43CC-AB6E-07C1BB29F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62EB-6D9F-40AA-978F-52E90C376DAF}" type="datetimeFigureOut">
              <a:rPr lang="en-CA" smtClean="0"/>
              <a:t>2024-04-03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5DA4-017D-447B-97B2-5D6F108E0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8C0E-A105-4991-821A-1792955D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115F-B5DD-4275-80A5-20A7539D5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MRLa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8A00-6E39-480F-9281-C7BA294DC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Magnetisation</a:t>
            </a:r>
            <a:r>
              <a:rPr lang="en-US" dirty="0"/>
              <a:t> Transfer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A735F-B24C-4C59-A183-AA96802AF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Irene Vavasour</a:t>
            </a:r>
          </a:p>
          <a:p>
            <a:endParaRPr lang="en-US" dirty="0"/>
          </a:p>
          <a:p>
            <a:r>
              <a:rPr lang="en-US" dirty="0"/>
              <a:t>Apr 3, 2024</a:t>
            </a:r>
          </a:p>
          <a:p>
            <a:r>
              <a:rPr lang="en-CA" dirty="0"/>
              <a:t>UBC MRI Research Monthly Analysis Meeting</a:t>
            </a:r>
          </a:p>
        </p:txBody>
      </p:sp>
    </p:spTree>
    <p:extLst>
      <p:ext uri="{BB962C8B-B14F-4D97-AF65-F5344CB8AC3E}">
        <p14:creationId xmlns:p14="http://schemas.microsoft.com/office/powerpoint/2010/main" val="158263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EC39-2F4E-4DBB-B624-BD6F6DBA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MTR varies between scanners</a:t>
            </a:r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0788D4-BCE9-4DD7-B93F-5DB55FEA69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062698"/>
              </p:ext>
            </p:extLst>
          </p:nvPr>
        </p:nvGraphicFramePr>
        <p:xfrm>
          <a:off x="1678276" y="1861004"/>
          <a:ext cx="8210442" cy="456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FB754-0310-407C-AB9E-C5EA3AAE37D7}"/>
              </a:ext>
            </a:extLst>
          </p:cNvPr>
          <p:cNvSpPr txBox="1"/>
          <p:nvPr/>
        </p:nvSpPr>
        <p:spPr>
          <a:xfrm>
            <a:off x="8380429" y="3214540"/>
            <a:ext cx="79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Philips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C05EF-0665-4CED-A800-AD8D13325DB7}"/>
              </a:ext>
            </a:extLst>
          </p:cNvPr>
          <p:cNvSpPr txBox="1"/>
          <p:nvPr/>
        </p:nvSpPr>
        <p:spPr>
          <a:xfrm>
            <a:off x="4407594" y="32145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Siemens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4D063-6CE1-4B21-A3C8-3D6EDB503A75}"/>
              </a:ext>
            </a:extLst>
          </p:cNvPr>
          <p:cNvSpPr txBox="1"/>
          <p:nvPr/>
        </p:nvSpPr>
        <p:spPr>
          <a:xfrm>
            <a:off x="6517063" y="32145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38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F28D6-C79F-47FB-86B5-49A948B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Magnetisation</a:t>
            </a:r>
            <a:r>
              <a:rPr lang="en-US" dirty="0"/>
              <a:t> Transfer Saturation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BC7D-4755-4988-8CE0-2CCC59FE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19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4264-2B7F-44D3-93DB-4E0167EB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MT Saturation (</a:t>
            </a:r>
            <a:r>
              <a:rPr lang="en-CA" dirty="0" err="1"/>
              <a:t>MTsat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0941-6C1A-4C76-9EB0-67A229841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Compensates for inhomogeneities in RF and flip angles</a:t>
            </a:r>
          </a:p>
          <a:p>
            <a:r>
              <a:rPr lang="en-CA" dirty="0"/>
              <a:t>Separates T</a:t>
            </a:r>
            <a:r>
              <a:rPr lang="en-CA" baseline="-25000" dirty="0"/>
              <a:t>1</a:t>
            </a:r>
            <a:r>
              <a:rPr lang="en-CA" dirty="0"/>
              <a:t> relaxation component from MT effect</a:t>
            </a:r>
          </a:p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463274-3653-45F2-A8CF-C097F4AF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81910"/>
            <a:ext cx="8229600" cy="1995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4C961-6489-4FFF-AB9E-38D3F99E5E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34423" b="12878"/>
          <a:stretch/>
        </p:blipFill>
        <p:spPr>
          <a:xfrm>
            <a:off x="3330122" y="5313223"/>
            <a:ext cx="5531755" cy="1262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918E1-47AE-47CD-84DC-4CF0C8D8A7BB}"/>
              </a:ext>
            </a:extLst>
          </p:cNvPr>
          <p:cNvSpPr txBox="1"/>
          <p:nvPr/>
        </p:nvSpPr>
        <p:spPr>
          <a:xfrm>
            <a:off x="2240572" y="2957271"/>
            <a:ext cx="169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Original Paper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CC428-A8F9-4512-9793-616FD7AE8562}"/>
              </a:ext>
            </a:extLst>
          </p:cNvPr>
          <p:cNvSpPr/>
          <p:nvPr/>
        </p:nvSpPr>
        <p:spPr>
          <a:xfrm>
            <a:off x="2121031" y="2957271"/>
            <a:ext cx="8089770" cy="36185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70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BA5B-29FF-45C9-BBA6-1ADA148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MTsat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90783B-4400-4DC0-A32D-F2C8374B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Requires acquisition of 3 images</a:t>
            </a:r>
          </a:p>
          <a:p>
            <a:pPr lvl="1"/>
            <a:r>
              <a:rPr lang="en-CA" dirty="0"/>
              <a:t>PD image (no MT), S</a:t>
            </a:r>
            <a:r>
              <a:rPr lang="en-CA" baseline="-25000" dirty="0"/>
              <a:t>PD</a:t>
            </a:r>
          </a:p>
          <a:p>
            <a:pPr lvl="1"/>
            <a:r>
              <a:rPr lang="en-CA" dirty="0"/>
              <a:t>PD image (with MT), S</a:t>
            </a:r>
            <a:r>
              <a:rPr lang="en-CA" baseline="-25000" dirty="0"/>
              <a:t>MT</a:t>
            </a:r>
          </a:p>
          <a:p>
            <a:pPr lvl="1"/>
            <a:r>
              <a:rPr lang="en-CA" dirty="0"/>
              <a:t>reference T1 image (no MT, but different TR and </a:t>
            </a:r>
            <a:r>
              <a:rPr lang="el-GR" dirty="0"/>
              <a:t>α</a:t>
            </a:r>
            <a:r>
              <a:rPr lang="en-CA" dirty="0"/>
              <a:t>), S</a:t>
            </a:r>
            <a:r>
              <a:rPr lang="en-CA" baseline="-25000" dirty="0"/>
              <a:t>T1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37ED1-5B24-4B6B-AAB3-DA1EDB5BF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21228"/>
          <a:stretch/>
        </p:blipFill>
        <p:spPr>
          <a:xfrm>
            <a:off x="3781720" y="3769427"/>
            <a:ext cx="462856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364FE-C278-4CD4-94AA-337AF7EC0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0" t="11856" r="46096" b="16298"/>
          <a:stretch/>
        </p:blipFill>
        <p:spPr>
          <a:xfrm>
            <a:off x="5109328" y="4774201"/>
            <a:ext cx="4242062" cy="11460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0998E7-FD15-46BC-957A-15AA1E591A3C}"/>
              </a:ext>
            </a:extLst>
          </p:cNvPr>
          <p:cNvSpPr/>
          <p:nvPr/>
        </p:nvSpPr>
        <p:spPr>
          <a:xfrm>
            <a:off x="3791146" y="3959259"/>
            <a:ext cx="526329" cy="4619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9E33B-E6AD-46CC-A85F-B54A6FEE6582}"/>
              </a:ext>
            </a:extLst>
          </p:cNvPr>
          <p:cNvSpPr txBox="1"/>
          <p:nvPr/>
        </p:nvSpPr>
        <p:spPr>
          <a:xfrm>
            <a:off x="2556129" y="4589535"/>
            <a:ext cx="7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MTsat</a:t>
            </a:r>
            <a:endParaRPr lang="en-C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927EC-E1B9-4C87-9FD5-279A1FE9E1AC}"/>
              </a:ext>
            </a:extLst>
          </p:cNvPr>
          <p:cNvCxnSpPr>
            <a:cxnSpLocks/>
          </p:cNvCxnSpPr>
          <p:nvPr/>
        </p:nvCxnSpPr>
        <p:spPr>
          <a:xfrm flipV="1">
            <a:off x="3308130" y="4421174"/>
            <a:ext cx="406031" cy="23566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3BC71C-B182-4BEE-ACD8-B6D4FFBD7A8F}"/>
              </a:ext>
            </a:extLst>
          </p:cNvPr>
          <p:cNvSpPr txBox="1"/>
          <p:nvPr/>
        </p:nvSpPr>
        <p:spPr>
          <a:xfrm>
            <a:off x="9524991" y="3837471"/>
            <a:ext cx="1803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S=signal intensity</a:t>
            </a:r>
          </a:p>
          <a:p>
            <a:r>
              <a:rPr lang="el-GR" dirty="0"/>
              <a:t>α</a:t>
            </a:r>
            <a:r>
              <a:rPr lang="en-CA" dirty="0"/>
              <a:t>=flip angle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68993D-C0E0-4A01-9CB3-FC157C6BB27C}"/>
              </a:ext>
            </a:extLst>
          </p:cNvPr>
          <p:cNvCxnSpPr>
            <a:cxnSpLocks/>
          </p:cNvCxnSpPr>
          <p:nvPr/>
        </p:nvCxnSpPr>
        <p:spPr>
          <a:xfrm flipH="1" flipV="1">
            <a:off x="4958499" y="4410855"/>
            <a:ext cx="353844" cy="103783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E21-C67E-42BD-BC90-B6F680E9BD35}"/>
              </a:ext>
            </a:extLst>
          </p:cNvPr>
          <p:cNvCxnSpPr>
            <a:cxnSpLocks/>
          </p:cNvCxnSpPr>
          <p:nvPr/>
        </p:nvCxnSpPr>
        <p:spPr>
          <a:xfrm flipV="1">
            <a:off x="5778060" y="4410856"/>
            <a:ext cx="726435" cy="51891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5297D57-CDE1-4520-8884-7C69CC1345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6923" r="2611"/>
          <a:stretch/>
        </p:blipFill>
        <p:spPr>
          <a:xfrm>
            <a:off x="8123775" y="661239"/>
            <a:ext cx="1600447" cy="2278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8E1052-5B3B-4AC8-8FC8-B76C09333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6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40"/>
          <a:stretch/>
        </p:blipFill>
        <p:spPr>
          <a:xfrm>
            <a:off x="9826649" y="661283"/>
            <a:ext cx="1600424" cy="22787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0DC79C-954F-4D9F-9481-8A4565107EF6}"/>
              </a:ext>
            </a:extLst>
          </p:cNvPr>
          <p:cNvSpPr txBox="1"/>
          <p:nvPr/>
        </p:nvSpPr>
        <p:spPr>
          <a:xfrm>
            <a:off x="8634470" y="372031"/>
            <a:ext cx="240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MTR                      </a:t>
            </a:r>
            <a:r>
              <a:rPr lang="en-CA" dirty="0" err="1"/>
              <a:t>MTsat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0E6EA-ED91-4B31-9E40-008845A5E9D3}"/>
              </a:ext>
            </a:extLst>
          </p:cNvPr>
          <p:cNvSpPr txBox="1"/>
          <p:nvPr/>
        </p:nvSpPr>
        <p:spPr>
          <a:xfrm>
            <a:off x="838200" y="6249259"/>
            <a:ext cx="789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To calculate </a:t>
            </a:r>
            <a:r>
              <a:rPr lang="en-CA" sz="2000" dirty="0" err="1"/>
              <a:t>Mtsat</a:t>
            </a:r>
            <a:r>
              <a:rPr lang="en-CA" sz="2000" dirty="0"/>
              <a:t> I use </a:t>
            </a:r>
            <a:r>
              <a:rPr lang="en-CA" sz="2000" dirty="0" err="1"/>
              <a:t>sct_compute_mtsat</a:t>
            </a:r>
            <a:r>
              <a:rPr lang="en-CA" sz="2000" dirty="0"/>
              <a:t> from the Spinal Cord Toolbox.</a:t>
            </a:r>
          </a:p>
        </p:txBody>
      </p:sp>
    </p:spTree>
    <p:extLst>
      <p:ext uri="{BB962C8B-B14F-4D97-AF65-F5344CB8AC3E}">
        <p14:creationId xmlns:p14="http://schemas.microsoft.com/office/powerpoint/2010/main" val="4067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2828-7B6C-4DBD-B38F-9FD25237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MTsat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BF94-FA69-4276-9925-1557B273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proposed to be insensitive to inhomogeneities but looks like it still is</a:t>
            </a:r>
          </a:p>
          <a:p>
            <a:pPr lvl="1"/>
            <a:r>
              <a:rPr lang="en-US" dirty="0"/>
              <a:t>therefore B</a:t>
            </a:r>
            <a:r>
              <a:rPr lang="en-US" baseline="-25000" dirty="0"/>
              <a:t>0</a:t>
            </a:r>
            <a:r>
              <a:rPr lang="en-US" dirty="0"/>
              <a:t> map collection is suggested</a:t>
            </a:r>
          </a:p>
          <a:p>
            <a:r>
              <a:rPr lang="en-CA" dirty="0"/>
              <a:t>Mainly used in multi-parametric mapping protocols</a:t>
            </a:r>
          </a:p>
          <a:p>
            <a:r>
              <a:rPr lang="en-CA" dirty="0"/>
              <a:t>Large variability in values between vendors</a:t>
            </a:r>
          </a:p>
        </p:txBody>
      </p:sp>
    </p:spTree>
    <p:extLst>
      <p:ext uri="{BB962C8B-B14F-4D97-AF65-F5344CB8AC3E}">
        <p14:creationId xmlns:p14="http://schemas.microsoft.com/office/powerpoint/2010/main" val="26942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F28D6-C79F-47FB-86B5-49A948B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Inhomogeneous </a:t>
            </a:r>
            <a:r>
              <a:rPr lang="en-US" dirty="0" err="1"/>
              <a:t>Magnetisation</a:t>
            </a:r>
            <a:r>
              <a:rPr lang="en-US" dirty="0"/>
              <a:t> Transfer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BC7D-4755-4988-8CE0-2CCC59FE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51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2B3E40-B5AD-4BDC-9994-0CC10554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Inhomogeneous MT (</a:t>
            </a:r>
            <a:r>
              <a:rPr lang="en-CA" dirty="0" err="1"/>
              <a:t>ihMT</a:t>
            </a:r>
            <a:r>
              <a:rPr lang="en-CA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7DD55-DAD6-4AE0-A439-9BBEA7DD9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Arises due to coupled protons in the hydrocarbon chain of lipids</a:t>
            </a:r>
          </a:p>
          <a:p>
            <a:r>
              <a:rPr lang="en-US" dirty="0"/>
              <a:t>Water protons interacting with methylene protons leads to an asymmetric MT effect </a:t>
            </a:r>
            <a:endParaRPr lang="en-CA" dirty="0"/>
          </a:p>
        </p:txBody>
      </p:sp>
      <p:pic>
        <p:nvPicPr>
          <p:cNvPr id="1026" name="Picture 2" descr="The physical mechanism of “inhomogeneous” magnetization transfer MRI -  ScienceDirect">
            <a:extLst>
              <a:ext uri="{FF2B5EF4-FFF2-40B4-BE49-F238E27FC236}">
                <a16:creationId xmlns:a16="http://schemas.microsoft.com/office/drawing/2014/main" id="{31A485A1-5D17-4C35-B5CB-816F9DCD7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0" t="64969" r="42406"/>
          <a:stretch/>
        </p:blipFill>
        <p:spPr bwMode="auto">
          <a:xfrm>
            <a:off x="1772202" y="3762398"/>
            <a:ext cx="4220118" cy="21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0761B-49A7-475F-B1B2-826E7995E4D6}"/>
              </a:ext>
            </a:extLst>
          </p:cNvPr>
          <p:cNvSpPr txBox="1"/>
          <p:nvPr/>
        </p:nvSpPr>
        <p:spPr>
          <a:xfrm>
            <a:off x="6562321" y="4629413"/>
            <a:ext cx="4668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dipolar-coupled methylene = spin-1 system</a:t>
            </a:r>
            <a:endParaRPr lang="en-CA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3347E-E93D-4203-A022-C3B1D889ECED}"/>
              </a:ext>
            </a:extLst>
          </p:cNvPr>
          <p:cNvSpPr/>
          <p:nvPr/>
        </p:nvSpPr>
        <p:spPr>
          <a:xfrm>
            <a:off x="3825699" y="3705836"/>
            <a:ext cx="2242020" cy="407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3E3A9F-0E40-40BA-9FCE-BCB5ADE92E52}"/>
              </a:ext>
            </a:extLst>
          </p:cNvPr>
          <p:cNvSpPr/>
          <p:nvPr/>
        </p:nvSpPr>
        <p:spPr>
          <a:xfrm>
            <a:off x="6391372" y="4553997"/>
            <a:ext cx="4962427" cy="583610"/>
          </a:xfrm>
          <a:prstGeom prst="ellipse">
            <a:avLst/>
          </a:prstGeom>
          <a:noFill/>
          <a:ln w="15875">
            <a:solidFill>
              <a:srgbClr val="DB64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83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E4B7-2E0C-4877-A5FC-2DF6591D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ihMT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B023D-8B7E-492B-A78F-0FB1E71E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92" y="1690688"/>
            <a:ext cx="5385216" cy="3689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9F3BDF-E99C-4A3C-B28B-A4BDD7711F55}"/>
              </a:ext>
            </a:extLst>
          </p:cNvPr>
          <p:cNvSpPr txBox="1"/>
          <p:nvPr/>
        </p:nvSpPr>
        <p:spPr>
          <a:xfrm>
            <a:off x="603315" y="2381335"/>
            <a:ext cx="28000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off-resonance pulse on </a:t>
            </a:r>
            <a:r>
              <a:rPr lang="en-US" b="1" dirty="0"/>
              <a:t>one side </a:t>
            </a:r>
            <a:r>
              <a:rPr lang="en-US" dirty="0"/>
              <a:t>of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couples the Zeeman magnetization to the dipolar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making the bound pool line asymmetric and reducing the saturation efficiency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A9F91-19B7-4D0A-A9A4-DE1AE1B7A3A1}"/>
              </a:ext>
            </a:extLst>
          </p:cNvPr>
          <p:cNvSpPr txBox="1"/>
          <p:nvPr/>
        </p:nvSpPr>
        <p:spPr>
          <a:xfrm>
            <a:off x="8699606" y="2381335"/>
            <a:ext cx="3074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off-resonance pulse on </a:t>
            </a:r>
            <a:r>
              <a:rPr lang="en-US" b="1" dirty="0"/>
              <a:t>both sides </a:t>
            </a:r>
            <a:r>
              <a:rPr lang="en-US" dirty="0"/>
              <a:t>of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decouples Zeeman magnetization and dipolar order leading to efficient saturation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351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7CCC-58D9-44FC-BADF-030496CD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ihMTR</a:t>
            </a:r>
            <a:r>
              <a:rPr lang="en-CA" baseline="30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F7E2-5082-4500-B3DD-A9A866ED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specific for lipids and hence myelin</a:t>
            </a:r>
          </a:p>
          <a:p>
            <a:r>
              <a:rPr lang="en-CA" dirty="0"/>
              <a:t>requires 5 images</a:t>
            </a:r>
          </a:p>
          <a:p>
            <a:pPr lvl="1"/>
            <a:r>
              <a:rPr lang="en-CA" dirty="0"/>
              <a:t>No MT, M</a:t>
            </a:r>
            <a:r>
              <a:rPr lang="en-CA" baseline="-25000" dirty="0"/>
              <a:t>0</a:t>
            </a:r>
          </a:p>
          <a:p>
            <a:pPr lvl="1"/>
            <a:r>
              <a:rPr lang="en-CA" dirty="0"/>
              <a:t>MT pulse positive, M</a:t>
            </a:r>
            <a:r>
              <a:rPr lang="en-CA" baseline="-25000" dirty="0"/>
              <a:t>+</a:t>
            </a:r>
          </a:p>
          <a:p>
            <a:pPr lvl="1"/>
            <a:r>
              <a:rPr lang="en-CA" dirty="0"/>
              <a:t>MT pulse negative, M</a:t>
            </a:r>
            <a:r>
              <a:rPr lang="en-CA" baseline="-25000" dirty="0"/>
              <a:t>-</a:t>
            </a:r>
          </a:p>
          <a:p>
            <a:pPr lvl="1"/>
            <a:r>
              <a:rPr lang="en-CA" dirty="0"/>
              <a:t>Dual MT pulses (positive, negative), M</a:t>
            </a:r>
            <a:r>
              <a:rPr lang="en-CA" baseline="-25000" dirty="0"/>
              <a:t>+-</a:t>
            </a:r>
          </a:p>
          <a:p>
            <a:pPr lvl="1"/>
            <a:r>
              <a:rPr lang="en-CA" dirty="0"/>
              <a:t>Dual MT pulses (negative, positive), M</a:t>
            </a:r>
            <a:r>
              <a:rPr lang="en-CA" baseline="-25000" dirty="0"/>
              <a:t>-+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2E41C-6036-4C82-8A97-D0ADBFDAEF52}"/>
              </a:ext>
            </a:extLst>
          </p:cNvPr>
          <p:cNvSpPr txBox="1"/>
          <p:nvPr/>
        </p:nvSpPr>
        <p:spPr>
          <a:xfrm>
            <a:off x="2553189" y="5349679"/>
            <a:ext cx="214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err="1"/>
              <a:t>ihMTR</a:t>
            </a:r>
            <a:r>
              <a:rPr lang="en-CA" sz="4000" dirty="0"/>
              <a:t> 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91ABB-17CD-4C2A-BD41-2C36519DFD73}"/>
              </a:ext>
            </a:extLst>
          </p:cNvPr>
          <p:cNvSpPr txBox="1"/>
          <p:nvPr/>
        </p:nvSpPr>
        <p:spPr>
          <a:xfrm>
            <a:off x="4630688" y="5055435"/>
            <a:ext cx="4025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M</a:t>
            </a:r>
            <a:r>
              <a:rPr lang="en-CA" sz="4000" baseline="-25000" dirty="0"/>
              <a:t>+</a:t>
            </a:r>
            <a:r>
              <a:rPr lang="en-CA" sz="4000" dirty="0"/>
              <a:t> + M</a:t>
            </a:r>
            <a:r>
              <a:rPr lang="en-CA" sz="4000" baseline="-25000" dirty="0"/>
              <a:t>-</a:t>
            </a:r>
            <a:r>
              <a:rPr lang="en-CA" sz="4000" dirty="0"/>
              <a:t> - M</a:t>
            </a:r>
            <a:r>
              <a:rPr lang="en-CA" sz="4000" baseline="-25000" dirty="0"/>
              <a:t>+-</a:t>
            </a:r>
            <a:r>
              <a:rPr lang="en-CA" sz="4000" dirty="0"/>
              <a:t> - M</a:t>
            </a:r>
            <a:r>
              <a:rPr lang="en-CA" sz="4000" baseline="-25000" dirty="0"/>
              <a:t>-+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990D3-A623-47CA-A7A4-4916004DFCC1}"/>
              </a:ext>
            </a:extLst>
          </p:cNvPr>
          <p:cNvSpPr txBox="1"/>
          <p:nvPr/>
        </p:nvSpPr>
        <p:spPr>
          <a:xfrm>
            <a:off x="6096000" y="5675898"/>
            <a:ext cx="120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2M</a:t>
            </a:r>
            <a:r>
              <a:rPr lang="en-CA" sz="4000" baseline="-25000" dirty="0"/>
              <a:t>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ED7E6D-7D41-4300-913D-E47D0594A0C8}"/>
              </a:ext>
            </a:extLst>
          </p:cNvPr>
          <p:cNvCxnSpPr/>
          <p:nvPr/>
        </p:nvCxnSpPr>
        <p:spPr>
          <a:xfrm>
            <a:off x="4630688" y="5731902"/>
            <a:ext cx="410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2F22B11-0038-4DDA-B179-4472A098B767}"/>
              </a:ext>
            </a:extLst>
          </p:cNvPr>
          <p:cNvSpPr/>
          <p:nvPr/>
        </p:nvSpPr>
        <p:spPr>
          <a:xfrm>
            <a:off x="2441541" y="4986780"/>
            <a:ext cx="6608191" cy="1506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404E7-2BDF-4364-974A-1B9860FA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5"/>
          <a:stretch/>
        </p:blipFill>
        <p:spPr>
          <a:xfrm>
            <a:off x="7820189" y="2097152"/>
            <a:ext cx="1828997" cy="2378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B7DB3A-533F-40F6-BF3B-673CCD2B5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3381" r="3381" b="3524"/>
          <a:stretch/>
        </p:blipFill>
        <p:spPr>
          <a:xfrm>
            <a:off x="9756743" y="2095740"/>
            <a:ext cx="1964647" cy="237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E99201-2084-4806-A790-E9C613C7AF3A}"/>
              </a:ext>
            </a:extLst>
          </p:cNvPr>
          <p:cNvSpPr txBox="1"/>
          <p:nvPr/>
        </p:nvSpPr>
        <p:spPr>
          <a:xfrm>
            <a:off x="8342722" y="1746692"/>
            <a:ext cx="337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ihMTR</a:t>
            </a:r>
            <a:r>
              <a:rPr lang="en-CA" dirty="0"/>
              <a:t>                            MTR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7B91D-BFBC-4D66-97E3-9424B509681B}"/>
              </a:ext>
            </a:extLst>
          </p:cNvPr>
          <p:cNvSpPr txBox="1"/>
          <p:nvPr/>
        </p:nvSpPr>
        <p:spPr>
          <a:xfrm>
            <a:off x="18067" y="6566097"/>
            <a:ext cx="3762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CA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Varma </a:t>
            </a:r>
            <a:r>
              <a:rPr lang="en-CA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Magn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Reson</a:t>
            </a:r>
            <a:r>
              <a:rPr lang="en-C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 2015; 73: 614–622.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72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FE41-A383-4A09-89C9-0D17D8B5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ihMT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6C6B-D7A6-43DA-B3C8-0AF722A1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209"/>
            <a:ext cx="10515600" cy="4351338"/>
          </a:xfrm>
        </p:spPr>
        <p:txBody>
          <a:bodyPr/>
          <a:lstStyle/>
          <a:p>
            <a:r>
              <a:rPr lang="en-US" dirty="0" err="1"/>
              <a:t>ihMTR</a:t>
            </a:r>
            <a:r>
              <a:rPr lang="en-US" dirty="0"/>
              <a:t> is reduced in areas of demyelination</a:t>
            </a:r>
          </a:p>
          <a:p>
            <a:r>
              <a:rPr lang="en-US" dirty="0"/>
              <a:t>Shows more consistency with MWF than does MTR</a:t>
            </a:r>
          </a:p>
          <a:p>
            <a:pPr lvl="1"/>
            <a:r>
              <a:rPr lang="en-US" dirty="0"/>
              <a:t>values vary for different brain regions just like MWF</a:t>
            </a:r>
          </a:p>
          <a:p>
            <a:r>
              <a:rPr lang="en-US" dirty="0"/>
              <a:t>Newest of the MT techniques so still under development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B076-5A73-4932-879A-82FA1D7F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68" y="3685999"/>
            <a:ext cx="3901778" cy="3063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D3121-E965-4E19-9570-9FF451DB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30" y="3695426"/>
            <a:ext cx="6950042" cy="3162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4FACA-4F1E-4CE1-AEFD-59F48208898E}"/>
              </a:ext>
            </a:extLst>
          </p:cNvPr>
          <p:cNvSpPr txBox="1"/>
          <p:nvPr/>
        </p:nvSpPr>
        <p:spPr>
          <a:xfrm>
            <a:off x="0" y="6519446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SR Morris MRM 2022</a:t>
            </a:r>
          </a:p>
        </p:txBody>
      </p:sp>
    </p:spTree>
    <p:extLst>
      <p:ext uri="{BB962C8B-B14F-4D97-AF65-F5344CB8AC3E}">
        <p14:creationId xmlns:p14="http://schemas.microsoft.com/office/powerpoint/2010/main" val="34859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9524-9E9A-4F2F-8228-0A7AEE6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Magnetisation</a:t>
            </a:r>
            <a:r>
              <a:rPr lang="en-US" dirty="0"/>
              <a:t> Transfer?</a:t>
            </a:r>
            <a:endParaRPr lang="en-CA" dirty="0"/>
          </a:p>
        </p:txBody>
      </p:sp>
      <p:pic>
        <p:nvPicPr>
          <p:cNvPr id="1026" name="Picture 2" descr="Magnetization Transfer Imaging | SpringerLink">
            <a:extLst>
              <a:ext uri="{FF2B5EF4-FFF2-40B4-BE49-F238E27FC236}">
                <a16:creationId xmlns:a16="http://schemas.microsoft.com/office/drawing/2014/main" id="{B45EC3D0-5A7E-4066-8CB9-D4839155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8" y="2117856"/>
            <a:ext cx="10765631" cy="4400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99BC1-452A-42FF-A6FD-77E1CAE8233F}"/>
              </a:ext>
            </a:extLst>
          </p:cNvPr>
          <p:cNvSpPr txBox="1"/>
          <p:nvPr/>
        </p:nvSpPr>
        <p:spPr>
          <a:xfrm>
            <a:off x="3862676" y="1814744"/>
            <a:ext cx="297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visible protons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D7C0-8051-4AD0-AB2C-820C3057DB08}"/>
              </a:ext>
            </a:extLst>
          </p:cNvPr>
          <p:cNvSpPr txBox="1"/>
          <p:nvPr/>
        </p:nvSpPr>
        <p:spPr>
          <a:xfrm>
            <a:off x="6246293" y="4842889"/>
            <a:ext cx="324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MR invisible protons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B99D0-2B42-4AD9-99F7-A0B523E1BB7D}"/>
              </a:ext>
            </a:extLst>
          </p:cNvPr>
          <p:cNvSpPr/>
          <p:nvPr/>
        </p:nvSpPr>
        <p:spPr>
          <a:xfrm>
            <a:off x="1018095" y="2356701"/>
            <a:ext cx="2582944" cy="3072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F2D8C-CCED-4990-9635-F1B905A7FE25}"/>
              </a:ext>
            </a:extLst>
          </p:cNvPr>
          <p:cNvSpPr/>
          <p:nvPr/>
        </p:nvSpPr>
        <p:spPr>
          <a:xfrm>
            <a:off x="3746229" y="4270342"/>
            <a:ext cx="1193416" cy="9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435EA-7D15-4258-8CC5-D082E9FB64DA}"/>
              </a:ext>
            </a:extLst>
          </p:cNvPr>
          <p:cNvSpPr/>
          <p:nvPr/>
        </p:nvSpPr>
        <p:spPr>
          <a:xfrm>
            <a:off x="5649584" y="2284364"/>
            <a:ext cx="2184089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FA79-DA89-462C-AA16-6B127A4F8180}"/>
              </a:ext>
            </a:extLst>
          </p:cNvPr>
          <p:cNvSpPr txBox="1"/>
          <p:nvPr/>
        </p:nvSpPr>
        <p:spPr>
          <a:xfrm>
            <a:off x="14787" y="6488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Wolff and Balaban, 1989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1B9BC-3294-4F51-88BF-E070D87D0D50}"/>
              </a:ext>
            </a:extLst>
          </p:cNvPr>
          <p:cNvSpPr txBox="1"/>
          <p:nvPr/>
        </p:nvSpPr>
        <p:spPr>
          <a:xfrm>
            <a:off x="2720360" y="2761408"/>
            <a:ext cx="953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Water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5D371-82DD-4543-9AB4-4E05FD5F7B46}"/>
              </a:ext>
            </a:extLst>
          </p:cNvPr>
          <p:cNvSpPr txBox="1"/>
          <p:nvPr/>
        </p:nvSpPr>
        <p:spPr>
          <a:xfrm>
            <a:off x="8647094" y="3722996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Macromolecules</a:t>
            </a:r>
          </a:p>
          <a:p>
            <a:pPr algn="ctr"/>
            <a:r>
              <a:rPr lang="en-US" sz="2400" dirty="0"/>
              <a:t>(e.g. proteins and lipids)</a:t>
            </a:r>
            <a:endParaRPr lang="en-CA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DD219F-9845-423F-A6D0-96693D43BB9E}"/>
              </a:ext>
            </a:extLst>
          </p:cNvPr>
          <p:cNvCxnSpPr>
            <a:cxnSpLocks/>
          </p:cNvCxnSpPr>
          <p:nvPr/>
        </p:nvCxnSpPr>
        <p:spPr>
          <a:xfrm flipV="1">
            <a:off x="3437964" y="2284365"/>
            <a:ext cx="540147" cy="5279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FAF689-356D-42D9-ABE7-5D4D0E51F6A2}"/>
              </a:ext>
            </a:extLst>
          </p:cNvPr>
          <p:cNvCxnSpPr>
            <a:cxnSpLocks/>
          </p:cNvCxnSpPr>
          <p:nvPr/>
        </p:nvCxnSpPr>
        <p:spPr>
          <a:xfrm flipH="1">
            <a:off x="9332534" y="4522148"/>
            <a:ext cx="536139" cy="3566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3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F28D6-C79F-47FB-86B5-49A948B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</a:t>
            </a:r>
            <a:r>
              <a:rPr lang="en-US" dirty="0" err="1"/>
              <a:t>Magnetisation</a:t>
            </a:r>
            <a:r>
              <a:rPr lang="en-US" dirty="0"/>
              <a:t> Transfer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BC7D-4755-4988-8CE0-2CCC59FE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70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E682-D62F-4498-982F-355CAEDA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Quantitative MT (</a:t>
            </a:r>
            <a:r>
              <a:rPr lang="en-CA" dirty="0" err="1"/>
              <a:t>qMT</a:t>
            </a:r>
            <a:r>
              <a:rPr lang="en-CA" dirty="0"/>
              <a:t>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A02A8BE-9862-489D-953E-3E162F570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9" r="16660" b="32889"/>
          <a:stretch/>
        </p:blipFill>
        <p:spPr>
          <a:xfrm>
            <a:off x="2478461" y="2818179"/>
            <a:ext cx="3572759" cy="266623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42706B-63DE-4048-A408-DEEA51CF60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uses multiple acquisitions at different off-resonance frequencies to model tissue using the </a:t>
            </a:r>
            <a:r>
              <a:rPr lang="en-US" b="1" dirty="0"/>
              <a:t>Two-Pool Model</a:t>
            </a:r>
            <a:endParaRPr lang="en-C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A8681-73BC-475F-B11D-64C080144227}"/>
              </a:ext>
            </a:extLst>
          </p:cNvPr>
          <p:cNvSpPr txBox="1"/>
          <p:nvPr/>
        </p:nvSpPr>
        <p:spPr>
          <a:xfrm>
            <a:off x="2758988" y="5484418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aqueous</a:t>
            </a:r>
            <a:endParaRPr lang="en-C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76AD8-4AB2-4BFA-A76B-7E742F369B2D}"/>
              </a:ext>
            </a:extLst>
          </p:cNvPr>
          <p:cNvSpPr txBox="1"/>
          <p:nvPr/>
        </p:nvSpPr>
        <p:spPr>
          <a:xfrm>
            <a:off x="4570872" y="5484418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non-aqueous</a:t>
            </a:r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A2D89-609C-4C20-A46F-BC2B736E6EE9}"/>
              </a:ext>
            </a:extLst>
          </p:cNvPr>
          <p:cNvSpPr txBox="1"/>
          <p:nvPr/>
        </p:nvSpPr>
        <p:spPr>
          <a:xfrm>
            <a:off x="6381944" y="3862632"/>
            <a:ext cx="345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A</a:t>
            </a:r>
            <a:r>
              <a:rPr lang="en-US" dirty="0"/>
              <a:t>, R</a:t>
            </a:r>
            <a:r>
              <a:rPr lang="en-US" baseline="-25000" dirty="0"/>
              <a:t>B</a:t>
            </a:r>
            <a:r>
              <a:rPr lang="en-US" dirty="0"/>
              <a:t>: longitudinal relaxation rates</a:t>
            </a:r>
          </a:p>
          <a:p>
            <a:r>
              <a:rPr lang="en-US" dirty="0"/>
              <a:t>R: exchange rate</a:t>
            </a:r>
          </a:p>
          <a:p>
            <a:r>
              <a:rPr lang="en-US" dirty="0"/>
              <a:t>M</a:t>
            </a:r>
            <a:r>
              <a:rPr lang="en-US" baseline="-25000" dirty="0"/>
              <a:t>0A</a:t>
            </a:r>
            <a:r>
              <a:rPr lang="en-US" dirty="0"/>
              <a:t>, M</a:t>
            </a:r>
            <a:r>
              <a:rPr lang="en-US" baseline="-25000" dirty="0"/>
              <a:t>0B</a:t>
            </a:r>
            <a:r>
              <a:rPr lang="en-US" dirty="0"/>
              <a:t>: net </a:t>
            </a:r>
            <a:r>
              <a:rPr lang="en-US" dirty="0" err="1"/>
              <a:t>magnetisation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CC543-ABC1-4348-833C-4D529203C888}"/>
              </a:ext>
            </a:extLst>
          </p:cNvPr>
          <p:cNvSpPr txBox="1"/>
          <p:nvPr/>
        </p:nvSpPr>
        <p:spPr>
          <a:xfrm>
            <a:off x="6419652" y="4920899"/>
            <a:ext cx="32548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shaded area is saturated protons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E0773-3F7B-4157-A66D-B9C10ED80A26}"/>
              </a:ext>
            </a:extLst>
          </p:cNvPr>
          <p:cNvSpPr/>
          <p:nvPr/>
        </p:nvSpPr>
        <p:spPr>
          <a:xfrm>
            <a:off x="4440022" y="3195687"/>
            <a:ext cx="1797377" cy="298127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F4FDA-ACD5-4C92-B0B1-A1FAE78DF1B8}"/>
              </a:ext>
            </a:extLst>
          </p:cNvPr>
          <p:cNvSpPr txBox="1"/>
          <p:nvPr/>
        </p:nvSpPr>
        <p:spPr>
          <a:xfrm>
            <a:off x="6287674" y="6052008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the myelin protons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C32737-1B74-445C-936C-4FB6DBB7984B}"/>
              </a:ext>
            </a:extLst>
          </p:cNvPr>
          <p:cNvSpPr txBox="1"/>
          <p:nvPr/>
        </p:nvSpPr>
        <p:spPr>
          <a:xfrm>
            <a:off x="0" y="6492875"/>
            <a:ext cx="436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Henkelman</a:t>
            </a:r>
            <a:r>
              <a:rPr lang="en-CA" sz="1400" dirty="0"/>
              <a:t> MRM 1993, </a:t>
            </a:r>
            <a:r>
              <a:rPr lang="en-CA" sz="1400" dirty="0" err="1"/>
              <a:t>Henkelman</a:t>
            </a:r>
            <a:r>
              <a:rPr lang="en-CA" sz="1400" dirty="0"/>
              <a:t> NMR in Biomed 2001</a:t>
            </a:r>
          </a:p>
        </p:txBody>
      </p:sp>
    </p:spTree>
    <p:extLst>
      <p:ext uri="{BB962C8B-B14F-4D97-AF65-F5344CB8AC3E}">
        <p14:creationId xmlns:p14="http://schemas.microsoft.com/office/powerpoint/2010/main" val="14995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1A98-396B-4DCA-90F6-85E62EEF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qMT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F93F2-F9E9-4584-9603-B3043AF9837F}"/>
              </a:ext>
            </a:extLst>
          </p:cNvPr>
          <p:cNvSpPr txBox="1"/>
          <p:nvPr/>
        </p:nvSpPr>
        <p:spPr>
          <a:xfrm>
            <a:off x="9176133" y="2476893"/>
            <a:ext cx="13773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Solve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baseline="-25000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baseline="-25000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baseline="-25000" dirty="0"/>
              <a:t>0A</a:t>
            </a:r>
            <a:r>
              <a:rPr lang="en-US" sz="2000" dirty="0"/>
              <a:t>/M</a:t>
            </a:r>
            <a:r>
              <a:rPr lang="en-US" sz="2000" baseline="-25000" dirty="0"/>
              <a:t>0B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6E5C5-E2C1-4EE4-B751-903083281B1A}"/>
              </a:ext>
            </a:extLst>
          </p:cNvPr>
          <p:cNvSpPr/>
          <p:nvPr/>
        </p:nvSpPr>
        <p:spPr>
          <a:xfrm>
            <a:off x="9176133" y="4341288"/>
            <a:ext cx="1377300" cy="36933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E19F2-B403-4BC9-95B3-F42D2E709323}"/>
              </a:ext>
            </a:extLst>
          </p:cNvPr>
          <p:cNvSpPr txBox="1"/>
          <p:nvPr/>
        </p:nvSpPr>
        <p:spPr>
          <a:xfrm>
            <a:off x="9864783" y="4686363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myelin measure</a:t>
            </a:r>
            <a:endParaRPr lang="en-CA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71D70-B5EE-406E-A262-E2BDBED60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5" t="6685"/>
          <a:stretch/>
        </p:blipFill>
        <p:spPr>
          <a:xfrm>
            <a:off x="838200" y="2453722"/>
            <a:ext cx="7240137" cy="3479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8697A3-0659-4826-98E2-52C4E90184C1}"/>
              </a:ext>
            </a:extLst>
          </p:cNvPr>
          <p:cNvSpPr txBox="1"/>
          <p:nvPr/>
        </p:nvSpPr>
        <p:spPr>
          <a:xfrm>
            <a:off x="0" y="6488668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Sled and Pike 2000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FCEA0-C1C6-450B-88AA-7DADEEABCB82}"/>
              </a:ext>
            </a:extLst>
          </p:cNvPr>
          <p:cNvSpPr txBox="1"/>
          <p:nvPr/>
        </p:nvSpPr>
        <p:spPr>
          <a:xfrm>
            <a:off x="1457895" y="1810595"/>
            <a:ext cx="600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Magnetisation</a:t>
            </a:r>
            <a:r>
              <a:rPr lang="en-US" sz="2800" dirty="0"/>
              <a:t> Transfer Signal Equations</a:t>
            </a:r>
            <a:endParaRPr lang="en-C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27EF4-C301-4B17-89DE-AE35C5A9DB44}"/>
              </a:ext>
            </a:extLst>
          </p:cNvPr>
          <p:cNvSpPr txBox="1"/>
          <p:nvPr/>
        </p:nvSpPr>
        <p:spPr>
          <a:xfrm>
            <a:off x="8183457" y="5400770"/>
            <a:ext cx="3362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Can use software such as </a:t>
            </a:r>
            <a:r>
              <a:rPr lang="en-US" dirty="0" err="1"/>
              <a:t>qMRLab</a:t>
            </a:r>
            <a:endParaRPr lang="en-US" dirty="0"/>
          </a:p>
          <a:p>
            <a:pPr algn="ctr"/>
            <a:r>
              <a:rPr lang="en-CA" dirty="0">
                <a:hlinkClick r:id="rId3"/>
              </a:rPr>
              <a:t>https://github.com/qMRLab</a:t>
            </a:r>
            <a:endParaRPr lang="en-CA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3C28-7EEE-45DB-9BF8-10D7F988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qMT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5E9D-0185-4FFD-88B9-03F48651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782"/>
            <a:ext cx="10515600" cy="4351338"/>
          </a:xfrm>
        </p:spPr>
        <p:txBody>
          <a:bodyPr/>
          <a:lstStyle/>
          <a:p>
            <a:r>
              <a:rPr lang="en-US" dirty="0"/>
              <a:t>t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6816D-B58B-415C-AFCE-F99C66BE88F8}"/>
              </a:ext>
            </a:extLst>
          </p:cNvPr>
          <p:cNvSpPr txBox="1"/>
          <p:nvPr/>
        </p:nvSpPr>
        <p:spPr>
          <a:xfrm>
            <a:off x="0" y="6492875"/>
            <a:ext cx="4366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Henkelman</a:t>
            </a:r>
            <a:r>
              <a:rPr lang="en-CA" sz="1400" dirty="0"/>
              <a:t> MRM 1993, </a:t>
            </a:r>
            <a:r>
              <a:rPr lang="en-CA" sz="1400" dirty="0" err="1"/>
              <a:t>Henkelman</a:t>
            </a:r>
            <a:r>
              <a:rPr lang="en-CA" sz="1400" dirty="0"/>
              <a:t> NMR in Biomed 2001</a:t>
            </a:r>
          </a:p>
        </p:txBody>
      </p:sp>
      <p:pic>
        <p:nvPicPr>
          <p:cNvPr id="5" name="Picture 2" descr="C:\Users\irene\Desktop\OtherStudies\CanProCo\MTsat_JournalClub\Figure7_Henkelman1993.jpg">
            <a:extLst>
              <a:ext uri="{FF2B5EF4-FFF2-40B4-BE49-F238E27FC236}">
                <a16:creationId xmlns:a16="http://schemas.microsoft.com/office/drawing/2014/main" id="{FAF0D8A2-9FD7-449E-AC82-7B28C83D5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 bwMode="auto">
          <a:xfrm>
            <a:off x="404617" y="1924862"/>
            <a:ext cx="5546598" cy="393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89757-B187-4BA1-94ED-159F37FC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94" y="1924857"/>
            <a:ext cx="4957391" cy="3923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CCDC0-77D8-4474-970A-4BA916EC6E7E}"/>
              </a:ext>
            </a:extLst>
          </p:cNvPr>
          <p:cNvSpPr txBox="1"/>
          <p:nvPr/>
        </p:nvSpPr>
        <p:spPr>
          <a:xfrm>
            <a:off x="2552584" y="165440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Z-spectrum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3411B-A40A-4686-91A2-288B9A7AC3CD}"/>
              </a:ext>
            </a:extLst>
          </p:cNvPr>
          <p:cNvSpPr txBox="1"/>
          <p:nvPr/>
        </p:nvSpPr>
        <p:spPr>
          <a:xfrm>
            <a:off x="6818373" y="5873254"/>
            <a:ext cx="4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 MTR is a combination of true MT effect and direct saturation of the aqueous protons by the off-resonance pulse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3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0A31-24A1-417E-981B-818F7EB2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qMT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7957-26B8-4C91-9EDB-880937FC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calculate pool size ratio (or molecular proton fraction) which is attributed to myelin</a:t>
            </a:r>
          </a:p>
          <a:p>
            <a:r>
              <a:rPr lang="en-US" dirty="0"/>
              <a:t>can measure exchange rates between pools which might be a potential biomarker for tissue damage</a:t>
            </a:r>
          </a:p>
          <a:p>
            <a:r>
              <a:rPr lang="en-US" dirty="0"/>
              <a:t>also used to measure T</a:t>
            </a:r>
            <a:r>
              <a:rPr lang="en-US" baseline="-25000" dirty="0"/>
              <a:t>1</a:t>
            </a:r>
            <a:r>
              <a:rPr lang="en-US" dirty="0"/>
              <a:t> and T</a:t>
            </a:r>
            <a:r>
              <a:rPr lang="en-US" baseline="-25000" dirty="0"/>
              <a:t>2</a:t>
            </a:r>
            <a:r>
              <a:rPr lang="en-US" dirty="0"/>
              <a:t> relaxation times, so good for multi-parametric mapping</a:t>
            </a:r>
          </a:p>
          <a:p>
            <a:r>
              <a:rPr lang="en-US" dirty="0"/>
              <a:t>quicker versions are available with only a few offset frequencies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327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2534-044D-4113-8BC5-C82F27DC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considerations</a:t>
            </a:r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44101A-96CA-4179-BB21-D9A616792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211752"/>
              </p:ext>
            </p:extLst>
          </p:nvPr>
        </p:nvGraphicFramePr>
        <p:xfrm>
          <a:off x="556181" y="1825625"/>
          <a:ext cx="1102936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066">
                  <a:extLst>
                    <a:ext uri="{9D8B030D-6E8A-4147-A177-3AD203B41FA5}">
                      <a16:colId xmlns:a16="http://schemas.microsoft.com/office/drawing/2014/main" val="3283615156"/>
                    </a:ext>
                  </a:extLst>
                </a:gridCol>
                <a:gridCol w="2724347">
                  <a:extLst>
                    <a:ext uri="{9D8B030D-6E8A-4147-A177-3AD203B41FA5}">
                      <a16:colId xmlns:a16="http://schemas.microsoft.com/office/drawing/2014/main" val="1903687697"/>
                    </a:ext>
                  </a:extLst>
                </a:gridCol>
                <a:gridCol w="2748306">
                  <a:extLst>
                    <a:ext uri="{9D8B030D-6E8A-4147-A177-3AD203B41FA5}">
                      <a16:colId xmlns:a16="http://schemas.microsoft.com/office/drawing/2014/main" val="369453491"/>
                    </a:ext>
                  </a:extLst>
                </a:gridCol>
                <a:gridCol w="2860642">
                  <a:extLst>
                    <a:ext uri="{9D8B030D-6E8A-4147-A177-3AD203B41FA5}">
                      <a16:colId xmlns:a16="http://schemas.microsoft.com/office/drawing/2014/main" val="3634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MTR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MTsat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ihMT</a:t>
                      </a:r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qMT</a:t>
                      </a:r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to collect data and calculate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more complicated equation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calculate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complicated equations to solve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08770"/>
                  </a:ext>
                </a:extLst>
              </a:tr>
              <a:tr h="522906">
                <a:tc>
                  <a:txBody>
                    <a:bodyPr/>
                    <a:lstStyle/>
                    <a:p>
                      <a:r>
                        <a:rPr lang="en-US" dirty="0"/>
                        <a:t>requires only 2 images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3 images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5 images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multiple images so long acquisitions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40467"/>
                  </a:ext>
                </a:extLst>
              </a:tr>
              <a:tr h="184484">
                <a:tc>
                  <a:txBody>
                    <a:bodyPr/>
                    <a:lstStyle/>
                    <a:p>
                      <a:r>
                        <a:rPr lang="en-US" dirty="0"/>
                        <a:t>affected by water content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affected by water content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specific for lipids (can be modulated with T</a:t>
                      </a:r>
                      <a:r>
                        <a:rPr lang="en-US" baseline="-25000" dirty="0"/>
                        <a:t>1D</a:t>
                      </a:r>
                      <a:r>
                        <a:rPr lang="en-US" baseline="0" dirty="0"/>
                        <a:t>)</a:t>
                      </a:r>
                      <a:endParaRPr lang="en-CA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model many parameters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 between scanners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still requires B0 mapping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extra scanner programming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done at UBC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64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730D8F-658E-47D9-B06C-F1A1337676A4}"/>
              </a:ext>
            </a:extLst>
          </p:cNvPr>
          <p:cNvSpPr txBox="1"/>
          <p:nvPr/>
        </p:nvSpPr>
        <p:spPr>
          <a:xfrm>
            <a:off x="1112362" y="5373278"/>
            <a:ext cx="9869865" cy="923330"/>
          </a:xfrm>
          <a:prstGeom prst="rect">
            <a:avLst/>
          </a:prstGeom>
          <a:solidFill>
            <a:srgbClr val="920000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Specific Note for Philips data: make sure that you apply the scaling factor correctly when converting your data into </a:t>
            </a:r>
            <a:r>
              <a:rPr lang="en-CA" dirty="0" err="1">
                <a:solidFill>
                  <a:schemeClr val="bg1"/>
                </a:solidFill>
              </a:rPr>
              <a:t>NIfTI</a:t>
            </a:r>
            <a:r>
              <a:rPr lang="en-CA" dirty="0">
                <a:solidFill>
                  <a:schemeClr val="bg1"/>
                </a:solidFill>
              </a:rPr>
              <a:t> format. Some older versions of dcm2niix do not do it properly. (Intensities should be in the hundreds of thousands not the thousands.)</a:t>
            </a:r>
          </a:p>
        </p:txBody>
      </p:sp>
    </p:spTree>
    <p:extLst>
      <p:ext uri="{BB962C8B-B14F-4D97-AF65-F5344CB8AC3E}">
        <p14:creationId xmlns:p14="http://schemas.microsoft.com/office/powerpoint/2010/main" val="101964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57DA-1E10-4659-8B26-8CFD566E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2735-FF5A-4FD7-A69E-D82D515C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When: ?? Maybe Apr 24</a:t>
            </a:r>
            <a:r>
              <a:rPr lang="en-CA" baseline="30000" dirty="0"/>
              <a:t>th</a:t>
            </a:r>
            <a:r>
              <a:rPr lang="en-CA" dirty="0"/>
              <a:t> or May 22nd</a:t>
            </a:r>
          </a:p>
          <a:p>
            <a:endParaRPr lang="en-CA" dirty="0"/>
          </a:p>
          <a:p>
            <a:r>
              <a:rPr lang="en-CA" dirty="0"/>
              <a:t>Where: CBH 3502 or zoom</a:t>
            </a:r>
          </a:p>
          <a:p>
            <a:endParaRPr lang="en-CA" dirty="0"/>
          </a:p>
          <a:p>
            <a:r>
              <a:rPr lang="en-CA" dirty="0"/>
              <a:t>Topic: TBA</a:t>
            </a:r>
          </a:p>
        </p:txBody>
      </p:sp>
    </p:spTree>
    <p:extLst>
      <p:ext uri="{BB962C8B-B14F-4D97-AF65-F5344CB8AC3E}">
        <p14:creationId xmlns:p14="http://schemas.microsoft.com/office/powerpoint/2010/main" val="292716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9524-9E9A-4F2F-8228-0A7AEE6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Magnetisation</a:t>
            </a:r>
            <a:r>
              <a:rPr lang="en-US" dirty="0"/>
              <a:t> Transfer?</a:t>
            </a:r>
            <a:endParaRPr lang="en-CA" dirty="0"/>
          </a:p>
        </p:txBody>
      </p:sp>
      <p:pic>
        <p:nvPicPr>
          <p:cNvPr id="1026" name="Picture 2" descr="Magnetization Transfer Imaging | SpringerLink">
            <a:extLst>
              <a:ext uri="{FF2B5EF4-FFF2-40B4-BE49-F238E27FC236}">
                <a16:creationId xmlns:a16="http://schemas.microsoft.com/office/drawing/2014/main" id="{B45EC3D0-5A7E-4066-8CB9-D4839155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8" y="2117856"/>
            <a:ext cx="10765631" cy="4400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99BC1-452A-42FF-A6FD-77E1CAE8233F}"/>
              </a:ext>
            </a:extLst>
          </p:cNvPr>
          <p:cNvSpPr txBox="1"/>
          <p:nvPr/>
        </p:nvSpPr>
        <p:spPr>
          <a:xfrm>
            <a:off x="3862676" y="1814744"/>
            <a:ext cx="297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visible protons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D7C0-8051-4AD0-AB2C-820C3057DB08}"/>
              </a:ext>
            </a:extLst>
          </p:cNvPr>
          <p:cNvSpPr txBox="1"/>
          <p:nvPr/>
        </p:nvSpPr>
        <p:spPr>
          <a:xfrm>
            <a:off x="6246293" y="4842889"/>
            <a:ext cx="324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invisible protons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4F2D8C-CCED-4990-9635-F1B905A7FE25}"/>
              </a:ext>
            </a:extLst>
          </p:cNvPr>
          <p:cNvSpPr/>
          <p:nvPr/>
        </p:nvSpPr>
        <p:spPr>
          <a:xfrm>
            <a:off x="3746229" y="4270342"/>
            <a:ext cx="1193416" cy="961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435EA-7D15-4258-8CC5-D082E9FB64DA}"/>
              </a:ext>
            </a:extLst>
          </p:cNvPr>
          <p:cNvSpPr/>
          <p:nvPr/>
        </p:nvSpPr>
        <p:spPr>
          <a:xfrm>
            <a:off x="5649584" y="2284364"/>
            <a:ext cx="2184089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4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9524-9E9A-4F2F-8228-0A7AEE6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Magnetisation</a:t>
            </a:r>
            <a:r>
              <a:rPr lang="en-US" dirty="0"/>
              <a:t> Transfer?</a:t>
            </a:r>
            <a:endParaRPr lang="en-CA" dirty="0"/>
          </a:p>
        </p:txBody>
      </p:sp>
      <p:pic>
        <p:nvPicPr>
          <p:cNvPr id="1026" name="Picture 2" descr="Magnetization Transfer Imaging | SpringerLink">
            <a:extLst>
              <a:ext uri="{FF2B5EF4-FFF2-40B4-BE49-F238E27FC236}">
                <a16:creationId xmlns:a16="http://schemas.microsoft.com/office/drawing/2014/main" id="{B45EC3D0-5A7E-4066-8CB9-D4839155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8" y="2117856"/>
            <a:ext cx="10765631" cy="4400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99BC1-452A-42FF-A6FD-77E1CAE8233F}"/>
              </a:ext>
            </a:extLst>
          </p:cNvPr>
          <p:cNvSpPr txBox="1"/>
          <p:nvPr/>
        </p:nvSpPr>
        <p:spPr>
          <a:xfrm>
            <a:off x="3862676" y="1814744"/>
            <a:ext cx="297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visible protons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D7C0-8051-4AD0-AB2C-820C3057DB08}"/>
              </a:ext>
            </a:extLst>
          </p:cNvPr>
          <p:cNvSpPr txBox="1"/>
          <p:nvPr/>
        </p:nvSpPr>
        <p:spPr>
          <a:xfrm>
            <a:off x="6246293" y="4842889"/>
            <a:ext cx="324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invisible protons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6435EA-7D15-4258-8CC5-D082E9FB64DA}"/>
              </a:ext>
            </a:extLst>
          </p:cNvPr>
          <p:cNvSpPr/>
          <p:nvPr/>
        </p:nvSpPr>
        <p:spPr>
          <a:xfrm>
            <a:off x="5649584" y="2284364"/>
            <a:ext cx="2184089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3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9524-9E9A-4F2F-8228-0A7AEE6A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Magnetisation</a:t>
            </a:r>
            <a:r>
              <a:rPr lang="en-US" dirty="0"/>
              <a:t> Transfer?</a:t>
            </a:r>
            <a:endParaRPr lang="en-CA" dirty="0"/>
          </a:p>
        </p:txBody>
      </p:sp>
      <p:pic>
        <p:nvPicPr>
          <p:cNvPr id="1026" name="Picture 2" descr="Magnetization Transfer Imaging | SpringerLink">
            <a:extLst>
              <a:ext uri="{FF2B5EF4-FFF2-40B4-BE49-F238E27FC236}">
                <a16:creationId xmlns:a16="http://schemas.microsoft.com/office/drawing/2014/main" id="{B45EC3D0-5A7E-4066-8CB9-D4839155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8" y="2117856"/>
            <a:ext cx="10765631" cy="44005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99BC1-452A-42FF-A6FD-77E1CAE8233F}"/>
              </a:ext>
            </a:extLst>
          </p:cNvPr>
          <p:cNvSpPr txBox="1"/>
          <p:nvPr/>
        </p:nvSpPr>
        <p:spPr>
          <a:xfrm>
            <a:off x="3862676" y="1814744"/>
            <a:ext cx="297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visible protons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D7C0-8051-4AD0-AB2C-820C3057DB08}"/>
              </a:ext>
            </a:extLst>
          </p:cNvPr>
          <p:cNvSpPr txBox="1"/>
          <p:nvPr/>
        </p:nvSpPr>
        <p:spPr>
          <a:xfrm>
            <a:off x="6246293" y="4842889"/>
            <a:ext cx="324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/>
              <a:t>MR invisible protons</a:t>
            </a:r>
          </a:p>
        </p:txBody>
      </p:sp>
    </p:spTree>
    <p:extLst>
      <p:ext uri="{BB962C8B-B14F-4D97-AF65-F5344CB8AC3E}">
        <p14:creationId xmlns:p14="http://schemas.microsoft.com/office/powerpoint/2010/main" val="128721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F28D6-C79F-47FB-86B5-49A948B6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Magnetisation</a:t>
            </a:r>
            <a:r>
              <a:rPr lang="en-US" dirty="0"/>
              <a:t> Transfer Ratio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BC7D-4755-4988-8CE0-2CCC59FE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97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EF47-128C-4C15-A5E8-21B9B063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Magnetisation Transfer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0285-AA11-4BC1-8A96-E35DC939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Calculated from 2 images</a:t>
            </a:r>
          </a:p>
          <a:p>
            <a:pPr lvl="1"/>
            <a:r>
              <a:rPr lang="en-CA" dirty="0"/>
              <a:t>MT off (no MT pulse)</a:t>
            </a:r>
          </a:p>
          <a:p>
            <a:pPr lvl="1"/>
            <a:r>
              <a:rPr lang="en-CA" dirty="0"/>
              <a:t>MT on (off resonance MT pulse or on resonance binomial MT pulse)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A1DA2-673E-4864-85EC-1F7BC202CB1C}"/>
              </a:ext>
            </a:extLst>
          </p:cNvPr>
          <p:cNvSpPr txBox="1"/>
          <p:nvPr/>
        </p:nvSpPr>
        <p:spPr>
          <a:xfrm>
            <a:off x="2487202" y="4218463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MTR  =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7202B-F59D-461C-B445-EA4D0F5FA32B}"/>
              </a:ext>
            </a:extLst>
          </p:cNvPr>
          <p:cNvSpPr txBox="1"/>
          <p:nvPr/>
        </p:nvSpPr>
        <p:spPr>
          <a:xfrm>
            <a:off x="4487158" y="3801381"/>
            <a:ext cx="2603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err="1"/>
              <a:t>MT</a:t>
            </a:r>
            <a:r>
              <a:rPr lang="en-CA" sz="4000" baseline="-25000" dirty="0" err="1"/>
              <a:t>off</a:t>
            </a:r>
            <a:r>
              <a:rPr lang="en-CA" sz="4000" dirty="0"/>
              <a:t> - </a:t>
            </a:r>
            <a:r>
              <a:rPr lang="en-CA" sz="4000" dirty="0" err="1"/>
              <a:t>MT</a:t>
            </a:r>
            <a:r>
              <a:rPr lang="en-CA" sz="4000" baseline="-25000" dirty="0" err="1"/>
              <a:t>on</a:t>
            </a:r>
            <a:endParaRPr lang="en-CA" sz="4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91360-1C8E-437E-850A-0FAE9872FD1F}"/>
              </a:ext>
            </a:extLst>
          </p:cNvPr>
          <p:cNvSpPr txBox="1"/>
          <p:nvPr/>
        </p:nvSpPr>
        <p:spPr>
          <a:xfrm>
            <a:off x="5182338" y="4679074"/>
            <a:ext cx="1205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 err="1"/>
              <a:t>MT</a:t>
            </a:r>
            <a:r>
              <a:rPr lang="en-CA" sz="4000" baseline="-25000" dirty="0" err="1"/>
              <a:t>off</a:t>
            </a:r>
            <a:endParaRPr lang="en-CA" sz="4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EA095-0C06-4BD0-9301-897D9E382538}"/>
              </a:ext>
            </a:extLst>
          </p:cNvPr>
          <p:cNvSpPr txBox="1"/>
          <p:nvPr/>
        </p:nvSpPr>
        <p:spPr>
          <a:xfrm>
            <a:off x="7626093" y="4246743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x 100%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BE3205-FDCC-4100-97F8-9135F5BC961D}"/>
              </a:ext>
            </a:extLst>
          </p:cNvPr>
          <p:cNvCxnSpPr/>
          <p:nvPr/>
        </p:nvCxnSpPr>
        <p:spPr>
          <a:xfrm>
            <a:off x="4357310" y="4600686"/>
            <a:ext cx="309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FE4FA5-8ADE-426C-96E8-1C78BE95E7BB}"/>
              </a:ext>
            </a:extLst>
          </p:cNvPr>
          <p:cNvSpPr/>
          <p:nvPr/>
        </p:nvSpPr>
        <p:spPr>
          <a:xfrm>
            <a:off x="2253006" y="3525625"/>
            <a:ext cx="7305773" cy="2121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1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B834-5E2D-41AB-9CF1-30C4EF49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Magnetisation Transfer Ratio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F6C28-8F77-4DE1-8559-1845DDFC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130" r="2865" b="1286"/>
          <a:stretch/>
        </p:blipFill>
        <p:spPr>
          <a:xfrm>
            <a:off x="4325172" y="1594326"/>
            <a:ext cx="2074919" cy="234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48A2C-CB9B-4037-9B03-6586A32A7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7084" r="2676" b="3300"/>
          <a:stretch/>
        </p:blipFill>
        <p:spPr>
          <a:xfrm>
            <a:off x="7249214" y="1594326"/>
            <a:ext cx="2096141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BE94F6-8CC3-4330-AD9A-CFB09D62AC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" t="5474" r="2956" b="1549"/>
          <a:stretch/>
        </p:blipFill>
        <p:spPr>
          <a:xfrm>
            <a:off x="582961" y="2491067"/>
            <a:ext cx="2818223" cy="3146111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472CE61D-2AD5-4FD4-81E5-8C29235770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130" r="2865" b="1286"/>
          <a:stretch/>
        </p:blipFill>
        <p:spPr>
          <a:xfrm>
            <a:off x="5787192" y="4193921"/>
            <a:ext cx="2074919" cy="23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A624A-B263-4C8D-98A9-D78A779BB4FB}"/>
              </a:ext>
            </a:extLst>
          </p:cNvPr>
          <p:cNvSpPr txBox="1"/>
          <p:nvPr/>
        </p:nvSpPr>
        <p:spPr>
          <a:xfrm>
            <a:off x="3672038" y="371018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571CE-F8FF-40B9-8805-8EBA0402FE69}"/>
              </a:ext>
            </a:extLst>
          </p:cNvPr>
          <p:cNvSpPr txBox="1"/>
          <p:nvPr/>
        </p:nvSpPr>
        <p:spPr>
          <a:xfrm>
            <a:off x="9887063" y="3710180"/>
            <a:ext cx="1669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x 100%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DD6A62-5BA6-4EB3-AD34-BBB6ECD76B02}"/>
              </a:ext>
            </a:extLst>
          </p:cNvPr>
          <p:cNvCxnSpPr/>
          <p:nvPr/>
        </p:nvCxnSpPr>
        <p:spPr>
          <a:xfrm>
            <a:off x="4215909" y="4064123"/>
            <a:ext cx="525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530BED-A882-41B9-A341-688BD1CD9061}"/>
              </a:ext>
            </a:extLst>
          </p:cNvPr>
          <p:cNvSpPr txBox="1"/>
          <p:nvPr/>
        </p:nvSpPr>
        <p:spPr>
          <a:xfrm>
            <a:off x="6653772" y="2408508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3302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3356-99DF-4E82-8246-34D41241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MTR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A263-CEFC-4E1B-8DCF-CBEB2BDD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of “myelin” in white matter disorders</a:t>
            </a:r>
          </a:p>
          <a:p>
            <a:pPr lvl="1"/>
            <a:r>
              <a:rPr lang="en-US" dirty="0"/>
              <a:t>MTR decreases in multiple sclerosis lesions - thought to be loss of myelin</a:t>
            </a:r>
          </a:p>
          <a:p>
            <a:r>
              <a:rPr lang="en-US" dirty="0"/>
              <a:t>Has shown a gradient decrease towards the ventricles</a:t>
            </a:r>
          </a:p>
          <a:p>
            <a:r>
              <a:rPr lang="en-US" dirty="0"/>
              <a:t>Measure of cartilage integrity</a:t>
            </a:r>
          </a:p>
          <a:p>
            <a:pPr lvl="1"/>
            <a:r>
              <a:rPr lang="en-US" dirty="0"/>
              <a:t>decreases with damage</a:t>
            </a:r>
          </a:p>
          <a:p>
            <a:r>
              <a:rPr lang="en-US" dirty="0"/>
              <a:t>But MTR is affected by changes in water content</a:t>
            </a:r>
          </a:p>
          <a:p>
            <a:pPr lvl="1"/>
            <a:r>
              <a:rPr lang="en-US" dirty="0"/>
              <a:t>so an MTR change in non-specific for pathology</a:t>
            </a:r>
          </a:p>
          <a:p>
            <a:r>
              <a:rPr lang="en-US" dirty="0"/>
              <a:t>Has low correlation with myelin water fraction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3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840</Words>
  <Application>Microsoft Office PowerPoint</Application>
  <PresentationFormat>Widescreen</PresentationFormat>
  <Paragraphs>162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Magnetisation Transfer</vt:lpstr>
      <vt:lpstr>What is Magnetisation Transfer?</vt:lpstr>
      <vt:lpstr>What is Magnetisation Transfer?</vt:lpstr>
      <vt:lpstr>What is Magnetisation Transfer?</vt:lpstr>
      <vt:lpstr>What is Magnetisation Transfer?</vt:lpstr>
      <vt:lpstr>Magnetisation Transfer Ratio</vt:lpstr>
      <vt:lpstr>Magnetisation Transfer Ratio</vt:lpstr>
      <vt:lpstr>Magnetisation Transfer Ratio</vt:lpstr>
      <vt:lpstr>Use of MTR</vt:lpstr>
      <vt:lpstr>MTR varies between scanners</vt:lpstr>
      <vt:lpstr>Magnetisation Transfer Saturation</vt:lpstr>
      <vt:lpstr>MT Saturation (MTsat)</vt:lpstr>
      <vt:lpstr>MTsat</vt:lpstr>
      <vt:lpstr>Use of MTsat</vt:lpstr>
      <vt:lpstr>Inhomogeneous Magnetisation Transfer</vt:lpstr>
      <vt:lpstr>Inhomogeneous MT (ihMT)</vt:lpstr>
      <vt:lpstr>ihMT</vt:lpstr>
      <vt:lpstr>ihMTR1</vt:lpstr>
      <vt:lpstr>Use of ihMT</vt:lpstr>
      <vt:lpstr>Quantitative Magnetisation Transfer</vt:lpstr>
      <vt:lpstr>Quantitative MT (qMT)</vt:lpstr>
      <vt:lpstr>qMT</vt:lpstr>
      <vt:lpstr>qMT</vt:lpstr>
      <vt:lpstr>Use of qMT</vt:lpstr>
      <vt:lpstr>Technique considerations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Arterial Spin Labeling</dc:title>
  <dc:creator>Vavasour, Irene</dc:creator>
  <cp:lastModifiedBy>Vavasour, Irene</cp:lastModifiedBy>
  <cp:revision>113</cp:revision>
  <dcterms:created xsi:type="dcterms:W3CDTF">2024-03-04T17:40:19Z</dcterms:created>
  <dcterms:modified xsi:type="dcterms:W3CDTF">2024-04-03T17:16:46Z</dcterms:modified>
</cp:coreProperties>
</file>