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7" r:id="rId11"/>
    <p:sldId id="263" r:id="rId12"/>
    <p:sldId id="270" r:id="rId13"/>
    <p:sldId id="269" r:id="rId14"/>
    <p:sldId id="265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9C15-4A92-4478-B920-04C8F7A3F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3E668-41F7-47AE-BFC2-13F2C44DE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EF32-C203-4607-BC09-FA584029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CFD-F960-40A6-8353-C8824B1D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6FE3-7145-44F9-9618-5520C2D0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4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26A6-62CD-4024-89BE-60279801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F7C35-DB23-4D4E-A608-F81ECFF7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0896-9B02-450A-B68F-344B8812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51E-6072-4EA1-80F6-D43A8F51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1015-0874-4146-9DE6-5A47348A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89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29761-15F8-46C1-ACDB-77E2B7371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DD60-9F9B-440A-82A8-984958D6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4960-24AF-4865-9161-C5FE2D40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3D2F-C329-4BD5-B441-4860880E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92A9-BF08-4385-AF56-40FB6344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3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804B-2504-4C51-8139-25DAD56C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DD4C-22D0-4ECF-B849-772363E7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C8E9-0A25-4A55-BDB8-A32E113B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9C99-0D8F-48E8-B9FF-3E845368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ACCE-2176-44E0-899E-505A913F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1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310A-0F39-4C26-9838-4CB2EAFB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AF03-B17E-477D-A4CE-7FACEC8B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4659-EB61-404C-90CC-4F0DDA46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7CA3-4865-4B20-BB5B-4888312E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FD6B-D7D7-4939-AA38-9DF3CEE2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2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044F-AD65-4FD2-A62F-15B31923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2259-A05B-4FC8-A977-2C3EF7FAB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6BD3C-9761-4EBA-ACBD-366000C59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DC355-A355-4A40-92A9-D301E0A2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2BEF1-1C64-45C9-BAA8-24E254E1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54A06-C8DA-47A0-8CD5-34316FDB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7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9F7D-513C-4666-BEB2-40F7E1F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96C3-2013-4FBF-BF54-917CA587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B64A-A925-448B-8159-224D12AD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DA4D2-C6E4-4966-8D65-A77ABC3E8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80163-41DA-4A48-AA95-9495492C9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D4807-B57E-4589-8031-C1E99F57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632A6-2697-4ED6-8E68-2F204392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896AD-973F-403A-9B3A-D58BCE66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2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55D8-757B-4657-BC85-75BF5E0B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ED0B0-DE47-4F5A-B04B-D8EA4D6D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BEB0-0C07-4FBA-8DCD-E46944C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2B49-3DFB-4550-8E82-B699CEC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9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3E79-D6E0-442C-8341-FDF741ED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EAEBF-6973-4EDE-87C6-C1374D9C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B790-225A-4B1C-8257-B5403911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72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238E-9BE9-46CB-9769-5354376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8429-1CC7-4A02-B43B-95F3D564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CD1B3-A4B5-4082-A870-D2642FF42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5132-0AEC-4805-83D9-56500D6A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3681-641E-48D7-8F9C-9B1735A8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D069-5B34-471E-9D96-CBAAACE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9744-5DE6-4BB6-8E99-EFDD5E2E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F24D-815B-438E-BA48-DACC1AECA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EAA90-7627-434E-AAAB-48281B49B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ECE57-B45E-41B0-9D1A-7EAC72FB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BB44F-2325-4CB6-BE6D-5CE18084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83B50-9118-4AD8-BA63-00AF5659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07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0817A-83CF-40A1-B2B0-64650462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FEF43-3762-4ADE-98F0-A4C355630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1350-67FB-4B2E-8B79-6C223E635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EA62-DF21-4C62-ABF4-355FF0C207F0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81BC-F73F-4BA0-8A57-549C24A59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02244-CFC4-4DC3-8F7D-A1219407E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80D7-1602-409A-AEBB-2CC1E8559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82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igshare.com/articles/dataset/ANTs_ANTsR_Brain_Templates/9154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8DD2-62F3-4D80-8FB2-0090329D0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7F5AF-097D-4882-927F-DC2E0B6C2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UBC MRI Research Analysis Meeting</a:t>
            </a:r>
          </a:p>
          <a:p>
            <a:r>
              <a:rPr lang="en-US" dirty="0"/>
              <a:t>Oct 4, 2023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584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E326-9533-4F65-BFC7-BED98250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DA04-063E-4685-AB4E-8367E2FF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88881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Affine</a:t>
            </a:r>
          </a:p>
          <a:p>
            <a:pPr marL="0" indent="0">
              <a:buNone/>
            </a:pPr>
            <a:r>
              <a:rPr lang="en-CA" dirty="0" err="1"/>
              <a:t>antsApplyTransforms</a:t>
            </a:r>
            <a:r>
              <a:rPr lang="en-CA" dirty="0"/>
              <a:t> -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dirty="0" err="1"/>
              <a:t>input.nii</a:t>
            </a:r>
            <a:r>
              <a:rPr lang="en-CA" dirty="0"/>
              <a:t> -r </a:t>
            </a:r>
            <a:r>
              <a:rPr lang="en-CA" dirty="0" err="1"/>
              <a:t>destination.nii</a:t>
            </a:r>
            <a:r>
              <a:rPr lang="en-CA" dirty="0"/>
              <a:t> -t </a:t>
            </a:r>
            <a:r>
              <a:rPr lang="en-CA" dirty="0" err="1"/>
              <a:t>GenericAffine.mat</a:t>
            </a:r>
            <a:r>
              <a:rPr lang="en-CA" dirty="0"/>
              <a:t> -o </a:t>
            </a:r>
            <a:r>
              <a:rPr lang="en-CA" dirty="0" err="1"/>
              <a:t>WarpedOutput_Affine.nii</a:t>
            </a:r>
            <a:r>
              <a:rPr lang="en-CA" dirty="0"/>
              <a:t> -n </a:t>
            </a:r>
            <a:r>
              <a:rPr lang="en-CA" dirty="0" err="1"/>
              <a:t>InterpolationMethod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Diffeomorphic + Affine</a:t>
            </a:r>
          </a:p>
          <a:p>
            <a:pPr marL="0" indent="0">
              <a:buNone/>
            </a:pPr>
            <a:r>
              <a:rPr lang="en-CA" dirty="0" err="1"/>
              <a:t>antsApplyTransforms</a:t>
            </a:r>
            <a:r>
              <a:rPr lang="en-CA" dirty="0"/>
              <a:t> -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dirty="0" err="1"/>
              <a:t>input.nii</a:t>
            </a:r>
            <a:r>
              <a:rPr lang="en-CA" dirty="0"/>
              <a:t> -r </a:t>
            </a:r>
            <a:r>
              <a:rPr lang="en-CA" dirty="0" err="1"/>
              <a:t>destination.nii</a:t>
            </a:r>
            <a:r>
              <a:rPr lang="en-CA" dirty="0"/>
              <a:t> -t </a:t>
            </a:r>
            <a:r>
              <a:rPr lang="en-CA" dirty="0" err="1"/>
              <a:t>GenericAffine.mat</a:t>
            </a:r>
            <a:r>
              <a:rPr lang="en-CA" dirty="0"/>
              <a:t> -o </a:t>
            </a:r>
            <a:r>
              <a:rPr lang="en-CA" dirty="0" err="1"/>
              <a:t>WarpedOutput_Diff_Affine.nii</a:t>
            </a:r>
            <a:r>
              <a:rPr lang="en-CA" dirty="0"/>
              <a:t> -n </a:t>
            </a:r>
            <a:r>
              <a:rPr lang="en-CA" dirty="0" err="1"/>
              <a:t>InterpolationMethod</a:t>
            </a:r>
            <a:r>
              <a:rPr lang="en-CA" dirty="0"/>
              <a:t> -u </a:t>
            </a:r>
            <a:r>
              <a:rPr lang="en-CA" dirty="0" err="1"/>
              <a:t>Warp.nii</a:t>
            </a: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756D2-F347-4176-9E89-0ED4DDDC2194}"/>
              </a:ext>
            </a:extLst>
          </p:cNvPr>
          <p:cNvSpPr/>
          <p:nvPr/>
        </p:nvSpPr>
        <p:spPr>
          <a:xfrm>
            <a:off x="768554" y="4231590"/>
            <a:ext cx="10388881" cy="93828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5BBE9-DD18-406F-A0A6-54144D2393DD}"/>
              </a:ext>
            </a:extLst>
          </p:cNvPr>
          <p:cNvSpPr/>
          <p:nvPr/>
        </p:nvSpPr>
        <p:spPr>
          <a:xfrm>
            <a:off x="768553" y="2309008"/>
            <a:ext cx="10388881" cy="93828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35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6BB-2C4C-40BE-BA5F-FB6BD9A0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Registration similarity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A0CC-835C-4F3A-A402-5C84DBFC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Used to determine best registration</a:t>
            </a:r>
          </a:p>
          <a:p>
            <a:endParaRPr lang="en-US" dirty="0"/>
          </a:p>
          <a:p>
            <a:pPr lvl="1"/>
            <a:r>
              <a:rPr lang="en-US" dirty="0"/>
              <a:t>Cross correlation estimate: -m CC[</a:t>
            </a:r>
            <a:r>
              <a:rPr lang="en-US" dirty="0" err="1"/>
              <a:t>fixedImage,movingImage,weight,radius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Mutual Information: -m MI[fixedImage,movingImage,weight,number-of-histogram-bins,samplingStrategy,samplingPercentage]</a:t>
            </a:r>
          </a:p>
          <a:p>
            <a:pPr lvl="1"/>
            <a:r>
              <a:rPr lang="en-CA" dirty="0"/>
              <a:t>Global correlation: -m GC[fixedImage,movingImage,weight,0, </a:t>
            </a:r>
            <a:r>
              <a:rPr lang="en-CA" dirty="0" err="1"/>
              <a:t>samplingStrategy,samplingPercentage</a:t>
            </a:r>
            <a:r>
              <a:rPr lang="en-CA" dirty="0"/>
              <a:t>]</a:t>
            </a:r>
          </a:p>
          <a:p>
            <a:pPr lvl="1"/>
            <a:r>
              <a:rPr lang="en-US" dirty="0"/>
              <a:t>Mean square difference: -m </a:t>
            </a:r>
            <a:r>
              <a:rPr lang="en-US" dirty="0" err="1"/>
              <a:t>MeanSquares</a:t>
            </a:r>
            <a:r>
              <a:rPr lang="en-US" dirty="0"/>
              <a:t>[fixedImage,movingImage,weight,0]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288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2C8F-59A4-4E50-8147-97C3BE6F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Pairwise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2410-7844-48B8-93D2-991A59D7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Registers 2 images to a halfway space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unbiased_pairwise_registration.sh -d dimension -f </a:t>
            </a:r>
            <a:r>
              <a:rPr lang="en-CA" dirty="0" err="1"/>
              <a:t>fixed.nii</a:t>
            </a:r>
            <a:r>
              <a:rPr lang="en-CA" dirty="0"/>
              <a:t> -m </a:t>
            </a:r>
            <a:r>
              <a:rPr lang="en-CA" dirty="0" err="1"/>
              <a:t>moving.nii</a:t>
            </a:r>
            <a:r>
              <a:rPr lang="en-CA" dirty="0"/>
              <a:t> -o </a:t>
            </a:r>
            <a:r>
              <a:rPr lang="en-CA" dirty="0" err="1"/>
              <a:t>OutputPrefix</a:t>
            </a:r>
            <a:endParaRPr lang="en-CA" dirty="0"/>
          </a:p>
          <a:p>
            <a:endParaRPr lang="en-CA" dirty="0"/>
          </a:p>
          <a:p>
            <a:r>
              <a:rPr lang="en-CA" dirty="0"/>
              <a:t>Script may not be in regular ANTs download so can get at </a:t>
            </a:r>
          </a:p>
          <a:p>
            <a:pPr marL="0" indent="0">
              <a:buNone/>
            </a:pPr>
            <a:r>
              <a:rPr lang="en-CA" dirty="0"/>
              <a:t>https://github.com/ANTsX/ANTs/blob/master/Scripts/unbiased_pairwise_registration.sh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862D7-E489-4636-8D78-D31F69A3B72B}"/>
              </a:ext>
            </a:extLst>
          </p:cNvPr>
          <p:cNvSpPr/>
          <p:nvPr/>
        </p:nvSpPr>
        <p:spPr>
          <a:xfrm>
            <a:off x="768554" y="2792583"/>
            <a:ext cx="9272262" cy="93828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85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6F1B-F4A5-4468-A140-0832C098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E6DF-D3D0-449E-B19B-9184386D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98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antsMultivariateTemplateConstruction2.sh -d dimension -o </a:t>
            </a:r>
            <a:r>
              <a:rPr lang="en-CA" dirty="0" err="1"/>
              <a:t>OutputPrefix</a:t>
            </a:r>
            <a:r>
              <a:rPr lang="en-CA" dirty="0"/>
              <a:t> &lt;</a:t>
            </a:r>
            <a:r>
              <a:rPr lang="en-CA" dirty="0" err="1"/>
              <a:t>ListOfImages</a:t>
            </a:r>
            <a:r>
              <a:rPr lang="en-CA" dirty="0"/>
              <a:t>&gt;</a:t>
            </a:r>
          </a:p>
          <a:p>
            <a:r>
              <a:rPr lang="en-CA" dirty="0"/>
              <a:t>Optional</a:t>
            </a:r>
          </a:p>
          <a:p>
            <a:pPr lvl="1"/>
            <a:r>
              <a:rPr lang="en-CA" dirty="0"/>
              <a:t>-</a:t>
            </a:r>
            <a:r>
              <a:rPr lang="en-CA" dirty="0" err="1"/>
              <a:t>i</a:t>
            </a:r>
            <a:r>
              <a:rPr lang="en-CA" dirty="0"/>
              <a:t>: iterations (4)</a:t>
            </a:r>
          </a:p>
          <a:p>
            <a:pPr lvl="1"/>
            <a:r>
              <a:rPr lang="en-CA" dirty="0"/>
              <a:t>-g: gradient (0.15)</a:t>
            </a:r>
          </a:p>
          <a:p>
            <a:pPr lvl="1"/>
            <a:r>
              <a:rPr lang="en-CA" dirty="0"/>
              <a:t>-c: cores (2)</a:t>
            </a:r>
          </a:p>
          <a:p>
            <a:pPr lvl="1"/>
            <a:r>
              <a:rPr lang="en-CA" dirty="0"/>
              <a:t>-j: # CPU cores</a:t>
            </a:r>
          </a:p>
          <a:p>
            <a:pPr lvl="1"/>
            <a:r>
              <a:rPr lang="en-CA" dirty="0"/>
              <a:t>-k: number of modalities (1)</a:t>
            </a:r>
          </a:p>
          <a:p>
            <a:pPr lvl="1"/>
            <a:r>
              <a:rPr lang="en-CA" dirty="0"/>
              <a:t>-w: modality weights used (1)</a:t>
            </a:r>
          </a:p>
          <a:p>
            <a:pPr lvl="1"/>
            <a:r>
              <a:rPr lang="en-CA" dirty="0"/>
              <a:t>-f: shrink factors (6x4x2x1)</a:t>
            </a:r>
          </a:p>
          <a:p>
            <a:r>
              <a:rPr lang="en-CA" dirty="0"/>
              <a:t>Output average template image called {OutputPrefix}template0.nii.gz</a:t>
            </a: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D463E-DF6B-4840-AEEB-076E4BC62C43}"/>
              </a:ext>
            </a:extLst>
          </p:cNvPr>
          <p:cNvSpPr txBox="1"/>
          <p:nvPr/>
        </p:nvSpPr>
        <p:spPr>
          <a:xfrm>
            <a:off x="6096000" y="3024553"/>
            <a:ext cx="50844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-s: smoothing (3x2x1x0)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-q: max </a:t>
            </a:r>
            <a:r>
              <a:rPr lang="en-CA" sz="2400" dirty="0" err="1"/>
              <a:t>interations</a:t>
            </a:r>
            <a:r>
              <a:rPr lang="en-CA" sz="2400" dirty="0"/>
              <a:t> (100x100x80x40)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-n: bias field correction (1=on)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-y: update template with affine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-r: do rigid reg before main reg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-m: type of similarity matrix (CC)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-l: use linear reg for pairwise (1)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-t: type of transformation (</a:t>
            </a:r>
            <a:r>
              <a:rPr lang="en-CA" sz="2400" dirty="0" err="1"/>
              <a:t>SyN</a:t>
            </a:r>
            <a:r>
              <a:rPr lang="en-CA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7DC10-E1B3-4E1E-91DB-25A1A838A411}"/>
              </a:ext>
            </a:extLst>
          </p:cNvPr>
          <p:cNvSpPr/>
          <p:nvPr/>
        </p:nvSpPr>
        <p:spPr>
          <a:xfrm>
            <a:off x="768553" y="1781469"/>
            <a:ext cx="8823855" cy="93828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86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F98D-AD64-4FA1-BEF4-540EE855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Cortical Thickness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3B6B-40A9-4D78-8DEA-38F1F049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3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antsCorticalThickness.sh -d dimension -a T1.nii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…/OASIS/T_template0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nii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gz -t …/OASIS/T_template0_</a:t>
            </a:r>
            <a:r>
              <a:rPr lang="en-US" altLang="en-US" sz="2800" dirty="0">
                <a:latin typeface="+mn-lt"/>
              </a:rPr>
              <a:t>BrainCerebellum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nii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gz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…/OASIS/T_template0_BrainCerebellumProbabilityMask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nii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-f …/OASIS/T_template0_BrainCerebellumExtractionMask.nii.gz -p …/OASIS/Priors2/priors%d.nii.gz -q 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OutputPrefix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3CA39-C36E-474E-A4B4-7E84B99FB040}"/>
              </a:ext>
            </a:extLst>
          </p:cNvPr>
          <p:cNvSpPr/>
          <p:nvPr/>
        </p:nvSpPr>
        <p:spPr>
          <a:xfrm>
            <a:off x="768553" y="1781469"/>
            <a:ext cx="9544824" cy="2482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98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B4EA-248F-46DC-B49E-12352D1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Motion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92E3-DE97-4FF5-9548-BF2BEDB5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# average the time series</a:t>
            </a:r>
          </a:p>
          <a:p>
            <a:pPr marL="0" indent="0">
              <a:buNone/>
            </a:pPr>
            <a:r>
              <a:rPr lang="en-CA" dirty="0" err="1"/>
              <a:t>antsMotionCorr</a:t>
            </a:r>
            <a:r>
              <a:rPr lang="en-CA" dirty="0"/>
              <a:t>  -d 3 -a </a:t>
            </a:r>
            <a:r>
              <a:rPr lang="en-CA" dirty="0" err="1"/>
              <a:t>input.nii</a:t>
            </a:r>
            <a:r>
              <a:rPr lang="en-CA" dirty="0"/>
              <a:t> -o output_avg.nii.gz</a:t>
            </a:r>
          </a:p>
          <a:p>
            <a:endParaRPr lang="en-CA" dirty="0"/>
          </a:p>
          <a:p>
            <a:r>
              <a:rPr lang="en-CA" dirty="0"/>
              <a:t># do affine motion correction</a:t>
            </a:r>
          </a:p>
          <a:p>
            <a:pPr marL="0" indent="0">
              <a:buNone/>
            </a:pPr>
            <a:r>
              <a:rPr lang="en-CA" dirty="0" err="1"/>
              <a:t>antsMotionCorr</a:t>
            </a:r>
            <a:r>
              <a:rPr lang="en-CA" dirty="0"/>
              <a:t>  -d 3 -o [OutputPrefix,output.nii.gz,output_avg.nii.gz] -m </a:t>
            </a:r>
            <a:r>
              <a:rPr lang="en-CA" dirty="0" err="1"/>
              <a:t>gc</a:t>
            </a:r>
            <a:r>
              <a:rPr lang="en-CA" dirty="0"/>
              <a:t>[ output_avg.nii.gz , input , 1 , 1 , Random, 0.05] -t Affine[ 0.005 ] -</a:t>
            </a:r>
            <a:r>
              <a:rPr lang="en-CA" dirty="0" err="1"/>
              <a:t>i</a:t>
            </a:r>
            <a:r>
              <a:rPr lang="en-CA" dirty="0"/>
              <a:t> 20 -u 1 -e 1 -s 0 -f 1 -n 10</a:t>
            </a:r>
          </a:p>
          <a:p>
            <a:endParaRPr lang="en-CA" dirty="0"/>
          </a:p>
          <a:p>
            <a:r>
              <a:rPr lang="en-CA" dirty="0"/>
              <a:t># do affine and deformable correction</a:t>
            </a:r>
          </a:p>
          <a:p>
            <a:pPr marL="0" indent="0">
              <a:buNone/>
            </a:pPr>
            <a:r>
              <a:rPr lang="en-CA" dirty="0" err="1"/>
              <a:t>antsMotionCorr</a:t>
            </a:r>
            <a:r>
              <a:rPr lang="en-CA" dirty="0"/>
              <a:t>  -d 3 -o [OutputPrefix,output.nii.gz,output_avg.nii.gz] -m </a:t>
            </a:r>
            <a:r>
              <a:rPr lang="en-CA" dirty="0" err="1"/>
              <a:t>gc</a:t>
            </a:r>
            <a:r>
              <a:rPr lang="en-CA" dirty="0"/>
              <a:t>[ output_avg.nii.gz , input , 1 , 1 , Random, 0.05] -t Affine[ 0.005 ] -</a:t>
            </a:r>
            <a:r>
              <a:rPr lang="en-CA" dirty="0" err="1"/>
              <a:t>i</a:t>
            </a:r>
            <a:r>
              <a:rPr lang="en-CA" dirty="0"/>
              <a:t> 20 -u 1 -e 1 -s 0 -f 1  -m CC[output_avg.nii.gz , input , 1 , 2 ] -t </a:t>
            </a:r>
            <a:r>
              <a:rPr lang="en-CA" dirty="0" err="1"/>
              <a:t>GaussianDisplacementField</a:t>
            </a:r>
            <a:r>
              <a:rPr lang="en-CA" dirty="0"/>
              <a:t>[0.15,3,0.5] -</a:t>
            </a:r>
            <a:r>
              <a:rPr lang="en-CA" dirty="0" err="1"/>
              <a:t>i</a:t>
            </a:r>
            <a:r>
              <a:rPr lang="en-CA" dirty="0"/>
              <a:t> 20 -u 1 -e 1 -s 0 -f 1 -n 10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61A29-2678-4160-9CA0-99381775CB7E}"/>
              </a:ext>
            </a:extLst>
          </p:cNvPr>
          <p:cNvSpPr/>
          <p:nvPr/>
        </p:nvSpPr>
        <p:spPr>
          <a:xfrm>
            <a:off x="838200" y="2136531"/>
            <a:ext cx="6705600" cy="4308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BEBDE-484D-4826-9230-1B4F13C1E1B0}"/>
              </a:ext>
            </a:extLst>
          </p:cNvPr>
          <p:cNvSpPr/>
          <p:nvPr/>
        </p:nvSpPr>
        <p:spPr>
          <a:xfrm>
            <a:off x="832340" y="3317634"/>
            <a:ext cx="10515600" cy="8675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FB5FC-72C6-4598-9BEF-D25C28421A82}"/>
              </a:ext>
            </a:extLst>
          </p:cNvPr>
          <p:cNvSpPr/>
          <p:nvPr/>
        </p:nvSpPr>
        <p:spPr>
          <a:xfrm>
            <a:off x="835276" y="4973515"/>
            <a:ext cx="10512664" cy="120344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52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D2E5-2632-41BC-BA01-4AEDB83B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scripts available in 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A528-1BA2-4809-88EA-FA69EF50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antsASLProcessing.sh</a:t>
            </a:r>
          </a:p>
          <a:p>
            <a:r>
              <a:rPr lang="en-CA" dirty="0" err="1"/>
              <a:t>DenoiseImage</a:t>
            </a:r>
            <a:endParaRPr lang="en-CA" dirty="0"/>
          </a:p>
          <a:p>
            <a:r>
              <a:rPr lang="en-CA" dirty="0" err="1"/>
              <a:t>LesionFilling</a:t>
            </a:r>
            <a:endParaRPr lang="en-CA" dirty="0"/>
          </a:p>
          <a:p>
            <a:r>
              <a:rPr lang="en-CA" dirty="0"/>
              <a:t>statistics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899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55A3-9468-41AA-886A-C125F55B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79CB-22C1-42FE-95BD-B6AB1176D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Next meeting: Nov 1</a:t>
            </a:r>
            <a:r>
              <a:rPr lang="en-CA" baseline="30000" dirty="0"/>
              <a:t>st</a:t>
            </a:r>
            <a:endParaRPr lang="en-CA" dirty="0"/>
          </a:p>
          <a:p>
            <a:r>
              <a:rPr lang="en-CA" dirty="0"/>
              <a:t>Topic: suggestions welcome</a:t>
            </a:r>
          </a:p>
        </p:txBody>
      </p:sp>
    </p:spTree>
    <p:extLst>
      <p:ext uri="{BB962C8B-B14F-4D97-AF65-F5344CB8AC3E}">
        <p14:creationId xmlns:p14="http://schemas.microsoft.com/office/powerpoint/2010/main" val="21572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9A5E-51A5-4EA1-8E79-067188D2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71EF-D89D-49B9-BB4C-200999AF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Advanced Normalization Tools</a:t>
            </a:r>
          </a:p>
          <a:p>
            <a:r>
              <a:rPr lang="en-US" dirty="0"/>
              <a:t>popularly considered a state-of-the-art medical image registration and segmentation toolkit</a:t>
            </a:r>
          </a:p>
          <a:p>
            <a:r>
              <a:rPr lang="en-US" dirty="0"/>
              <a:t>Uses ITK</a:t>
            </a:r>
          </a:p>
          <a:p>
            <a:r>
              <a:rPr lang="en-CA" dirty="0"/>
              <a:t>Find info at: https://stnava.github.io/ANTs/</a:t>
            </a:r>
          </a:p>
        </p:txBody>
      </p:sp>
    </p:spTree>
    <p:extLst>
      <p:ext uri="{BB962C8B-B14F-4D97-AF65-F5344CB8AC3E}">
        <p14:creationId xmlns:p14="http://schemas.microsoft.com/office/powerpoint/2010/main" val="144074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8188-1F16-44CC-AC55-673C6310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uses of 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B186-D8F7-4CE8-BEAF-4DCA1976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Registration</a:t>
            </a:r>
          </a:p>
          <a:p>
            <a:r>
              <a:rPr lang="en-CA" dirty="0"/>
              <a:t>Segmentation</a:t>
            </a:r>
          </a:p>
          <a:p>
            <a:r>
              <a:rPr lang="en-CA" dirty="0"/>
              <a:t>Functional image analysis</a:t>
            </a:r>
          </a:p>
          <a:p>
            <a:r>
              <a:rPr lang="en-CA" dirty="0"/>
              <a:t>Cortical Thickness</a:t>
            </a:r>
          </a:p>
          <a:p>
            <a:r>
              <a:rPr lang="en-CA" dirty="0"/>
              <a:t>Template Creation</a:t>
            </a:r>
          </a:p>
          <a:p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816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7875-8A45-4F0F-A8BE-2FE84279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uses which I will focus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CC88-93F6-4F0B-9C29-A419637A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Bias Field Correction</a:t>
            </a:r>
          </a:p>
          <a:p>
            <a:r>
              <a:rPr lang="en-CA" dirty="0"/>
              <a:t>Brain Extraction</a:t>
            </a:r>
          </a:p>
          <a:p>
            <a:r>
              <a:rPr lang="en-CA" dirty="0"/>
              <a:t>Registration</a:t>
            </a:r>
          </a:p>
          <a:p>
            <a:pPr lvl="1"/>
            <a:r>
              <a:rPr lang="en-CA" dirty="0"/>
              <a:t>Pairwise</a:t>
            </a:r>
          </a:p>
          <a:p>
            <a:pPr lvl="1"/>
            <a:r>
              <a:rPr lang="en-CA" dirty="0"/>
              <a:t>Atlas</a:t>
            </a:r>
          </a:p>
          <a:p>
            <a:r>
              <a:rPr lang="en-CA" dirty="0"/>
              <a:t>Cortical Thickness</a:t>
            </a:r>
          </a:p>
        </p:txBody>
      </p:sp>
    </p:spTree>
    <p:extLst>
      <p:ext uri="{BB962C8B-B14F-4D97-AF65-F5344CB8AC3E}">
        <p14:creationId xmlns:p14="http://schemas.microsoft.com/office/powerpoint/2010/main" val="385040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FE99-76EA-402D-9692-7253C8BE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Bias Field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26AB-6FA6-4E66-AB5B-E7D9A0BF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correct intensity differences across image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N4BiasFieldCorrection -d 3 -</a:t>
            </a:r>
            <a:r>
              <a:rPr lang="en-CA" dirty="0" err="1"/>
              <a:t>i</a:t>
            </a:r>
            <a:r>
              <a:rPr lang="en-CA" dirty="0"/>
              <a:t> filename.nii.gz -o outfilename_N4.nii.gz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DDC94-A0A2-4C75-A18A-B0402E41FDDC}"/>
              </a:ext>
            </a:extLst>
          </p:cNvPr>
          <p:cNvSpPr/>
          <p:nvPr/>
        </p:nvSpPr>
        <p:spPr>
          <a:xfrm>
            <a:off x="707010" y="2686639"/>
            <a:ext cx="10350631" cy="74236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90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0677-B115-40CC-B474-1349977C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Brain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377D-5220-4536-A36F-BFBF5133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Considered one of the better tools for this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Templates can be found at: </a:t>
            </a:r>
            <a:r>
              <a:rPr lang="en-CA" dirty="0">
                <a:hlinkClick r:id="rId2"/>
              </a:rPr>
              <a:t>https://figshare.com/articles/dataset/ANTs_ANTsR_Brain_Templates/915436</a:t>
            </a:r>
            <a:endParaRPr lang="en-CA" dirty="0"/>
          </a:p>
          <a:p>
            <a:r>
              <a:rPr lang="en-CA" dirty="0" err="1"/>
              <a:t>ANTsPyNet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F36D26-6F8F-4628-93F6-CB2B8F32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04" y="2591356"/>
            <a:ext cx="101565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antsBrainExtraction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3  -k 1 -z 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T1w_file_N4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nii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…/OASIS/T_template0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nii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…/OASIS/T_template0_BrainCerebellumProbabilityMask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nii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-f …/OASIS/T_template0_BrainCerebellumRegistrationMask.nii.gz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outfile_BET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nii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EC00B-D4C3-48CA-AFB6-8B9AAC6DF8E4}"/>
              </a:ext>
            </a:extLst>
          </p:cNvPr>
          <p:cNvSpPr/>
          <p:nvPr/>
        </p:nvSpPr>
        <p:spPr>
          <a:xfrm>
            <a:off x="923320" y="2542197"/>
            <a:ext cx="10430480" cy="162668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5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7BCC-6D27-44B5-9363-1E544C9F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5B2C-2A54-4E40-816C-B2611D78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Was the original goal of ANTs</a:t>
            </a:r>
          </a:p>
          <a:p>
            <a:endParaRPr lang="en-CA" dirty="0"/>
          </a:p>
          <a:p>
            <a:r>
              <a:rPr lang="en-CA" dirty="0" err="1"/>
              <a:t>antsRegistrationSyNQuick</a:t>
            </a:r>
            <a:r>
              <a:rPr lang="en-CA" dirty="0"/>
              <a:t> </a:t>
            </a:r>
          </a:p>
          <a:p>
            <a:r>
              <a:rPr lang="pt-BR" dirty="0"/>
              <a:t>antsRegistration</a:t>
            </a:r>
          </a:p>
          <a:p>
            <a:r>
              <a:rPr lang="pt-BR" dirty="0"/>
              <a:t>antsApplyTransforms</a:t>
            </a:r>
          </a:p>
          <a:p>
            <a:r>
              <a:rPr lang="en-CA" dirty="0"/>
              <a:t>antsMultivariateTemplateConstruction2</a:t>
            </a:r>
            <a:endParaRPr lang="pt-BR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4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D8BB-1B99-40A5-B5AC-0C0F8B6F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B47C-9746-4857-9CA5-E1DD3AB2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antsRegistrationSyNQuick.sh </a:t>
            </a:r>
            <a:r>
              <a:rPr lang="pt-BR" dirty="0"/>
              <a:t>-d 2 -f B.nii.gz -m A.nii.gz -o RegA2B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Optional</a:t>
            </a:r>
          </a:p>
          <a:p>
            <a:r>
              <a:rPr lang="en-CA" dirty="0"/>
              <a:t>-n: number of threads (default = 2)</a:t>
            </a:r>
          </a:p>
          <a:p>
            <a:r>
              <a:rPr lang="en-CA" dirty="0"/>
              <a:t>-t: transform type (default=‘b’)</a:t>
            </a:r>
          </a:p>
          <a:p>
            <a:pPr lvl="1"/>
            <a:r>
              <a:rPr lang="en-CA" dirty="0"/>
              <a:t>t: translation</a:t>
            </a:r>
          </a:p>
          <a:p>
            <a:pPr lvl="1"/>
            <a:r>
              <a:rPr lang="en-CA" dirty="0"/>
              <a:t>r: rigid</a:t>
            </a:r>
          </a:p>
          <a:p>
            <a:pPr lvl="1"/>
            <a:r>
              <a:rPr lang="en-CA" dirty="0"/>
              <a:t>a: </a:t>
            </a:r>
            <a:r>
              <a:rPr lang="en-CA" dirty="0" err="1"/>
              <a:t>rigid+affine</a:t>
            </a:r>
            <a:endParaRPr lang="en-CA" dirty="0"/>
          </a:p>
          <a:p>
            <a:pPr lvl="1"/>
            <a:r>
              <a:rPr lang="en-CA" dirty="0"/>
              <a:t>s: </a:t>
            </a:r>
            <a:r>
              <a:rPr lang="en-CA" dirty="0" err="1"/>
              <a:t>rigid+affine+deformable</a:t>
            </a:r>
            <a:r>
              <a:rPr lang="en-CA" dirty="0"/>
              <a:t> syn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AF418-E32E-4212-A9DA-4600DCF114F3}"/>
              </a:ext>
            </a:extLst>
          </p:cNvPr>
          <p:cNvSpPr/>
          <p:nvPr/>
        </p:nvSpPr>
        <p:spPr>
          <a:xfrm>
            <a:off x="707011" y="1763450"/>
            <a:ext cx="9852552" cy="57530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324E0-5B01-44B6-9CF1-67E7048CF96E}"/>
              </a:ext>
            </a:extLst>
          </p:cNvPr>
          <p:cNvSpPr txBox="1"/>
          <p:nvPr/>
        </p:nvSpPr>
        <p:spPr>
          <a:xfrm>
            <a:off x="6383216" y="4431323"/>
            <a:ext cx="5422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err="1"/>
              <a:t>sr</a:t>
            </a:r>
            <a:r>
              <a:rPr lang="en-CA" sz="2400" dirty="0"/>
              <a:t>: </a:t>
            </a:r>
            <a:r>
              <a:rPr lang="en-CA" sz="2400" dirty="0" err="1"/>
              <a:t>rigid+deformable</a:t>
            </a:r>
            <a:r>
              <a:rPr lang="en-CA" sz="2400" dirty="0"/>
              <a:t> syn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b: </a:t>
            </a:r>
            <a:r>
              <a:rPr lang="en-CA" sz="2400" dirty="0" err="1"/>
              <a:t>rigid+affine+deformable</a:t>
            </a:r>
            <a:r>
              <a:rPr lang="en-CA" sz="2400" dirty="0"/>
              <a:t> b-spline syn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err="1"/>
              <a:t>br</a:t>
            </a:r>
            <a:r>
              <a:rPr lang="en-CA" sz="2400" dirty="0"/>
              <a:t>: </a:t>
            </a:r>
            <a:r>
              <a:rPr lang="en-CA" sz="2400" dirty="0" err="1"/>
              <a:t>rigid+deformable</a:t>
            </a:r>
            <a:r>
              <a:rPr lang="en-CA" sz="2400" dirty="0"/>
              <a:t> b-spline syn</a:t>
            </a:r>
          </a:p>
        </p:txBody>
      </p:sp>
    </p:spTree>
    <p:extLst>
      <p:ext uri="{BB962C8B-B14F-4D97-AF65-F5344CB8AC3E}">
        <p14:creationId xmlns:p14="http://schemas.microsoft.com/office/powerpoint/2010/main" val="353233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63FD-20BC-4904-83F0-BC40F64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021C-AD7D-4C35-B893-69CF2564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antsRegistrationSyN -d dimension -f Fixed.nii -m Moving.nii -o OutputPrefix</a:t>
            </a:r>
          </a:p>
          <a:p>
            <a:r>
              <a:rPr lang="pt-BR" dirty="0"/>
              <a:t>Optional</a:t>
            </a:r>
          </a:p>
          <a:p>
            <a:pPr lvl="1"/>
            <a:r>
              <a:rPr lang="pt-BR" dirty="0"/>
              <a:t>-n: # threads</a:t>
            </a:r>
          </a:p>
          <a:p>
            <a:pPr lvl="1"/>
            <a:r>
              <a:rPr lang="pt-BR" dirty="0"/>
              <a:t>-t: transform type </a:t>
            </a:r>
          </a:p>
          <a:p>
            <a:pPr lvl="2"/>
            <a:r>
              <a:rPr lang="pt-BR" dirty="0"/>
              <a:t>same as previous slide plus so: deformable syn only and bo: deformable b-spline syn only</a:t>
            </a:r>
          </a:p>
          <a:p>
            <a:pPr lvl="1"/>
            <a:r>
              <a:rPr lang="pt-BR" dirty="0"/>
              <a:t>-r: radius for cross correlation matrix (default=4)</a:t>
            </a:r>
          </a:p>
          <a:p>
            <a:pPr lvl="1"/>
            <a:r>
              <a:rPr lang="pt-BR" dirty="0"/>
              <a:t>-s: spline distance (default=26)</a:t>
            </a:r>
          </a:p>
          <a:p>
            <a:pPr lvl="1"/>
            <a:r>
              <a:rPr lang="pt-BR" dirty="0"/>
              <a:t>-g: gradient step size (default=0.1)</a:t>
            </a:r>
          </a:p>
          <a:p>
            <a:pPr lvl="1"/>
            <a:r>
              <a:rPr lang="pt-BR" dirty="0"/>
              <a:t>-x: mask for fixed image space</a:t>
            </a:r>
          </a:p>
          <a:p>
            <a:pPr lvl="1"/>
            <a:r>
              <a:rPr lang="pt-BR" dirty="0"/>
              <a:t>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BE54D-B999-41E5-A6E9-6D638E3AB342}"/>
              </a:ext>
            </a:extLst>
          </p:cNvPr>
          <p:cNvSpPr/>
          <p:nvPr/>
        </p:nvSpPr>
        <p:spPr>
          <a:xfrm>
            <a:off x="707011" y="1763450"/>
            <a:ext cx="9298635" cy="85665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36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1089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ANTs</vt:lpstr>
      <vt:lpstr>What is ANTs</vt:lpstr>
      <vt:lpstr>Some uses of ANTs</vt:lpstr>
      <vt:lpstr>Some uses which I will focus on</vt:lpstr>
      <vt:lpstr>Bias Field Correction</vt:lpstr>
      <vt:lpstr>Brain Extraction</vt:lpstr>
      <vt:lpstr>Registration</vt:lpstr>
      <vt:lpstr>Quick registration</vt:lpstr>
      <vt:lpstr>Registration</vt:lpstr>
      <vt:lpstr>Apply Transforms</vt:lpstr>
      <vt:lpstr>Registration similarity metric</vt:lpstr>
      <vt:lpstr>Pairwise registration</vt:lpstr>
      <vt:lpstr>Template creation</vt:lpstr>
      <vt:lpstr>Cortical Thickness</vt:lpstr>
      <vt:lpstr>Motion Correction</vt:lpstr>
      <vt:lpstr>Other scripts available in ANTs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</dc:title>
  <dc:creator>Vavasour, Irene</dc:creator>
  <cp:lastModifiedBy>Vavasour, Irene</cp:lastModifiedBy>
  <cp:revision>37</cp:revision>
  <dcterms:created xsi:type="dcterms:W3CDTF">2023-09-14T16:54:41Z</dcterms:created>
  <dcterms:modified xsi:type="dcterms:W3CDTF">2023-09-26T21:13:26Z</dcterms:modified>
</cp:coreProperties>
</file>