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4" r:id="rId6"/>
    <p:sldId id="263" r:id="rId7"/>
    <p:sldId id="260" r:id="rId8"/>
    <p:sldId id="259" r:id="rId9"/>
    <p:sldId id="261" r:id="rId10"/>
    <p:sldId id="265" r:id="rId11"/>
    <p:sldId id="262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1</c:v>
                </c:pt>
                <c:pt idx="1">
                  <c:v>0.9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3-4BEE-A6A6-C3B4CA320BAB}"/>
            </c:ext>
          </c:extLst>
        </c:ser>
        <c:ser>
          <c:idx val="1"/>
          <c:order val="1"/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val>
            <c:numRef>
              <c:f>Sheet1!$A$4:$C$4</c:f>
              <c:numCache>
                <c:formatCode>General</c:formatCode>
                <c:ptCount val="3"/>
                <c:pt idx="0">
                  <c:v>2</c:v>
                </c:pt>
                <c:pt idx="1">
                  <c:v>2.1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03-4BEE-A6A6-C3B4CA320BAB}"/>
            </c:ext>
          </c:extLst>
        </c:ser>
        <c:ser>
          <c:idx val="2"/>
          <c:order val="2"/>
          <c:spPr>
            <a:solidFill>
              <a:schemeClr val="accent1"/>
            </a:solidFill>
            <a:ln w="19050">
              <a:solidFill>
                <a:schemeClr val="tx1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Sheet1!$A$7:$C$7</c:f>
                <c:numCache>
                  <c:formatCode>General</c:formatCode>
                  <c:ptCount val="3"/>
                  <c:pt idx="0">
                    <c:v>1.3</c:v>
                  </c:pt>
                  <c:pt idx="1">
                    <c:v>1.2</c:v>
                  </c:pt>
                  <c:pt idx="2">
                    <c:v>1.1000000000000001</c:v>
                  </c:pt>
                </c:numCache>
              </c:numRef>
            </c:plus>
            <c:minus>
              <c:numRef>
                <c:f>Sheet1!$A$6:$C$6</c:f>
                <c:numCache>
                  <c:formatCode>General</c:formatCode>
                  <c:ptCount val="3"/>
                  <c:pt idx="0">
                    <c:v>5</c:v>
                  </c:pt>
                  <c:pt idx="1">
                    <c:v>5.7</c:v>
                  </c:pt>
                  <c:pt idx="2">
                    <c:v>6.2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Sheet1!$A$5:$C$5</c:f>
              <c:numCache>
                <c:formatCode>General</c:formatCode>
                <c:ptCount val="3"/>
                <c:pt idx="0">
                  <c:v>2.5</c:v>
                </c:pt>
                <c:pt idx="1">
                  <c:v>3.3</c:v>
                </c:pt>
                <c:pt idx="2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03-4BEE-A6A6-C3B4CA320B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5789296"/>
        <c:axId val="715813008"/>
      </c:barChart>
      <c:catAx>
        <c:axId val="71578929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813008"/>
        <c:crosses val="autoZero"/>
        <c:auto val="1"/>
        <c:lblAlgn val="ctr"/>
        <c:lblOffset val="100"/>
        <c:noMultiLvlLbl val="0"/>
      </c:catAx>
      <c:valAx>
        <c:axId val="7158130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15789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xVal>
          <c:yVal>
            <c:numRef>
              <c:f>Sheet1!$J$2:$J$9</c:f>
              <c:numCache>
                <c:formatCode>General</c:formatCode>
                <c:ptCount val="8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1.1000000000000001</c:v>
                </c:pt>
                <c:pt idx="4">
                  <c:v>1.3</c:v>
                </c:pt>
                <c:pt idx="5">
                  <c:v>0.9</c:v>
                </c:pt>
                <c:pt idx="6">
                  <c:v>0.95</c:v>
                </c:pt>
                <c:pt idx="7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BE-4A2C-8230-C9039C9D3547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Sheet1!$K$2:$K$9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xVal>
          <c:yVal>
            <c:numRef>
              <c:f>Sheet1!$L$2:$L$9</c:f>
              <c:numCache>
                <c:formatCode>General</c:formatCode>
                <c:ptCount val="8"/>
                <c:pt idx="0">
                  <c:v>1.5</c:v>
                </c:pt>
                <c:pt idx="1">
                  <c:v>1.6</c:v>
                </c:pt>
                <c:pt idx="2">
                  <c:v>1.2</c:v>
                </c:pt>
                <c:pt idx="3">
                  <c:v>1.45</c:v>
                </c:pt>
                <c:pt idx="4">
                  <c:v>1.4</c:v>
                </c:pt>
                <c:pt idx="5">
                  <c:v>1.8</c:v>
                </c:pt>
                <c:pt idx="6">
                  <c:v>1.6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BE-4A2C-8230-C9039C9D3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622016"/>
        <c:axId val="625612032"/>
      </c:scatterChart>
      <c:valAx>
        <c:axId val="625622016"/>
        <c:scaling>
          <c:orientation val="minMax"/>
          <c:max val="2.5"/>
          <c:min val="0.5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5612032"/>
        <c:crosses val="autoZero"/>
        <c:crossBetween val="midCat"/>
      </c:valAx>
      <c:valAx>
        <c:axId val="6256120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2562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Sheet1!$T$2:$T$32</c:f>
              <c:numCache>
                <c:formatCode>General</c:formatCode>
                <c:ptCount val="3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</c:numCache>
            </c:numRef>
          </c:xVal>
          <c:yVal>
            <c:numRef>
              <c:f>Sheet1!$U$2:$U$32</c:f>
              <c:numCache>
                <c:formatCode>General</c:formatCode>
                <c:ptCount val="31"/>
                <c:pt idx="0">
                  <c:v>10</c:v>
                </c:pt>
                <c:pt idx="1">
                  <c:v>110</c:v>
                </c:pt>
                <c:pt idx="2">
                  <c:v>250</c:v>
                </c:pt>
                <c:pt idx="3">
                  <c:v>320</c:v>
                </c:pt>
                <c:pt idx="4">
                  <c:v>430</c:v>
                </c:pt>
                <c:pt idx="5">
                  <c:v>500</c:v>
                </c:pt>
                <c:pt idx="6">
                  <c:v>580</c:v>
                </c:pt>
                <c:pt idx="7">
                  <c:v>750</c:v>
                </c:pt>
                <c:pt idx="8">
                  <c:v>830</c:v>
                </c:pt>
                <c:pt idx="9">
                  <c:v>950</c:v>
                </c:pt>
                <c:pt idx="10">
                  <c:v>1000</c:v>
                </c:pt>
                <c:pt idx="11">
                  <c:v>920</c:v>
                </c:pt>
                <c:pt idx="12">
                  <c:v>780</c:v>
                </c:pt>
                <c:pt idx="13">
                  <c:v>750</c:v>
                </c:pt>
                <c:pt idx="14">
                  <c:v>610</c:v>
                </c:pt>
                <c:pt idx="15">
                  <c:v>530</c:v>
                </c:pt>
                <c:pt idx="16">
                  <c:v>380</c:v>
                </c:pt>
                <c:pt idx="17">
                  <c:v>340</c:v>
                </c:pt>
                <c:pt idx="18">
                  <c:v>200</c:v>
                </c:pt>
                <c:pt idx="19">
                  <c:v>150</c:v>
                </c:pt>
                <c:pt idx="20">
                  <c:v>100</c:v>
                </c:pt>
                <c:pt idx="21">
                  <c:v>50</c:v>
                </c:pt>
                <c:pt idx="22">
                  <c:v>20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C09-4B8A-92BC-53210FA07694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Sheet1!$T$2:$T$32</c:f>
              <c:numCache>
                <c:formatCode>General</c:formatCode>
                <c:ptCount val="3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</c:numCache>
            </c:numRef>
          </c:xVal>
          <c:yVal>
            <c:numRef>
              <c:f>Sheet1!$V$2:$V$32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20</c:v>
                </c:pt>
                <c:pt idx="4">
                  <c:v>50</c:v>
                </c:pt>
                <c:pt idx="5">
                  <c:v>80</c:v>
                </c:pt>
                <c:pt idx="6">
                  <c:v>140</c:v>
                </c:pt>
                <c:pt idx="7">
                  <c:v>210</c:v>
                </c:pt>
                <c:pt idx="8">
                  <c:v>350</c:v>
                </c:pt>
                <c:pt idx="9">
                  <c:v>430</c:v>
                </c:pt>
                <c:pt idx="10">
                  <c:v>490</c:v>
                </c:pt>
                <c:pt idx="11">
                  <c:v>640</c:v>
                </c:pt>
                <c:pt idx="12">
                  <c:v>700</c:v>
                </c:pt>
                <c:pt idx="13">
                  <c:v>860</c:v>
                </c:pt>
                <c:pt idx="14">
                  <c:v>1050</c:v>
                </c:pt>
                <c:pt idx="15">
                  <c:v>1200</c:v>
                </c:pt>
                <c:pt idx="16">
                  <c:v>1130</c:v>
                </c:pt>
                <c:pt idx="17">
                  <c:v>1050</c:v>
                </c:pt>
                <c:pt idx="18">
                  <c:v>960</c:v>
                </c:pt>
                <c:pt idx="19">
                  <c:v>800</c:v>
                </c:pt>
                <c:pt idx="20">
                  <c:v>740</c:v>
                </c:pt>
                <c:pt idx="21">
                  <c:v>660</c:v>
                </c:pt>
                <c:pt idx="22">
                  <c:v>520</c:v>
                </c:pt>
                <c:pt idx="23">
                  <c:v>400</c:v>
                </c:pt>
                <c:pt idx="24">
                  <c:v>360</c:v>
                </c:pt>
                <c:pt idx="25">
                  <c:v>280</c:v>
                </c:pt>
                <c:pt idx="26">
                  <c:v>200</c:v>
                </c:pt>
                <c:pt idx="27">
                  <c:v>120</c:v>
                </c:pt>
                <c:pt idx="28">
                  <c:v>50</c:v>
                </c:pt>
                <c:pt idx="29">
                  <c:v>20</c:v>
                </c:pt>
                <c:pt idx="3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C09-4B8A-92BC-53210FA07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527712"/>
        <c:axId val="708512736"/>
      </c:scatterChart>
      <c:valAx>
        <c:axId val="70852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12736"/>
        <c:crosses val="autoZero"/>
        <c:crossBetween val="midCat"/>
      </c:valAx>
      <c:valAx>
        <c:axId val="70851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52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8CB0-9477-49CB-AA71-C4859E09E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FE3C-B11E-4BDE-9610-1EAFE187A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A764-D472-450A-B9AC-58446196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0A33-02AB-4F4D-A554-11CDEAD1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A4335-47EA-4A1C-A9AB-1FE31817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0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C90-1DB5-4E7B-804B-C2C16045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7576-BFB1-4A52-9A94-9FCDDBBE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9A88-3A35-4518-9B64-9B2486F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2757-C560-450E-8167-CC988715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BEB5-CCBC-4B6F-BAF1-004EA0D5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23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B4029-ED3D-455F-BA8E-8EE4EF3E6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FED59-4A64-45C3-8EBB-E8BDC21B2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50B0-4922-47E3-97CD-5A521C7E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43ED-7044-4CFA-90EB-931A0E5E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9D7C-18D0-49AC-80FC-005793F5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D443-5187-4AD7-9D94-859B82BB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EED3-DE44-46F0-9541-9072D3C2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65D5-5662-45EC-9B77-E78BAA7A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A340-B803-46A3-9242-7B91404E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77BC-B227-4F0B-80D5-BCE639BB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9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D37A-A510-41BD-8096-6C67E6ED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22066-D8F2-437A-AEE1-1EFD782D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CEA1-C8A0-42EA-BD3F-0880DA23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E17D-2FAA-4157-99A8-0BD37CC8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33F9-9CD1-47ED-80AA-3AC10F8A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47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8241-CEBA-4EA2-BA6B-A8AF74B9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C82E-D8CF-4C1C-9403-762113C4C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BBBF-88EF-4C60-A5BC-EA11A1C72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FD62C-6DAE-42CE-9443-CA9043A4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BF7D5-41FA-4FFC-9FA5-BCB6C73E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B560-D634-436E-BC55-69BEBEA7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845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D820-7E49-4E4D-97B2-853ADA81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5608-C46F-4B93-BE95-2F09E081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A9DB3-B32E-49BD-8CC4-FCDEDE9A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86234-3169-47E0-A1EA-BEF7E1464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ACCB8-E8A8-43CB-B55A-60885B872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5AA42-51AE-40F1-980D-1B6A06B2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18E0-55ED-47D6-801C-AC87BE9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004FD-0E4C-4477-9A36-70A3D7B8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1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9D0-BD0D-4E8D-88E5-15BC64E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F642-9080-4E97-BF30-4C32FCC4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E477C-01E5-4DB0-B045-829FDC7E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43F78-8421-4E8B-B5A7-B11D45AC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63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665C9-2CD3-467A-B644-896B8B5E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278A8-DD64-447D-818C-105EF6BE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55FEE-6FC1-4A2C-8E1E-CD897422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23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8BB-8893-4D92-8D25-1FB1D769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4879-1E32-4708-9D8E-0B6E4F20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2DA62-2128-4509-B4F1-EABAF6DB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A0350-6BFD-4910-B544-6B3BAE3C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DC5D-1E8B-4D61-9D5B-7736C47E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AC72-2A27-41E5-9054-4173241A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94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572A-27B2-4FCC-9A8D-967C70FA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0CDD7-FC6D-48E9-B51C-89C6429DC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D0F13-CE73-42F5-88C3-4EE7996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65D67-805A-45D8-A566-56EC2648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EF2BF-D010-42AD-8FB1-0A1DF007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AE06-E079-496C-A48B-F70A1D32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7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926EA-1807-4433-97F0-7DB6E138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C97D-DF80-4EB6-85FC-A87973B5E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6293-0F15-4486-AC46-FFEA28E31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1CC5-AB8C-4722-B110-4430E94BDE8A}" type="datetimeFigureOut">
              <a:rPr lang="en-CA" smtClean="0"/>
              <a:t>2023-09-26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3622-A91E-4634-98E0-10752D92F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3326-61F7-435B-9AFF-39970154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6F98-B16C-4E08-9B9F-DE1A9FB764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77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sl.fmrib.ox.ac.uk/fsl/fslwiki/TB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9736-8E1F-45EC-9E04-E9564B86B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methods for structural data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2994A-F103-485C-8BC7-28FEB0AE7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3, 2023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629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2EAD-6C66-4714-9508-1BD5D2C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 based (z-score)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682C2-3647-428C-9518-E2AD31072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6" y="1690688"/>
            <a:ext cx="506605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E20E5-B34E-4713-A149-A1665F719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4" t="28194" r="5195" b="1528"/>
          <a:stretch/>
        </p:blipFill>
        <p:spPr>
          <a:xfrm>
            <a:off x="6012849" y="2071277"/>
            <a:ext cx="5704959" cy="35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8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EA1-3AB7-40B2-873A-C33B42A2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0386-D343-418A-89C2-7238817B8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 err="1"/>
              <a:t>characterise</a:t>
            </a:r>
            <a:r>
              <a:rPr lang="en-US" dirty="0"/>
              <a:t> brain connectivity</a:t>
            </a:r>
            <a:endParaRPr lang="en-CA" dirty="0"/>
          </a:p>
          <a:p>
            <a:r>
              <a:rPr lang="en-CA" dirty="0"/>
              <a:t>Many different parameters</a:t>
            </a:r>
          </a:p>
          <a:p>
            <a:pPr lvl="1"/>
            <a:r>
              <a:rPr lang="en-CA" dirty="0"/>
              <a:t>path length</a:t>
            </a:r>
          </a:p>
          <a:p>
            <a:pPr lvl="1"/>
            <a:r>
              <a:rPr lang="en-CA" dirty="0"/>
              <a:t>local/global efficiency</a:t>
            </a:r>
          </a:p>
          <a:p>
            <a:pPr lvl="1"/>
            <a:r>
              <a:rPr lang="en-CA" dirty="0"/>
              <a:t>clustering coefficient</a:t>
            </a:r>
          </a:p>
          <a:p>
            <a:pPr lvl="1"/>
            <a:r>
              <a:rPr lang="en-CA" dirty="0"/>
              <a:t>centrality</a:t>
            </a:r>
          </a:p>
          <a:p>
            <a:pPr lvl="1"/>
            <a:r>
              <a:rPr lang="en-CA" dirty="0"/>
              <a:t>modularity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6B290-0740-4B84-9AEB-ADDE51E3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405" y="2282825"/>
            <a:ext cx="5734050" cy="421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51BFB-DC13-43E9-9B16-A96347866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0" t="5313" r="40873" b="65652"/>
          <a:stretch/>
        </p:blipFill>
        <p:spPr>
          <a:xfrm>
            <a:off x="997525" y="4932209"/>
            <a:ext cx="3779514" cy="16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F9CB7B-EEA7-45CE-8349-269B3734A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01271"/>
              </p:ext>
            </p:extLst>
          </p:nvPr>
        </p:nvGraphicFramePr>
        <p:xfrm>
          <a:off x="3731491" y="1945640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3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91849"/>
              </p:ext>
            </p:extLst>
          </p:nvPr>
        </p:nvGraphicFramePr>
        <p:xfrm>
          <a:off x="3731491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global information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effect is small it will be averaged out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Easy to implement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comparing groups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59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b="1" dirty="0">
                <a:solidFill>
                  <a:srgbClr val="00B050"/>
                </a:solidFill>
              </a:rPr>
              <a:t>ROI based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2584"/>
              </p:ext>
            </p:extLst>
          </p:nvPr>
        </p:nvGraphicFramePr>
        <p:xfrm>
          <a:off x="3731491" y="1945640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information specific to an ROI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effect is small within ROI it will be averaged out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Fairly easy to implement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comparing groups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overwhelmed by number of tracts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to MNI can be tricky if brains have a lot of atrophy or lesions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78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b="1" dirty="0">
                <a:solidFill>
                  <a:srgbClr val="00B050"/>
                </a:solidFill>
              </a:rPr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09287"/>
              </p:ext>
            </p:extLst>
          </p:nvPr>
        </p:nvGraphicFramePr>
        <p:xfrm>
          <a:off x="3731491" y="1945640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Each voxel is represented in the histogram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 information is lost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look at not only the values of the metric but also the histogram shape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Statistics to compare 2 histogram shapes are more complicated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look at individual histograms or histograms averaged over population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9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b="1" dirty="0">
                <a:solidFill>
                  <a:srgbClr val="00B050"/>
                </a:solidFill>
              </a:rPr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08034"/>
              </p:ext>
            </p:extLst>
          </p:nvPr>
        </p:nvGraphicFramePr>
        <p:xfrm>
          <a:off x="3731491" y="1945640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Should be sensitive to subtle changes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Influenced by goodness of registration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Visualises</a:t>
                      </a:r>
                      <a:r>
                        <a:rPr lang="en-US" dirty="0"/>
                        <a:t> regional changes over the whole brain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Influenced by normal differences in brain morphometry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Fairly easy to do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protect against type II errors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may be affected by atrophy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 differ when using different processing pipelines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4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b="1" dirty="0">
                <a:solidFill>
                  <a:srgbClr val="00B050"/>
                </a:solidFill>
              </a:rPr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42846"/>
              </p:ext>
            </p:extLst>
          </p:nvPr>
        </p:nvGraphicFramePr>
        <p:xfrm>
          <a:off x="3731491" y="1945640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 using </a:t>
                      </a:r>
                      <a:r>
                        <a:rPr lang="en-US" dirty="0" err="1"/>
                        <a:t>centre</a:t>
                      </a:r>
                      <a:r>
                        <a:rPr lang="en-US" dirty="0"/>
                        <a:t> of tract, less influenced by differences between people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of the tract is not measured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examine the entire white matter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Limited to WM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Fewer spurious results than VBM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used on DTI data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Tools are available with </a:t>
                      </a:r>
                      <a:r>
                        <a:rPr lang="en-US" dirty="0" err="1"/>
                        <a:t>fsl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biased based on the FA value (more sensitive in areas of high FA)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not actually represent the </a:t>
                      </a:r>
                      <a:r>
                        <a:rPr lang="en-US" dirty="0" err="1"/>
                        <a:t>centre</a:t>
                      </a:r>
                      <a:r>
                        <a:rPr lang="en-US" dirty="0"/>
                        <a:t> of the tract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quality of registration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83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b="1" dirty="0">
                <a:solidFill>
                  <a:srgbClr val="00B050"/>
                </a:solidFill>
              </a:rPr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75601"/>
              </p:ext>
            </p:extLst>
          </p:nvPr>
        </p:nvGraphicFramePr>
        <p:xfrm>
          <a:off x="3731491" y="1945640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Should be sensitive to subtle changes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Influenced by goodness of registration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Visualises</a:t>
                      </a:r>
                      <a:r>
                        <a:rPr lang="en-US" dirty="0"/>
                        <a:t> regional changes over the whole brain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Influenced by normal differences in brain morphometry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Measures at an individual level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enough control data to make atlas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16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 – Pros and Cons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b="1" dirty="0">
                <a:solidFill>
                  <a:srgbClr val="00B050"/>
                </a:solidFill>
              </a:rPr>
              <a:t>Graph Theory</a:t>
            </a:r>
            <a:endParaRPr lang="en-CA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272A3B-BF60-4DC0-9C04-2AAAE4CAC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456911"/>
              </p:ext>
            </p:extLst>
          </p:nvPr>
        </p:nvGraphicFramePr>
        <p:xfrm>
          <a:off x="3731491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541443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482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1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Represents complexity in picture form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have A LOT of measurements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3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Represents the entire brain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Affected by low signal quality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8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4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44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9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97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3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F7-9BC7-43C8-8C52-82F2F3C1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5F6E-D19E-4F69-B8F9-F248CBEF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brain</a:t>
            </a:r>
          </a:p>
          <a:p>
            <a:r>
              <a:rPr lang="en-US" dirty="0"/>
              <a:t>ROI based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VBM</a:t>
            </a:r>
          </a:p>
          <a:p>
            <a:r>
              <a:rPr lang="en-US" dirty="0"/>
              <a:t>TBSS</a:t>
            </a:r>
          </a:p>
          <a:p>
            <a:r>
              <a:rPr lang="en-US" dirty="0"/>
              <a:t>Atlas/z-scores</a:t>
            </a:r>
          </a:p>
          <a:p>
            <a:r>
              <a:rPr lang="en-US" dirty="0"/>
              <a:t>Graph Theory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797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5EF9-D046-43A8-AD48-63871678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types of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319B-333F-433F-81E2-9C730E5B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Independent or principle component analysis</a:t>
            </a:r>
          </a:p>
          <a:p>
            <a:r>
              <a:rPr lang="en-CA" dirty="0"/>
              <a:t>Longitudinal</a:t>
            </a:r>
          </a:p>
          <a:p>
            <a:pPr lvl="1"/>
            <a:r>
              <a:rPr lang="en-CA" dirty="0"/>
              <a:t>Register to a time point or create individual templates over all timepoints</a:t>
            </a:r>
          </a:p>
          <a:p>
            <a:r>
              <a:rPr lang="en-CA" dirty="0"/>
              <a:t>Multi-centre</a:t>
            </a:r>
          </a:p>
          <a:p>
            <a:pPr lvl="1"/>
            <a:r>
              <a:rPr lang="en-CA" dirty="0"/>
              <a:t>Need for data harmonisation</a:t>
            </a:r>
          </a:p>
          <a:p>
            <a:r>
              <a:rPr lang="en-CA" dirty="0"/>
              <a:t>Model fitting</a:t>
            </a:r>
          </a:p>
          <a:p>
            <a:r>
              <a:rPr lang="en-CA" dirty="0"/>
              <a:t>Correlations (with clinical data or other measures)</a:t>
            </a:r>
          </a:p>
          <a:p>
            <a:pPr lvl="1"/>
            <a:r>
              <a:rPr lang="en-CA" dirty="0"/>
              <a:t>Can be ROI based or voxel-by-voxel based</a:t>
            </a:r>
          </a:p>
          <a:p>
            <a:r>
              <a:rPr lang="en-CA" dirty="0"/>
              <a:t>Spatial distribution of measurements </a:t>
            </a:r>
          </a:p>
          <a:p>
            <a:pPr lvl="1"/>
            <a:r>
              <a:rPr lang="en-CA" dirty="0"/>
              <a:t>e.g. distance from ventricles or changes along a tract </a:t>
            </a:r>
          </a:p>
        </p:txBody>
      </p:sp>
    </p:spTree>
    <p:extLst>
      <p:ext uri="{BB962C8B-B14F-4D97-AF65-F5344CB8AC3E}">
        <p14:creationId xmlns:p14="http://schemas.microsoft.com/office/powerpoint/2010/main" val="131684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12EB-E46B-42AC-BA67-D33CC4F5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brain (or WM/GM)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297F-1B4D-4372-9AA7-E695D1F2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segment out the whole brain</a:t>
            </a:r>
          </a:p>
          <a:p>
            <a:pPr lvl="1"/>
            <a:r>
              <a:rPr lang="en-US" dirty="0"/>
              <a:t>BET</a:t>
            </a:r>
          </a:p>
          <a:p>
            <a:pPr lvl="1"/>
            <a:r>
              <a:rPr lang="en-US" dirty="0"/>
              <a:t>ANTs: antsBrainExtraction.sh</a:t>
            </a:r>
          </a:p>
          <a:p>
            <a:r>
              <a:rPr lang="en-US" dirty="0"/>
              <a:t>Grab the mean (and/or standard deviation) of the whole brain ROI</a:t>
            </a:r>
          </a:p>
          <a:p>
            <a:pPr lvl="1"/>
            <a:r>
              <a:rPr lang="en-US" dirty="0" err="1"/>
              <a:t>fslstats</a:t>
            </a:r>
            <a:endParaRPr lang="en-US" dirty="0"/>
          </a:p>
          <a:p>
            <a:r>
              <a:rPr lang="en-US" dirty="0"/>
              <a:t>Can also do this analysis for different tissue types such as white matter or grey matter</a:t>
            </a:r>
          </a:p>
          <a:p>
            <a:pPr lvl="1"/>
            <a:r>
              <a:rPr lang="en-US" dirty="0"/>
              <a:t>segment the tissue: FAST or the outputs from ANTs brain extraction</a:t>
            </a:r>
          </a:p>
        </p:txBody>
      </p:sp>
    </p:spTree>
    <p:extLst>
      <p:ext uri="{BB962C8B-B14F-4D97-AF65-F5344CB8AC3E}">
        <p14:creationId xmlns:p14="http://schemas.microsoft.com/office/powerpoint/2010/main" val="39036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C089-E101-4D7C-8796-EF0A902E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04D7-3014-4CDF-B2EB-A5D5F622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grab ROIs</a:t>
            </a:r>
          </a:p>
          <a:p>
            <a:pPr lvl="1"/>
            <a:r>
              <a:rPr lang="en-US" dirty="0"/>
              <a:t>register to MNI then grab ROIs from FSL atlas and inverse warp them to patient space</a:t>
            </a:r>
          </a:p>
          <a:p>
            <a:pPr lvl="2"/>
            <a:r>
              <a:rPr lang="en-US" dirty="0"/>
              <a:t>I like to use either the JHU-ICBM-labels or JHU-ICBM-tracts-maxprob-thr25</a:t>
            </a:r>
          </a:p>
          <a:p>
            <a:pPr lvl="2"/>
            <a:r>
              <a:rPr lang="en-US" dirty="0"/>
              <a:t>Note: If possible, keep the quantitative images in their original space to avoid smoothing of the data</a:t>
            </a:r>
          </a:p>
          <a:p>
            <a:pPr lvl="1"/>
            <a:r>
              <a:rPr lang="en-US" dirty="0"/>
              <a:t>Use tractography to define tracts</a:t>
            </a:r>
          </a:p>
          <a:p>
            <a:pPr lvl="2"/>
            <a:r>
              <a:rPr lang="en-US" dirty="0"/>
              <a:t>From DTI tractography, tracts can be delineated</a:t>
            </a:r>
          </a:p>
          <a:p>
            <a:pPr lvl="3"/>
            <a:r>
              <a:rPr lang="en-US" dirty="0"/>
              <a:t>But if there’s damage (e.g. lesion), tractography might fail</a:t>
            </a:r>
          </a:p>
          <a:p>
            <a:pPr lvl="1"/>
            <a:r>
              <a:rPr lang="en-US" dirty="0"/>
              <a:t>Hand-draw ROIs</a:t>
            </a:r>
          </a:p>
          <a:p>
            <a:pPr lvl="1"/>
            <a:r>
              <a:rPr lang="en-US" dirty="0"/>
              <a:t>Semi/fully automated lesion segmentation tools</a:t>
            </a:r>
          </a:p>
          <a:p>
            <a:pPr lvl="2"/>
            <a:r>
              <a:rPr lang="en-US" dirty="0"/>
              <a:t>fully automated tools are still not perfect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004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042-CDF3-47E2-8A6A-6254B2CB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means, now what?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4446-6A6E-46D0-8342-BC000F64E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means between different groups</a:t>
            </a:r>
          </a:p>
          <a:p>
            <a:pPr lvl="1"/>
            <a:r>
              <a:rPr lang="en-US" dirty="0"/>
              <a:t>t-test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Correlations</a:t>
            </a:r>
            <a:endParaRPr lang="en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FBC430-8486-4BF4-BB1C-07C5B0673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624862"/>
              </p:ext>
            </p:extLst>
          </p:nvPr>
        </p:nvGraphicFramePr>
        <p:xfrm>
          <a:off x="6406417" y="3427411"/>
          <a:ext cx="457200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FC6600-F1B0-4F6B-920D-6005087D1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656459"/>
              </p:ext>
            </p:extLst>
          </p:nvPr>
        </p:nvGraphicFramePr>
        <p:xfrm>
          <a:off x="1209775" y="3547479"/>
          <a:ext cx="4575810" cy="273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7C602A-8EE7-4A24-BF87-D1CDFA925357}"/>
              </a:ext>
            </a:extLst>
          </p:cNvPr>
          <p:cNvSpPr txBox="1"/>
          <p:nvPr/>
        </p:nvSpPr>
        <p:spPr>
          <a:xfrm>
            <a:off x="8277078" y="605514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95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5D44-9F42-4384-8565-B16F918B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analysis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D3E2-922C-4B55-9DEC-0F2D768B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make a histogram of the values within a voxel</a:t>
            </a:r>
          </a:p>
          <a:p>
            <a:pPr lvl="1"/>
            <a:r>
              <a:rPr lang="en-US" dirty="0" err="1"/>
              <a:t>fslstats</a:t>
            </a:r>
            <a:r>
              <a:rPr lang="en-US" dirty="0"/>
              <a:t> metric_image.nii.gz –k ROI.nii.gz –H </a:t>
            </a:r>
            <a:r>
              <a:rPr lang="en-US" dirty="0" err="1"/>
              <a:t>nbins</a:t>
            </a:r>
            <a:r>
              <a:rPr lang="en-US" dirty="0"/>
              <a:t> min max</a:t>
            </a:r>
            <a:endParaRPr lang="en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C449A1-5D08-420A-A502-A8E5E4B39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284872"/>
              </p:ext>
            </p:extLst>
          </p:nvPr>
        </p:nvGraphicFramePr>
        <p:xfrm>
          <a:off x="2553123" y="3185372"/>
          <a:ext cx="4579620" cy="2739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8A8657-C20A-42B1-891F-BA055E2F611F}"/>
              </a:ext>
            </a:extLst>
          </p:cNvPr>
          <p:cNvSpPr txBox="1"/>
          <p:nvPr/>
        </p:nvSpPr>
        <p:spPr>
          <a:xfrm>
            <a:off x="8331017" y="3585571"/>
            <a:ext cx="21367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Can look at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Peak height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Peak location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Peak Width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Skewness</a:t>
            </a:r>
          </a:p>
        </p:txBody>
      </p:sp>
    </p:spTree>
    <p:extLst>
      <p:ext uri="{BB962C8B-B14F-4D97-AF65-F5344CB8AC3E}">
        <p14:creationId xmlns:p14="http://schemas.microsoft.com/office/powerpoint/2010/main" val="260558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142E-B678-4ECF-8298-B6EDB04C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based morphometry (VBM)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9E26-5D93-4750-92FD-1854743A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27" y="1825625"/>
            <a:ext cx="5855853" cy="4351338"/>
          </a:xfrm>
        </p:spPr>
        <p:txBody>
          <a:bodyPr/>
          <a:lstStyle/>
          <a:p>
            <a:r>
              <a:rPr lang="en-US" dirty="0"/>
              <a:t>Compares images at a voxel level</a:t>
            </a:r>
          </a:p>
          <a:p>
            <a:pPr lvl="1"/>
            <a:r>
              <a:rPr lang="en-US" dirty="0"/>
              <a:t>first brains are registered to a template</a:t>
            </a:r>
          </a:p>
          <a:p>
            <a:pPr lvl="1"/>
            <a:r>
              <a:rPr lang="en-US" dirty="0"/>
              <a:t>brains are segmented into WM/GM/CSF</a:t>
            </a:r>
          </a:p>
          <a:p>
            <a:pPr lvl="1"/>
            <a:r>
              <a:rPr lang="en-US" dirty="0"/>
              <a:t>then images are smoothed </a:t>
            </a:r>
          </a:p>
          <a:p>
            <a:pPr lvl="1"/>
            <a:r>
              <a:rPr lang="en-US" dirty="0"/>
              <a:t>finally compare volumes at a voxel level</a:t>
            </a:r>
          </a:p>
          <a:p>
            <a:r>
              <a:rPr lang="en-CA" dirty="0"/>
              <a:t>reference: https://doi.org/10.1523/JNEUROSCI.2160-09.2009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62CD5-C767-44DD-87CC-B0E01EFE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22" y="1969168"/>
            <a:ext cx="5391769" cy="40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8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B742-0E3C-40C7-8713-C5F8364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 based spatial statistics (TBSS)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B0D8-3C54-4078-B433-CE25F38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define a tract skeleton (i.e. voxels in the </a:t>
            </a:r>
            <a:r>
              <a:rPr lang="en-US" dirty="0" err="1"/>
              <a:t>centre</a:t>
            </a:r>
            <a:r>
              <a:rPr lang="en-US" dirty="0"/>
              <a:t> of WM tracts are chosen)</a:t>
            </a:r>
          </a:p>
          <a:p>
            <a:pPr lvl="1"/>
            <a:r>
              <a:rPr lang="en-US" dirty="0"/>
              <a:t>uses DTI defined FA to locate tracts</a:t>
            </a:r>
          </a:p>
          <a:p>
            <a:r>
              <a:rPr lang="en-CA" dirty="0"/>
              <a:t>Help found at: </a:t>
            </a:r>
            <a:r>
              <a:rPr lang="en-CA" dirty="0">
                <a:hlinkClick r:id="rId2"/>
              </a:rPr>
              <a:t>https://fsl.fmrib.ox.ac.uk/fsl/fslwiki/TBSS</a:t>
            </a:r>
            <a:endParaRPr lang="en-CA" dirty="0"/>
          </a:p>
          <a:p>
            <a:r>
              <a:rPr lang="en-CA" dirty="0"/>
              <a:t>Compare only the skeleton between subjects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FF332-F813-4034-BB3B-43C7B3EF7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40" y="4220846"/>
            <a:ext cx="1877996" cy="2386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82953-DA00-40D2-B9A0-31F639027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44" y="4220666"/>
            <a:ext cx="2002837" cy="2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4D75-B907-44A4-9280-BB273461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Atlas based (z-scores)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D917-3AFA-4C4A-AD00-D784003D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Compares your participant of interest to an atlas made from healthy control (HC) images</a:t>
            </a:r>
          </a:p>
          <a:p>
            <a:pPr lvl="1"/>
            <a:r>
              <a:rPr lang="en-US" dirty="0"/>
              <a:t>use ANTs to create atlas: antsMultivariateTemplateConstruction2.sh</a:t>
            </a:r>
          </a:p>
          <a:p>
            <a:pPr lvl="1"/>
            <a:r>
              <a:rPr lang="en-US" dirty="0"/>
              <a:t>create mean and standard deviation maps from the atlas</a:t>
            </a:r>
          </a:p>
          <a:p>
            <a:pPr lvl="1"/>
            <a:r>
              <a:rPr lang="en-US" dirty="0"/>
              <a:t>compare individual to the atlas using z-scores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Example MWF atlas paper at </a:t>
            </a:r>
            <a:r>
              <a:rPr lang="en-CA" b="0" i="0" dirty="0">
                <a:solidFill>
                  <a:srgbClr val="222222"/>
                </a:solidFill>
                <a:effectLst/>
                <a:latin typeface="-apple-system"/>
              </a:rPr>
              <a:t>https://doi.org/10.1038/s41598-020-79540-3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B30A9C-7F31-40CB-B26F-3BF44B501990}"/>
              </a:ext>
            </a:extLst>
          </p:cNvPr>
          <p:cNvSpPr txBox="1"/>
          <p:nvPr/>
        </p:nvSpPr>
        <p:spPr>
          <a:xfrm>
            <a:off x="1441649" y="4324924"/>
            <a:ext cx="4790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each voxel calculate:     </a:t>
            </a:r>
            <a:r>
              <a:rPr lang="en-US" sz="2800" dirty="0"/>
              <a:t>z-score =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A18BE-A3AF-4124-866B-7EBB15E32A81}"/>
              </a:ext>
            </a:extLst>
          </p:cNvPr>
          <p:cNvSpPr txBox="1"/>
          <p:nvPr/>
        </p:nvSpPr>
        <p:spPr>
          <a:xfrm>
            <a:off x="6085224" y="4126469"/>
            <a:ext cx="430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individual value – HC mean value</a:t>
            </a: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95592-32F3-42DE-838A-AB899D55D275}"/>
              </a:ext>
            </a:extLst>
          </p:cNvPr>
          <p:cNvSpPr txBox="1"/>
          <p:nvPr/>
        </p:nvSpPr>
        <p:spPr>
          <a:xfrm>
            <a:off x="6596677" y="4573481"/>
            <a:ext cx="294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HC standard deviation</a:t>
            </a:r>
            <a:endParaRPr lang="en-CA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B4BB67-9A53-46F4-BEA9-32A6FF0E687A}"/>
              </a:ext>
            </a:extLst>
          </p:cNvPr>
          <p:cNvCxnSpPr/>
          <p:nvPr/>
        </p:nvCxnSpPr>
        <p:spPr>
          <a:xfrm>
            <a:off x="6161431" y="4578864"/>
            <a:ext cx="410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D349DAF-4671-4D38-A103-A656558B4A24}"/>
              </a:ext>
            </a:extLst>
          </p:cNvPr>
          <p:cNvSpPr/>
          <p:nvPr/>
        </p:nvSpPr>
        <p:spPr>
          <a:xfrm>
            <a:off x="1320800" y="4010530"/>
            <a:ext cx="9291005" cy="11341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06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974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Analysis methods for structural data</vt:lpstr>
      <vt:lpstr>Types of Analyses</vt:lpstr>
      <vt:lpstr>Whole brain (or WM/GM) analysis</vt:lpstr>
      <vt:lpstr>ROI analysis</vt:lpstr>
      <vt:lpstr>We have means, now what?</vt:lpstr>
      <vt:lpstr>Histogram analysis</vt:lpstr>
      <vt:lpstr>Voxel based morphometry (VBM)</vt:lpstr>
      <vt:lpstr>Tract based spatial statistics (TBSS)</vt:lpstr>
      <vt:lpstr>Atlas based (z-scores)</vt:lpstr>
      <vt:lpstr>Atlas based (z-score)</vt:lpstr>
      <vt:lpstr>Graph theory</vt:lpstr>
      <vt:lpstr>Types of Analyses – Pros and Cons</vt:lpstr>
      <vt:lpstr>Types of Analyses – Pros and Cons</vt:lpstr>
      <vt:lpstr>Types of Analyses – Pros and Cons</vt:lpstr>
      <vt:lpstr>Types of Analyses – Pros and Cons</vt:lpstr>
      <vt:lpstr>Types of Analyses – Pros and Cons</vt:lpstr>
      <vt:lpstr>Types of Analyses – Pros and Cons</vt:lpstr>
      <vt:lpstr>Types of Analyses – Pros and Cons</vt:lpstr>
      <vt:lpstr>Types of Analyses – Pros and Cons</vt:lpstr>
      <vt:lpstr>Other types of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methods for structural data</dc:title>
  <dc:creator>Vavasour, Irene</dc:creator>
  <cp:lastModifiedBy>Vavasour, Irene</cp:lastModifiedBy>
  <cp:revision>34</cp:revision>
  <dcterms:created xsi:type="dcterms:W3CDTF">2023-04-17T17:28:15Z</dcterms:created>
  <dcterms:modified xsi:type="dcterms:W3CDTF">2023-09-26T15:57:37Z</dcterms:modified>
</cp:coreProperties>
</file>